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rawings/drawing1.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0" r:id="rId1"/>
  </p:sldMasterIdLst>
  <p:sldIdLst>
    <p:sldId id="257" r:id="rId2"/>
    <p:sldId id="258" r:id="rId3"/>
    <p:sldId id="259" r:id="rId4"/>
    <p:sldId id="260" r:id="rId5"/>
    <p:sldId id="262" r:id="rId6"/>
    <p:sldId id="261"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6" r:id="rId20"/>
    <p:sldId id="275" r:id="rId21"/>
    <p:sldId id="277" r:id="rId22"/>
    <p:sldId id="278" r:id="rId23"/>
    <p:sldId id="279" r:id="rId24"/>
    <p:sldId id="280" r:id="rId25"/>
    <p:sldId id="281" r:id="rId26"/>
    <p:sldId id="282" r:id="rId27"/>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82" d="100"/>
          <a:sy n="82" d="100"/>
        </p:scale>
        <p:origin x="-43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Documents%20and%20Settings\jchirinos\Mis%20documentos\ENCUENTRO%20IBEROAMERICANO\Com%20Investigadoras%202000-2011%20al%2007-02%20Final-11(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autoTitleDeleted val="1"/>
    <c:pivotFmts>
      <c:pivotFmt>
        <c:idx val="0"/>
        <c:spPr>
          <a:gradFill>
            <a:gsLst>
              <a:gs pos="0">
                <a:srgbClr val="0070C0"/>
              </a:gs>
              <a:gs pos="50000">
                <a:prstClr val="white"/>
              </a:gs>
              <a:gs pos="71000">
                <a:srgbClr val="0070C0"/>
              </a:gs>
            </a:gsLst>
            <a:path path="circle">
              <a:fillToRect l="100000" t="100000"/>
            </a:path>
          </a:gradFill>
        </c:spPr>
        <c:marker>
          <c:symbol val="none"/>
        </c:marker>
        <c:dLbl>
          <c:idx val="0"/>
          <c:spPr/>
          <c:txPr>
            <a:bodyPr/>
            <a:lstStyle/>
            <a:p>
              <a:pPr>
                <a:defRPr sz="1600" b="1"/>
              </a:pPr>
              <a:endParaRPr lang="es-ES"/>
            </a:p>
          </c:txPr>
          <c:showVal val="1"/>
        </c:dLbl>
      </c:pivotFmt>
      <c:pivotFmt>
        <c:idx val="1"/>
        <c:dLbl>
          <c:idx val="0"/>
          <c:layout>
            <c:manualLayout>
              <c:x val="1.8264840182648401E-2"/>
              <c:y val="-2.7777777777778217E-2"/>
            </c:manualLayout>
          </c:layout>
          <c:showVal val="1"/>
        </c:dLbl>
      </c:pivotFmt>
      <c:pivotFmt>
        <c:idx val="2"/>
        <c:dLbl>
          <c:idx val="0"/>
          <c:layout>
            <c:manualLayout>
              <c:x val="2.0294266869609414E-2"/>
              <c:y val="-2.7777777777778217E-2"/>
            </c:manualLayout>
          </c:layout>
          <c:showVal val="1"/>
        </c:dLbl>
      </c:pivotFmt>
      <c:pivotFmt>
        <c:idx val="3"/>
        <c:dLbl>
          <c:idx val="0"/>
          <c:layout>
            <c:manualLayout>
              <c:x val="1.8264840182648401E-2"/>
              <c:y val="-2.7777777777778217E-2"/>
            </c:manualLayout>
          </c:layout>
          <c:showVal val="1"/>
        </c:dLbl>
      </c:pivotFmt>
      <c:pivotFmt>
        <c:idx val="4"/>
        <c:dLbl>
          <c:idx val="0"/>
          <c:layout>
            <c:manualLayout>
              <c:x val="2.4353120243531187E-2"/>
              <c:y val="-3.7037037037037063E-2"/>
            </c:manualLayout>
          </c:layout>
          <c:showVal val="1"/>
        </c:dLbl>
      </c:pivotFmt>
      <c:pivotFmt>
        <c:idx val="5"/>
        <c:dLbl>
          <c:idx val="0"/>
          <c:layout>
            <c:manualLayout>
              <c:x val="1.8264840182648401E-2"/>
              <c:y val="-3.2407407407407753E-2"/>
            </c:manualLayout>
          </c:layout>
          <c:showVal val="1"/>
        </c:dLbl>
      </c:pivotFmt>
      <c:pivotFmt>
        <c:idx val="6"/>
        <c:spPr>
          <a:gradFill>
            <a:gsLst>
              <a:gs pos="0">
                <a:srgbClr val="0070C0"/>
              </a:gs>
              <a:gs pos="50000">
                <a:prstClr val="white"/>
              </a:gs>
              <a:gs pos="71000">
                <a:srgbClr val="0070C0"/>
              </a:gs>
            </a:gsLst>
            <a:path path="circle">
              <a:fillToRect l="100000" t="100000"/>
            </a:path>
          </a:gradFill>
        </c:spPr>
        <c:marker>
          <c:symbol val="none"/>
        </c:marker>
        <c:dLbl>
          <c:idx val="0"/>
          <c:spPr/>
          <c:txPr>
            <a:bodyPr/>
            <a:lstStyle/>
            <a:p>
              <a:pPr>
                <a:defRPr sz="1600" b="1"/>
              </a:pPr>
              <a:endParaRPr lang="es-ES"/>
            </a:p>
          </c:txPr>
          <c:showVal val="1"/>
        </c:dLbl>
      </c:pivotFmt>
      <c:pivotFmt>
        <c:idx val="7"/>
        <c:dLbl>
          <c:idx val="0"/>
          <c:layout>
            <c:manualLayout>
              <c:x val="1.8264840182648401E-2"/>
              <c:y val="-2.7777777777778217E-2"/>
            </c:manualLayout>
          </c:layout>
          <c:showVal val="1"/>
        </c:dLbl>
      </c:pivotFmt>
      <c:pivotFmt>
        <c:idx val="8"/>
        <c:dLbl>
          <c:idx val="0"/>
          <c:layout>
            <c:manualLayout>
              <c:x val="2.0294266869609414E-2"/>
              <c:y val="-2.7777777777778217E-2"/>
            </c:manualLayout>
          </c:layout>
          <c:showVal val="1"/>
        </c:dLbl>
      </c:pivotFmt>
      <c:pivotFmt>
        <c:idx val="9"/>
        <c:dLbl>
          <c:idx val="0"/>
          <c:layout>
            <c:manualLayout>
              <c:x val="1.8264840182648401E-2"/>
              <c:y val="-2.7777777777778217E-2"/>
            </c:manualLayout>
          </c:layout>
          <c:showVal val="1"/>
        </c:dLbl>
      </c:pivotFmt>
      <c:pivotFmt>
        <c:idx val="10"/>
        <c:dLbl>
          <c:idx val="0"/>
          <c:layout>
            <c:manualLayout>
              <c:x val="2.4353120243531187E-2"/>
              <c:y val="-3.7037037037037063E-2"/>
            </c:manualLayout>
          </c:layout>
          <c:showVal val="1"/>
        </c:dLbl>
      </c:pivotFmt>
      <c:pivotFmt>
        <c:idx val="11"/>
        <c:dLbl>
          <c:idx val="0"/>
          <c:layout>
            <c:manualLayout>
              <c:x val="1.8264840182648401E-2"/>
              <c:y val="-3.2407407407407753E-2"/>
            </c:manualLayout>
          </c:layout>
          <c:showVal val="1"/>
        </c:dLbl>
      </c:pivotFmt>
    </c:pivotFmts>
    <c:view3D>
      <c:rotX val="10"/>
      <c:rotY val="0"/>
      <c:depthPercent val="100"/>
      <c:rAngAx val="1"/>
    </c:view3D>
    <c:sideWall>
      <c:spPr>
        <a:noFill/>
        <a:ln w="25400">
          <a:noFill/>
        </a:ln>
      </c:spPr>
    </c:sideWall>
    <c:backWall>
      <c:spPr>
        <a:noFill/>
        <a:ln w="25400">
          <a:noFill/>
        </a:ln>
      </c:spPr>
    </c:backWall>
    <c:plotArea>
      <c:layout>
        <c:manualLayout>
          <c:layoutTarget val="inner"/>
          <c:xMode val="edge"/>
          <c:yMode val="edge"/>
          <c:x val="2.8458289370231781E-3"/>
          <c:y val="0.20411268715579647"/>
          <c:w val="0.99603772580721184"/>
          <c:h val="0.56657012882451696"/>
        </c:manualLayout>
      </c:layout>
      <c:bar3DChart>
        <c:barDir val="col"/>
        <c:grouping val="clustered"/>
        <c:ser>
          <c:idx val="0"/>
          <c:order val="0"/>
          <c:tx>
            <c:v>Comisiones Investigadoras</c:v>
          </c:tx>
          <c:spPr>
            <a:gradFill flip="none" rotWithShape="1">
              <a:gsLst>
                <a:gs pos="0">
                  <a:srgbClr val="4F81BD">
                    <a:lumMod val="50000"/>
                  </a:srgbClr>
                </a:gs>
                <a:gs pos="50000">
                  <a:schemeClr val="tx2">
                    <a:lumMod val="20000"/>
                    <a:lumOff val="80000"/>
                  </a:schemeClr>
                </a:gs>
                <a:gs pos="71000">
                  <a:srgbClr val="4F81BD">
                    <a:lumMod val="50000"/>
                  </a:srgbClr>
                </a:gs>
              </a:gsLst>
              <a:path path="circle">
                <a:fillToRect l="100000" t="100000"/>
              </a:path>
              <a:tileRect r="-100000" b="-100000"/>
            </a:gradFill>
            <a:ln>
              <a:solidFill>
                <a:srgbClr val="4F81BD"/>
              </a:solidFill>
            </a:ln>
          </c:spPr>
          <c:dLbls>
            <c:dLbl>
              <c:idx val="0"/>
              <c:layout>
                <c:manualLayout>
                  <c:x val="5.6919245819992883E-3"/>
                  <c:y val="-3.6866790671592042E-2"/>
                </c:manualLayout>
              </c:layout>
              <c:showVal val="1"/>
            </c:dLbl>
            <c:dLbl>
              <c:idx val="1"/>
              <c:layout>
                <c:manualLayout>
                  <c:x val="2.8459622909996441E-3"/>
                  <c:y val="-3.2529521180816499E-2"/>
                </c:manualLayout>
              </c:layout>
              <c:showVal val="1"/>
            </c:dLbl>
            <c:dLbl>
              <c:idx val="2"/>
              <c:layout>
                <c:manualLayout>
                  <c:x val="2.8459622909996441E-3"/>
                  <c:y val="-3.2529521180816486E-2"/>
                </c:manualLayout>
              </c:layout>
              <c:showVal val="1"/>
            </c:dLbl>
            <c:dLbl>
              <c:idx val="3"/>
              <c:layout>
                <c:manualLayout>
                  <c:x val="5.6919245819993932E-3"/>
                  <c:y val="-3.2529521180816499E-2"/>
                </c:manualLayout>
              </c:layout>
              <c:showVal val="1"/>
            </c:dLbl>
            <c:dLbl>
              <c:idx val="4"/>
              <c:layout>
                <c:manualLayout>
                  <c:x val="0"/>
                  <c:y val="-1.3011808472326601E-2"/>
                </c:manualLayout>
              </c:layout>
              <c:showVal val="1"/>
            </c:dLbl>
            <c:dLbl>
              <c:idx val="5"/>
              <c:layout>
                <c:manualLayout>
                  <c:x val="1.4229811454998221E-3"/>
                  <c:y val="-1.9517712708489902E-2"/>
                </c:manualLayout>
              </c:layout>
              <c:showVal val="1"/>
            </c:dLbl>
            <c:txPr>
              <a:bodyPr/>
              <a:lstStyle/>
              <a:p>
                <a:pPr>
                  <a:defRPr sz="1200" b="1">
                    <a:latin typeface="Arial Narrow" pitchFamily="34" charset="0"/>
                  </a:defRPr>
                </a:pPr>
                <a:endParaRPr lang="es-ES"/>
              </a:p>
            </c:txPr>
            <c:showVal val="1"/>
          </c:dLbls>
          <c:cat>
            <c:strRef>
              <c:f>Gráfico!$O$21:$O$26</c:f>
              <c:strCache>
                <c:ptCount val="6"/>
                <c:pt idx="0">
                  <c:v>1990-1991</c:v>
                </c:pt>
                <c:pt idx="1">
                  <c:v>1993-1995</c:v>
                </c:pt>
                <c:pt idx="2">
                  <c:v>1995-2000</c:v>
                </c:pt>
                <c:pt idx="3">
                  <c:v>2000-2001</c:v>
                </c:pt>
                <c:pt idx="4">
                  <c:v>2001-2006</c:v>
                </c:pt>
                <c:pt idx="5">
                  <c:v>2006-2011</c:v>
                </c:pt>
              </c:strCache>
            </c:strRef>
          </c:cat>
          <c:val>
            <c:numRef>
              <c:f>Gráfico!$P$21:$P$26</c:f>
              <c:numCache>
                <c:formatCode>General</c:formatCode>
                <c:ptCount val="6"/>
                <c:pt idx="0">
                  <c:v>27</c:v>
                </c:pt>
                <c:pt idx="1">
                  <c:v>6</c:v>
                </c:pt>
                <c:pt idx="2">
                  <c:v>5</c:v>
                </c:pt>
                <c:pt idx="3">
                  <c:v>2</c:v>
                </c:pt>
                <c:pt idx="4">
                  <c:v>12</c:v>
                </c:pt>
                <c:pt idx="5">
                  <c:v>15</c:v>
                </c:pt>
              </c:numCache>
            </c:numRef>
          </c:val>
        </c:ser>
        <c:shape val="cylinder"/>
        <c:axId val="82749312"/>
        <c:axId val="82791808"/>
        <c:axId val="0"/>
      </c:bar3DChart>
      <c:catAx>
        <c:axId val="82749312"/>
        <c:scaling>
          <c:orientation val="minMax"/>
        </c:scaling>
        <c:axPos val="b"/>
        <c:numFmt formatCode="General" sourceLinked="1"/>
        <c:majorTickMark val="none"/>
        <c:tickLblPos val="nextTo"/>
        <c:txPr>
          <a:bodyPr/>
          <a:lstStyle/>
          <a:p>
            <a:pPr>
              <a:defRPr sz="1100">
                <a:latin typeface="Arial Narrow" pitchFamily="34" charset="0"/>
              </a:defRPr>
            </a:pPr>
            <a:endParaRPr lang="es-ES"/>
          </a:p>
        </c:txPr>
        <c:crossAx val="82791808"/>
        <c:crosses val="autoZero"/>
        <c:auto val="1"/>
        <c:lblAlgn val="ctr"/>
        <c:lblOffset val="100"/>
      </c:catAx>
      <c:valAx>
        <c:axId val="82791808"/>
        <c:scaling>
          <c:orientation val="minMax"/>
        </c:scaling>
        <c:axPos val="l"/>
        <c:numFmt formatCode="General" sourceLinked="1"/>
        <c:majorTickMark val="none"/>
        <c:tickLblPos val="none"/>
        <c:spPr>
          <a:ln>
            <a:noFill/>
          </a:ln>
        </c:spPr>
        <c:crossAx val="82749312"/>
        <c:crosses val="autoZero"/>
        <c:crossBetween val="between"/>
      </c:valAx>
    </c:plotArea>
    <c:legend>
      <c:legendPos val="r"/>
      <c:layout>
        <c:manualLayout>
          <c:xMode val="edge"/>
          <c:yMode val="edge"/>
          <c:x val="0.4211522225676968"/>
          <c:y val="0.84460656269856416"/>
          <c:w val="0.17756597394375837"/>
          <c:h val="4.0590153503539332E-2"/>
        </c:manualLayout>
      </c:layout>
      <c:txPr>
        <a:bodyPr/>
        <a:lstStyle/>
        <a:p>
          <a:pPr>
            <a:defRPr sz="1000">
              <a:latin typeface="Arial Narrow" pitchFamily="34" charset="0"/>
            </a:defRPr>
          </a:pPr>
          <a:endParaRPr lang="es-ES"/>
        </a:p>
      </c:txPr>
    </c:legend>
    <c:plotVisOnly val="1"/>
  </c:chart>
  <c:externalData r:id="rId1"/>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drawing1.xml><?xml version="1.0" encoding="utf-8"?>
<c:userShapes xmlns:c="http://schemas.openxmlformats.org/drawingml/2006/chart">
  <cdr:relSizeAnchor xmlns:cdr="http://schemas.openxmlformats.org/drawingml/2006/chartDrawing">
    <cdr:from>
      <cdr:x>0.00166</cdr:x>
      <cdr:y>0.9022</cdr:y>
    </cdr:from>
    <cdr:to>
      <cdr:x>0.99018</cdr:x>
      <cdr:y>0.99675</cdr:y>
    </cdr:to>
    <cdr:sp macro="" textlink="">
      <cdr:nvSpPr>
        <cdr:cNvPr id="2" name="1 CuadroTexto"/>
        <cdr:cNvSpPr txBox="1"/>
      </cdr:nvSpPr>
      <cdr:spPr>
        <a:xfrm xmlns:a="http://schemas.openxmlformats.org/drawingml/2006/main">
          <a:off x="8964" y="3181794"/>
          <a:ext cx="5338070" cy="3334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s-PE" sz="600">
              <a:latin typeface="Arial" pitchFamily="34" charset="0"/>
              <a:cs typeface="Arial" pitchFamily="34" charset="0"/>
            </a:rPr>
            <a:t>Fuente: Área de Trámite Documentario, Grupo Funcional de Archivo  y Departamento de Comisiones.</a:t>
          </a:r>
        </a:p>
        <a:p xmlns:a="http://schemas.openxmlformats.org/drawingml/2006/main">
          <a:r>
            <a:rPr lang="es-PE" sz="600">
              <a:latin typeface="Arial" pitchFamily="34" charset="0"/>
              <a:cs typeface="Arial" pitchFamily="34" charset="0"/>
            </a:rPr>
            <a:t>Elaboración: G.F de Información Estadistica y Presupuestal.</a:t>
          </a:r>
        </a:p>
        <a:p xmlns:a="http://schemas.openxmlformats.org/drawingml/2006/main">
          <a:r>
            <a:rPr lang="es-PE" sz="600">
              <a:latin typeface="Arial" pitchFamily="34" charset="0"/>
              <a:cs typeface="Arial" pitchFamily="34" charset="0"/>
            </a:rPr>
            <a:t>Fecha de Elaboración: 07 de Febrero de 2011.</a:t>
          </a:r>
        </a:p>
      </cdr:txBody>
    </cdr:sp>
  </cdr:relSizeAnchor>
  <cdr:relSizeAnchor xmlns:cdr="http://schemas.openxmlformats.org/drawingml/2006/chartDrawing">
    <cdr:from>
      <cdr:x>0.0018</cdr:x>
      <cdr:y>0</cdr:y>
    </cdr:from>
    <cdr:to>
      <cdr:x>0.99893</cdr:x>
      <cdr:y>0.10387</cdr:y>
    </cdr:to>
    <cdr:sp macro="" textlink="">
      <cdr:nvSpPr>
        <cdr:cNvPr id="3" name="2 CuadroTexto"/>
        <cdr:cNvSpPr txBox="1"/>
      </cdr:nvSpPr>
      <cdr:spPr>
        <a:xfrm xmlns:a="http://schemas.openxmlformats.org/drawingml/2006/main">
          <a:off x="16067" y="0"/>
          <a:ext cx="8900428" cy="589429"/>
        </a:xfrm>
        <a:prstGeom xmlns:a="http://schemas.openxmlformats.org/drawingml/2006/main" prst="rect">
          <a:avLst/>
        </a:prstGeom>
        <a:solidFill xmlns:a="http://schemas.openxmlformats.org/drawingml/2006/main">
          <a:schemeClr val="accent1">
            <a:lumMod val="50000"/>
          </a:schemeClr>
        </a:solidFill>
      </cdr:spPr>
      <cdr:txBody>
        <a:bodyPr xmlns:a="http://schemas.openxmlformats.org/drawingml/2006/main" vertOverflow="clip" wrap="square" rtlCol="0" anchor="t"/>
        <a:lstStyle xmlns:a="http://schemas.openxmlformats.org/drawingml/2006/main"/>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r>
            <a:rPr lang="es-PE" sz="800" b="1" i="0" baseline="0">
              <a:solidFill>
                <a:schemeClr val="bg1"/>
              </a:solidFill>
              <a:latin typeface="Arial" pitchFamily="34" charset="0"/>
              <a:ea typeface="+mn-ea"/>
              <a:cs typeface="Arial" pitchFamily="34" charset="0"/>
            </a:rPr>
            <a:t>Comisiones Investigadoras conformadas en la Sesión del Pleno del Congreso Peruano</a:t>
          </a:r>
        </a:p>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r>
            <a:rPr lang="es-PE" sz="800" b="1" i="0" baseline="0">
              <a:solidFill>
                <a:schemeClr val="bg1"/>
              </a:solidFill>
              <a:latin typeface="Arial" pitchFamily="34" charset="0"/>
              <a:ea typeface="+mn-ea"/>
              <a:cs typeface="Arial" pitchFamily="34" charset="0"/>
            </a:rPr>
            <a:t> ( Desde 27 de Julio de 1990 al 07 de Febrero de 2011 )</a:t>
          </a:r>
          <a:endParaRPr lang="es-PE" sz="800">
            <a:solidFill>
              <a:schemeClr val="bg1"/>
            </a:solidFill>
            <a:latin typeface="Arial" pitchFamily="34" charset="0"/>
            <a:cs typeface="Arial" pitchFamily="34" charset="0"/>
          </a:endParaRPr>
        </a:p>
        <a:p xmlns:a="http://schemas.openxmlformats.org/drawingml/2006/main">
          <a:endParaRPr lang="es-PE" sz="1100"/>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19" name="18 Marcador de pie de página"/>
          <p:cNvSpPr>
            <a:spLocks noGrp="1"/>
          </p:cNvSpPr>
          <p:nvPr>
            <p:ph type="ftr" sz="quarter" idx="11"/>
          </p:nvPr>
        </p:nvSpPr>
        <p:spPr/>
        <p:txBody>
          <a:bodyPr/>
          <a:lstStyle/>
          <a:p>
            <a:endParaRPr lang="es-ES" dirty="0"/>
          </a:p>
        </p:txBody>
      </p:sp>
      <p:sp>
        <p:nvSpPr>
          <p:cNvPr id="27" name="26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5" name="4 Marcador de pie de página"/>
          <p:cNvSpPr>
            <a:spLocks noGrp="1"/>
          </p:cNvSpPr>
          <p:nvPr>
            <p:ph type="ftr" sz="quarter" idx="11"/>
          </p:nvPr>
        </p:nvSpPr>
        <p:spPr/>
        <p:txBody>
          <a:bodyPr/>
          <a:lstStyle/>
          <a:p>
            <a:endParaRPr lang="es-ES" dirty="0"/>
          </a:p>
        </p:txBody>
      </p:sp>
      <p:sp>
        <p:nvSpPr>
          <p:cNvPr id="6" name="5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8" name="7 Marcador de pie de página"/>
          <p:cNvSpPr>
            <a:spLocks noGrp="1"/>
          </p:cNvSpPr>
          <p:nvPr>
            <p:ph type="ftr" sz="quarter" idx="11"/>
          </p:nvPr>
        </p:nvSpPr>
        <p:spPr/>
        <p:txBody>
          <a:bodyPr/>
          <a:lstStyle/>
          <a:p>
            <a:endParaRPr lang="es-ES" dirty="0"/>
          </a:p>
        </p:txBody>
      </p:sp>
      <p:sp>
        <p:nvSpPr>
          <p:cNvPr id="9" name="8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4" name="3 Marcador de pie de página"/>
          <p:cNvSpPr>
            <a:spLocks noGrp="1"/>
          </p:cNvSpPr>
          <p:nvPr>
            <p:ph type="ftr" sz="quarter" idx="11"/>
          </p:nvPr>
        </p:nvSpPr>
        <p:spPr/>
        <p:txBody>
          <a:bodyPr/>
          <a:lstStyle/>
          <a:p>
            <a:endParaRPr lang="es-ES" dirty="0"/>
          </a:p>
        </p:txBody>
      </p:sp>
      <p:sp>
        <p:nvSpPr>
          <p:cNvPr id="5" name="4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3" name="2 Marcador de pie de página"/>
          <p:cNvSpPr>
            <a:spLocks noGrp="1"/>
          </p:cNvSpPr>
          <p:nvPr>
            <p:ph type="ftr" sz="quarter" idx="11"/>
          </p:nvPr>
        </p:nvSpPr>
        <p:spPr/>
        <p:txBody>
          <a:bodyPr/>
          <a:lstStyle/>
          <a:p>
            <a:endParaRPr lang="es-ES" dirty="0"/>
          </a:p>
        </p:txBody>
      </p:sp>
      <p:sp>
        <p:nvSpPr>
          <p:cNvPr id="4" name="3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p:txBody>
          <a:bodyPr/>
          <a:lstStyle/>
          <a:p>
            <a:fld id="{944FA4ED-9590-496E-82C8-BB08C4DFBA59}" type="slidenum">
              <a:rPr lang="es-ES" smtClean="0"/>
              <a:pPr/>
              <a:t>‹Nº›</a:t>
            </a:fld>
            <a:endParaRPr lang="es-E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6842442D-D25F-4154-9638-5AE9604B9984}" type="datetimeFigureOut">
              <a:rPr lang="es-ES" smtClean="0"/>
              <a:pPr/>
              <a:t>28/02/2011</a:t>
            </a:fld>
            <a:endParaRPr lang="es-ES" dirty="0"/>
          </a:p>
        </p:txBody>
      </p:sp>
      <p:sp>
        <p:nvSpPr>
          <p:cNvPr id="6" name="5 Marcador de pie de página"/>
          <p:cNvSpPr>
            <a:spLocks noGrp="1"/>
          </p:cNvSpPr>
          <p:nvPr>
            <p:ph type="ftr" sz="quarter" idx="11"/>
          </p:nvPr>
        </p:nvSpPr>
        <p:spPr/>
        <p:txBody>
          <a:bodyPr/>
          <a:lstStyle/>
          <a:p>
            <a:endParaRPr lang="es-ES" dirty="0"/>
          </a:p>
        </p:txBody>
      </p:sp>
      <p:sp>
        <p:nvSpPr>
          <p:cNvPr id="7" name="6 Marcador de número de diapositiva"/>
          <p:cNvSpPr>
            <a:spLocks noGrp="1"/>
          </p:cNvSpPr>
          <p:nvPr>
            <p:ph type="sldNum" sz="quarter" idx="12"/>
          </p:nvPr>
        </p:nvSpPr>
        <p:spPr>
          <a:xfrm>
            <a:off x="8077200" y="6356350"/>
            <a:ext cx="609600" cy="365125"/>
          </a:xfrm>
        </p:spPr>
        <p:txBody>
          <a:bodyPr/>
          <a:lstStyle/>
          <a:p>
            <a:fld id="{944FA4ED-9590-496E-82C8-BB08C4DFBA59}" type="slidenum">
              <a:rPr lang="es-ES" smtClean="0"/>
              <a:pPr/>
              <a:t>‹Nº›</a:t>
            </a:fld>
            <a:endParaRPr lang="es-ES" dirty="0"/>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dirty="0"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842442D-D25F-4154-9638-5AE9604B9984}" type="datetimeFigureOut">
              <a:rPr lang="es-ES" smtClean="0"/>
              <a:pPr/>
              <a:t>28/02/2011</a:t>
            </a:fld>
            <a:endParaRPr lang="es-ES" dirty="0"/>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dirty="0"/>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44FA4ED-9590-496E-82C8-BB08C4DFBA59}" type="slidenum">
              <a:rPr lang="es-ES" smtClean="0"/>
              <a:pPr/>
              <a:t>‹Nº›</a:t>
            </a:fld>
            <a:endParaRPr lang="es-ES" dirty="0"/>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package" Target="../embeddings/Documento_de_Microsoft_Office_Word1.docx"/><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17.xml.rels><?xml version="1.0" encoding="UTF-8" standalone="yes"?>
<Relationships xmlns="http://schemas.openxmlformats.org/package/2006/relationships"><Relationship Id="rId3" Type="http://schemas.openxmlformats.org/officeDocument/2006/relationships/package" Target="../embeddings/Documento_de_Microsoft_Office_Word2.docx"/><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package" Target="../embeddings/Documento_de_Microsoft_Office_Word3.docx"/><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ctrTitle"/>
          </p:nvPr>
        </p:nvSpPr>
        <p:spPr>
          <a:xfrm>
            <a:off x="1547813" y="0"/>
            <a:ext cx="2663825" cy="1341438"/>
          </a:xfrm>
        </p:spPr>
        <p:txBody>
          <a:bodyPr/>
          <a:lstStyle/>
          <a:p>
            <a:pPr eaLnBrk="1" hangingPunct="1">
              <a:defRPr/>
            </a:pPr>
            <a:r>
              <a:rPr lang="es-ES" sz="1400" dirty="0">
                <a:solidFill>
                  <a:schemeClr val="tx1"/>
                </a:solidFill>
              </a:rPr>
              <a:t/>
            </a:r>
            <a:br>
              <a:rPr lang="es-ES" sz="1400" dirty="0">
                <a:solidFill>
                  <a:schemeClr val="tx1"/>
                </a:solidFill>
              </a:rPr>
            </a:br>
            <a:r>
              <a:rPr lang="es-ES" sz="1400" dirty="0">
                <a:solidFill>
                  <a:schemeClr val="tx1"/>
                </a:solidFill>
              </a:rPr>
              <a:t/>
            </a:r>
            <a:br>
              <a:rPr lang="es-ES" sz="1400" dirty="0">
                <a:solidFill>
                  <a:schemeClr val="tx1"/>
                </a:solidFill>
              </a:rPr>
            </a:br>
            <a:r>
              <a:rPr lang="es-ES" sz="1400" dirty="0">
                <a:solidFill>
                  <a:schemeClr val="tx1"/>
                </a:solidFill>
              </a:rPr>
              <a:t/>
            </a:r>
            <a:br>
              <a:rPr lang="es-ES" sz="1400" dirty="0">
                <a:solidFill>
                  <a:schemeClr val="tx1"/>
                </a:solidFill>
              </a:rPr>
            </a:br>
            <a:endParaRPr lang="es-ES" sz="1400" dirty="0">
              <a:solidFill>
                <a:schemeClr val="tx1"/>
              </a:solidFill>
            </a:endParaRPr>
          </a:p>
        </p:txBody>
      </p:sp>
      <p:sp>
        <p:nvSpPr>
          <p:cNvPr id="36867" name="Rectangle 3"/>
          <p:cNvSpPr>
            <a:spLocks noGrp="1" noChangeArrowheads="1"/>
          </p:cNvSpPr>
          <p:nvPr>
            <p:ph type="subTitle" idx="1"/>
          </p:nvPr>
        </p:nvSpPr>
        <p:spPr>
          <a:xfrm>
            <a:off x="179512" y="1628800"/>
            <a:ext cx="8712968" cy="4680669"/>
          </a:xfrm>
        </p:spPr>
        <p:txBody>
          <a:bodyPr>
            <a:normAutofit lnSpcReduction="10000"/>
          </a:bodyPr>
          <a:lstStyle/>
          <a:p>
            <a:pPr algn="ctr">
              <a:lnSpc>
                <a:spcPct val="200000"/>
              </a:lnSpc>
            </a:pPr>
            <a:endParaRPr lang="es-ES" sz="2400" b="1" dirty="0" smtClean="0">
              <a:latin typeface="Biondi" pitchFamily="2" charset="0"/>
            </a:endParaRPr>
          </a:p>
          <a:p>
            <a:pPr algn="ctr">
              <a:lnSpc>
                <a:spcPct val="200000"/>
              </a:lnSpc>
            </a:pPr>
            <a:r>
              <a:rPr lang="es-ES" sz="2800" b="1" dirty="0" smtClean="0">
                <a:latin typeface="Biondi" pitchFamily="2" charset="0"/>
              </a:rPr>
              <a:t>INVESTIGACIÓN PARLAMENTARIA E INVESTIGACIÓN JUDICIAL</a:t>
            </a:r>
            <a:endParaRPr lang="es-ES" sz="2800" dirty="0" smtClean="0">
              <a:latin typeface="Biondi" pitchFamily="2" charset="0"/>
            </a:endParaRPr>
          </a:p>
          <a:p>
            <a:pPr algn="ctr">
              <a:lnSpc>
                <a:spcPct val="200000"/>
              </a:lnSpc>
            </a:pPr>
            <a:r>
              <a:rPr lang="es-ES" sz="1600" b="1" dirty="0" smtClean="0">
                <a:latin typeface="Biondi" pitchFamily="2" charset="0"/>
              </a:rPr>
              <a:t>“EL DERECHO DE LOS REPRESENTADOS A CONOCER</a:t>
            </a:r>
            <a:r>
              <a:rPr lang="es-ES" sz="1600" b="1" dirty="0" smtClean="0"/>
              <a:t>”</a:t>
            </a:r>
          </a:p>
          <a:p>
            <a:pPr algn="ctr">
              <a:lnSpc>
                <a:spcPct val="200000"/>
              </a:lnSpc>
            </a:pPr>
            <a:endParaRPr lang="es-ES" sz="1600" b="1" dirty="0" smtClean="0"/>
          </a:p>
          <a:p>
            <a:pPr algn="ctr">
              <a:lnSpc>
                <a:spcPct val="200000"/>
              </a:lnSpc>
            </a:pPr>
            <a:endParaRPr lang="es-ES" sz="1600" b="1" dirty="0" smtClean="0"/>
          </a:p>
          <a:p>
            <a:pPr>
              <a:lnSpc>
                <a:spcPct val="200000"/>
              </a:lnSpc>
            </a:pPr>
            <a:r>
              <a:rPr lang="es-ES" sz="1600" b="1" dirty="0" smtClean="0"/>
              <a:t>JOSÉ CARLOS CHIRINOS MARTÍNEZ</a:t>
            </a:r>
          </a:p>
          <a:p>
            <a:pPr algn="ctr">
              <a:lnSpc>
                <a:spcPct val="200000"/>
              </a:lnSpc>
            </a:pPr>
            <a:endParaRPr lang="es-ES" sz="1600" dirty="0" smtClean="0"/>
          </a:p>
          <a:p>
            <a:pPr eaLnBrk="1" hangingPunct="1">
              <a:lnSpc>
                <a:spcPct val="200000"/>
              </a:lnSpc>
              <a:defRPr/>
            </a:pPr>
            <a:endParaRPr lang="es-ES" sz="1600" dirty="0"/>
          </a:p>
        </p:txBody>
      </p:sp>
      <p:sp>
        <p:nvSpPr>
          <p:cNvPr id="1029" name="Line 4"/>
          <p:cNvSpPr>
            <a:spLocks noChangeShapeType="1"/>
          </p:cNvSpPr>
          <p:nvPr/>
        </p:nvSpPr>
        <p:spPr bwMode="auto">
          <a:xfrm>
            <a:off x="0" y="1196975"/>
            <a:ext cx="9194800" cy="73025"/>
          </a:xfrm>
          <a:prstGeom prst="line">
            <a:avLst/>
          </a:prstGeom>
          <a:noFill/>
          <a:ln w="9525">
            <a:solidFill>
              <a:schemeClr val="tx1"/>
            </a:solidFill>
            <a:round/>
            <a:headEnd/>
            <a:tailEnd/>
          </a:ln>
        </p:spPr>
        <p:txBody>
          <a:bodyPr/>
          <a:lstStyle/>
          <a:p>
            <a:endParaRPr lang="es-ES" dirty="0"/>
          </a:p>
        </p:txBody>
      </p:sp>
      <p:sp>
        <p:nvSpPr>
          <p:cNvPr id="1030" name="Line 5"/>
          <p:cNvSpPr>
            <a:spLocks noChangeShapeType="1"/>
          </p:cNvSpPr>
          <p:nvPr/>
        </p:nvSpPr>
        <p:spPr bwMode="auto">
          <a:xfrm>
            <a:off x="-1588" y="6453188"/>
            <a:ext cx="9145588" cy="0"/>
          </a:xfrm>
          <a:prstGeom prst="line">
            <a:avLst/>
          </a:prstGeom>
          <a:noFill/>
          <a:ln w="9525">
            <a:solidFill>
              <a:schemeClr val="tx1"/>
            </a:solidFill>
            <a:round/>
            <a:headEnd/>
            <a:tailEnd/>
          </a:ln>
        </p:spPr>
        <p:txBody>
          <a:bodyPr/>
          <a:lstStyle/>
          <a:p>
            <a:endParaRPr lang="es-ES" dirty="0"/>
          </a:p>
        </p:txBody>
      </p:sp>
      <p:sp>
        <p:nvSpPr>
          <p:cNvPr id="36870" name="Rectangle 6"/>
          <p:cNvSpPr>
            <a:spLocks noChangeArrowheads="1"/>
          </p:cNvSpPr>
          <p:nvPr/>
        </p:nvSpPr>
        <p:spPr bwMode="auto">
          <a:xfrm>
            <a:off x="5219700" y="5445125"/>
            <a:ext cx="3238500" cy="936625"/>
          </a:xfrm>
          <a:prstGeom prst="rect">
            <a:avLst/>
          </a:prstGeom>
          <a:noFill/>
          <a:ln w="9525">
            <a:noFill/>
            <a:miter lim="800000"/>
            <a:headEnd/>
            <a:tailEnd/>
          </a:ln>
          <a:effectLst/>
        </p:spPr>
        <p:txBody>
          <a:bodyPr anchor="ctr"/>
          <a:lstStyle/>
          <a:p>
            <a:pPr algn="ctr">
              <a:defRPr/>
            </a:pPr>
            <a:endParaRPr lang="es-PE" sz="2000" dirty="0">
              <a:solidFill>
                <a:schemeClr val="tx2"/>
              </a:solidFill>
              <a:effectLst>
                <a:outerShdw blurRad="38100" dist="38100" dir="2700000" algn="tl">
                  <a:srgbClr val="000000"/>
                </a:outerShdw>
              </a:effectLst>
              <a:cs typeface="+mn-cs"/>
            </a:endParaRPr>
          </a:p>
        </p:txBody>
      </p:sp>
      <p:sp>
        <p:nvSpPr>
          <p:cNvPr id="36871" name="Rectangle 7"/>
          <p:cNvSpPr>
            <a:spLocks noChangeArrowheads="1"/>
          </p:cNvSpPr>
          <p:nvPr/>
        </p:nvSpPr>
        <p:spPr bwMode="auto">
          <a:xfrm>
            <a:off x="4572000" y="5876925"/>
            <a:ext cx="3995738" cy="981075"/>
          </a:xfrm>
          <a:prstGeom prst="rect">
            <a:avLst/>
          </a:prstGeom>
          <a:noFill/>
          <a:ln w="9525">
            <a:noFill/>
            <a:miter lim="800000"/>
            <a:headEnd/>
            <a:tailEnd/>
          </a:ln>
          <a:effectLst/>
        </p:spPr>
        <p:txBody>
          <a:bodyPr anchor="ctr"/>
          <a:lstStyle/>
          <a:p>
            <a:pPr algn="ctr">
              <a:defRPr/>
            </a:pPr>
            <a:endParaRPr lang="es-PE" sz="2000" dirty="0">
              <a:solidFill>
                <a:schemeClr val="tx2"/>
              </a:solidFill>
              <a:effectLst>
                <a:outerShdw blurRad="38100" dist="38100" dir="2700000" algn="tl">
                  <a:srgbClr val="000000"/>
                </a:outerShdw>
              </a:effectLst>
              <a:cs typeface="+mn-cs"/>
            </a:endParaRPr>
          </a:p>
        </p:txBody>
      </p:sp>
      <p:graphicFrame>
        <p:nvGraphicFramePr>
          <p:cNvPr id="1026" name="Object 10"/>
          <p:cNvGraphicFramePr>
            <a:graphicFrameLocks noChangeAspect="1"/>
          </p:cNvGraphicFramePr>
          <p:nvPr/>
        </p:nvGraphicFramePr>
        <p:xfrm>
          <a:off x="179512" y="188640"/>
          <a:ext cx="1117600" cy="877888"/>
        </p:xfrm>
        <a:graphic>
          <a:graphicData uri="http://schemas.openxmlformats.org/presentationml/2006/ole">
            <p:oleObj spid="_x0000_s1026" r:id="rId3" imgW="6001588" imgH="4571429" progId="">
              <p:embed/>
            </p:oleObj>
          </a:graphicData>
        </a:graphic>
      </p:graphicFrame>
      <p:sp>
        <p:nvSpPr>
          <p:cNvPr id="1027" name="Rectangle 3"/>
          <p:cNvSpPr>
            <a:spLocks noChangeArrowheads="1"/>
          </p:cNvSpPr>
          <p:nvPr/>
        </p:nvSpPr>
        <p:spPr bwMode="auto">
          <a:xfrm>
            <a:off x="1475656" y="77623"/>
            <a:ext cx="7668344" cy="7463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s-ES" sz="1050" b="0" i="0" u="none" strike="noStrike" cap="none" normalizeH="0" baseline="0" dirty="0" smtClean="0">
              <a:ln>
                <a:noFill/>
              </a:ln>
              <a:solidFill>
                <a:schemeClr val="tx1"/>
              </a:solidFill>
              <a:effectLst/>
              <a:latin typeface="Biondi" pitchFamily="2"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s-ES" sz="1600" dirty="0" smtClean="0">
                <a:latin typeface="Biondi" pitchFamily="2" charset="0"/>
              </a:rPr>
              <a:t>I   EN CUENTRO IBEROAMERICANO DE FUNCIONARIOS PARLAMENTARIOS</a:t>
            </a:r>
            <a:endParaRPr kumimoji="0" lang="es-ES" sz="1600" b="0" i="0" u="none" strike="noStrike" cap="none" normalizeH="0" baseline="0" dirty="0" smtClean="0">
              <a:ln>
                <a:noFill/>
              </a:ln>
              <a:solidFill>
                <a:schemeClr val="tx1"/>
              </a:solidFill>
              <a:effectLst/>
              <a:latin typeface="Biondi" pitchFamily="2"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20688"/>
            <a:ext cx="8229600" cy="5904656"/>
          </a:xfrm>
        </p:spPr>
        <p:txBody>
          <a:bodyPr>
            <a:normAutofit fontScale="62500" lnSpcReduction="20000"/>
          </a:bodyPr>
          <a:lstStyle/>
          <a:p>
            <a:pPr>
              <a:buNone/>
            </a:pPr>
            <a:r>
              <a:rPr lang="es-ES" sz="2400" dirty="0" smtClean="0"/>
              <a:t>¿</a:t>
            </a:r>
            <a:r>
              <a:rPr lang="es-ES" sz="2400" b="1" dirty="0" smtClean="0">
                <a:latin typeface="Biondi" pitchFamily="2" charset="0"/>
              </a:rPr>
              <a:t>Qué buscan finalmente las Comisiones de Investigación Parlamentaria?</a:t>
            </a:r>
            <a:r>
              <a:rPr lang="es-ES" sz="2400" dirty="0" smtClean="0">
                <a:latin typeface="Biondi" pitchFamily="2" charset="0"/>
              </a:rPr>
              <a:t>, </a:t>
            </a:r>
          </a:p>
          <a:p>
            <a:pPr marL="92075" lvl="0" indent="0" algn="just">
              <a:buNone/>
            </a:pPr>
            <a:r>
              <a:rPr lang="es-ES" sz="2400" dirty="0" smtClean="0">
                <a:latin typeface="Biondi" pitchFamily="2" charset="0"/>
              </a:rPr>
              <a:t>poner en evidencia los hechos (brindar información) a los ciudadanos</a:t>
            </a:r>
            <a:r>
              <a:rPr lang="es-ES" sz="2400" dirty="0" smtClean="0"/>
              <a:t>, </a:t>
            </a:r>
            <a:endParaRPr lang="es-ES" sz="2400" dirty="0" smtClean="0"/>
          </a:p>
          <a:p>
            <a:pPr marL="92075" lvl="0" indent="0" algn="just">
              <a:buNone/>
            </a:pPr>
            <a:endParaRPr lang="es-ES" sz="2400" dirty="0" smtClean="0"/>
          </a:p>
          <a:p>
            <a:pPr>
              <a:buNone/>
            </a:pPr>
            <a:r>
              <a:rPr lang="es-ES" sz="2900" b="1" dirty="0" smtClean="0">
                <a:latin typeface="Biondi" pitchFamily="2" charset="0"/>
              </a:rPr>
              <a:t>¿</a:t>
            </a:r>
            <a:r>
              <a:rPr lang="es-ES" sz="2900" b="1" dirty="0" smtClean="0">
                <a:latin typeface="Biondi" pitchFamily="2" charset="0"/>
              </a:rPr>
              <a:t>Qué hechos, que información</a:t>
            </a:r>
            <a:r>
              <a:rPr lang="es-ES" sz="2900" dirty="0" smtClean="0">
                <a:latin typeface="Biondi" pitchFamily="2" charset="0"/>
              </a:rPr>
              <a:t>?</a:t>
            </a:r>
          </a:p>
          <a:p>
            <a:pPr marL="92075" indent="0" algn="just">
              <a:buNone/>
            </a:pPr>
            <a:r>
              <a:rPr lang="es-PE" dirty="0" smtClean="0">
                <a:latin typeface="Biondi" pitchFamily="2" charset="0"/>
              </a:rPr>
              <a:t>Para llegar a una conclusión partimos del siguiente análisis</a:t>
            </a:r>
            <a:r>
              <a:rPr lang="es-PE" dirty="0" smtClean="0">
                <a:latin typeface="Biondi" pitchFamily="2" charset="0"/>
              </a:rPr>
              <a:t>.</a:t>
            </a:r>
          </a:p>
          <a:p>
            <a:pPr marL="92075" indent="0" algn="just">
              <a:buNone/>
            </a:pPr>
            <a:r>
              <a:rPr lang="es-PE" dirty="0" smtClean="0">
                <a:latin typeface="Biondi" pitchFamily="2" charset="0"/>
              </a:rPr>
              <a:t>Siendo </a:t>
            </a:r>
            <a:r>
              <a:rPr lang="es-PE" dirty="0" smtClean="0">
                <a:latin typeface="Biondi" pitchFamily="2" charset="0"/>
              </a:rPr>
              <a:t>las Comisiones Parlamentarias de Investigación una especie del Control político, bien cabe trasladar algunos conceptos de este; así tenemos que muchas veces se piensa que las comisiones investigadoras han devenido en un fracaso de su objetivo mediato de sancionar a los funcionarios que no han cumplido con sus deberes o han cometido actos de corrupción; sin embargo, cabe recordar lo que Montero </a:t>
            </a:r>
            <a:r>
              <a:rPr lang="es-PE" dirty="0" err="1" smtClean="0">
                <a:latin typeface="Biondi" pitchFamily="2" charset="0"/>
              </a:rPr>
              <a:t>Gibert</a:t>
            </a:r>
            <a:r>
              <a:rPr lang="es-PE" dirty="0" smtClean="0">
                <a:latin typeface="Biondi" pitchFamily="2" charset="0"/>
              </a:rPr>
              <a:t> y García Morillo han llamado “responsabilidad política difusa”, es decir, una responsabilidad política sin manifestaciones parlamentarias ni institucionales, pero susceptibles de debilitar e incluso derribar al gobierno, aun cuando no se formalice jurídicamente.  </a:t>
            </a:r>
            <a:endParaRPr lang="es-PE" dirty="0" smtClean="0">
              <a:latin typeface="Biondi" pitchFamily="2" charset="0"/>
            </a:endParaRPr>
          </a:p>
          <a:p>
            <a:pPr marL="92075" indent="0" algn="just">
              <a:buNone/>
            </a:pPr>
            <a:endParaRPr lang="es-ES" dirty="0" smtClean="0">
              <a:latin typeface="Biondi" pitchFamily="2" charset="0"/>
            </a:endParaRPr>
          </a:p>
          <a:p>
            <a:pPr marL="92075" indent="0" algn="just">
              <a:buNone/>
            </a:pPr>
            <a:r>
              <a:rPr lang="es-PE" dirty="0" smtClean="0">
                <a:latin typeface="Biondi" pitchFamily="2" charset="0"/>
              </a:rPr>
              <a:t>En todo esto juega un rol importante la opinión pública de los votantes, a quienes corresponde en las sucesivas elecciones exigir la responsabilidad política del Gobierno</a:t>
            </a:r>
            <a:r>
              <a:rPr lang="es-PE" dirty="0" smtClean="0">
                <a:latin typeface="Biondi" pitchFamily="2" charset="0"/>
              </a:rPr>
              <a:t>.  </a:t>
            </a:r>
            <a:r>
              <a:rPr lang="es-PE" b="1" dirty="0" smtClean="0">
                <a:latin typeface="Biondi" pitchFamily="2" charset="0"/>
              </a:rPr>
              <a:t>Por lo tanto, la acción de la Comisión Investigadora no busca, necesariamente, como se le ha pretendido encasillar, una sanción directa, la mayoría de las veces de naturaleza penal o política</a:t>
            </a:r>
            <a:r>
              <a:rPr lang="es-PE" dirty="0" smtClean="0">
                <a:latin typeface="Biondi" pitchFamily="2" charset="0"/>
              </a:rPr>
              <a:t>, </a:t>
            </a:r>
            <a:r>
              <a:rPr lang="es-PE" dirty="0" smtClean="0">
                <a:latin typeface="Biondi" pitchFamily="2" charset="0"/>
              </a:rPr>
              <a:t>a través de las responsabilidades políticas de los altos </a:t>
            </a:r>
            <a:r>
              <a:rPr lang="es-PE" dirty="0" smtClean="0">
                <a:latin typeface="Biondi" pitchFamily="2" charset="0"/>
              </a:rPr>
              <a:t>funcionarios </a:t>
            </a:r>
            <a:r>
              <a:rPr lang="es-PE" dirty="0" smtClean="0">
                <a:latin typeface="Biondi" pitchFamily="2" charset="0"/>
              </a:rPr>
              <a:t>del Estado, sino </a:t>
            </a:r>
            <a:r>
              <a:rPr lang="es-PE" b="1" dirty="0" smtClean="0">
                <a:latin typeface="Biondi" pitchFamily="2" charset="0"/>
              </a:rPr>
              <a:t>que busca fundamentalmente poner ante los ojos de los electores información a la cual solo tienen absceso los parlamentarios, a través de quienes el ciudadano se informa.</a:t>
            </a:r>
            <a:endParaRPr lang="es-ES" b="1" dirty="0" smtClean="0">
              <a:latin typeface="Biondi" pitchFamily="2" charset="0"/>
            </a:endParaRPr>
          </a:p>
          <a:p>
            <a:endParaRPr lang="es-ES" sz="1800" dirty="0">
              <a:latin typeface="Biondi" pitchFamily="2"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6120680"/>
          </a:xfrm>
        </p:spPr>
        <p:txBody>
          <a:bodyPr>
            <a:noAutofit/>
          </a:bodyPr>
          <a:lstStyle/>
          <a:p>
            <a:pPr marL="92075" indent="0" algn="just">
              <a:buNone/>
            </a:pPr>
            <a:r>
              <a:rPr lang="es-PE" sz="1800" dirty="0" smtClean="0">
                <a:latin typeface="Biondi" pitchFamily="2" charset="0"/>
              </a:rPr>
              <a:t>Ahora bien, la doctrina del Control parlamentario, aplicable a las Comisiones Parlamentarias Investigadoras, nos lleva a la premisa de que estas no solo deben evaluar o determinar responsabilidades de funcionarios sino fundamentalmente realizar un análisis si los programas, propuestas normativas del gobierno de turno benefician al ciudadano o vulneran sus derechos o imposibilitan su bienestar.  </a:t>
            </a:r>
            <a:endParaRPr lang="es-ES" sz="1800" dirty="0" smtClean="0">
              <a:latin typeface="Biondi" pitchFamily="2" charset="0"/>
            </a:endParaRPr>
          </a:p>
          <a:p>
            <a:pPr marL="92075" indent="0" algn="just">
              <a:buNone/>
            </a:pPr>
            <a:r>
              <a:rPr lang="es-PE" sz="1800" dirty="0" smtClean="0">
                <a:latin typeface="Biondi" pitchFamily="2" charset="0"/>
              </a:rPr>
              <a:t>Así pues, las Comisiones Parlamentarias Investigadoras deben estar en condiciones, adicionalmente, de ofrecer opciones, propuestas, alternativas a las del gobierno y sus mayorías, a través de sus recomendaciones.</a:t>
            </a:r>
            <a:endParaRPr lang="es-ES" sz="1800" dirty="0" smtClean="0">
              <a:latin typeface="Biondi" pitchFamily="2" charset="0"/>
            </a:endParaRPr>
          </a:p>
          <a:p>
            <a:pPr marL="92075" indent="0" algn="just">
              <a:buNone/>
              <a:tabLst>
                <a:tab pos="92075" algn="l"/>
              </a:tabLst>
            </a:pPr>
            <a:r>
              <a:rPr lang="es-PE" sz="1700" dirty="0" smtClean="0">
                <a:latin typeface="Biondi" pitchFamily="2" charset="0"/>
              </a:rPr>
              <a:t>Por </a:t>
            </a:r>
            <a:r>
              <a:rPr lang="es-PE" sz="1700" dirty="0" smtClean="0">
                <a:latin typeface="Biondi" pitchFamily="2" charset="0"/>
              </a:rPr>
              <a:t>ende, cuando realizamos una investigación Parlamentaria sobre un determinado tema de interés colectivo, debemos preguntarnos si estas acciones son hechos aislados de uno o más funcionarios; forman parte de una oferta política plasmada a través de una política pública, es el ordenamiento jurídico recién elaborado, el ya existente o el vacío legal, el que permite este accionar del gobierno que genera la atención del cuerpo electoral, o realmente es solo el accionar delictuoso o la omisión de las funciones del funcionario las que se deben tener en evaluación</a:t>
            </a:r>
            <a:r>
              <a:rPr lang="es-PE" sz="1700" dirty="0" smtClean="0">
                <a:latin typeface="Biondi" pitchFamily="2" charset="0"/>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548680"/>
            <a:ext cx="8229600" cy="5775920"/>
          </a:xfrm>
        </p:spPr>
        <p:txBody>
          <a:bodyPr>
            <a:normAutofit fontScale="70000" lnSpcReduction="20000"/>
          </a:bodyPr>
          <a:lstStyle/>
          <a:p>
            <a:pPr algn="just"/>
            <a:r>
              <a:rPr lang="es-PE" sz="2800" dirty="0" smtClean="0">
                <a:latin typeface="Biondi" pitchFamily="2" charset="0"/>
              </a:rPr>
              <a:t>Por consiguiente, estamos llegando a la conclusión que las Comisiones Parlamentarias Investigadoras deben evaluar las políticas públicas, el ordenamiento jurídico y las responsabilidades, ya sean de carácter civil, penal administrativo </a:t>
            </a:r>
            <a:r>
              <a:rPr lang="es-PE" sz="2800" dirty="0" smtClean="0">
                <a:latin typeface="Biondi" pitchFamily="2" charset="0"/>
              </a:rPr>
              <a:t>o </a:t>
            </a:r>
            <a:r>
              <a:rPr lang="es-PE" sz="2800" dirty="0" smtClean="0">
                <a:latin typeface="Biondi" pitchFamily="2" charset="0"/>
              </a:rPr>
              <a:t>político, del tema de interés público que la originó, para así develar ante el ciudadano las buenas, deficientes, malas o incorrectas políticas públicas, la debilidad o deficiencia del ordenamiento jurídico, así, como no, los actos de corrupción de los funcionarios. </a:t>
            </a:r>
            <a:endParaRPr lang="es-PE" sz="2800" dirty="0" smtClean="0">
              <a:latin typeface="Biondi" pitchFamily="2" charset="0"/>
            </a:endParaRPr>
          </a:p>
          <a:p>
            <a:pPr algn="just">
              <a:buNone/>
            </a:pPr>
            <a:endParaRPr lang="es-ES" sz="2800" dirty="0" smtClean="0">
              <a:latin typeface="Biondi" pitchFamily="2" charset="0"/>
            </a:endParaRPr>
          </a:p>
          <a:p>
            <a:pPr algn="just"/>
            <a:r>
              <a:rPr lang="es-PE" sz="2800" dirty="0" smtClean="0">
                <a:latin typeface="Biondi" pitchFamily="2" charset="0"/>
              </a:rPr>
              <a:t>Pero solo debe poner en evidencia, no debe además proponer sus mecanismos de corrección en sus recomendaciones; recordemos que una política pública se instrumentaliza a través de una norma; por ende, con una Comisión Investigadora el parlamento encontrará los verdaderos temas legislativos que desea la ciudadanía (el interés público); se cierra así el circulo con la potestad de la Comisiones investigadoras parlamentarias de proponer normas.</a:t>
            </a:r>
            <a:endParaRPr lang="es-ES" sz="2800" dirty="0" smtClean="0">
              <a:latin typeface="Biondi" pitchFamily="2" charset="0"/>
            </a:endParaRPr>
          </a:p>
          <a:p>
            <a:endParaRPr lang="es-ES" dirty="0" smtClean="0"/>
          </a:p>
          <a:p>
            <a:endParaRPr lang="es-E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Tabla"/>
          <p:cNvGraphicFramePr>
            <a:graphicFrameLocks noGrp="1"/>
          </p:cNvGraphicFramePr>
          <p:nvPr/>
        </p:nvGraphicFramePr>
        <p:xfrm>
          <a:off x="1619672" y="1484784"/>
          <a:ext cx="6096626" cy="4824535"/>
        </p:xfrm>
        <a:graphic>
          <a:graphicData uri="http://schemas.openxmlformats.org/drawingml/2006/table">
            <a:tbl>
              <a:tblPr/>
              <a:tblGrid>
                <a:gridCol w="2004742"/>
                <a:gridCol w="701044"/>
                <a:gridCol w="701044"/>
                <a:gridCol w="701044"/>
                <a:gridCol w="522708"/>
                <a:gridCol w="733022"/>
                <a:gridCol w="733022"/>
              </a:tblGrid>
              <a:tr h="269649">
                <a:tc rowSpan="2">
                  <a:txBody>
                    <a:bodyPr/>
                    <a:lstStyle/>
                    <a:p>
                      <a:pPr algn="ctr">
                        <a:lnSpc>
                          <a:spcPct val="115000"/>
                        </a:lnSpc>
                        <a:spcAft>
                          <a:spcPts val="0"/>
                        </a:spcAft>
                      </a:pPr>
                      <a:r>
                        <a:rPr lang="es-PE" sz="1000" b="1" dirty="0">
                          <a:latin typeface="Arial"/>
                          <a:ea typeface="Batang"/>
                          <a:cs typeface="Times New Roman"/>
                        </a:rPr>
                        <a:t>INVESTIGACIÓN         </a:t>
                      </a:r>
                      <a:endParaRPr lang="es-ES" sz="1100" dirty="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600" b="1">
                          <a:latin typeface="Arial"/>
                          <a:ea typeface="Batang"/>
                          <a:cs typeface="Times New Roman"/>
                        </a:rPr>
                        <a:t>POLÍTICAS PÚBLICAS</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nSpc>
                          <a:spcPct val="115000"/>
                        </a:lnSpc>
                        <a:spcAft>
                          <a:spcPts val="0"/>
                        </a:spcAft>
                      </a:pPr>
                      <a:r>
                        <a:rPr lang="es-PE" sz="600" b="1">
                          <a:latin typeface="Arial"/>
                          <a:ea typeface="Batang"/>
                          <a:cs typeface="Times New Roman"/>
                        </a:rPr>
                        <a:t>NORMATIVIDAD</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4">
                  <a:txBody>
                    <a:bodyPr/>
                    <a:lstStyle/>
                    <a:p>
                      <a:pPr algn="ctr">
                        <a:lnSpc>
                          <a:spcPct val="115000"/>
                        </a:lnSpc>
                        <a:spcAft>
                          <a:spcPts val="0"/>
                        </a:spcAft>
                      </a:pPr>
                      <a:r>
                        <a:rPr lang="es-PE" sz="800" b="1">
                          <a:latin typeface="Arial"/>
                          <a:ea typeface="Batang"/>
                          <a:cs typeface="Times New Roman"/>
                        </a:rPr>
                        <a:t>RESPONSABILIDAD</a:t>
                      </a:r>
                      <a:endParaRPr lang="es-ES" sz="110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s-ES"/>
                    </a:p>
                  </a:txBody>
                  <a:tcPr/>
                </a:tc>
                <a:tc hMerge="1">
                  <a:txBody>
                    <a:bodyPr/>
                    <a:lstStyle/>
                    <a:p>
                      <a:endParaRPr lang="es-ES"/>
                    </a:p>
                  </a:txBody>
                  <a:tcPr/>
                </a:tc>
                <a:tc hMerge="1">
                  <a:txBody>
                    <a:bodyPr/>
                    <a:lstStyle/>
                    <a:p>
                      <a:endParaRPr lang="es-ES"/>
                    </a:p>
                  </a:txBody>
                  <a:tcPr/>
                </a:tc>
              </a:tr>
              <a:tr h="284680">
                <a:tc vMerge="1">
                  <a:txBody>
                    <a:bodyPr/>
                    <a:lstStyle/>
                    <a:p>
                      <a:endParaRPr lang="es-ES"/>
                    </a:p>
                  </a:txBody>
                  <a:tcPr/>
                </a:tc>
                <a:tc>
                  <a:txBody>
                    <a:bodyPr/>
                    <a:lstStyle/>
                    <a:p>
                      <a:pPr>
                        <a:lnSpc>
                          <a:spcPct val="115000"/>
                        </a:lnSpc>
                        <a:spcAft>
                          <a:spcPts val="0"/>
                        </a:spcAft>
                      </a:pPr>
                      <a:r>
                        <a:rPr lang="es-PE" sz="800" b="1">
                          <a:latin typeface="Arial"/>
                          <a:ea typeface="Batang"/>
                          <a:cs typeface="Times New Roman"/>
                        </a:rPr>
                        <a:t> </a:t>
                      </a:r>
                      <a:endParaRPr lang="es-ES" sz="110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b="1">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700" b="1">
                          <a:latin typeface="Arial"/>
                          <a:ea typeface="Batang"/>
                          <a:cs typeface="Times New Roman"/>
                        </a:rPr>
                        <a:t>Administrativa</a:t>
                      </a:r>
                      <a:endParaRPr lang="es-ES" sz="110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800" b="1">
                          <a:latin typeface="Arial"/>
                          <a:ea typeface="Batang"/>
                          <a:cs typeface="Times New Roman"/>
                        </a:rPr>
                        <a:t>Penal</a:t>
                      </a:r>
                      <a:endParaRPr lang="es-ES" sz="110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800" b="1">
                          <a:latin typeface="Arial"/>
                          <a:ea typeface="Batang"/>
                          <a:cs typeface="Times New Roman"/>
                        </a:rPr>
                        <a:t>Civil</a:t>
                      </a:r>
                      <a:endParaRPr lang="es-ES" sz="110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800" b="1">
                          <a:latin typeface="Arial"/>
                          <a:ea typeface="Batang"/>
                          <a:cs typeface="Times New Roman"/>
                        </a:rPr>
                        <a:t>Política</a:t>
                      </a:r>
                      <a:endParaRPr lang="es-ES" sz="110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423402">
                <a:tc>
                  <a:txBody>
                    <a:bodyPr/>
                    <a:lstStyle/>
                    <a:p>
                      <a:pPr algn="just">
                        <a:lnSpc>
                          <a:spcPct val="115000"/>
                        </a:lnSpc>
                        <a:spcAft>
                          <a:spcPts val="0"/>
                        </a:spcAft>
                      </a:pPr>
                      <a:r>
                        <a:rPr lang="es-PE" sz="700">
                          <a:latin typeface="Arial"/>
                          <a:ea typeface="Batang"/>
                          <a:cs typeface="Times New Roman"/>
                        </a:rPr>
                        <a:t>Comisión para que determine el origen, el movimiento, el monto actual del dinero existente en la cuenta bancaria que tiene el ex asesor Vladimiro Montesinos Torres en el Perú  y en el extranjero, como producto de los presuntos delitos de enriquecimiento ilícito, narcotráfico, lavado de dinero, tráfico  de armas y corrupción de funcionario en el periodo comprendido entre 1990 y el cese de sus funciones como asesor del SIN</a:t>
                      </a:r>
                      <a:endParaRPr lang="es-ES" sz="1100">
                        <a:latin typeface="Calibri"/>
                        <a:ea typeface="Calibri"/>
                        <a:cs typeface="Times New Roman"/>
                      </a:endParaRPr>
                    </a:p>
                  </a:txBody>
                  <a:tcPr marL="43383" marR="43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1400">
                          <a:latin typeface="Arial"/>
                          <a:ea typeface="Batang"/>
                          <a:cs typeface="Times New Roman"/>
                        </a:rPr>
                        <a:t>x</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1400">
                          <a:latin typeface="Arial"/>
                          <a:ea typeface="Batang"/>
                          <a:cs typeface="Times New Roman"/>
                        </a:rPr>
                        <a:t>Xª</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9361">
                <a:tc>
                  <a:txBody>
                    <a:bodyPr/>
                    <a:lstStyle/>
                    <a:p>
                      <a:pPr algn="just">
                        <a:lnSpc>
                          <a:spcPct val="115000"/>
                        </a:lnSpc>
                        <a:spcAft>
                          <a:spcPts val="0"/>
                        </a:spcAft>
                      </a:pPr>
                      <a:r>
                        <a:rPr lang="es-PE" sz="700">
                          <a:latin typeface="Arial"/>
                          <a:ea typeface="Batang"/>
                          <a:cs typeface="Times New Roman"/>
                        </a:rPr>
                        <a:t>Comisión de Fiscalización, encargada de investigar presuntas irregularidades en la gestión y administración del Banco de Materiales BANMAT</a:t>
                      </a:r>
                      <a:endParaRPr lang="es-ES" sz="1100">
                        <a:latin typeface="Calibri"/>
                        <a:ea typeface="Calibri"/>
                        <a:cs typeface="Times New Roman"/>
                      </a:endParaRPr>
                    </a:p>
                  </a:txBody>
                  <a:tcPr marL="43383" marR="4338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1400">
                          <a:latin typeface="Arial"/>
                          <a:ea typeface="Batang"/>
                          <a:cs typeface="Times New Roman"/>
                        </a:rPr>
                        <a:t>x</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endParaRPr lang="es-PE" sz="800">
                        <a:latin typeface="Arial"/>
                        <a:ea typeface="Batang"/>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1400">
                          <a:latin typeface="Arial"/>
                          <a:ea typeface="Batang"/>
                          <a:cs typeface="Times New Roman"/>
                        </a:rPr>
                        <a:t>x</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65742">
                <a:tc>
                  <a:txBody>
                    <a:bodyPr/>
                    <a:lstStyle/>
                    <a:p>
                      <a:pPr algn="just">
                        <a:lnSpc>
                          <a:spcPct val="115000"/>
                        </a:lnSpc>
                        <a:spcAft>
                          <a:spcPts val="0"/>
                        </a:spcAft>
                      </a:pPr>
                      <a:r>
                        <a:rPr lang="es-PE" sz="700">
                          <a:latin typeface="Arial"/>
                          <a:ea typeface="Batang"/>
                          <a:cs typeface="Times New Roman"/>
                        </a:rPr>
                        <a:t>Comisión Investigadora encargada de la investigación del Transporte de Gas (Gaseoducto del Proyecto de Camisea, las causas y consecuencias de los reiterados accidentes producidos en el mismo, y la determinación de las responsabilidades políticas, administrativas y penales a que hubiere lugar, así como el estudio y evaluación de los compromisos asumidos en los contratos suscritos (moción de orden del día N° 8675)</a:t>
                      </a:r>
                      <a:endParaRPr lang="es-ES" sz="110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1400">
                          <a:latin typeface="Arial"/>
                          <a:ea typeface="Batang"/>
                          <a:cs typeface="Times New Roman"/>
                        </a:rPr>
                        <a:t>x</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1701">
                <a:tc>
                  <a:txBody>
                    <a:bodyPr/>
                    <a:lstStyle/>
                    <a:p>
                      <a:pPr algn="just">
                        <a:lnSpc>
                          <a:spcPct val="115000"/>
                        </a:lnSpc>
                        <a:spcAft>
                          <a:spcPts val="0"/>
                        </a:spcAft>
                      </a:pPr>
                      <a:r>
                        <a:rPr lang="es-PE" sz="700" dirty="0">
                          <a:latin typeface="Arial"/>
                          <a:ea typeface="Batang"/>
                          <a:cs typeface="Times New Roman"/>
                        </a:rPr>
                        <a:t>Comisión Investigadora Multipartidaria sobre los supuestos indicios de negligencia médica y presuntos actos de corrupción administrativa en el Instituto Nacional del Corazón (INCOR)</a:t>
                      </a:r>
                      <a:endParaRPr lang="es-ES" sz="1100" dirty="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a:latin typeface="Arial"/>
                          <a:ea typeface="Batang"/>
                          <a:cs typeface="Times New Roman"/>
                        </a:rPr>
                        <a:t> </a:t>
                      </a:r>
                      <a:endParaRPr lang="es-ES" sz="110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1400">
                          <a:latin typeface="Arial"/>
                          <a:ea typeface="Batang"/>
                          <a:cs typeface="Times New Roman"/>
                        </a:rPr>
                        <a:t>x</a:t>
                      </a:r>
                      <a:endParaRPr lang="es-ES" sz="110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PE" sz="1400">
                          <a:latin typeface="Arial"/>
                          <a:ea typeface="Batang"/>
                          <a:cs typeface="Times New Roman"/>
                        </a:rPr>
                        <a:t>x</a:t>
                      </a:r>
                      <a:endParaRPr lang="es-ES" sz="1100">
                        <a:latin typeface="Calibri"/>
                        <a:ea typeface="Calibri"/>
                        <a:cs typeface="Times New Roman"/>
                      </a:endParaRPr>
                    </a:p>
                  </a:txBody>
                  <a:tcPr marL="43383" marR="43383"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s-PE" sz="800" dirty="0">
                          <a:latin typeface="Arial"/>
                          <a:ea typeface="Batang"/>
                          <a:cs typeface="Times New Roman"/>
                        </a:rPr>
                        <a:t> </a:t>
                      </a:r>
                      <a:endParaRPr lang="es-ES" sz="1100" dirty="0">
                        <a:latin typeface="Calibri"/>
                        <a:ea typeface="Calibri"/>
                        <a:cs typeface="Times New Roman"/>
                      </a:endParaRPr>
                    </a:p>
                  </a:txBody>
                  <a:tcPr marL="43383" marR="43383"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692696"/>
            <a:ext cx="8229600" cy="5631904"/>
          </a:xfrm>
        </p:spPr>
        <p:txBody>
          <a:bodyPr>
            <a:normAutofit fontScale="77500" lnSpcReduction="20000"/>
          </a:bodyPr>
          <a:lstStyle/>
          <a:p>
            <a:pPr marL="274320" lvl="1" indent="-274320" algn="just">
              <a:buClr>
                <a:schemeClr val="accent3"/>
              </a:buClr>
              <a:buSzPct val="95000"/>
              <a:buNone/>
            </a:pPr>
            <a:r>
              <a:rPr lang="es-PE" sz="2600" b="1" dirty="0" smtClean="0">
                <a:latin typeface="Biondi" pitchFamily="2" charset="0"/>
              </a:rPr>
              <a:t>1.3 Las </a:t>
            </a:r>
            <a:r>
              <a:rPr lang="es-PE" sz="2600" b="1" dirty="0" smtClean="0">
                <a:latin typeface="Biondi" pitchFamily="2" charset="0"/>
              </a:rPr>
              <a:t>Comisiones Parlamentarias Investigadoras: Públicas o </a:t>
            </a:r>
            <a:r>
              <a:rPr lang="es-PE" sz="2600" b="1" dirty="0" smtClean="0">
                <a:latin typeface="Biondi" pitchFamily="2" charset="0"/>
              </a:rPr>
              <a:t>Reservadas</a:t>
            </a:r>
          </a:p>
          <a:p>
            <a:pPr marL="92075" lvl="1" indent="0" algn="just">
              <a:buClr>
                <a:schemeClr val="accent3"/>
              </a:buClr>
              <a:buSzPct val="95000"/>
              <a:buNone/>
            </a:pPr>
            <a:r>
              <a:rPr lang="es-PE" sz="2300" dirty="0" smtClean="0">
                <a:latin typeface="Biondi" pitchFamily="2" charset="0"/>
              </a:rPr>
              <a:t>la doctrina está dividida en la materia, entre quienes consideran insuperable aun para la investigación parlamentaria, la limitación del secreto, argumentando la identidad de posición respecto a la autoridad judicial, y aquellos que, en cambio, afirman la </a:t>
            </a:r>
            <a:r>
              <a:rPr lang="es-PE" sz="2300" dirty="0" err="1" smtClean="0">
                <a:latin typeface="Biondi" pitchFamily="2" charset="0"/>
              </a:rPr>
              <a:t>insuprimible</a:t>
            </a:r>
            <a:r>
              <a:rPr lang="es-PE" sz="2300" dirty="0" smtClean="0">
                <a:latin typeface="Biondi" pitchFamily="2" charset="0"/>
              </a:rPr>
              <a:t> exigencia de la investigación misma, connatural a la </a:t>
            </a:r>
            <a:r>
              <a:rPr lang="es-PE" sz="2300" i="1" dirty="0" smtClean="0">
                <a:latin typeface="Biondi" pitchFamily="2" charset="0"/>
              </a:rPr>
              <a:t>ratio </a:t>
            </a:r>
            <a:r>
              <a:rPr lang="es-PE" sz="2300" dirty="0" smtClean="0">
                <a:latin typeface="Biondi" pitchFamily="2" charset="0"/>
              </a:rPr>
              <a:t>genética del instituto y vinculable a la necesaria prevalencia de la finalidad de la inspección parlamentaria, que el secreto se devele</a:t>
            </a:r>
            <a:r>
              <a:rPr lang="es-PE" sz="2300" dirty="0" smtClean="0">
                <a:latin typeface="Biondi" pitchFamily="2" charset="0"/>
              </a:rPr>
              <a:t>.</a:t>
            </a:r>
          </a:p>
          <a:p>
            <a:pPr algn="just"/>
            <a:r>
              <a:rPr lang="es-PE" sz="2300" dirty="0" smtClean="0">
                <a:latin typeface="Biondi" pitchFamily="2" charset="0"/>
              </a:rPr>
              <a:t>Rosario García </a:t>
            </a:r>
            <a:r>
              <a:rPr lang="es-PE" sz="2300" dirty="0" err="1" smtClean="0">
                <a:latin typeface="Biondi" pitchFamily="2" charset="0"/>
              </a:rPr>
              <a:t>Mahuamut</a:t>
            </a:r>
            <a:r>
              <a:rPr lang="es-PE" sz="2300" dirty="0" smtClean="0">
                <a:latin typeface="Biondi" pitchFamily="2" charset="0"/>
              </a:rPr>
              <a:t> en la obra Publicidad Parlamentaria y Comisiones de Investigación señala </a:t>
            </a:r>
            <a:r>
              <a:rPr lang="es-PE" sz="2300" i="1" dirty="0" smtClean="0">
                <a:latin typeface="Biondi" pitchFamily="2" charset="0"/>
              </a:rPr>
              <a:t>“… a través de la publicidad  parlamentaria todas las fuerzas políticas crean opinión pública y están sometidas, a su vez a un permanente control del cuerpo electoral cuyo juicio se manifiesta periódicamente en las elecciones”.</a:t>
            </a:r>
            <a:endParaRPr lang="es-ES" sz="2300" dirty="0" smtClean="0">
              <a:latin typeface="Biondi" pitchFamily="2" charset="0"/>
            </a:endParaRPr>
          </a:p>
          <a:p>
            <a:pPr algn="just"/>
            <a:r>
              <a:rPr lang="es-PE" sz="2300" dirty="0" smtClean="0">
                <a:latin typeface="Biondi" pitchFamily="2" charset="0"/>
              </a:rPr>
              <a:t>Finalmente, Lucas </a:t>
            </a:r>
            <a:r>
              <a:rPr lang="es-PE" sz="2300" dirty="0" err="1" smtClean="0">
                <a:latin typeface="Biondi" pitchFamily="2" charset="0"/>
              </a:rPr>
              <a:t>Verdú</a:t>
            </a:r>
            <a:r>
              <a:rPr lang="es-PE" sz="2300" dirty="0" smtClean="0">
                <a:latin typeface="Biondi" pitchFamily="2" charset="0"/>
              </a:rPr>
              <a:t> nos manifiesta que es importante que el objeto de la publicidad y explicación parlamentaria coincida con aquello que preocupa o interesa a la opinión pública. </a:t>
            </a:r>
            <a:endParaRPr lang="es-ES" sz="2300" dirty="0" smtClean="0">
              <a:latin typeface="Biondi" pitchFamily="2" charset="0"/>
            </a:endParaRPr>
          </a:p>
          <a:p>
            <a:pPr marL="92075" lvl="1" indent="0" algn="just">
              <a:buClr>
                <a:schemeClr val="accent3"/>
              </a:buClr>
              <a:buSzPct val="95000"/>
              <a:buNone/>
            </a:pPr>
            <a:endParaRPr lang="es-ES" sz="2000" dirty="0" smtClean="0">
              <a:latin typeface="Biondi" pitchFamily="2" charset="0"/>
            </a:endParaRPr>
          </a:p>
          <a:p>
            <a:pPr marL="274320" lvl="1" indent="-274320" algn="just">
              <a:buClr>
                <a:schemeClr val="accent3"/>
              </a:buClr>
              <a:buSzPct val="95000"/>
              <a:buNone/>
            </a:pPr>
            <a:endParaRPr lang="es-ES" sz="2000"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847928"/>
          </a:xfrm>
        </p:spPr>
        <p:txBody>
          <a:bodyPr>
            <a:normAutofit fontScale="62500" lnSpcReduction="20000"/>
          </a:bodyPr>
          <a:lstStyle/>
          <a:p>
            <a:pPr marL="0" indent="0" algn="just">
              <a:buNone/>
            </a:pPr>
            <a:endParaRPr lang="es-PE" sz="2900" dirty="0" smtClean="0">
              <a:latin typeface="Biondi" pitchFamily="2" charset="0"/>
            </a:endParaRPr>
          </a:p>
          <a:p>
            <a:pPr marL="0" indent="0" algn="just">
              <a:buNone/>
            </a:pPr>
            <a:r>
              <a:rPr lang="es-PE" sz="2900" dirty="0" smtClean="0">
                <a:latin typeface="Biondi" pitchFamily="2" charset="0"/>
              </a:rPr>
              <a:t>El </a:t>
            </a:r>
            <a:r>
              <a:rPr lang="es-PE" sz="2900" dirty="0" smtClean="0">
                <a:latin typeface="Biondi" pitchFamily="2" charset="0"/>
              </a:rPr>
              <a:t>Reglamento del Congreso Peruano establece en el cuarto párrafo del artículo 88 que </a:t>
            </a:r>
            <a:r>
              <a:rPr lang="es-PE" sz="2900" u="sng" dirty="0" smtClean="0">
                <a:latin typeface="Biondi" pitchFamily="2" charset="0"/>
              </a:rPr>
              <a:t>las sesiones de las comisiones investigadoras son reservadas</a:t>
            </a:r>
            <a:r>
              <a:rPr lang="es-PE" sz="2900" dirty="0" smtClean="0">
                <a:latin typeface="Biondi" pitchFamily="2" charset="0"/>
              </a:rPr>
              <a:t> y sólo procede el </a:t>
            </a:r>
            <a:r>
              <a:rPr lang="es-PE" sz="2900" u="sng" dirty="0" smtClean="0">
                <a:latin typeface="Biondi" pitchFamily="2" charset="0"/>
              </a:rPr>
              <a:t>levantamiento de la reserva</a:t>
            </a:r>
            <a:r>
              <a:rPr lang="es-PE" sz="2900" dirty="0" smtClean="0">
                <a:latin typeface="Biondi" pitchFamily="2" charset="0"/>
              </a:rPr>
              <a:t> del proceso en los siguientes supuestos:</a:t>
            </a:r>
            <a:endParaRPr lang="es-ES" sz="2900" dirty="0" smtClean="0">
              <a:latin typeface="Biondi" pitchFamily="2" charset="0"/>
            </a:endParaRPr>
          </a:p>
          <a:p>
            <a:pPr lvl="0" algn="just">
              <a:buFont typeface="Wingdings" pitchFamily="2" charset="2"/>
              <a:buChar char="ü"/>
            </a:pPr>
            <a:r>
              <a:rPr lang="es-PE" sz="2900" dirty="0" smtClean="0">
                <a:latin typeface="Biondi" pitchFamily="2" charset="0"/>
              </a:rPr>
              <a:t>Si la materia de la investigación o sus deliberaciones no incluyen aspectos que afectan la intimidad, honra o dignidad personal de los sujetos investigados o sus familias.</a:t>
            </a:r>
            <a:endParaRPr lang="es-ES" sz="2900" dirty="0" smtClean="0">
              <a:latin typeface="Biondi" pitchFamily="2" charset="0"/>
            </a:endParaRPr>
          </a:p>
          <a:p>
            <a:pPr lvl="0" algn="just">
              <a:buFont typeface="Wingdings" pitchFamily="2" charset="2"/>
              <a:buChar char="ü"/>
            </a:pPr>
            <a:r>
              <a:rPr lang="es-PE" sz="2900" dirty="0" smtClean="0">
                <a:latin typeface="Biondi" pitchFamily="2" charset="0"/>
              </a:rPr>
              <a:t>Si no afecten la reserva tributaria ni el secreto bancario de éstos o </a:t>
            </a:r>
            <a:endParaRPr lang="es-ES" sz="2900" dirty="0" smtClean="0">
              <a:latin typeface="Biondi" pitchFamily="2" charset="0"/>
            </a:endParaRPr>
          </a:p>
          <a:p>
            <a:pPr lvl="0" algn="just">
              <a:buFont typeface="Wingdings" pitchFamily="2" charset="2"/>
              <a:buChar char="ü"/>
            </a:pPr>
            <a:r>
              <a:rPr lang="es-PE" sz="2900" dirty="0" smtClean="0">
                <a:latin typeface="Biondi" pitchFamily="2" charset="0"/>
              </a:rPr>
              <a:t>Si no compromete asuntos vinculados a la seguridad nacional.</a:t>
            </a:r>
            <a:endParaRPr lang="es-ES" sz="2900" dirty="0" smtClean="0">
              <a:latin typeface="Biondi" pitchFamily="2" charset="0"/>
            </a:endParaRPr>
          </a:p>
          <a:p>
            <a:pPr algn="just">
              <a:buNone/>
            </a:pPr>
            <a:endParaRPr lang="es-ES" sz="2900" dirty="0" smtClean="0">
              <a:latin typeface="Biondi" pitchFamily="2" charset="0"/>
            </a:endParaRPr>
          </a:p>
          <a:p>
            <a:pPr algn="just"/>
            <a:r>
              <a:rPr lang="es-PE" sz="2900" dirty="0" smtClean="0">
                <a:latin typeface="Biondi" pitchFamily="2" charset="0"/>
              </a:rPr>
              <a:t>Este párrafo fue modificado mediante </a:t>
            </a:r>
            <a:r>
              <a:rPr lang="es-PE" sz="2900" dirty="0" smtClean="0">
                <a:effectLst>
                  <a:outerShdw blurRad="50800" dist="38100" algn="tr" rotWithShape="0">
                    <a:prstClr val="black">
                      <a:alpha val="40000"/>
                    </a:prstClr>
                  </a:outerShdw>
                </a:effectLst>
                <a:latin typeface="Biondi" pitchFamily="2" charset="0"/>
              </a:rPr>
              <a:t>Resolución Legislativa del Congreso N° 025-2005-CR, publicada el 21 de julio de 2006.  Diremos que en vez de ir con las corrientes doctrinarias del mundo </a:t>
            </a:r>
            <a:r>
              <a:rPr lang="es-PE" sz="2900" u="sng" dirty="0" smtClean="0">
                <a:effectLst>
                  <a:outerShdw blurRad="50800" dist="38100" algn="tr" rotWithShape="0">
                    <a:prstClr val="black">
                      <a:alpha val="40000"/>
                    </a:prstClr>
                  </a:outerShdw>
                </a:effectLst>
                <a:latin typeface="Biondi" pitchFamily="2" charset="0"/>
              </a:rPr>
              <a:t>regresamos</a:t>
            </a:r>
            <a:r>
              <a:rPr lang="es-PE" sz="2900" dirty="0" smtClean="0">
                <a:effectLst>
                  <a:outerShdw blurRad="50800" dist="38100" algn="tr" rotWithShape="0">
                    <a:prstClr val="black">
                      <a:alpha val="40000"/>
                    </a:prstClr>
                  </a:outerShdw>
                </a:effectLst>
                <a:latin typeface="Biondi" pitchFamily="2" charset="0"/>
              </a:rPr>
              <a:t> en este tema </a:t>
            </a:r>
            <a:r>
              <a:rPr lang="es-PE" sz="2900" u="sng" dirty="0" smtClean="0">
                <a:effectLst>
                  <a:outerShdw blurRad="50800" dist="38100" algn="tr" rotWithShape="0">
                    <a:prstClr val="black">
                      <a:alpha val="40000"/>
                    </a:prstClr>
                  </a:outerShdw>
                </a:effectLst>
                <a:latin typeface="Biondi" pitchFamily="2" charset="0"/>
              </a:rPr>
              <a:t>de ser públicas a reservadas</a:t>
            </a:r>
            <a:r>
              <a:rPr lang="es-PE" sz="2900" dirty="0" smtClean="0">
                <a:effectLst>
                  <a:outerShdw blurRad="50800" dist="38100" algn="tr" rotWithShape="0">
                    <a:prstClr val="black">
                      <a:alpha val="40000"/>
                    </a:prstClr>
                  </a:outerShdw>
                </a:effectLst>
                <a:latin typeface="Biondi" pitchFamily="2" charset="0"/>
              </a:rPr>
              <a:t>.  En la práctica no se ha cumplido con lo establecido, utilizando la excepción, la mayoría de las Comisiones Investigadoras, formadas desde la vigencia de la nueva norma, han sido públicas, por petición y votación de los congresistas.</a:t>
            </a:r>
            <a:endParaRPr lang="es-ES" sz="2900"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19936"/>
          </a:xfrm>
        </p:spPr>
        <p:txBody>
          <a:bodyPr/>
          <a:lstStyle/>
          <a:p>
            <a:pPr marL="0" indent="0">
              <a:buNone/>
            </a:pPr>
            <a:r>
              <a:rPr lang="es-PE" sz="2000" dirty="0" smtClean="0">
                <a:latin typeface="Biondi" pitchFamily="2" charset="0"/>
              </a:rPr>
              <a:t>Presentamos un cuadro de cómo se trata el tema de publicidad en otros parlamentos</a:t>
            </a:r>
            <a:r>
              <a:rPr lang="es-PE" sz="2000" dirty="0" smtClean="0">
                <a:latin typeface="Biondi" pitchFamily="2" charset="0"/>
              </a:rPr>
              <a:t>:</a:t>
            </a:r>
          </a:p>
          <a:p>
            <a:pPr marL="0" indent="0">
              <a:buNone/>
            </a:pPr>
            <a:endParaRPr lang="es-ES" sz="2000" dirty="0" smtClean="0">
              <a:latin typeface="Biondi" pitchFamily="2" charset="0"/>
            </a:endParaRPr>
          </a:p>
          <a:p>
            <a:endParaRPr lang="es-ES" dirty="0"/>
          </a:p>
        </p:txBody>
      </p:sp>
      <p:graphicFrame>
        <p:nvGraphicFramePr>
          <p:cNvPr id="4" name="3 Objeto"/>
          <p:cNvGraphicFramePr>
            <a:graphicFrameLocks noChangeAspect="1"/>
          </p:cNvGraphicFramePr>
          <p:nvPr/>
        </p:nvGraphicFramePr>
        <p:xfrm>
          <a:off x="911225" y="1393825"/>
          <a:ext cx="6257925" cy="5051425"/>
        </p:xfrm>
        <a:graphic>
          <a:graphicData uri="http://schemas.openxmlformats.org/presentationml/2006/ole">
            <p:oleObj spid="_x0000_s57346" name="Documento" r:id="rId3" imgW="6257559" imgH="5051698" progId="Word.Document.12">
              <p:embed/>
            </p:oleObj>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Marcador de contenido"/>
          <p:cNvGraphicFramePr>
            <a:graphicFrameLocks noChangeAspect="1"/>
          </p:cNvGraphicFramePr>
          <p:nvPr>
            <p:ph idx="1"/>
          </p:nvPr>
        </p:nvGraphicFramePr>
        <p:xfrm>
          <a:off x="826070" y="908720"/>
          <a:ext cx="7452743" cy="5190455"/>
        </p:xfrm>
        <a:graphic>
          <a:graphicData uri="http://schemas.openxmlformats.org/presentationml/2006/ole">
            <p:oleObj spid="_x0000_s58370" name="Documento" r:id="rId3" imgW="7412135" imgH="5162609" progId="Word.Document.12">
              <p:embed/>
            </p:oleObj>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576064"/>
          </a:xfrm>
        </p:spPr>
        <p:txBody>
          <a:bodyPr>
            <a:noAutofit/>
          </a:bodyPr>
          <a:lstStyle/>
          <a:p>
            <a:pPr algn="ctr"/>
            <a:r>
              <a:rPr lang="es-PE" sz="1800" b="1" dirty="0" smtClean="0">
                <a:latin typeface="Biondi" pitchFamily="2" charset="0"/>
              </a:rPr>
              <a:t>LA INVESTIGACIÓN JUDICIAL</a:t>
            </a:r>
            <a:r>
              <a:rPr lang="es-ES" sz="1800" dirty="0" smtClean="0"/>
              <a:t/>
            </a:r>
            <a:br>
              <a:rPr lang="es-ES" sz="1800" dirty="0" smtClean="0"/>
            </a:br>
            <a:endParaRPr lang="es-ES" sz="1800" dirty="0"/>
          </a:p>
        </p:txBody>
      </p:sp>
      <p:sp>
        <p:nvSpPr>
          <p:cNvPr id="3" name="2 Marcador de contenido"/>
          <p:cNvSpPr>
            <a:spLocks noGrp="1"/>
          </p:cNvSpPr>
          <p:nvPr>
            <p:ph idx="1"/>
          </p:nvPr>
        </p:nvSpPr>
        <p:spPr>
          <a:xfrm>
            <a:off x="457200" y="980728"/>
            <a:ext cx="8229600" cy="5343872"/>
          </a:xfrm>
        </p:spPr>
        <p:txBody>
          <a:bodyPr>
            <a:normAutofit/>
          </a:bodyPr>
          <a:lstStyle/>
          <a:p>
            <a:pPr algn="just"/>
            <a:r>
              <a:rPr lang="es-PE" sz="1800" dirty="0" smtClean="0">
                <a:latin typeface="Biondi" pitchFamily="2" charset="0"/>
              </a:rPr>
              <a:t>Debemos decir que la función jurisdiccional se ejerce a través de los jueces, que aparecen como una autoridad imparcial dotada de ciertas atribuciones que ejercen independientemente en un proceso.  A esas atribuciones o facultades distintivas se las denomina, en su conjunto, elementos de la jurisdicción y se las individualiza básicamente con cinco vocablos latinos que hacen referencia al contenido de cada potestad.  </a:t>
            </a:r>
            <a:r>
              <a:rPr lang="es-PE" sz="1800" b="1" dirty="0" smtClean="0">
                <a:latin typeface="Biondi" pitchFamily="2" charset="0"/>
              </a:rPr>
              <a:t>Ellas son la </a:t>
            </a:r>
            <a:r>
              <a:rPr lang="es-PE" sz="1800" b="1" i="1" dirty="0" err="1" smtClean="0">
                <a:latin typeface="Biondi" pitchFamily="2" charset="0"/>
              </a:rPr>
              <a:t>notio</a:t>
            </a:r>
            <a:r>
              <a:rPr lang="es-PE" sz="1800" b="1" i="1" dirty="0" smtClean="0">
                <a:latin typeface="Biondi" pitchFamily="2" charset="0"/>
              </a:rPr>
              <a:t>, </a:t>
            </a:r>
            <a:r>
              <a:rPr lang="es-PE" sz="1800" b="1" i="1" dirty="0" err="1" smtClean="0">
                <a:latin typeface="Biondi" pitchFamily="2" charset="0"/>
              </a:rPr>
              <a:t>vocatio</a:t>
            </a:r>
            <a:r>
              <a:rPr lang="es-PE" sz="1800" b="1" i="1" dirty="0" smtClean="0">
                <a:latin typeface="Biondi" pitchFamily="2" charset="0"/>
              </a:rPr>
              <a:t>, </a:t>
            </a:r>
            <a:r>
              <a:rPr lang="es-PE" sz="1800" b="1" i="1" dirty="0" err="1" smtClean="0">
                <a:latin typeface="Biondi" pitchFamily="2" charset="0"/>
              </a:rPr>
              <a:t>cohertio</a:t>
            </a:r>
            <a:r>
              <a:rPr lang="es-PE" sz="1800" b="1" i="1" dirty="0" smtClean="0">
                <a:latin typeface="Biondi" pitchFamily="2" charset="0"/>
              </a:rPr>
              <a:t>, </a:t>
            </a:r>
            <a:r>
              <a:rPr lang="es-PE" sz="1800" b="1" i="1" dirty="0" err="1" smtClean="0">
                <a:latin typeface="Biondi" pitchFamily="2" charset="0"/>
              </a:rPr>
              <a:t>iudicium</a:t>
            </a:r>
            <a:r>
              <a:rPr lang="es-PE" sz="1800" b="1" i="1" dirty="0" smtClean="0">
                <a:latin typeface="Biondi" pitchFamily="2" charset="0"/>
              </a:rPr>
              <a:t> </a:t>
            </a:r>
            <a:r>
              <a:rPr lang="es-PE" sz="1800" b="1" i="1" dirty="0" smtClean="0">
                <a:latin typeface="Biondi" pitchFamily="2" charset="0"/>
              </a:rPr>
              <a:t> </a:t>
            </a:r>
            <a:r>
              <a:rPr lang="es-PE" sz="1800" b="1" dirty="0" smtClean="0">
                <a:latin typeface="Biondi" pitchFamily="2" charset="0"/>
              </a:rPr>
              <a:t>y </a:t>
            </a:r>
            <a:r>
              <a:rPr lang="es-PE" sz="1800" b="1" i="1" dirty="0" err="1" smtClean="0">
                <a:latin typeface="Biondi" pitchFamily="2" charset="0"/>
              </a:rPr>
              <a:t>excecutio</a:t>
            </a:r>
            <a:r>
              <a:rPr lang="es-PE" sz="1800" b="1" dirty="0" smtClean="0">
                <a:latin typeface="Biondi" pitchFamily="2" charset="0"/>
              </a:rPr>
              <a:t>.</a:t>
            </a:r>
            <a:endParaRPr lang="es-ES" sz="1800" b="1"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8229600" cy="1080120"/>
          </a:xfrm>
        </p:spPr>
        <p:txBody>
          <a:bodyPr>
            <a:normAutofit fontScale="90000"/>
          </a:bodyPr>
          <a:lstStyle/>
          <a:p>
            <a:pPr algn="ctr"/>
            <a:r>
              <a:rPr lang="es-PE" sz="2200" b="1" dirty="0" smtClean="0">
                <a:latin typeface="Biondi" pitchFamily="2" charset="0"/>
              </a:rPr>
              <a:t>LA </a:t>
            </a:r>
            <a:r>
              <a:rPr lang="es-PE" sz="2200" b="1" dirty="0" smtClean="0">
                <a:latin typeface="Biondi" pitchFamily="2" charset="0"/>
              </a:rPr>
              <a:t>INVESTIGACIÓN PARLAMENTARIA Y LA </a:t>
            </a:r>
            <a:r>
              <a:rPr lang="es-PE" sz="2700" b="1" dirty="0" smtClean="0">
                <a:latin typeface="Biondi" pitchFamily="2" charset="0"/>
              </a:rPr>
              <a:t>INVESTIGACIÓN</a:t>
            </a:r>
            <a:r>
              <a:rPr lang="es-PE" sz="2200" b="1" dirty="0" smtClean="0">
                <a:latin typeface="Biondi" pitchFamily="2" charset="0"/>
              </a:rPr>
              <a:t> JUDICIAL</a:t>
            </a:r>
            <a:r>
              <a:rPr lang="es-ES" sz="2200" i="1" dirty="0" smtClean="0">
                <a:latin typeface="Biondi" pitchFamily="2" charset="0"/>
              </a:rPr>
              <a:t/>
            </a:r>
            <a:br>
              <a:rPr lang="es-ES" sz="2200" i="1" dirty="0" smtClean="0">
                <a:latin typeface="Biondi" pitchFamily="2" charset="0"/>
              </a:rPr>
            </a:br>
            <a:r>
              <a:rPr lang="es-PE" sz="2200" b="1" i="1" dirty="0" smtClean="0">
                <a:latin typeface="Biondi" pitchFamily="2" charset="0"/>
              </a:rPr>
              <a:t> </a:t>
            </a:r>
            <a:endParaRPr lang="es-ES" sz="2200" i="1" dirty="0">
              <a:latin typeface="Biondi" pitchFamily="2" charset="0"/>
            </a:endParaRPr>
          </a:p>
        </p:txBody>
      </p:sp>
      <p:sp>
        <p:nvSpPr>
          <p:cNvPr id="3" name="2 Marcador de contenido"/>
          <p:cNvSpPr>
            <a:spLocks noGrp="1"/>
          </p:cNvSpPr>
          <p:nvPr>
            <p:ph idx="1"/>
          </p:nvPr>
        </p:nvSpPr>
        <p:spPr>
          <a:xfrm>
            <a:off x="457200" y="1268760"/>
            <a:ext cx="8229600" cy="5055840"/>
          </a:xfrm>
        </p:spPr>
        <p:txBody>
          <a:bodyPr>
            <a:normAutofit fontScale="62500" lnSpcReduction="20000"/>
          </a:bodyPr>
          <a:lstStyle/>
          <a:p>
            <a:pPr marL="92075" lvl="1" indent="0" algn="just">
              <a:buNone/>
            </a:pPr>
            <a:r>
              <a:rPr lang="es-PE" sz="3200" b="1" dirty="0" smtClean="0">
                <a:latin typeface="Biondi" pitchFamily="2" charset="0"/>
              </a:rPr>
              <a:t>Relaciones entre Las Comisiones Parlamentarias Investigadoras y la Investigación  Judicial</a:t>
            </a:r>
            <a:endParaRPr lang="es-ES" sz="3200" dirty="0" smtClean="0">
              <a:latin typeface="Biondi" pitchFamily="2" charset="0"/>
            </a:endParaRPr>
          </a:p>
          <a:p>
            <a:pPr algn="just">
              <a:buNone/>
            </a:pPr>
            <a:r>
              <a:rPr lang="es-PE" sz="2900" b="1" dirty="0" smtClean="0">
                <a:latin typeface="Biondi" pitchFamily="2" charset="0"/>
              </a:rPr>
              <a:t>	De </a:t>
            </a:r>
            <a:r>
              <a:rPr lang="es-PE" sz="2900" b="1" dirty="0" smtClean="0">
                <a:latin typeface="Biondi" pitchFamily="2" charset="0"/>
              </a:rPr>
              <a:t>la Colaboración entre Órganos del Estado</a:t>
            </a:r>
            <a:r>
              <a:rPr lang="es-PE" sz="2900" dirty="0" smtClean="0">
                <a:latin typeface="Biondi" pitchFamily="2" charset="0"/>
              </a:rPr>
              <a:t>.</a:t>
            </a:r>
            <a:endParaRPr lang="es-ES" sz="2900" dirty="0" smtClean="0">
              <a:latin typeface="Biondi" pitchFamily="2" charset="0"/>
            </a:endParaRPr>
          </a:p>
          <a:p>
            <a:pPr algn="just">
              <a:buNone/>
            </a:pPr>
            <a:r>
              <a:rPr lang="es-PE" sz="2900" dirty="0" smtClean="0">
                <a:latin typeface="Biondi" pitchFamily="2" charset="0"/>
              </a:rPr>
              <a:t>	La </a:t>
            </a:r>
            <a:r>
              <a:rPr lang="es-PE" sz="2900" dirty="0" smtClean="0">
                <a:latin typeface="Biondi" pitchFamily="2" charset="0"/>
              </a:rPr>
              <a:t>estructura del Estado se sustenta en el principio de separación de poderes, que “..</a:t>
            </a:r>
            <a:r>
              <a:rPr lang="es-PE" sz="2900" i="1" dirty="0" smtClean="0">
                <a:latin typeface="Biondi" pitchFamily="2" charset="0"/>
              </a:rPr>
              <a:t>exige que sea concebido, por un lado como control y balance entre los poderes del Estado  -</a:t>
            </a:r>
            <a:r>
              <a:rPr lang="es-PE" sz="2900" i="1" dirty="0" err="1" smtClean="0">
                <a:latin typeface="Biondi" pitchFamily="2" charset="0"/>
              </a:rPr>
              <a:t>Checks</a:t>
            </a:r>
            <a:r>
              <a:rPr lang="es-PE" sz="2900" i="1" dirty="0" smtClean="0">
                <a:latin typeface="Biondi" pitchFamily="2" charset="0"/>
              </a:rPr>
              <a:t> and balances of </a:t>
            </a:r>
            <a:r>
              <a:rPr lang="es-PE" sz="2900" i="1" dirty="0" err="1" smtClean="0">
                <a:latin typeface="Biondi" pitchFamily="2" charset="0"/>
              </a:rPr>
              <a:t>powers</a:t>
            </a:r>
            <a:r>
              <a:rPr lang="es-PE" sz="2900" i="1" dirty="0" smtClean="0">
                <a:latin typeface="Biondi" pitchFamily="2" charset="0"/>
              </a:rPr>
              <a:t>- y, por otro, como coordinación y cooperación entre ellos”.  </a:t>
            </a:r>
            <a:endParaRPr lang="es-PE" sz="2900" i="1" dirty="0" smtClean="0">
              <a:latin typeface="Biondi" pitchFamily="2" charset="0"/>
            </a:endParaRPr>
          </a:p>
          <a:p>
            <a:pPr algn="just">
              <a:buNone/>
            </a:pPr>
            <a:r>
              <a:rPr lang="es-PE" sz="2900" i="1" dirty="0" smtClean="0">
                <a:latin typeface="Biondi" pitchFamily="2" charset="0"/>
              </a:rPr>
              <a:t>	</a:t>
            </a:r>
            <a:r>
              <a:rPr lang="es-PE" sz="2900" dirty="0" smtClean="0">
                <a:latin typeface="Biondi" pitchFamily="2" charset="0"/>
              </a:rPr>
              <a:t>En </a:t>
            </a:r>
            <a:r>
              <a:rPr lang="es-PE" sz="2900" dirty="0" smtClean="0">
                <a:latin typeface="Biondi" pitchFamily="2" charset="0"/>
              </a:rPr>
              <a:t>consecuencia, el Órgano Jurisdiccional se encuentra en el deber constitucional de cooperar con el Parlamento en el ejercicio de sus atribuciones de investigación sobre cualquier asunto de interés público; investigaciones que no pueden ser interrumpidas por el inicio de una acción judicial ni por la intervención del Ministerio Público y cuyo mandato de investigación prosiguen hasta la extinción de los plazos prefijados por el Pleno y la entrega del informe respectivo de la comisión investigadora.  Esto es lo que se denomina doctrinariamente </a:t>
            </a:r>
            <a:r>
              <a:rPr lang="es-PE" sz="2900" b="1" u="sng" dirty="0" smtClean="0">
                <a:latin typeface="Biondi" pitchFamily="2" charset="0"/>
              </a:rPr>
              <a:t>Principio de colaboración</a:t>
            </a:r>
            <a:r>
              <a:rPr lang="es-PE" sz="2900" b="1" dirty="0" smtClean="0">
                <a:latin typeface="Biondi" pitchFamily="2" charset="0"/>
              </a:rPr>
              <a:t>.</a:t>
            </a:r>
            <a:r>
              <a:rPr lang="es-PE" sz="2900" dirty="0" smtClean="0">
                <a:latin typeface="Biondi" pitchFamily="2" charset="0"/>
              </a:rPr>
              <a:t> </a:t>
            </a:r>
            <a:endParaRPr lang="es-ES" sz="2900" dirty="0" smtClean="0">
              <a:latin typeface="Biondi" pitchFamily="2" charset="0"/>
            </a:endParaRPr>
          </a:p>
          <a:p>
            <a:pPr>
              <a:buNone/>
            </a:pPr>
            <a:endParaRPr lang="es-E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492664"/>
          </a:xfrm>
        </p:spPr>
        <p:txBody>
          <a:bodyPr>
            <a:noAutofit/>
          </a:bodyPr>
          <a:lstStyle/>
          <a:p>
            <a:pPr algn="ctr"/>
            <a:r>
              <a:rPr lang="es-ES" sz="2400" dirty="0" smtClean="0">
                <a:latin typeface="Biondi" pitchFamily="2" charset="0"/>
              </a:rPr>
              <a:t>INTRODUCCIÓN</a:t>
            </a:r>
            <a:endParaRPr lang="es-ES" sz="2400" dirty="0">
              <a:latin typeface="Biondi" pitchFamily="2" charset="0"/>
            </a:endParaRPr>
          </a:p>
        </p:txBody>
      </p:sp>
      <p:sp>
        <p:nvSpPr>
          <p:cNvPr id="3" name="2 Marcador de contenido"/>
          <p:cNvSpPr>
            <a:spLocks noGrp="1"/>
          </p:cNvSpPr>
          <p:nvPr>
            <p:ph idx="1"/>
          </p:nvPr>
        </p:nvSpPr>
        <p:spPr>
          <a:xfrm>
            <a:off x="457200" y="1556792"/>
            <a:ext cx="8229600" cy="4896544"/>
          </a:xfrm>
        </p:spPr>
        <p:txBody>
          <a:bodyPr>
            <a:noAutofit/>
          </a:bodyPr>
          <a:lstStyle/>
          <a:p>
            <a:pPr algn="just"/>
            <a:r>
              <a:rPr lang="es-PE" sz="2200" dirty="0" smtClean="0">
                <a:latin typeface="Biondi" pitchFamily="2" charset="0"/>
              </a:rPr>
              <a:t>El presente trabajo pretende demostrar que las comisiones investigadoras parlamentarias «pueden cumplir una tarea importantísima para el correcto funcionamiento del sistema democrático» y, sobre todo, devolver al parlamento su rol de una institución en la que los ciudadanos puedan confiar y percibir que las tareas que desempeñan trasciende a la simple búsqueda de responsabilidades y sanciones mediatas, labor propia del poder jurisdiccional</a:t>
            </a:r>
            <a:r>
              <a:rPr lang="es-PE" sz="2200" dirty="0" smtClean="0">
                <a:latin typeface="Biondi" pitchFamily="2" charset="0"/>
              </a:rPr>
              <a:t>.</a:t>
            </a:r>
          </a:p>
          <a:p>
            <a:pPr algn="just"/>
            <a:endParaRPr lang="es-ES" sz="2200" dirty="0" smtClean="0">
              <a:latin typeface="Biondi" pitchFamily="2" charset="0"/>
            </a:endParaRPr>
          </a:p>
          <a:p>
            <a:r>
              <a:rPr lang="es-ES" sz="2200" dirty="0" smtClean="0">
                <a:latin typeface="Biondi" pitchFamily="2" charset="0"/>
              </a:rPr>
              <a:t>Dividido en tres capítulos</a:t>
            </a:r>
            <a:endParaRPr lang="es-ES" sz="2200" dirty="0">
              <a:latin typeface="Biondi" pitchFamily="2"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19936"/>
          </a:xfrm>
        </p:spPr>
        <p:txBody>
          <a:bodyPr>
            <a:normAutofit fontScale="77500" lnSpcReduction="20000"/>
          </a:bodyPr>
          <a:lstStyle/>
          <a:p>
            <a:pPr algn="just">
              <a:buNone/>
            </a:pPr>
            <a:r>
              <a:rPr lang="es-PE" sz="2000" b="1" dirty="0" smtClean="0">
                <a:latin typeface="Biondi" pitchFamily="2" charset="0"/>
              </a:rPr>
              <a:t>De los sistemas excluyente y paralelo</a:t>
            </a:r>
            <a:endParaRPr lang="es-ES" sz="2000" dirty="0" smtClean="0">
              <a:latin typeface="Biondi" pitchFamily="2" charset="0"/>
            </a:endParaRPr>
          </a:p>
          <a:p>
            <a:pPr>
              <a:buNone/>
            </a:pPr>
            <a:r>
              <a:rPr lang="es-PE" sz="2300" dirty="0" smtClean="0">
                <a:latin typeface="Biondi" pitchFamily="2" charset="0"/>
              </a:rPr>
              <a:t>existen </a:t>
            </a:r>
            <a:r>
              <a:rPr lang="es-PE" sz="2300" dirty="0" smtClean="0">
                <a:latin typeface="Biondi" pitchFamily="2" charset="0"/>
              </a:rPr>
              <a:t>dos grandes sistemas:  excluyente y paralelo.   </a:t>
            </a:r>
            <a:endParaRPr lang="es-ES" sz="2300" dirty="0" smtClean="0">
              <a:latin typeface="Biondi" pitchFamily="2" charset="0"/>
            </a:endParaRPr>
          </a:p>
          <a:p>
            <a:pPr lvl="0" algn="just"/>
            <a:r>
              <a:rPr lang="es-PE" sz="2300" b="1" dirty="0" smtClean="0">
                <a:latin typeface="Biondi" pitchFamily="2" charset="0"/>
              </a:rPr>
              <a:t>Sistema </a:t>
            </a:r>
            <a:r>
              <a:rPr lang="es-PE" sz="2300" b="1" dirty="0" smtClean="0">
                <a:latin typeface="Biondi" pitchFamily="2" charset="0"/>
              </a:rPr>
              <a:t>excluyente, Francia.</a:t>
            </a:r>
            <a:r>
              <a:rPr lang="es-PE" sz="2300" dirty="0" smtClean="0">
                <a:latin typeface="Biondi" pitchFamily="2" charset="0"/>
              </a:rPr>
              <a:t>  Ni los ordenamientos de las cámaras ni la ordenanza de 1958 permiten que se inicie una investigación parlamentaria estando pendiente un proceso judicial sobre los mismos hechos; es más, según da cuenta ARDANT, toda investigación parlamentaria se vería paralizada si se iniciase, ulteriormente, un proceso judicial sobre los mismos hechos.</a:t>
            </a:r>
            <a:endParaRPr lang="es-ES" sz="2300" dirty="0" smtClean="0">
              <a:latin typeface="Biondi" pitchFamily="2" charset="0"/>
            </a:endParaRPr>
          </a:p>
          <a:p>
            <a:pPr algn="just">
              <a:buNone/>
            </a:pPr>
            <a:r>
              <a:rPr lang="es-PE" sz="2300" dirty="0" smtClean="0">
                <a:latin typeface="Biondi" pitchFamily="2" charset="0"/>
              </a:rPr>
              <a:t>	Ahora </a:t>
            </a:r>
            <a:r>
              <a:rPr lang="es-PE" sz="2300" dirty="0" smtClean="0">
                <a:latin typeface="Biondi" pitchFamily="2" charset="0"/>
              </a:rPr>
              <a:t>bien, la preferencia  de algunos ordenamientos por este sistema no es gratuita, sino que es la expresión de algunos de los reparos  y temores que existe, en cierto sector de la doctrina, sobre la coexistencia de una investigación parlamentaria con una de carácter jurisdiccional.  </a:t>
            </a:r>
            <a:endParaRPr lang="es-PE" sz="2300" dirty="0" smtClean="0">
              <a:latin typeface="Biondi" pitchFamily="2" charset="0"/>
            </a:endParaRPr>
          </a:p>
          <a:p>
            <a:pPr algn="just">
              <a:buNone/>
            </a:pPr>
            <a:r>
              <a:rPr lang="es-PE" sz="2300" dirty="0" smtClean="0">
                <a:latin typeface="Biondi" pitchFamily="2" charset="0"/>
              </a:rPr>
              <a:t>	</a:t>
            </a:r>
            <a:r>
              <a:rPr lang="es-PE" sz="2300" dirty="0" smtClean="0">
                <a:latin typeface="Biondi" pitchFamily="2" charset="0"/>
              </a:rPr>
              <a:t>Pareciera </a:t>
            </a:r>
            <a:r>
              <a:rPr lang="es-PE" sz="2300" dirty="0" smtClean="0">
                <a:latin typeface="Biondi" pitchFamily="2" charset="0"/>
              </a:rPr>
              <a:t>ser que esta visión solo considera como objetivo de una investigación parlamentaria solo ubicar responsabilidades y no realizar el análisis de normativa y políticas públicas para proponer los correctivos, así como el fin ulterior de </a:t>
            </a:r>
            <a:r>
              <a:rPr lang="es-PE" sz="2300" u="sng" dirty="0" smtClean="0">
                <a:latin typeface="Biondi" pitchFamily="2" charset="0"/>
              </a:rPr>
              <a:t>poner a los ojos del ciudadano los hechos de interés público</a:t>
            </a:r>
            <a:r>
              <a:rPr lang="es-PE" sz="2300" dirty="0" smtClean="0">
                <a:latin typeface="Biondi" pitchFamily="2" charset="0"/>
              </a:rPr>
              <a:t>.  Por ello se dice que este sistema desconoce la naturaleza y finalidad de las Comisiones Parlamentarias Investigadoras.</a:t>
            </a:r>
            <a:endParaRPr lang="es-ES" sz="2300" dirty="0" smtClean="0">
              <a:latin typeface="Biondi" pitchFamily="2" charset="0"/>
            </a:endParaRPr>
          </a:p>
          <a:p>
            <a:endParaRPr lang="es-ES" sz="2000" dirty="0" smtClean="0"/>
          </a:p>
          <a:p>
            <a:pPr algn="just"/>
            <a:endParaRPr lang="es-ES" sz="2000"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19936"/>
          </a:xfrm>
        </p:spPr>
        <p:txBody>
          <a:bodyPr>
            <a:normAutofit fontScale="70000" lnSpcReduction="20000"/>
          </a:bodyPr>
          <a:lstStyle/>
          <a:p>
            <a:pPr marL="92075" lvl="0" indent="0" algn="just">
              <a:buNone/>
            </a:pPr>
            <a:r>
              <a:rPr lang="es-PE" sz="2900" b="1" dirty="0" smtClean="0">
                <a:latin typeface="Biondi" pitchFamily="2" charset="0"/>
              </a:rPr>
              <a:t>Sistema Paralelo.  </a:t>
            </a:r>
            <a:r>
              <a:rPr lang="es-PE" dirty="0" smtClean="0">
                <a:latin typeface="Biondi" pitchFamily="2" charset="0"/>
              </a:rPr>
              <a:t>España, Italia, Alemania, Estados Unidos de Norteamérica, Perú, permiten que simultáneamente se vean las investigaciones en ambos órganos del Estado, respetando sus fueros y competencias; no existe impedimento constitucional ni reglamentario.  </a:t>
            </a:r>
          </a:p>
          <a:p>
            <a:pPr marL="92075" lvl="0" indent="0" algn="just">
              <a:buNone/>
            </a:pPr>
            <a:r>
              <a:rPr lang="es-PE" dirty="0" smtClean="0">
                <a:latin typeface="Biondi" pitchFamily="2" charset="0"/>
              </a:rPr>
              <a:t>El Constituyente peruano adoptó este sistema donde no existe impedimento constitucional ni legal que prohíba la compatibilidad de las investigaciones parlamentarias y judiciales.</a:t>
            </a:r>
            <a:endParaRPr lang="es-ES" dirty="0" smtClean="0">
              <a:latin typeface="Biondi" pitchFamily="2" charset="0"/>
            </a:endParaRPr>
          </a:p>
          <a:p>
            <a:pPr algn="just">
              <a:buNone/>
            </a:pPr>
            <a:endParaRPr lang="es-ES" dirty="0" smtClean="0">
              <a:latin typeface="Biondi" pitchFamily="2" charset="0"/>
            </a:endParaRPr>
          </a:p>
          <a:p>
            <a:pPr algn="just"/>
            <a:r>
              <a:rPr lang="es-PE" dirty="0" smtClean="0">
                <a:latin typeface="Biondi" pitchFamily="2" charset="0"/>
              </a:rPr>
              <a:t>Los Fundamentos están ligados a la esencia del parlamento que, por su naturaleza, es un órgano de carácter político que no se limita al aspecto jurisdiccional de responsabilidades, sino que va más allá al analizar las políticas públicas, los compromisos de campaña, el ordenamiento jurídico y proponer alternativas en estos temas; así mismo, los apremios no los convierten el órganos jurisdiccionales, por el contrario. en uso del principio de colaboración y respeto de exclusividad de la capacidad de </a:t>
            </a:r>
            <a:r>
              <a:rPr lang="es-PE" dirty="0" err="1" smtClean="0">
                <a:latin typeface="Biondi" pitchFamily="2" charset="0"/>
              </a:rPr>
              <a:t>cohertio</a:t>
            </a:r>
            <a:r>
              <a:rPr lang="es-PE" dirty="0" smtClean="0">
                <a:latin typeface="Biondi" pitchFamily="2" charset="0"/>
              </a:rPr>
              <a:t>. recurren al órgano jurisdiccional para instrumentalizar los apremios; finalmente, el órgano legislativo busca una responsabilidad política ya sea mediática (preponderantemente) o inmediata, a través de los mecanismo constitucionales que le son propios.</a:t>
            </a:r>
            <a:endParaRPr lang="es-ES"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04664"/>
            <a:ext cx="8229600" cy="5919936"/>
          </a:xfrm>
        </p:spPr>
        <p:txBody>
          <a:bodyPr>
            <a:normAutofit/>
          </a:bodyPr>
          <a:lstStyle/>
          <a:p>
            <a:pPr algn="just">
              <a:buNone/>
            </a:pPr>
            <a:r>
              <a:rPr lang="es-PE" sz="2400" b="1" dirty="0" smtClean="0">
                <a:latin typeface="Biondi" pitchFamily="2" charset="0"/>
              </a:rPr>
              <a:t>Principio </a:t>
            </a:r>
            <a:r>
              <a:rPr lang="es-PE" sz="2400" b="1" dirty="0" smtClean="0">
                <a:latin typeface="Biondi" pitchFamily="2" charset="0"/>
              </a:rPr>
              <a:t>de no Interferencia</a:t>
            </a:r>
            <a:endParaRPr lang="es-PE" sz="2400" dirty="0" smtClean="0">
              <a:latin typeface="Biondi" pitchFamily="2" charset="0"/>
            </a:endParaRPr>
          </a:p>
          <a:p>
            <a:pPr marL="92075" indent="0" algn="just">
              <a:buNone/>
            </a:pPr>
            <a:r>
              <a:rPr lang="es-PE" sz="2000" dirty="0" smtClean="0">
                <a:latin typeface="Biondi" pitchFamily="2" charset="0"/>
              </a:rPr>
              <a:t>Otro tema que tiene relevancia jurídica en las relaciones entre el órgano legislativo y el jurisdiccional es determinar si las conclusiones de las investigaciones parlamentarias obligan o no a los magistrados.  Al respecto, la práctica parlamentaria es uniforme, </a:t>
            </a:r>
            <a:r>
              <a:rPr lang="es-PE" sz="2000" u="sng" dirty="0" smtClean="0">
                <a:latin typeface="Biondi" pitchFamily="2" charset="0"/>
              </a:rPr>
              <a:t>no obligan; </a:t>
            </a:r>
            <a:r>
              <a:rPr lang="es-PE" sz="2000" dirty="0" smtClean="0">
                <a:latin typeface="Biondi" pitchFamily="2" charset="0"/>
              </a:rPr>
              <a:t>sin embargo, emiten recomendaciones para iniciar procesos a funcionarios o, como ya lo hemos señalado, realiza recomendaciones sobre políticas públicas, aspectos normativos; por lo tanto, los órgano colaboran, pero no interfieren en sus funciones. </a:t>
            </a:r>
            <a:endParaRPr lang="es-PE" sz="2000" dirty="0" smtClean="0">
              <a:latin typeface="Biondi" pitchFamily="2" charset="0"/>
            </a:endParaRPr>
          </a:p>
          <a:p>
            <a:pPr marL="92075" indent="0" algn="just">
              <a:buNone/>
            </a:pPr>
            <a:endParaRPr lang="es-ES" sz="2000" dirty="0" smtClean="0">
              <a:latin typeface="Biondi" pitchFamily="2" charset="0"/>
            </a:endParaRPr>
          </a:p>
          <a:p>
            <a:pPr marL="92075" indent="0" algn="just">
              <a:buNone/>
            </a:pPr>
            <a:r>
              <a:rPr lang="es-PE" sz="2000" dirty="0" smtClean="0">
                <a:latin typeface="Biondi" pitchFamily="2" charset="0"/>
              </a:rPr>
              <a:t>Presentamos un cuadro que muestra cómo se manejan estas relaciones en el derecho parlamentario comparado</a:t>
            </a:r>
            <a:endParaRPr lang="es-ES" sz="2000"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ChangeAspect="1"/>
          </p:cNvGraphicFramePr>
          <p:nvPr>
            <p:ph idx="1"/>
          </p:nvPr>
        </p:nvGraphicFramePr>
        <p:xfrm>
          <a:off x="971600" y="692696"/>
          <a:ext cx="7504558" cy="5184576"/>
        </p:xfrm>
        <a:graphic>
          <a:graphicData uri="http://schemas.openxmlformats.org/presentationml/2006/ole">
            <p:oleObj spid="_x0000_s59395" name="Documento" r:id="rId3" imgW="6348008" imgH="5274604" progId="Word.Document.12">
              <p:embed/>
            </p:oleObj>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8229600" cy="504056"/>
          </a:xfrm>
        </p:spPr>
        <p:txBody>
          <a:bodyPr>
            <a:normAutofit/>
          </a:bodyPr>
          <a:lstStyle/>
          <a:p>
            <a:pPr algn="ctr"/>
            <a:r>
              <a:rPr lang="es-PE" sz="2400" b="1" dirty="0" smtClean="0">
                <a:latin typeface="Biondi" pitchFamily="2" charset="0"/>
              </a:rPr>
              <a:t>CONCLUSIONES</a:t>
            </a:r>
            <a:endParaRPr lang="es-ES" sz="2400" dirty="0">
              <a:latin typeface="Biondi" pitchFamily="2" charset="0"/>
            </a:endParaRPr>
          </a:p>
        </p:txBody>
      </p:sp>
      <p:sp>
        <p:nvSpPr>
          <p:cNvPr id="3" name="2 Marcador de contenido"/>
          <p:cNvSpPr>
            <a:spLocks noGrp="1"/>
          </p:cNvSpPr>
          <p:nvPr>
            <p:ph idx="1"/>
          </p:nvPr>
        </p:nvSpPr>
        <p:spPr>
          <a:xfrm>
            <a:off x="457200" y="836712"/>
            <a:ext cx="8229600" cy="5616624"/>
          </a:xfrm>
        </p:spPr>
        <p:txBody>
          <a:bodyPr>
            <a:noAutofit/>
          </a:bodyPr>
          <a:lstStyle/>
          <a:p>
            <a:pPr algn="just"/>
            <a:r>
              <a:rPr lang="es-PE" sz="1500" dirty="0" smtClean="0">
                <a:latin typeface="Biondi" pitchFamily="2" charset="0"/>
              </a:rPr>
              <a:t>Las Comisiones Parlamentarias Investigadoras son  cuerpos especializados del pleno, con la finalidad de recabar información sobre </a:t>
            </a:r>
            <a:r>
              <a:rPr lang="es-PE" sz="1500" b="1" dirty="0" smtClean="0">
                <a:latin typeface="Biondi" pitchFamily="2" charset="0"/>
              </a:rPr>
              <a:t>asuntos de interés público</a:t>
            </a:r>
            <a:r>
              <a:rPr lang="es-PE" sz="1500" dirty="0" smtClean="0">
                <a:latin typeface="Biondi" pitchFamily="2" charset="0"/>
              </a:rPr>
              <a:t>, y poner ante los ojos de los representados las acciones del gobierno para que sea este, en definitivo, quien valore el accionar del Ejecutivo.</a:t>
            </a:r>
            <a:endParaRPr lang="es-ES" sz="1500" dirty="0" smtClean="0">
              <a:latin typeface="Biondi" pitchFamily="2" charset="0"/>
            </a:endParaRPr>
          </a:p>
          <a:p>
            <a:pPr algn="just">
              <a:buNone/>
            </a:pPr>
            <a:endParaRPr lang="es-ES" sz="1500" dirty="0" smtClean="0">
              <a:latin typeface="Biondi" pitchFamily="2" charset="0"/>
            </a:endParaRPr>
          </a:p>
          <a:p>
            <a:pPr algn="just"/>
            <a:r>
              <a:rPr lang="es-PE" sz="1500" dirty="0" smtClean="0">
                <a:latin typeface="Biondi" pitchFamily="2" charset="0"/>
              </a:rPr>
              <a:t>La Comisión Parlamentaria Investigadora sobre un determinado tema de interés colectivo, debe tener en cuenta en su estudio y análisis la política pública y el ordenamiento jurídico del objeto de estudio, para así poder determinar las responsabilidades, ya sean de tipo administrativo, civil, penal o político.  Así mismo, como consecuencias de sus estudios, deben estar en condiciones de ofrecer propuestas y alternativas a las del gobierno y sus mayorías, a través de sus </a:t>
            </a:r>
            <a:r>
              <a:rPr lang="es-PE" sz="1500" dirty="0" smtClean="0">
                <a:latin typeface="Biondi" pitchFamily="2" charset="0"/>
              </a:rPr>
              <a:t>recomendaciones.</a:t>
            </a:r>
            <a:endParaRPr lang="es-ES" sz="1500" dirty="0" smtClean="0">
              <a:latin typeface="Biondi" pitchFamily="2" charset="0"/>
            </a:endParaRPr>
          </a:p>
          <a:p>
            <a:pPr algn="just">
              <a:buNone/>
            </a:pPr>
            <a:endParaRPr lang="es-ES" sz="1500" dirty="0" smtClean="0">
              <a:latin typeface="Biondi" pitchFamily="2" charset="0"/>
            </a:endParaRPr>
          </a:p>
          <a:p>
            <a:pPr algn="just"/>
            <a:r>
              <a:rPr lang="es-PE" sz="1500" dirty="0" smtClean="0">
                <a:latin typeface="Biondi" pitchFamily="2" charset="0"/>
              </a:rPr>
              <a:t>Las </a:t>
            </a:r>
            <a:r>
              <a:rPr lang="es-PE" sz="1500" dirty="0" smtClean="0">
                <a:latin typeface="Biondi" pitchFamily="2" charset="0"/>
              </a:rPr>
              <a:t>Comisiones Parlamentarias de Investigación buscan poner en conocimiento del elector información que de otra forma no tendría acceso; mal esta pude tener carácter reservada, porque mantendríamos a la opinión pública en el oscurantismo informativo, que origina una serie de distorsiones del rol de los parlamentos y, por consiguiente, lo aleja de los representados, que ven analizar un tema de interés público tras la cortina del </a:t>
            </a:r>
            <a:r>
              <a:rPr lang="es-PE" sz="1500" dirty="0" smtClean="0">
                <a:latin typeface="Biondi" pitchFamily="2" charset="0"/>
              </a:rPr>
              <a:t>secreto.</a:t>
            </a:r>
            <a:endParaRPr lang="es-ES" sz="1500" dirty="0" smtClean="0">
              <a:latin typeface="Biondi" pitchFamily="2" charset="0"/>
            </a:endParaRPr>
          </a:p>
          <a:p>
            <a:pPr algn="just">
              <a:buNone/>
            </a:pPr>
            <a:endParaRPr lang="es-ES" sz="1600" dirty="0" smtClean="0">
              <a:latin typeface="Biondi" pitchFamily="2" charset="0"/>
            </a:endParaRPr>
          </a:p>
          <a:p>
            <a:endParaRPr lang="es-ES" sz="16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847928"/>
          </a:xfrm>
        </p:spPr>
        <p:txBody>
          <a:bodyPr>
            <a:normAutofit fontScale="70000" lnSpcReduction="20000"/>
          </a:bodyPr>
          <a:lstStyle/>
          <a:p>
            <a:pPr algn="just"/>
            <a:r>
              <a:rPr lang="es-PE" dirty="0" smtClean="0">
                <a:latin typeface="Biondi" pitchFamily="2" charset="0"/>
              </a:rPr>
              <a:t>En el ordenamiento jurídico de los estados han surgido dos sistemas para tratar las Comisiones Parlamentarias Investigadoras; el </a:t>
            </a:r>
            <a:r>
              <a:rPr lang="es-PE" b="1" dirty="0" smtClean="0">
                <a:latin typeface="Biondi" pitchFamily="2" charset="0"/>
              </a:rPr>
              <a:t>sistema excluyente</a:t>
            </a:r>
            <a:r>
              <a:rPr lang="es-PE" dirty="0" smtClean="0">
                <a:latin typeface="Biondi" pitchFamily="2" charset="0"/>
              </a:rPr>
              <a:t> (practicado en Francia), que no permite la realización de investigaciones paralelas y, por ende, descarta la colaboración entre órganos del Estado; el </a:t>
            </a:r>
            <a:r>
              <a:rPr lang="es-PE" b="1" dirty="0" smtClean="0">
                <a:latin typeface="Biondi" pitchFamily="2" charset="0"/>
              </a:rPr>
              <a:t>sistema paralelo, </a:t>
            </a:r>
            <a:r>
              <a:rPr lang="es-PE" dirty="0" smtClean="0">
                <a:latin typeface="Biondi" pitchFamily="2" charset="0"/>
              </a:rPr>
              <a:t>en el cual no existe impedimento constitucional ni legal que prohíba la compatibilidad de las investigaciones parlamentarias y judiciales, adoptado por la mayoría de países, entre ellos el Perú.</a:t>
            </a:r>
            <a:endParaRPr lang="es-ES" dirty="0" smtClean="0">
              <a:latin typeface="Biondi" pitchFamily="2" charset="0"/>
            </a:endParaRPr>
          </a:p>
          <a:p>
            <a:pPr algn="just">
              <a:buNone/>
            </a:pPr>
            <a:endParaRPr lang="es-PE" b="1" dirty="0" smtClean="0">
              <a:latin typeface="Biondi" pitchFamily="2" charset="0"/>
            </a:endParaRPr>
          </a:p>
          <a:p>
            <a:pPr algn="just"/>
            <a:r>
              <a:rPr lang="es-PE" dirty="0" smtClean="0">
                <a:latin typeface="Biondi" pitchFamily="2" charset="0"/>
              </a:rPr>
              <a:t>El Parlamento, en sus Comisiones Investigadoras, debe cuidarse de no traspasar el ámbito de competencia del Poder Judicial y este no debe obstaculizar las actuaciones de las Comisiones Parlamentarias de Investigación; muy por el contrario, en la mayoría de los ordenamientos jurídicos se rigen por principios de colaboración y de no interferencia en sus funciones, a tal punto que algunas de las facultades o apremios se instrumentalizan a través del órgano jurisdiccional y las conclusiones de las comisiones investigadoras no obligan a la judicatura.</a:t>
            </a:r>
            <a:endParaRPr lang="es-ES"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260648"/>
            <a:ext cx="8147248" cy="720080"/>
          </a:xfrm>
        </p:spPr>
        <p:txBody>
          <a:bodyPr>
            <a:normAutofit/>
          </a:bodyPr>
          <a:lstStyle/>
          <a:p>
            <a:pPr algn="ctr"/>
            <a:r>
              <a:rPr lang="es-PE" sz="2000" b="1" dirty="0" smtClean="0">
                <a:latin typeface="Biondi" pitchFamily="2" charset="0"/>
              </a:rPr>
              <a:t>RECOMENDACIONES</a:t>
            </a:r>
            <a:r>
              <a:rPr lang="es-ES" sz="2000" dirty="0" smtClean="0"/>
              <a:t/>
            </a:r>
            <a:br>
              <a:rPr lang="es-ES" sz="2000" dirty="0" smtClean="0"/>
            </a:br>
            <a:endParaRPr lang="es-ES" sz="2000" dirty="0"/>
          </a:p>
        </p:txBody>
      </p:sp>
      <p:sp>
        <p:nvSpPr>
          <p:cNvPr id="3" name="2 Marcador de contenido"/>
          <p:cNvSpPr>
            <a:spLocks noGrp="1"/>
          </p:cNvSpPr>
          <p:nvPr>
            <p:ph idx="1"/>
          </p:nvPr>
        </p:nvSpPr>
        <p:spPr>
          <a:xfrm>
            <a:off x="457200" y="1124744"/>
            <a:ext cx="8229600" cy="5199856"/>
          </a:xfrm>
        </p:spPr>
        <p:txBody>
          <a:bodyPr>
            <a:normAutofit/>
          </a:bodyPr>
          <a:lstStyle/>
          <a:p>
            <a:pPr algn="just"/>
            <a:r>
              <a:rPr lang="es-PE" sz="1800" dirty="0" smtClean="0">
                <a:latin typeface="Biondi" pitchFamily="2" charset="0"/>
              </a:rPr>
              <a:t>Que las Comisiones Parlamentarias Investigadoras no se pueden limitar a determinar responsabilidades, sino deben analizar las políticas públicas y el ordenamiento jurídico del objeto de interés de público materia de investigación</a:t>
            </a:r>
            <a:r>
              <a:rPr lang="es-PE" sz="1800" dirty="0" smtClean="0">
                <a:latin typeface="Biondi" pitchFamily="2" charset="0"/>
              </a:rPr>
              <a:t>.</a:t>
            </a:r>
          </a:p>
          <a:p>
            <a:pPr algn="just">
              <a:buNone/>
            </a:pPr>
            <a:endParaRPr lang="es-ES" sz="1800" dirty="0" smtClean="0">
              <a:latin typeface="Biondi" pitchFamily="2" charset="0"/>
            </a:endParaRPr>
          </a:p>
          <a:p>
            <a:pPr algn="just"/>
            <a:r>
              <a:rPr lang="es-PE" sz="1800" dirty="0" smtClean="0">
                <a:latin typeface="Biondi" pitchFamily="2" charset="0"/>
              </a:rPr>
              <a:t>Que las Comisiones Parlamentarias Investigadoras deben, además, proponer alternativas y soluciones a los problemas encontrados en los temas de interés público.</a:t>
            </a:r>
            <a:endParaRPr lang="es-ES" sz="1800" dirty="0" smtClean="0">
              <a:latin typeface="Biondi" pitchFamily="2" charset="0"/>
            </a:endParaRPr>
          </a:p>
          <a:p>
            <a:pPr algn="just">
              <a:buNone/>
            </a:pPr>
            <a:endParaRPr lang="es-ES" sz="1800" dirty="0" smtClean="0">
              <a:latin typeface="Biondi" pitchFamily="2" charset="0"/>
            </a:endParaRPr>
          </a:p>
          <a:p>
            <a:pPr algn="just"/>
            <a:r>
              <a:rPr lang="es-PE" sz="1800" dirty="0" smtClean="0">
                <a:latin typeface="Biondi" pitchFamily="2" charset="0"/>
              </a:rPr>
              <a:t>Que los parlamentos adopten el sistema paralelo en las investigaciones parlamentarias y que sus actos sean públicos, como una muestra de acercamiento entre los representantes y representados que desean ser informados de los temas de interés público. </a:t>
            </a:r>
            <a:endParaRPr lang="es-PE" sz="1800" dirty="0" smtClean="0">
              <a:latin typeface="Biondi" pitchFamily="2" charset="0"/>
            </a:endParaRPr>
          </a:p>
          <a:p>
            <a:pPr algn="just"/>
            <a:endParaRPr lang="es-PE" sz="1800" dirty="0" smtClean="0">
              <a:latin typeface="Biondi" pitchFamily="2" charset="0"/>
            </a:endParaRPr>
          </a:p>
          <a:p>
            <a:pPr algn="ctr">
              <a:buNone/>
            </a:pPr>
            <a:r>
              <a:rPr lang="es-PE" sz="1800" b="1" dirty="0" smtClean="0">
                <a:latin typeface="Biondi" pitchFamily="2" charset="0"/>
              </a:rPr>
              <a:t>gracias</a:t>
            </a:r>
            <a:endParaRPr lang="es-ES" sz="1800" b="1"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88640"/>
            <a:ext cx="8229600" cy="1296144"/>
          </a:xfrm>
        </p:spPr>
        <p:txBody>
          <a:bodyPr>
            <a:noAutofit/>
          </a:bodyPr>
          <a:lstStyle/>
          <a:p>
            <a:pPr algn="ctr"/>
            <a:r>
              <a:rPr lang="es-ES" sz="2400" dirty="0" smtClean="0">
                <a:latin typeface="Biondi" pitchFamily="2" charset="0"/>
              </a:rPr>
              <a:t/>
            </a:r>
            <a:br>
              <a:rPr lang="es-ES" sz="2400" dirty="0" smtClean="0">
                <a:latin typeface="Biondi" pitchFamily="2" charset="0"/>
              </a:rPr>
            </a:br>
            <a:r>
              <a:rPr lang="es-ES" sz="2400" dirty="0" smtClean="0">
                <a:latin typeface="Biondi" pitchFamily="2" charset="0"/>
              </a:rPr>
              <a:t/>
            </a:r>
            <a:br>
              <a:rPr lang="es-ES" sz="2400" dirty="0" smtClean="0">
                <a:latin typeface="Biondi" pitchFamily="2" charset="0"/>
              </a:rPr>
            </a:br>
            <a:r>
              <a:rPr lang="es-ES" sz="2400" dirty="0" smtClean="0">
                <a:latin typeface="Biondi" pitchFamily="2" charset="0"/>
              </a:rPr>
              <a:t/>
            </a:r>
            <a:br>
              <a:rPr lang="es-ES" sz="2400" dirty="0" smtClean="0">
                <a:latin typeface="Biondi" pitchFamily="2" charset="0"/>
              </a:rPr>
            </a:br>
            <a:r>
              <a:rPr lang="es-ES" sz="2400" dirty="0" smtClean="0">
                <a:latin typeface="Biondi" pitchFamily="2" charset="0"/>
              </a:rPr>
              <a:t/>
            </a:r>
            <a:br>
              <a:rPr lang="es-ES" sz="2400" dirty="0" smtClean="0">
                <a:latin typeface="Biondi" pitchFamily="2" charset="0"/>
              </a:rPr>
            </a:br>
            <a:r>
              <a:rPr lang="es-ES" sz="2400" dirty="0" smtClean="0">
                <a:latin typeface="Biondi" pitchFamily="2" charset="0"/>
              </a:rPr>
              <a:t/>
            </a:r>
            <a:br>
              <a:rPr lang="es-ES" sz="2400" dirty="0" smtClean="0">
                <a:latin typeface="Biondi" pitchFamily="2" charset="0"/>
              </a:rPr>
            </a:br>
            <a:r>
              <a:rPr lang="es-PE" sz="2400" b="1" dirty="0" smtClean="0">
                <a:latin typeface="Biondi" pitchFamily="2" charset="0"/>
              </a:rPr>
              <a:t> LA COMISIONES PARLAMENTARIAS INVESTIGADORAS</a:t>
            </a:r>
            <a:r>
              <a:rPr lang="es-ES" sz="2400" dirty="0" smtClean="0">
                <a:latin typeface="Biondi" pitchFamily="2" charset="0"/>
              </a:rPr>
              <a:t/>
            </a:r>
            <a:br>
              <a:rPr lang="es-ES" sz="2400" dirty="0" smtClean="0">
                <a:latin typeface="Biondi" pitchFamily="2" charset="0"/>
              </a:rPr>
            </a:br>
            <a:endParaRPr lang="es-ES" sz="2400" dirty="0">
              <a:latin typeface="Biondi" pitchFamily="2" charset="0"/>
            </a:endParaRPr>
          </a:p>
        </p:txBody>
      </p:sp>
      <p:sp>
        <p:nvSpPr>
          <p:cNvPr id="3" name="2 Marcador de contenido"/>
          <p:cNvSpPr>
            <a:spLocks noGrp="1"/>
          </p:cNvSpPr>
          <p:nvPr>
            <p:ph idx="1"/>
          </p:nvPr>
        </p:nvSpPr>
        <p:spPr>
          <a:xfrm>
            <a:off x="457200" y="1484784"/>
            <a:ext cx="8229600" cy="4839816"/>
          </a:xfrm>
        </p:spPr>
        <p:txBody>
          <a:bodyPr>
            <a:normAutofit fontScale="85000" lnSpcReduction="10000"/>
          </a:bodyPr>
          <a:lstStyle/>
          <a:p>
            <a:pPr algn="just">
              <a:buNone/>
            </a:pPr>
            <a:r>
              <a:rPr lang="es-ES" sz="2000" dirty="0" smtClean="0">
                <a:latin typeface="Biondi" pitchFamily="2" charset="0"/>
              </a:rPr>
              <a:t>1.1 </a:t>
            </a:r>
            <a:r>
              <a:rPr lang="es-ES" sz="2100" b="1" dirty="0" smtClean="0">
                <a:latin typeface="Biondi" pitchFamily="2" charset="0"/>
              </a:rPr>
              <a:t>Evolución Histórica</a:t>
            </a:r>
          </a:p>
          <a:p>
            <a:pPr algn="just">
              <a:buFont typeface="Wingdings" pitchFamily="2" charset="2"/>
              <a:buChar char="ü"/>
              <a:tabLst>
                <a:tab pos="266700" algn="l"/>
              </a:tabLst>
            </a:pPr>
            <a:r>
              <a:rPr lang="es-PE" sz="2200" dirty="0" smtClean="0">
                <a:latin typeface="Biondi" pitchFamily="2" charset="0"/>
              </a:rPr>
              <a:t>Fernando </a:t>
            </a:r>
            <a:r>
              <a:rPr lang="es-PE" sz="2200" dirty="0" smtClean="0">
                <a:latin typeface="Biondi" pitchFamily="2" charset="0"/>
              </a:rPr>
              <a:t>Santaolalla</a:t>
            </a:r>
            <a:r>
              <a:rPr lang="es-PE" sz="2200" dirty="0" smtClean="0">
                <a:latin typeface="Biondi" pitchFamily="2" charset="0"/>
              </a:rPr>
              <a:t> en su obra: </a:t>
            </a:r>
            <a:r>
              <a:rPr lang="es-PE" sz="2200" i="1" dirty="0" smtClean="0">
                <a:latin typeface="Biondi" pitchFamily="2" charset="0"/>
              </a:rPr>
              <a:t>El parlamento</a:t>
            </a:r>
            <a:r>
              <a:rPr lang="es-PE" sz="2200" dirty="0" smtClean="0">
                <a:latin typeface="Biondi" pitchFamily="2" charset="0"/>
              </a:rPr>
              <a:t> y </a:t>
            </a:r>
            <a:r>
              <a:rPr lang="es-PE" sz="2200" i="1" dirty="0" smtClean="0">
                <a:latin typeface="Biondi" pitchFamily="2" charset="0"/>
              </a:rPr>
              <a:t>sus instrumentos de información (Preguntas, interpelaciones y Comisiones Investigación), </a:t>
            </a:r>
            <a:r>
              <a:rPr lang="es-PE" sz="2200" dirty="0" smtClean="0">
                <a:latin typeface="Biondi" pitchFamily="2" charset="0"/>
              </a:rPr>
              <a:t>sitúa el origen remoto de las comisiones parlamentarias en el siglo XIV, durante los reinados de Eduardo II y Eduardo III; especialmente durante el reinado de este último en que se lleva a cabo algunas de las reformas parlamentarias que pervivirán hasta el siglo XIX</a:t>
            </a:r>
            <a:r>
              <a:rPr lang="es-PE" sz="2200" dirty="0" smtClean="0">
                <a:latin typeface="Biondi" pitchFamily="2" charset="0"/>
              </a:rPr>
              <a:t>.</a:t>
            </a:r>
            <a:r>
              <a:rPr lang="es-PE" sz="2200" dirty="0" smtClean="0"/>
              <a:t> </a:t>
            </a:r>
            <a:endParaRPr lang="es-PE" sz="2200" dirty="0" smtClean="0"/>
          </a:p>
          <a:p>
            <a:pPr algn="just">
              <a:buNone/>
            </a:pPr>
            <a:endParaRPr lang="es-PE" sz="2000" dirty="0" smtClean="0"/>
          </a:p>
          <a:p>
            <a:pPr algn="just">
              <a:buFont typeface="Wingdings" pitchFamily="2" charset="2"/>
              <a:buChar char="ü"/>
            </a:pPr>
            <a:r>
              <a:rPr lang="es-PE" sz="2200" dirty="0" smtClean="0">
                <a:latin typeface="Biondi" pitchFamily="2" charset="0"/>
              </a:rPr>
              <a:t>Así </a:t>
            </a:r>
            <a:r>
              <a:rPr lang="es-PE" sz="2200" dirty="0" smtClean="0">
                <a:latin typeface="Biondi" pitchFamily="2" charset="0"/>
              </a:rPr>
              <a:t>pues, en el origen de las Comisiones Parlamentarias encontramos dos motivos claros:  facilitar la labor del Pleno y ser un instrumento si no de control del ejecutivo, sí, al menos, de equilibrio, entre los que contaba el régimen parlamentario cuando, al principio, sí consistía en una suerte de lucha dialéctica entre Parlamento y Gobierno.</a:t>
            </a:r>
            <a:endParaRPr lang="es-ES" sz="2200" dirty="0" smtClean="0">
              <a:latin typeface="Biondi" pitchFamily="2" charset="0"/>
            </a:endParaRPr>
          </a:p>
          <a:p>
            <a:pPr algn="just">
              <a:buFont typeface="Wingdings" pitchFamily="2" charset="2"/>
              <a:buChar char="ü"/>
            </a:pPr>
            <a:endParaRPr lang="es-PE" sz="2000" dirty="0" smtClean="0">
              <a:latin typeface="Biondi" pitchFamily="2" charset="0"/>
            </a:endParaRPr>
          </a:p>
          <a:p>
            <a:pPr algn="just">
              <a:buFont typeface="Wingdings" pitchFamily="2" charset="2"/>
              <a:buChar char="ü"/>
            </a:pPr>
            <a:endParaRPr lang="es-ES" sz="2000" dirty="0" smtClean="0">
              <a:latin typeface="Biondi" pitchFamily="2" charset="0"/>
            </a:endParaRPr>
          </a:p>
          <a:p>
            <a:pPr>
              <a:buNone/>
            </a:pPr>
            <a:endParaRPr lang="es-ES" sz="2000" dirty="0">
              <a:latin typeface="Biondi" pitchFamily="2"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60616"/>
          </a:xfrm>
        </p:spPr>
        <p:txBody>
          <a:bodyPr>
            <a:normAutofit fontScale="90000"/>
          </a:bodyPr>
          <a:lstStyle/>
          <a:p>
            <a:endParaRPr lang="es-ES" dirty="0"/>
          </a:p>
        </p:txBody>
      </p:sp>
      <p:sp>
        <p:nvSpPr>
          <p:cNvPr id="3" name="2 Marcador de contenido"/>
          <p:cNvSpPr>
            <a:spLocks noGrp="1"/>
          </p:cNvSpPr>
          <p:nvPr>
            <p:ph idx="1"/>
          </p:nvPr>
        </p:nvSpPr>
        <p:spPr>
          <a:xfrm>
            <a:off x="457200" y="764704"/>
            <a:ext cx="8229600" cy="5559896"/>
          </a:xfrm>
        </p:spPr>
        <p:txBody>
          <a:bodyPr>
            <a:normAutofit fontScale="77500" lnSpcReduction="20000"/>
          </a:bodyPr>
          <a:lstStyle/>
          <a:p>
            <a:pPr algn="just">
              <a:buFont typeface="Wingdings" pitchFamily="2" charset="2"/>
              <a:buChar char="ü"/>
            </a:pPr>
            <a:r>
              <a:rPr lang="es-PE" dirty="0" smtClean="0">
                <a:latin typeface="Biondi" pitchFamily="2" charset="0"/>
              </a:rPr>
              <a:t>En esta evolución se debe tener en cuenta la dependencia legitimadora del Ejecutivo respecto del Legislativo (coincidencia ideológica-partidaria), para ser exactos, entre la mayoría parlamentaria y el ejecutivo; de la democratización del parlamento surge una relación entre las mayorías/minorías; la primera, defensora del gobierno, y la segunda, opositora, cuestionadora y, por tanto, ansiosa de poner a los ojos de la opinión pública los actos de gobierno que contravienen el orden constituido. </a:t>
            </a:r>
            <a:endParaRPr lang="es-ES" dirty="0" smtClean="0">
              <a:latin typeface="Biondi" pitchFamily="2" charset="0"/>
            </a:endParaRPr>
          </a:p>
          <a:p>
            <a:pPr algn="just">
              <a:buNone/>
            </a:pPr>
            <a:endParaRPr lang="es-ES" dirty="0" smtClean="0">
              <a:latin typeface="Biondi" pitchFamily="2" charset="0"/>
            </a:endParaRPr>
          </a:p>
          <a:p>
            <a:pPr algn="just"/>
            <a:r>
              <a:rPr lang="es-PE" dirty="0" smtClean="0">
                <a:latin typeface="Biondi" pitchFamily="2" charset="0"/>
              </a:rPr>
              <a:t>No podemos dejar de mencionar en la evolución de las comisiones investigadoras la revolución tecnológica, que ha favorecido a los medios de información y comunicación, que muestran el accionar del Parlamento Clásico como un órgano lento y falto de reacciones ante las acciones del ejecutivo, por lo tanto, le impone la tarea de adecuarse a los tiempos y de ser los verdaderos ojos de los representados. </a:t>
            </a:r>
            <a:endParaRPr lang="es-ES"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32624"/>
          </a:xfrm>
        </p:spPr>
        <p:txBody>
          <a:bodyPr>
            <a:normAutofit fontScale="90000"/>
          </a:bodyPr>
          <a:lstStyle/>
          <a:p>
            <a:endParaRPr lang="es-ES" dirty="0"/>
          </a:p>
        </p:txBody>
      </p:sp>
      <p:sp>
        <p:nvSpPr>
          <p:cNvPr id="3" name="2 Marcador de contenido"/>
          <p:cNvSpPr>
            <a:spLocks noGrp="1"/>
          </p:cNvSpPr>
          <p:nvPr>
            <p:ph idx="1"/>
          </p:nvPr>
        </p:nvSpPr>
        <p:spPr>
          <a:xfrm>
            <a:off x="457200" y="692696"/>
            <a:ext cx="8229600" cy="5631904"/>
          </a:xfrm>
        </p:spPr>
        <p:txBody>
          <a:bodyPr>
            <a:noAutofit/>
          </a:bodyPr>
          <a:lstStyle/>
          <a:p>
            <a:pPr algn="just">
              <a:buFont typeface="Wingdings" pitchFamily="2" charset="2"/>
              <a:buChar char="ü"/>
            </a:pPr>
            <a:r>
              <a:rPr lang="es-PE" sz="1800" dirty="0" smtClean="0">
                <a:latin typeface="Biondi" pitchFamily="2" charset="0"/>
              </a:rPr>
              <a:t>Entonces, ante los nuevos actores políticos y los adelantos tecnológicos, los plenos de los parlamentos requieren de organizaciones menos numerosas, más ágiles, que utilicen los adelantos tecnológicos y investidos de ciertas facultades; estos órganos sería las Comisiones Investigadoras que, además, se convierten en instrumentos de las minorías parlamentarias, buscando así mantener el equilibrio del gobierno.  El equilibrio sustancial del régimen parlamentario se rompe si aquéllas no cuentan con instrumentos eficaces que puedan descubrir las corrupciones o irregularidades de un Gobierno amparado parlamentariamente por la mayoría.</a:t>
            </a:r>
            <a:endParaRPr lang="es-ES" sz="1800" dirty="0" smtClean="0">
              <a:latin typeface="Biondi" pitchFamily="2" charset="0"/>
            </a:endParaRPr>
          </a:p>
          <a:p>
            <a:pPr algn="just">
              <a:buNone/>
            </a:pPr>
            <a:endParaRPr lang="es-ES" sz="1800" dirty="0" smtClean="0">
              <a:latin typeface="Biondi" pitchFamily="2" charset="0"/>
            </a:endParaRPr>
          </a:p>
          <a:p>
            <a:pPr algn="just">
              <a:buFont typeface="Wingdings" pitchFamily="2" charset="2"/>
              <a:buChar char="ü"/>
            </a:pPr>
            <a:r>
              <a:rPr lang="es-PE" sz="1800" dirty="0" smtClean="0">
                <a:latin typeface="Biondi" pitchFamily="2" charset="0"/>
              </a:rPr>
              <a:t>Especial mención merece el sistema norteamericano de Comisiones Investigadoras Parlamentarias, que se han convertido en el cuerpo representativo mejor informado del mundo, convirtiéndose en un instrumento de debate político y de equilibrio entre los poderes, tan importante, que ha dejado sentir su influencia en los demás sistemas.  </a:t>
            </a:r>
            <a:endParaRPr lang="es-ES" sz="1800" dirty="0">
              <a:latin typeface="Biondi" pitchFamily="2"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6664"/>
          </a:xfrm>
        </p:spPr>
        <p:txBody>
          <a:bodyPr>
            <a:normAutofit fontScale="32500" lnSpcReduction="20000"/>
          </a:bodyPr>
          <a:lstStyle/>
          <a:p>
            <a:pPr algn="just">
              <a:buNone/>
            </a:pPr>
            <a:r>
              <a:rPr lang="es-ES" sz="5500" dirty="0" smtClean="0">
                <a:latin typeface="Biondi" pitchFamily="2" charset="0"/>
              </a:rPr>
              <a:t>En el Perú  en el Parlamento surgen las Investigaciones: </a:t>
            </a:r>
            <a:endParaRPr lang="es-ES" sz="5500" dirty="0" smtClean="0">
              <a:latin typeface="Biondi" pitchFamily="2" charset="0"/>
            </a:endParaRPr>
          </a:p>
          <a:p>
            <a:pPr algn="just">
              <a:buNone/>
            </a:pPr>
            <a:r>
              <a:rPr lang="es-ES" sz="5500" dirty="0" smtClean="0">
                <a:latin typeface="Biondi" pitchFamily="2" charset="0"/>
              </a:rPr>
              <a:t> </a:t>
            </a:r>
            <a:endParaRPr lang="es-ES" sz="5500" dirty="0" smtClean="0">
              <a:latin typeface="Biondi" pitchFamily="2" charset="0"/>
            </a:endParaRPr>
          </a:p>
          <a:p>
            <a:pPr lvl="0" algn="just"/>
            <a:r>
              <a:rPr lang="es-ES" sz="5500" dirty="0" smtClean="0">
                <a:latin typeface="Biondi" pitchFamily="2" charset="0"/>
              </a:rPr>
              <a:t>La comisión bicameral para la investigación de defraudaciones fiscales en el período 1884-1895, creada por Ley del 23 de diciembre de 1895. </a:t>
            </a:r>
          </a:p>
          <a:p>
            <a:pPr lvl="0" algn="just"/>
            <a:r>
              <a:rPr lang="es-ES" sz="5500" dirty="0" smtClean="0">
                <a:latin typeface="Biondi" pitchFamily="2" charset="0"/>
              </a:rPr>
              <a:t>La comisión investigadora sobre presuntos actos de corrupción cometidos por la </a:t>
            </a:r>
            <a:r>
              <a:rPr lang="es-ES" sz="5500" dirty="0" err="1" smtClean="0">
                <a:latin typeface="Biondi" pitchFamily="2" charset="0"/>
              </a:rPr>
              <a:t>Peruvian</a:t>
            </a:r>
            <a:r>
              <a:rPr lang="es-ES" sz="5500" dirty="0" smtClean="0">
                <a:latin typeface="Biondi" pitchFamily="2" charset="0"/>
              </a:rPr>
              <a:t> </a:t>
            </a:r>
            <a:r>
              <a:rPr lang="es-ES" sz="5500" dirty="0" err="1" smtClean="0">
                <a:latin typeface="Biondi" pitchFamily="2" charset="0"/>
              </a:rPr>
              <a:t>Corporation</a:t>
            </a:r>
            <a:r>
              <a:rPr lang="es-ES" sz="5500" dirty="0" smtClean="0">
                <a:latin typeface="Biondi" pitchFamily="2" charset="0"/>
              </a:rPr>
              <a:t> en la obtención de un contrato con el Estado (1896).</a:t>
            </a:r>
          </a:p>
          <a:p>
            <a:pPr algn="just">
              <a:buNone/>
            </a:pPr>
            <a:endParaRPr lang="es-ES" sz="5500" dirty="0" smtClean="0">
              <a:latin typeface="Biondi" pitchFamily="2" charset="0"/>
            </a:endParaRPr>
          </a:p>
          <a:p>
            <a:pPr algn="just">
              <a:buNone/>
            </a:pPr>
            <a:r>
              <a:rPr lang="es-ES" sz="5500" dirty="0" smtClean="0">
                <a:latin typeface="Biondi" pitchFamily="2" charset="0"/>
              </a:rPr>
              <a:t>Con </a:t>
            </a:r>
            <a:r>
              <a:rPr lang="es-ES" sz="5500" dirty="0" smtClean="0">
                <a:latin typeface="Biondi" pitchFamily="2" charset="0"/>
              </a:rPr>
              <a:t>Rango Constitucional aparece en</a:t>
            </a:r>
            <a:r>
              <a:rPr lang="es-ES" sz="5500" dirty="0" smtClean="0">
                <a:latin typeface="Biondi" pitchFamily="2" charset="0"/>
              </a:rPr>
              <a:t>:</a:t>
            </a:r>
          </a:p>
          <a:p>
            <a:pPr algn="just">
              <a:buNone/>
            </a:pPr>
            <a:endParaRPr lang="es-ES" sz="5500" dirty="0" smtClean="0">
              <a:latin typeface="Biondi" pitchFamily="2" charset="0"/>
            </a:endParaRPr>
          </a:p>
          <a:p>
            <a:pPr lvl="0" algn="just"/>
            <a:r>
              <a:rPr lang="es-ES" sz="5500" dirty="0" smtClean="0">
                <a:latin typeface="Biondi" pitchFamily="2" charset="0"/>
              </a:rPr>
              <a:t>La Constitución de 1920 artículo 99, establece que las cámaras podrán nombrar comisiones parlamentarias de investigación o de información. </a:t>
            </a:r>
          </a:p>
          <a:p>
            <a:pPr lvl="0" algn="just"/>
            <a:r>
              <a:rPr lang="es-ES" sz="5500" dirty="0" smtClean="0">
                <a:latin typeface="Biondi" pitchFamily="2" charset="0"/>
              </a:rPr>
              <a:t>La constitución de 1933 artículo 119, regula la obligatoriedad de brindar información y documentos de las autoridades de la administración pública e incluso hace referencia expresa autoridades judiciales. </a:t>
            </a:r>
          </a:p>
          <a:p>
            <a:pPr lvl="0" algn="just"/>
            <a:r>
              <a:rPr lang="es-ES" sz="5500" dirty="0" smtClean="0">
                <a:latin typeface="Biondi" pitchFamily="2" charset="0"/>
              </a:rPr>
              <a:t>La Constitución de 1979 artículo 180: “</a:t>
            </a:r>
            <a:r>
              <a:rPr lang="es-ES" sz="5500" i="1" dirty="0" smtClean="0">
                <a:latin typeface="Biondi" pitchFamily="2" charset="0"/>
              </a:rPr>
              <a:t>El Congreso y cada Cámara pueden nombrar Comisiones de Investigación sobre cualquier asunto de interés público. Es obligatorio comparecer al requerimiento de dichas Comisiones, bajo los mismos apremios que se observan en el procedimiento judicial”. </a:t>
            </a:r>
            <a:endParaRPr lang="es-ES" sz="5500"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847928"/>
          </a:xfrm>
        </p:spPr>
        <p:txBody>
          <a:bodyPr>
            <a:normAutofit fontScale="25000" lnSpcReduction="20000"/>
          </a:bodyPr>
          <a:lstStyle/>
          <a:p>
            <a:pPr lvl="0" algn="just"/>
            <a:r>
              <a:rPr lang="es-ES" sz="7200" dirty="0" smtClean="0">
                <a:latin typeface="Biondi" pitchFamily="2" charset="0"/>
              </a:rPr>
              <a:t>La Constitución vigente de 1993  artículo 97: </a:t>
            </a:r>
            <a:endParaRPr lang="es-ES" sz="7200" dirty="0" smtClean="0">
              <a:latin typeface="Biondi" pitchFamily="2" charset="0"/>
            </a:endParaRPr>
          </a:p>
          <a:p>
            <a:pPr lvl="0" algn="just">
              <a:buNone/>
            </a:pPr>
            <a:r>
              <a:rPr lang="es-ES" sz="5600" i="1" dirty="0" smtClean="0">
                <a:latin typeface="Biondi" pitchFamily="2" charset="0"/>
              </a:rPr>
              <a:t>	“</a:t>
            </a:r>
            <a:r>
              <a:rPr lang="es-ES" sz="6400" i="1" dirty="0" smtClean="0">
                <a:latin typeface="Biondi" pitchFamily="2" charset="0"/>
              </a:rPr>
              <a:t>El </a:t>
            </a:r>
            <a:r>
              <a:rPr lang="es-ES" sz="6400" i="1" dirty="0" smtClean="0">
                <a:latin typeface="Biondi" pitchFamily="2" charset="0"/>
              </a:rPr>
              <a:t>Congreso puede iniciar investigaciones sobre cualquier </a:t>
            </a:r>
            <a:r>
              <a:rPr lang="es-ES" sz="6400" b="1" i="1" dirty="0" smtClean="0">
                <a:latin typeface="Biondi" pitchFamily="2" charset="0"/>
              </a:rPr>
              <a:t>asunto de interés público</a:t>
            </a:r>
            <a:r>
              <a:rPr lang="es-ES" sz="6400" i="1" dirty="0" smtClean="0">
                <a:latin typeface="Biondi" pitchFamily="2" charset="0"/>
              </a:rPr>
              <a:t>. Es obligatorio comparecer, por requerimiento, ante las comisiones encargadas de tales investigaciones, </a:t>
            </a:r>
            <a:r>
              <a:rPr lang="es-ES" sz="6400" b="1" i="1" dirty="0" smtClean="0">
                <a:latin typeface="Biondi" pitchFamily="2" charset="0"/>
              </a:rPr>
              <a:t>bajo los mismos apremios que se observan en el procedimiento judicial</a:t>
            </a:r>
            <a:r>
              <a:rPr lang="es-ES" sz="6400" i="1" dirty="0" smtClean="0">
                <a:latin typeface="Biondi" pitchFamily="2" charset="0"/>
              </a:rPr>
              <a:t>. </a:t>
            </a:r>
          </a:p>
          <a:p>
            <a:pPr algn="just">
              <a:buNone/>
            </a:pPr>
            <a:r>
              <a:rPr lang="es-PE" sz="6400" i="1" dirty="0" smtClean="0">
                <a:latin typeface="Biondi" pitchFamily="2" charset="0"/>
              </a:rPr>
              <a:t>	Para </a:t>
            </a:r>
            <a:r>
              <a:rPr lang="es-PE" sz="6400" i="1" dirty="0" smtClean="0">
                <a:latin typeface="Biondi" pitchFamily="2" charset="0"/>
              </a:rPr>
              <a:t>el cumplimiento de sus fines, dichas comisiones pueden acceder a cualquier información, la cual puede implicar el levantamiento del secreto bancario y el de la reserva tributaria; excepto la información que afecte la intimidad personal. Sus conclusiones no obligan a los órganos jurisdiccionales.”</a:t>
            </a:r>
            <a:endParaRPr lang="es-ES" sz="6400" i="1" dirty="0" smtClean="0">
              <a:latin typeface="Biondi" pitchFamily="2" charset="0"/>
            </a:endParaRPr>
          </a:p>
          <a:p>
            <a:pPr algn="just"/>
            <a:endParaRPr lang="es-ES" sz="3800" dirty="0" smtClean="0">
              <a:latin typeface="Biondi" pitchFamily="2" charset="0"/>
            </a:endParaRPr>
          </a:p>
          <a:p>
            <a:pPr algn="just"/>
            <a:r>
              <a:rPr lang="es-ES" sz="7200" dirty="0" smtClean="0">
                <a:latin typeface="Biondi" pitchFamily="2" charset="0"/>
              </a:rPr>
              <a:t> </a:t>
            </a:r>
            <a:r>
              <a:rPr lang="es-ES" sz="7200" dirty="0" smtClean="0">
                <a:latin typeface="Biondi" pitchFamily="2" charset="0"/>
              </a:rPr>
              <a:t>El artículo en referencia tiene concordancia con el inciso 2 del artículo 139: </a:t>
            </a:r>
          </a:p>
          <a:p>
            <a:pPr algn="just">
              <a:buNone/>
            </a:pPr>
            <a:r>
              <a:rPr lang="es-ES" sz="5500" dirty="0" smtClean="0">
                <a:latin typeface="Biondi" pitchFamily="2" charset="0"/>
              </a:rPr>
              <a:t>	</a:t>
            </a:r>
            <a:r>
              <a:rPr lang="es-ES" sz="6400" dirty="0" smtClean="0">
                <a:latin typeface="Biondi" pitchFamily="2" charset="0"/>
              </a:rPr>
              <a:t>“</a:t>
            </a:r>
            <a:r>
              <a:rPr lang="es-ES" sz="6400" dirty="0" smtClean="0">
                <a:latin typeface="Biondi" pitchFamily="2" charset="0"/>
              </a:rPr>
              <a:t>Son principios y derechos de la función jurisdiccional: </a:t>
            </a:r>
          </a:p>
          <a:p>
            <a:pPr algn="just">
              <a:buNone/>
            </a:pPr>
            <a:r>
              <a:rPr lang="es-ES" sz="6400" dirty="0" smtClean="0">
                <a:latin typeface="Biondi" pitchFamily="2" charset="0"/>
              </a:rPr>
              <a:t>…</a:t>
            </a:r>
            <a:r>
              <a:rPr lang="es-ES" sz="6400" dirty="0" smtClean="0">
                <a:latin typeface="Biondi" pitchFamily="2" charset="0"/>
              </a:rPr>
              <a:t/>
            </a:r>
            <a:br>
              <a:rPr lang="es-ES" sz="6400" dirty="0" smtClean="0">
                <a:latin typeface="Biondi" pitchFamily="2" charset="0"/>
              </a:rPr>
            </a:br>
            <a:r>
              <a:rPr lang="es-ES" sz="6400" dirty="0" smtClean="0">
                <a:latin typeface="Biondi" pitchFamily="2" charset="0"/>
              </a:rPr>
              <a:t>2. </a:t>
            </a:r>
            <a:r>
              <a:rPr lang="es-ES" sz="6400" i="1" dirty="0" smtClean="0">
                <a:latin typeface="Biondi" pitchFamily="2" charset="0"/>
              </a:rPr>
              <a:t>La </a:t>
            </a:r>
            <a:r>
              <a:rPr lang="es-ES" sz="6400" i="1" dirty="0" smtClean="0">
                <a:latin typeface="Biondi" pitchFamily="2" charset="0"/>
              </a:rPr>
              <a:t>independencia en el ejercicio de la función jurisdiccional. Ninguna autoridad puede avocarse a causas pendientes ante el órgano jurisdiccional ni interferir en el ejercicio de sus funciones. Tampoco puede dejar sin efecto resoluciones que han pasado en autoridad de cosa juzgada, ni cortar procedimientos en trámite, ni modificar sentencias ni retardar su ejecución. </a:t>
            </a:r>
            <a:r>
              <a:rPr lang="es-ES" sz="6400" b="1" i="1" dirty="0" smtClean="0">
                <a:latin typeface="Biondi" pitchFamily="2" charset="0"/>
              </a:rPr>
              <a:t>Estas disposiciones no afectan el derecho de gracia ni la facultad de investigación del Congreso, cuyo ejercicio no debe, sin embargo, interferir en el procedimiento jurisdiccional ni surte efecto jurisdiccional alguno.</a:t>
            </a:r>
            <a:endParaRPr lang="es-ES" sz="6400" i="1" dirty="0" smtClean="0">
              <a:latin typeface="Biondi" pitchFamily="2" charset="0"/>
            </a:endParaRPr>
          </a:p>
          <a:p>
            <a:pPr>
              <a:buNone/>
            </a:pPr>
            <a:r>
              <a:rPr lang="es-ES" sz="6400" b="1" i="1" dirty="0" smtClean="0">
                <a:latin typeface="Biondi" pitchFamily="2" charset="0"/>
              </a:rPr>
              <a:t>	…”.</a:t>
            </a:r>
            <a:endParaRPr lang="es-ES" sz="6400" i="1" dirty="0" smtClean="0">
              <a:latin typeface="Biondi" pitchFamily="2" charset="0"/>
            </a:endParaRPr>
          </a:p>
          <a:p>
            <a:endParaRPr lang="es-ES" dirty="0" smtClean="0"/>
          </a:p>
          <a:p>
            <a:endParaRPr lang="es-ES" dirty="0" smtClean="0"/>
          </a:p>
          <a:p>
            <a:endParaRPr lang="es-ES" dirty="0" smtClean="0"/>
          </a:p>
          <a:p>
            <a:endParaRPr lang="es-ES" dirty="0" smtClean="0"/>
          </a:p>
          <a:p>
            <a:r>
              <a:rPr lang="es-ES" dirty="0" smtClean="0"/>
              <a:t> </a:t>
            </a:r>
          </a:p>
          <a:p>
            <a:endParaRPr lang="es-E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332656"/>
            <a:ext cx="8229600" cy="5991944"/>
          </a:xfrm>
        </p:spPr>
        <p:txBody>
          <a:bodyPr/>
          <a:lstStyle/>
          <a:p>
            <a:pPr algn="just"/>
            <a:r>
              <a:rPr lang="es-ES" sz="1600" dirty="0" smtClean="0">
                <a:latin typeface="Biondi" pitchFamily="2" charset="0"/>
              </a:rPr>
              <a:t>El Reglamento del Congreso  del Perú regula a las Comisiones Investigadoras en su artículo 88, bajo este orden jurídico se han realizado las siguientes investigaciones:</a:t>
            </a:r>
          </a:p>
          <a:p>
            <a:endParaRPr lang="es-ES" dirty="0"/>
          </a:p>
        </p:txBody>
      </p:sp>
      <p:graphicFrame>
        <p:nvGraphicFramePr>
          <p:cNvPr id="4" name="3 Gráfico"/>
          <p:cNvGraphicFramePr/>
          <p:nvPr/>
        </p:nvGraphicFramePr>
        <p:xfrm>
          <a:off x="419100" y="1705292"/>
          <a:ext cx="8305800" cy="44600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6664"/>
          </a:xfrm>
        </p:spPr>
        <p:txBody>
          <a:bodyPr>
            <a:normAutofit fontScale="77500" lnSpcReduction="20000"/>
          </a:bodyPr>
          <a:lstStyle/>
          <a:p>
            <a:pPr marL="639763" lvl="1" indent="-639763" algn="just">
              <a:buNone/>
            </a:pPr>
            <a:r>
              <a:rPr lang="es-ES" b="1" dirty="0" smtClean="0">
                <a:latin typeface="Biondi" pitchFamily="2" charset="0"/>
              </a:rPr>
              <a:t>1.2 La </a:t>
            </a:r>
            <a:r>
              <a:rPr lang="es-ES" b="1" dirty="0" smtClean="0">
                <a:latin typeface="Biondi" pitchFamily="2" charset="0"/>
              </a:rPr>
              <a:t>Labor de las Comisiones  Parlamentarias de Investigación</a:t>
            </a:r>
            <a:r>
              <a:rPr lang="es-ES" b="1" dirty="0" smtClean="0">
                <a:latin typeface="Biondi" pitchFamily="2" charset="0"/>
              </a:rPr>
              <a:t>.</a:t>
            </a:r>
          </a:p>
          <a:p>
            <a:pPr marL="639763" lvl="1" indent="-639763" algn="just">
              <a:buNone/>
            </a:pPr>
            <a:endParaRPr lang="es-ES" sz="2200" dirty="0" smtClean="0">
              <a:latin typeface="Biondi" pitchFamily="2" charset="0"/>
            </a:endParaRPr>
          </a:p>
          <a:p>
            <a:pPr marL="0" indent="0" algn="just">
              <a:buNone/>
            </a:pPr>
            <a:r>
              <a:rPr lang="es-ES" sz="2300" dirty="0" smtClean="0">
                <a:latin typeface="Biondi" pitchFamily="2" charset="0"/>
              </a:rPr>
              <a:t>Las comisiones parlamentarias de investigación surgen como cuerpos especializados del pleno con la finalidad de recabar información sobre </a:t>
            </a:r>
            <a:r>
              <a:rPr lang="es-ES" sz="2300" b="1" u="sng" dirty="0" smtClean="0">
                <a:latin typeface="Biondi" pitchFamily="2" charset="0"/>
              </a:rPr>
              <a:t>asuntos de interés público</a:t>
            </a:r>
            <a:r>
              <a:rPr lang="es-ES" sz="2300" dirty="0" smtClean="0">
                <a:latin typeface="Biondi" pitchFamily="2" charset="0"/>
              </a:rPr>
              <a:t>, y poner ante los ojos de los representados las acciones del gobierno para sea este en definitivo quien valore el accionar del Ejecutivo</a:t>
            </a:r>
            <a:r>
              <a:rPr lang="es-ES" sz="2300" dirty="0" smtClean="0">
                <a:latin typeface="Biondi" pitchFamily="2" charset="0"/>
              </a:rPr>
              <a:t>.</a:t>
            </a:r>
          </a:p>
          <a:p>
            <a:pPr lvl="0" algn="just"/>
            <a:r>
              <a:rPr lang="es-ES" sz="2100" dirty="0" smtClean="0">
                <a:latin typeface="Biondi" pitchFamily="2" charset="0"/>
              </a:rPr>
              <a:t>Según </a:t>
            </a:r>
            <a:r>
              <a:rPr lang="es-ES" sz="2100" dirty="0" smtClean="0">
                <a:latin typeface="Biondi" pitchFamily="2" charset="0"/>
              </a:rPr>
              <a:t>Landa, el interés público es un concepto jurídico abierto e indeterminado susceptible de albergar tantos sentidos como intenciones hay (saludables o nocivas) para promover una investigación parlamentaria. </a:t>
            </a:r>
          </a:p>
          <a:p>
            <a:pPr lvl="0" algn="just"/>
            <a:r>
              <a:rPr lang="es-ES" sz="2100" dirty="0" smtClean="0">
                <a:latin typeface="Biondi" pitchFamily="2" charset="0"/>
              </a:rPr>
              <a:t>Para HÄBERLE (...) el interés público es un concepto guía que «se encuentra en todos los planos de la jerarquía de las normas y en todos los ámbitos del derecho, pero también en el contexto de todas las funciones del Estado, como principio, norma y tipos jurídicos</a:t>
            </a:r>
            <a:r>
              <a:rPr lang="es-ES" sz="2100" dirty="0" smtClean="0">
                <a:latin typeface="Biondi" pitchFamily="2" charset="0"/>
              </a:rPr>
              <a:t>»</a:t>
            </a:r>
          </a:p>
          <a:p>
            <a:pPr lvl="0" algn="just">
              <a:buNone/>
            </a:pPr>
            <a:endParaRPr lang="es-ES" sz="2100" dirty="0" smtClean="0">
              <a:latin typeface="Biondi" pitchFamily="2" charset="0"/>
            </a:endParaRPr>
          </a:p>
          <a:p>
            <a:pPr marL="0" indent="0" algn="just">
              <a:buNone/>
            </a:pPr>
            <a:r>
              <a:rPr lang="es-ES" sz="2300" dirty="0" smtClean="0">
                <a:latin typeface="Biondi" pitchFamily="2" charset="0"/>
              </a:rPr>
              <a:t>En este sentido, </a:t>
            </a:r>
            <a:r>
              <a:rPr lang="es-ES" sz="2300" b="1" dirty="0" smtClean="0">
                <a:latin typeface="Biondi" pitchFamily="2" charset="0"/>
              </a:rPr>
              <a:t>el interés público, más que un mero concepto vendría a ser un principio que orienta y dota de legitimidad la actuación de los poderes del Estado (que no puede ser confundido con el interés concreto de quienes gobiernan) (Gorki), y una fórmula que constituye la convivencia social (Haberle).</a:t>
            </a:r>
            <a:endParaRPr lang="es-ES" sz="2300" dirty="0" smtClean="0">
              <a:latin typeface="Biondi" pitchFamily="2" charset="0"/>
            </a:endParaRPr>
          </a:p>
          <a:p>
            <a:pPr lvl="0" algn="just"/>
            <a:endParaRPr lang="es-ES" sz="1900" dirty="0" smtClean="0">
              <a:latin typeface="Biondi" pitchFamily="2" charset="0"/>
            </a:endParaRPr>
          </a:p>
          <a:p>
            <a:endParaRPr lang="es-E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231</TotalTime>
  <Words>3117</Words>
  <Application>Microsoft Office PowerPoint</Application>
  <PresentationFormat>Presentación en pantalla (4:3)</PresentationFormat>
  <Paragraphs>169</Paragraphs>
  <Slides>26</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26</vt:i4>
      </vt:variant>
    </vt:vector>
  </HeadingPairs>
  <TitlesOfParts>
    <vt:vector size="28" baseType="lpstr">
      <vt:lpstr>Flujo</vt:lpstr>
      <vt:lpstr>Documento de Microsoft Office Word</vt:lpstr>
      <vt:lpstr>   </vt:lpstr>
      <vt:lpstr>INTRODUCCIÓN</vt:lpstr>
      <vt:lpstr>      LA COMISIONES PARLAMENTARIAS INVESTIGADORAS </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LA INVESTIGACIÓN JUDICIAL </vt:lpstr>
      <vt:lpstr>LA INVESTIGACIÓN PARLAMENTARIA Y LA INVESTIGACIÓN JUDICIAL  </vt:lpstr>
      <vt:lpstr>Diapositiva 20</vt:lpstr>
      <vt:lpstr>Diapositiva 21</vt:lpstr>
      <vt:lpstr>Diapositiva 22</vt:lpstr>
      <vt:lpstr>Diapositiva 23</vt:lpstr>
      <vt:lpstr>CONCLUSIONES</vt:lpstr>
      <vt:lpstr>Diapositiva 25</vt:lpstr>
      <vt:lpstr>RECOMENDACIONES </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 </dc:creator>
  <cp:lastModifiedBy> </cp:lastModifiedBy>
  <cp:revision>31</cp:revision>
  <dcterms:created xsi:type="dcterms:W3CDTF">2011-02-25T16:24:10Z</dcterms:created>
  <dcterms:modified xsi:type="dcterms:W3CDTF">2011-03-01T06:36:16Z</dcterms:modified>
</cp:coreProperties>
</file>