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P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C5D68BE-CAA2-4575-A367-2C8C91EF9048}" type="datetimeFigureOut">
              <a:rPr lang="es-ES"/>
              <a:pPr/>
              <a:t>21/03/2011</a:t>
            </a:fld>
            <a:endParaRPr lang="es-E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0E1231D-6EA5-45FB-9CFC-0BB779F9ABAE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FB8D-6818-4DA6-A471-E64E3B52B45F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E2999-311B-4A87-BF1C-6784E8517D56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6C1F7-FB04-426E-A51E-12AC474E41FD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2EA19-A01E-4F98-BDD9-B0D7FAD1935E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19C7-C8CD-4302-9B46-E94FF789C90B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A43F8-B926-4885-8E36-20281F2130F6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6FCC5-AF8C-40D8-9E24-54B52AF053B9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59821-7EAF-4358-B7FF-7E8356B59311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18E7F-1FCC-46AB-8182-6DD5E665827F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35920-E363-4CC4-A38A-26E547649808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90EF7-0C81-4CF6-BFD9-024EAD40B3DA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BD947-DB73-4AB3-BEF9-9537C2EDA0CD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ABE2F-52A2-4160-8EE8-142F25709009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B30B9-A8B8-420A-8B41-CC7A5BA75671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0D87E-6510-4C8B-8CE3-4396C7DB2A78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CBE0-4F7D-4925-9D70-3EFFFC6C9C0C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3BD36-8195-452A-848F-6D4D551EF536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08837-2A25-4C20-862E-2EBF429769AF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49563-4F4B-4773-A1D3-E0AB7D6341F0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287F3-C590-4E0F-B6A3-D00CF503DB07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E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4F7FA-4B3A-403C-9E33-B1F617F4C3BE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CD778-25CE-4088-B2C0-417EBABC029A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PE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EAFBD2-D1C7-44AD-94D7-6A9EA062080D}" type="datetimeFigureOut">
              <a:rPr lang="es-PE"/>
              <a:pPr>
                <a:defRPr/>
              </a:pPr>
              <a:t>21/03/2011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51D01E-5897-4F6E-A08D-44BFD763C888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1 Título"/>
          <p:cNvSpPr>
            <a:spLocks noGrp="1"/>
          </p:cNvSpPr>
          <p:nvPr>
            <p:ph type="ctrTitle"/>
          </p:nvPr>
        </p:nvSpPr>
        <p:spPr>
          <a:xfrm>
            <a:off x="1071563" y="1714500"/>
            <a:ext cx="6858000" cy="2357438"/>
          </a:xfrm>
        </p:spPr>
        <p:txBody>
          <a:bodyPr/>
          <a:lstStyle/>
          <a:p>
            <a:r>
              <a:rPr lang="es-ES" sz="2800" b="1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PRINCIPALES PROBLEMAS DEL CONTROL PARLAMENTARIO EN </a:t>
            </a:r>
            <a:r>
              <a:rPr lang="es-ES" sz="2800" b="1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LAS </a:t>
            </a:r>
            <a:r>
              <a:rPr lang="es-ES" sz="2800" b="1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REPÚBLICAS </a:t>
            </a:r>
            <a:r>
              <a:rPr lang="es-ES" sz="2800" b="1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PRESIDENCIALISTAS</a:t>
            </a:r>
            <a:r>
              <a:rPr lang="es-ES" sz="2800" b="1" dirty="0" smtClean="0">
                <a:solidFill>
                  <a:srgbClr val="000066"/>
                </a:solidFill>
                <a:latin typeface="Century Gothic" pitchFamily="34" charset="0"/>
              </a:rPr>
              <a:t>: </a:t>
            </a:r>
            <a:r>
              <a:rPr lang="es-ES" sz="2800" b="1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EL CASO PERUANO </a:t>
            </a:r>
            <a:endParaRPr lang="es-PE" sz="2800" b="1" dirty="0" smtClean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314" name="2 Subtítulo"/>
          <p:cNvSpPr>
            <a:spLocks noGrp="1"/>
          </p:cNvSpPr>
          <p:nvPr>
            <p:ph type="subTitle" idx="1"/>
          </p:nvPr>
        </p:nvSpPr>
        <p:spPr>
          <a:xfrm>
            <a:off x="1500188" y="4572000"/>
            <a:ext cx="6400800" cy="128587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YON JAVIER </a:t>
            </a:r>
            <a:r>
              <a:rPr lang="es-E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PÉREZ </a:t>
            </a:r>
            <a:r>
              <a:rPr lang="es-E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PAREDES</a:t>
            </a:r>
            <a:br>
              <a:rPr lang="es-E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</a:br>
            <a:r>
              <a:rPr lang="es-E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Director General Parlamentario del Congreso de la República - </a:t>
            </a:r>
            <a:r>
              <a:rPr lang="es-ES" sz="2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PERÚ</a:t>
            </a:r>
            <a:endParaRPr lang="es-PE" sz="2400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PROBLEMAS DEL CONTROL PARLAMENTARIO EN EL PRESIDENCIALISMO: PERU</a:t>
            </a:r>
            <a:endParaRPr lang="es-PE" sz="240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86013"/>
            <a:ext cx="8229600" cy="4114800"/>
          </a:xfrm>
        </p:spPr>
        <p:txBody>
          <a:bodyPr rtlCol="0">
            <a:normAutofit/>
          </a:bodyPr>
          <a:lstStyle/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PE" sz="2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Control parlamentario: </a:t>
            </a:r>
            <a:r>
              <a:rPr lang="es-PE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inspección, fiscalización, comprobación o examen. </a:t>
            </a:r>
            <a:r>
              <a:rPr lang="es-PE" sz="2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K. </a:t>
            </a:r>
            <a:r>
              <a:rPr lang="es-PE" sz="2000" b="1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Loewenstein</a:t>
            </a:r>
            <a:r>
              <a:rPr lang="es-PE" sz="2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algn="just" fontAlgn="auto">
              <a:spcAft>
                <a:spcPts val="0"/>
              </a:spcAft>
              <a:buFontTx/>
              <a:buNone/>
              <a:defRPr/>
            </a:pPr>
            <a:r>
              <a:rPr lang="es-ES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452438" indent="-452438" algn="just" fontAlgn="auto">
              <a:spcAft>
                <a:spcPts val="0"/>
              </a:spcAft>
              <a:buFontTx/>
              <a:buNone/>
              <a:defRPr/>
            </a:pPr>
            <a:r>
              <a:rPr lang="es-ES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Fiscalización forma parte del control. Control y fiscalización, Dolo e intención, república y división de poderes. </a:t>
            </a:r>
          </a:p>
          <a:p>
            <a:pPr algn="just" fontAlgn="auto">
              <a:spcAft>
                <a:spcPts val="0"/>
              </a:spcAft>
              <a:buFontTx/>
              <a:buNone/>
              <a:defRPr/>
            </a:pPr>
            <a:endParaRPr lang="es-ES" sz="20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 algn="just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PE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 pierde de vista la actividad del Gobierno central, políticas de Estado, altos funcionarios.</a:t>
            </a:r>
          </a:p>
          <a:p>
            <a:pPr lvl="1" algn="just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s-ES" sz="20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 algn="just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Banalización del control, se dirige a funcionarios de menor rango, gobiernos regionales.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PROBLEMAS DEL CONTROL PARLAMENTARIO EN EL PRESIDENCIALISMO: PERU</a:t>
            </a:r>
            <a:endParaRPr lang="es-PE" sz="2400" smtClean="0"/>
          </a:p>
        </p:txBody>
      </p:sp>
      <p:sp>
        <p:nvSpPr>
          <p:cNvPr id="23554" name="2 Marcador de contenido"/>
          <p:cNvSpPr>
            <a:spLocks noGrp="1"/>
          </p:cNvSpPr>
          <p:nvPr>
            <p:ph idx="1"/>
          </p:nvPr>
        </p:nvSpPr>
        <p:spPr>
          <a:xfrm>
            <a:off x="457200" y="2386013"/>
            <a:ext cx="8229600" cy="3614737"/>
          </a:xfrm>
        </p:spPr>
        <p:txBody>
          <a:bodyPr/>
          <a:lstStyle/>
          <a:p>
            <a:pPr algn="just">
              <a:buFontTx/>
              <a:buNone/>
            </a:pPr>
            <a:r>
              <a:rPr lang="es-PE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2. Control parlamentario 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fagocitado por necesidad de dar forma de ley a todo tipo de normativización.</a:t>
            </a:r>
          </a:p>
          <a:p>
            <a:pPr algn="just"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algn="just"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Labor legislativa sobrecarga la acción del Parlamento, representantes han tomado en serio nombre de legisladores.</a:t>
            </a:r>
          </a:p>
          <a:p>
            <a:pPr algn="just">
              <a:buFontTx/>
              <a:buNone/>
            </a:pP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Un Parlamento que se reserva tiempo y energías para controlar se convierte en un controlador temible ... Esta es la fuerza que puede y debe preocuparse en recuperar. </a:t>
            </a:r>
            <a:r>
              <a:rPr lang="es-PE" sz="2000" i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Nueva centralidad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?</a:t>
            </a: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PROBLEMAS DEL CONTROL PARLAMENTARIO EN EL PRESIDENCIALISMO: PERU</a:t>
            </a:r>
            <a:endParaRPr lang="es-PE" sz="2400" smtClean="0"/>
          </a:p>
        </p:txBody>
      </p:sp>
      <p:sp>
        <p:nvSpPr>
          <p:cNvPr id="24578" name="2 Marcador de contenido"/>
          <p:cNvSpPr>
            <a:spLocks noGrp="1"/>
          </p:cNvSpPr>
          <p:nvPr>
            <p:ph idx="1"/>
          </p:nvPr>
        </p:nvSpPr>
        <p:spPr>
          <a:xfrm>
            <a:off x="457200" y="2332038"/>
            <a:ext cx="8229600" cy="4525962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s-PE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3. Control parlamentario, 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solo se efectúa a través de los procedimientos típicos.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Concepción propia de la monarquía constitucional. “Procedimiento o conjunto de procedimientos que la representación utiliza …” F. Rubio Llorente.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Información, presupuesto del control. La falta de información limita eficacia de instrumentos típicos.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Ejecutivo no atiende pedidos de información de los representantes. Control pierde oportunidad. </a:t>
            </a:r>
            <a:r>
              <a:rPr lang="es-PE" sz="2000" i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Incorporar normativamente inspección personal y directa en la administración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es-PE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PROBLEMAS DEL CONTROL PARLAMENTARIO EN EL PRESIDENCIALISMO: PERU</a:t>
            </a:r>
            <a:endParaRPr lang="es-PE" sz="2400" smtClean="0"/>
          </a:p>
        </p:txBody>
      </p:sp>
      <p:sp>
        <p:nvSpPr>
          <p:cNvPr id="25602" name="2 Marcador de contenido"/>
          <p:cNvSpPr>
            <a:spLocks noGrp="1"/>
          </p:cNvSpPr>
          <p:nvPr>
            <p:ph idx="1"/>
          </p:nvPr>
        </p:nvSpPr>
        <p:spPr>
          <a:xfrm>
            <a:off x="457200" y="2357438"/>
            <a:ext cx="8229600" cy="4257675"/>
          </a:xfrm>
        </p:spPr>
        <p:txBody>
          <a:bodyPr/>
          <a:lstStyle/>
          <a:p>
            <a:pPr algn="just">
              <a:buFontTx/>
              <a:buNone/>
            </a:pPr>
            <a:r>
              <a:rPr lang="es-PE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4. La agenda del control parlamentario, 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lo establecen los medios de comunicación.</a:t>
            </a:r>
          </a:p>
          <a:p>
            <a:pPr algn="just"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algn="just"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Se mantiene en normas y en cultura política el control jurídico o control sanción, con efectos inmediatos. </a:t>
            </a:r>
          </a:p>
          <a:p>
            <a:pPr algn="just">
              <a:buFontTx/>
              <a:buNone/>
            </a:pP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La información no llega al Parlamento, sino a los medios de comunicación.</a:t>
            </a:r>
          </a:p>
          <a:p>
            <a:pPr algn="just">
              <a:buFontTx/>
              <a:buNone/>
            </a:pP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El 90% de investigaciones en Parlamento peruano han sido resultado de denuncias periodísticas.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PROBLEMAS DEL CONTROL PARLAMENTARIO EN EL PRESIDENCIALISMO: PERU</a:t>
            </a:r>
            <a:endParaRPr lang="es-PE" sz="2400" smtClean="0"/>
          </a:p>
        </p:txBody>
      </p:sp>
      <p:sp>
        <p:nvSpPr>
          <p:cNvPr id="26626" name="2 Marcador de contenido"/>
          <p:cNvSpPr>
            <a:spLocks noGrp="1"/>
          </p:cNvSpPr>
          <p:nvPr>
            <p:ph idx="1"/>
          </p:nvPr>
        </p:nvSpPr>
        <p:spPr>
          <a:xfrm>
            <a:off x="457200" y="2332038"/>
            <a:ext cx="8229600" cy="4525962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  <a:buFontTx/>
              <a:buAutoNum type="arabicPeriod" startAt="4"/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Irrupción de la televisión como espacio privilegiado para la conducción del debate político. Sartori lo llama </a:t>
            </a:r>
            <a:r>
              <a:rPr lang="es-PE" sz="2000" i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video poder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. Su influencia se aprecia en: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marL="1009650" lvl="1" indent="-381000" algn="just">
              <a:lnSpc>
                <a:spcPct val="9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Personalización creciente de la vida política, la primacía de los líderes sobre los grupos.</a:t>
            </a:r>
          </a:p>
          <a:p>
            <a:pPr marL="1009650" lvl="1" indent="-381000" algn="just">
              <a:lnSpc>
                <a:spcPct val="90000"/>
              </a:lnSpc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marL="1009650" lvl="1" indent="-381000" algn="just">
              <a:lnSpc>
                <a:spcPct val="9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Declaraciones en la prensa sustituyen grandes debates en el Parlamento. Posiciones se reducen a frases. </a:t>
            </a:r>
          </a:p>
          <a:p>
            <a:pPr marL="1009650" lvl="1" indent="-381000" algn="just">
              <a:lnSpc>
                <a:spcPct val="90000"/>
              </a:lnSpc>
            </a:pP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marL="1009650" lvl="1" indent="-381000" algn="just">
              <a:lnSpc>
                <a:spcPct val="90000"/>
              </a:lnSpc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Creciente competición de líderes y grupos se traslada a la prensa.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2 Marcador de contenido"/>
          <p:cNvSpPr>
            <a:spLocks noGrp="1"/>
          </p:cNvSpPr>
          <p:nvPr>
            <p:ph idx="1"/>
          </p:nvPr>
        </p:nvSpPr>
        <p:spPr>
          <a:xfrm>
            <a:off x="2286000" y="3286125"/>
            <a:ext cx="4043363" cy="197167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s-ES" b="1" smtClean="0">
                <a:latin typeface="Tahoma" pitchFamily="34" charset="0"/>
                <a:cs typeface="Tahoma" pitchFamily="34" charset="0"/>
              </a:rPr>
              <a:t>GRACIAS</a:t>
            </a:r>
            <a:endParaRPr lang="es-PE" b="1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Título"/>
          <p:cNvSpPr>
            <a:spLocks noGrp="1"/>
          </p:cNvSpPr>
          <p:nvPr>
            <p:ph type="title"/>
          </p:nvPr>
        </p:nvSpPr>
        <p:spPr>
          <a:xfrm>
            <a:off x="500063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CUESTIONES PRELIMINARES: </a:t>
            </a:r>
            <a:r>
              <a:rPr lang="es-ES" sz="2400" b="1" smtClean="0">
                <a:latin typeface="Tahoma" pitchFamily="34" charset="0"/>
              </a:rPr>
              <a:t>ORIGEN Y EVOLUCION</a:t>
            </a:r>
            <a:endParaRPr lang="es-PE" sz="2400" smtClean="0"/>
          </a:p>
        </p:txBody>
      </p:sp>
      <p:sp>
        <p:nvSpPr>
          <p:cNvPr id="14338" name="2 Marcador de contenido"/>
          <p:cNvSpPr>
            <a:spLocks noGrp="1"/>
          </p:cNvSpPr>
          <p:nvPr>
            <p:ph idx="1"/>
          </p:nvPr>
        </p:nvSpPr>
        <p:spPr>
          <a:xfrm>
            <a:off x="457200" y="2457450"/>
            <a:ext cx="8229600" cy="4043363"/>
          </a:xfrm>
        </p:spPr>
        <p:txBody>
          <a:bodyPr/>
          <a:lstStyle/>
          <a:p>
            <a:pPr marL="457200" indent="-457200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es-ES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Alonso de Antonio: </a:t>
            </a: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Siglo XIII, bases de regímenes participativos. - División de poderes (Montesquieu), no tendría sentido sin un órgano que controle la real división. Alonso de Antonio.</a:t>
            </a:r>
            <a:b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</a:b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marL="457200" indent="-457200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es-PE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Karl Loewenstein: 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Evolución de la representación política.</a:t>
            </a:r>
          </a:p>
          <a:p>
            <a:pPr lvl="1"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Reformas de 1867 y 1884 cuando se democratizó (en Inglaterra) el derecho electoral.</a:t>
            </a:r>
          </a:p>
          <a:p>
            <a:pPr lvl="1" algn="just">
              <a:lnSpc>
                <a:spcPct val="80000"/>
              </a:lnSpc>
              <a:buFont typeface="Arial" charset="0"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lvl="1"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Const. Convención 1789 representación de tipo élite, que se encuentra en Montesquieu.</a:t>
            </a:r>
          </a:p>
          <a:p>
            <a:pPr lvl="1" algn="just">
              <a:lnSpc>
                <a:spcPct val="80000"/>
              </a:lnSpc>
              <a:buFont typeface="Arial" charset="0"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lvl="1"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Constitución 1793, sufragio universal (varones) ‘volenté generále’, Rousseau.</a:t>
            </a: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CUESTIONES PRELIMINARES: </a:t>
            </a:r>
            <a:r>
              <a:rPr lang="es-ES" sz="2400" b="1" smtClean="0">
                <a:latin typeface="Tahoma" pitchFamily="34" charset="0"/>
              </a:rPr>
              <a:t>ORIGEN Y EVOLUCION</a:t>
            </a:r>
            <a:endParaRPr lang="es-PE" sz="2400" smtClean="0"/>
          </a:p>
        </p:txBody>
      </p:sp>
      <p:sp>
        <p:nvSpPr>
          <p:cNvPr id="15362" name="2 Marcador de contenido"/>
          <p:cNvSpPr>
            <a:spLocks noGrp="1"/>
          </p:cNvSpPr>
          <p:nvPr>
            <p:ph idx="1"/>
          </p:nvPr>
        </p:nvSpPr>
        <p:spPr>
          <a:xfrm>
            <a:off x="457200" y="2886075"/>
            <a:ext cx="8229600" cy="325755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s-PE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Etapa de la </a:t>
            </a:r>
            <a:r>
              <a:rPr lang="es-ES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post guerra </a:t>
            </a: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(II Guerra Mundial), no estaba contemplado en las constituciones.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</a:t>
            </a:r>
            <a:r>
              <a:rPr lang="es-ES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iglo XVIII, </a:t>
            </a: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el Parlamento inglés será el primero en incorporarlo formalmente.</a:t>
            </a:r>
          </a:p>
          <a:p>
            <a:pPr algn="just">
              <a:lnSpc>
                <a:spcPct val="80000"/>
              </a:lnSpc>
            </a:pPr>
            <a:endParaRPr lang="es-ES" sz="2000" b="1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Siglo XIX, 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se amplía la base democrática de poder: ampliación del derecho de voto, elecciones libres y competición de partidos políticos. </a:t>
            </a: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Gobierno, parlamento y electorado. KL</a:t>
            </a:r>
            <a:r>
              <a:rPr lang="es-PE" sz="2000" smtClean="0">
                <a:latin typeface="Tahoma" pitchFamily="34" charset="0"/>
                <a:cs typeface="Tahoma" pitchFamily="34" charset="0"/>
              </a:rPr>
              <a:t>.</a:t>
            </a: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CUESTIONES PRELIMINARES: </a:t>
            </a:r>
            <a:b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</a:br>
            <a:r>
              <a:rPr lang="es-ES" sz="2400" b="1" smtClean="0">
                <a:latin typeface="Tahoma" pitchFamily="34" charset="0"/>
              </a:rPr>
              <a:t>NATURALEZA DEL CONTROL PARLAMENTARIO</a:t>
            </a:r>
            <a:endParaRPr lang="es-PE" sz="2400" smtClean="0"/>
          </a:p>
        </p:txBody>
      </p:sp>
      <p:sp>
        <p:nvSpPr>
          <p:cNvPr id="16386" name="2 Marcador de contenido"/>
          <p:cNvSpPr>
            <a:spLocks noGrp="1"/>
          </p:cNvSpPr>
          <p:nvPr>
            <p:ph idx="1"/>
          </p:nvPr>
        </p:nvSpPr>
        <p:spPr>
          <a:xfrm>
            <a:off x="457200" y="2617788"/>
            <a:ext cx="8229600" cy="3525837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DOCTRINA CLASICA: control jurídico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Santolalla, De Vergotinni, Galizzia y Fenucciy, y en algunos puntos Manzella.</a:t>
            </a: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Binomio: control – sanción, efecto inmediato.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Juicio del Parlamento o de los parlamentarios es de naturaleza jurídica. Constitución y reglamento. </a:t>
            </a:r>
            <a:r>
              <a:rPr lang="es-PE" sz="2000" i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Principio de legalidad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Control no es tal, sino concluye con sanción.</a:t>
            </a:r>
            <a:endParaRPr lang="es-PE" sz="20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CUESTIONES PRELIMINARES: </a:t>
            </a:r>
            <a:b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</a:br>
            <a:r>
              <a:rPr lang="es-ES" sz="2400" b="1" smtClean="0">
                <a:latin typeface="Tahoma" pitchFamily="34" charset="0"/>
              </a:rPr>
              <a:t>NATURALEZA DEL CONTROL PARLAMENTARIO</a:t>
            </a:r>
            <a:endParaRPr lang="es-PE" sz="2400" smtClean="0"/>
          </a:p>
        </p:txBody>
      </p:sp>
      <p:sp>
        <p:nvSpPr>
          <p:cNvPr id="17410" name="2 Marcador de contenido"/>
          <p:cNvSpPr>
            <a:spLocks noGrp="1"/>
          </p:cNvSpPr>
          <p:nvPr>
            <p:ph idx="1"/>
          </p:nvPr>
        </p:nvSpPr>
        <p:spPr>
          <a:xfrm>
            <a:off x="457200" y="2671763"/>
            <a:ext cx="8229600" cy="3543300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DOCTRINA MODERNA: control político 	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Aragón Reyes, Rubio Llorente, Álvaro Gutiérrez, Garrorena Morales.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lvl="1"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Derecho y política: PJ, TC, MP - Parlamento</a:t>
            </a:r>
          </a:p>
          <a:p>
            <a:pPr lvl="1" algn="just">
              <a:lnSpc>
                <a:spcPct val="80000"/>
              </a:lnSpc>
              <a:buFontTx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lvl="1"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Actos políticos, actuación política general o expedición de normas.</a:t>
            </a:r>
          </a:p>
          <a:p>
            <a:pPr lvl="1" algn="just">
              <a:lnSpc>
                <a:spcPct val="80000"/>
              </a:lnSpc>
              <a:buFontTx/>
              <a:buNone/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</a:t>
            </a:r>
          </a:p>
          <a:p>
            <a:pPr lvl="1"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Efectos indirectos, mediatos. Responsabilidad política difusa</a:t>
            </a: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APROXIMACION CONCEPTUAL</a:t>
            </a:r>
            <a:endParaRPr lang="es-PE" sz="2400" smtClean="0"/>
          </a:p>
        </p:txBody>
      </p:sp>
      <p:sp>
        <p:nvSpPr>
          <p:cNvPr id="18434" name="2 Marcador de contenido"/>
          <p:cNvSpPr>
            <a:spLocks noGrp="1"/>
          </p:cNvSpPr>
          <p:nvPr>
            <p:ph idx="1"/>
          </p:nvPr>
        </p:nvSpPr>
        <p:spPr>
          <a:xfrm>
            <a:off x="457200" y="2600325"/>
            <a:ext cx="8229600" cy="3186113"/>
          </a:xfrm>
        </p:spPr>
        <p:txBody>
          <a:bodyPr/>
          <a:lstStyle/>
          <a:p>
            <a:pPr marL="457200" indent="-457200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es-ES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Manzella: 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examen crítico de la actividad del gobierno con potenciales efectos indirectos de remoción; examen crítico abocado a rectificaciones o modificaciones parciales de las directrices políticas del gobierno.</a:t>
            </a:r>
          </a:p>
          <a:p>
            <a:pPr marL="457200" indent="-457200" algn="just">
              <a:lnSpc>
                <a:spcPct val="80000"/>
              </a:lnSpc>
              <a:buFont typeface="Calibri" pitchFamily="34" charset="0"/>
              <a:buAutoNum type="arabicPeriod"/>
            </a:pP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marL="457200" indent="-457200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es-PE" sz="2000" b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Steffani: </a:t>
            </a: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examen parlamentario del Gobierno por inmediata (MP) o mediata (oposición) capacidad de sanción.</a:t>
            </a: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457200" indent="-457200" algn="just">
              <a:lnSpc>
                <a:spcPct val="80000"/>
              </a:lnSpc>
              <a:buFont typeface="Calibri" pitchFamily="34" charset="0"/>
              <a:buAutoNum type="arabicPeriod"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marL="457200" indent="-457200" algn="just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Actividad preventiva, permanente o a posteriori del Parlamento sobre actos políticos, actuación política o una norma del Ejecutivo. </a:t>
            </a: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PARLAMENTO Y CONTROL PARLAMENTARIO EN REPUBLICAS PRESIDENCIALISTAS</a:t>
            </a:r>
            <a:endParaRPr lang="es-PE" sz="2400" smtClean="0"/>
          </a:p>
        </p:txBody>
      </p:sp>
      <p:sp>
        <p:nvSpPr>
          <p:cNvPr id="19458" name="2 Marcador de contenido"/>
          <p:cNvSpPr>
            <a:spLocks noGrp="1"/>
          </p:cNvSpPr>
          <p:nvPr>
            <p:ph idx="1"/>
          </p:nvPr>
        </p:nvSpPr>
        <p:spPr>
          <a:xfrm>
            <a:off x="457200" y="235743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- FORMA DE GOBIERNO EN AL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Linz/Valenzuela     : parlamentarismo para AL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Nohlen/Fernandez : presidencialismo renovado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	Participan Sartori, Lijphart, Tihbaut, Shugart y Carey.</a:t>
            </a:r>
          </a:p>
          <a:p>
            <a:pPr>
              <a:lnSpc>
                <a:spcPct val="80000"/>
              </a:lnSpc>
              <a:buFontTx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marL="665163" lvl="1" indent="-265113"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Relación causal entre sistema de gobierno y desenlace feliz o fatal de la democracia. No derrumbe, permanencia de la democracia.</a:t>
            </a:r>
          </a:p>
          <a:p>
            <a:pPr marL="665163" lvl="1" indent="-265113" algn="just">
              <a:lnSpc>
                <a:spcPct val="80000"/>
              </a:lnSpc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marL="665163" lvl="1" indent="-265113"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Parlamentarismo: Parlamento – Ejecutivo, relación fiduciaria.</a:t>
            </a:r>
          </a:p>
          <a:p>
            <a:pPr marL="665163" lvl="1" indent="-265113" algn="just">
              <a:lnSpc>
                <a:spcPct val="80000"/>
              </a:lnSpc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marL="665163" lvl="1" indent="-265113"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Presidencialismo: Rígida separación de poderes, relación de obstrucción, ausencia de responsabilidad de P. de la República</a:t>
            </a:r>
            <a:r>
              <a:rPr lang="es-PE" sz="16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es-ES" sz="16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400" b="1" smtClean="0">
                <a:solidFill>
                  <a:srgbClr val="000066"/>
                </a:solidFill>
                <a:latin typeface="Tahoma" pitchFamily="34" charset="0"/>
              </a:rPr>
              <a:t>EL PARLAMENTO EN EL PRESIDENCIALISMO</a:t>
            </a:r>
            <a:endParaRPr lang="es-PE" sz="2400" smtClean="0"/>
          </a:p>
        </p:txBody>
      </p:sp>
      <p:sp>
        <p:nvSpPr>
          <p:cNvPr id="20482" name="2 Marcador de contenido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525963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Formas iniciales de los Estados (cabildos, posteriormente congresos o parlamentos). Luego caudillos.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En primera fase de consolidación de la república el Parlamento perdió significado (Nohlen). Ejecutivo fuerte, derecho a veto. 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La Constitución de 1823 consagró primacía del Parlamento, la de 1828 lo derogó.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Relación de mutuo bloqueo, Parlamento no puede cesar al Gobierno, ausencia de responsabilidad de Presidente.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s-PE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PE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Más incentivos y eficacia al control (Linz).</a:t>
            </a: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Título"/>
          <p:cNvSpPr>
            <a:spLocks noGrp="1"/>
          </p:cNvSpPr>
          <p:nvPr>
            <p:ph type="title"/>
          </p:nvPr>
        </p:nvSpPr>
        <p:spPr>
          <a:xfrm>
            <a:off x="457200" y="1214438"/>
            <a:ext cx="8229600" cy="1143000"/>
          </a:xfrm>
        </p:spPr>
        <p:txBody>
          <a:bodyPr/>
          <a:lstStyle/>
          <a:p>
            <a:r>
              <a:rPr lang="es-ES" sz="2700" b="1" smtClean="0">
                <a:solidFill>
                  <a:srgbClr val="000066"/>
                </a:solidFill>
                <a:latin typeface="Tahoma" pitchFamily="34" charset="0"/>
              </a:rPr>
              <a:t>EL CONTROL PARLAMENTARIO EN EL PRESIDENCIALISMO</a:t>
            </a:r>
            <a:endParaRPr lang="es-PE" sz="2700" smtClean="0"/>
          </a:p>
        </p:txBody>
      </p:sp>
      <p:sp>
        <p:nvSpPr>
          <p:cNvPr id="21506" name="2 Marcador de contenido"/>
          <p:cNvSpPr>
            <a:spLocks noGrp="1"/>
          </p:cNvSpPr>
          <p:nvPr>
            <p:ph idx="1"/>
          </p:nvPr>
        </p:nvSpPr>
        <p:spPr>
          <a:xfrm>
            <a:off x="457200" y="2528888"/>
            <a:ext cx="8229600" cy="3900487"/>
          </a:xfrm>
        </p:spPr>
        <p:txBody>
          <a:bodyPr/>
          <a:lstStyle/>
          <a:p>
            <a:pPr algn="just"/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Control parlamentario no es privativo de una forma de gobierno, sino de la democracia parlamentaria. </a:t>
            </a:r>
            <a:r>
              <a:rPr lang="es-ES" sz="2000" i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M. Aragón</a:t>
            </a: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algn="just">
              <a:buFontTx/>
              <a:buNone/>
            </a:pP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La justificación del control se encuentra en el propio sistema representativo matriz del sistema político constitucional.</a:t>
            </a:r>
          </a:p>
          <a:p>
            <a:pPr algn="just">
              <a:buFontTx/>
              <a:buNone/>
            </a:pPr>
            <a:endParaRPr lang="es-ES" sz="200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Representantes elegidos por el pueblo encarnan voluntad de vigilar la dirección de la política del Estado. </a:t>
            </a:r>
            <a:r>
              <a:rPr lang="es-ES" sz="2000" i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Montero y García Morillo</a:t>
            </a:r>
            <a:r>
              <a:rPr lang="es-ES" sz="20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620</Words>
  <Application>Microsoft Office PowerPoint</Application>
  <PresentationFormat>Presentación en pantalla (4:3)</PresentationFormat>
  <Paragraphs>108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PRINCIPALES PROBLEMAS DEL CONTROL PARLAMENTARIO EN LAS REPÚBLICAS PRESIDENCIALISTAS: EL CASO PERUANO </vt:lpstr>
      <vt:lpstr>CUESTIONES PRELIMINARES: ORIGEN Y EVOLUCION</vt:lpstr>
      <vt:lpstr>CUESTIONES PRELIMINARES: ORIGEN Y EVOLUCION</vt:lpstr>
      <vt:lpstr>CUESTIONES PRELIMINARES:  NATURALEZA DEL CONTROL PARLAMENTARIO</vt:lpstr>
      <vt:lpstr>CUESTIONES PRELIMINARES:  NATURALEZA DEL CONTROL PARLAMENTARIO</vt:lpstr>
      <vt:lpstr>APROXIMACION CONCEPTUAL</vt:lpstr>
      <vt:lpstr>PARLAMENTO Y CONTROL PARLAMENTARIO EN REPUBLICAS PRESIDENCIALISTAS</vt:lpstr>
      <vt:lpstr>EL PARLAMENTO EN EL PRESIDENCIALISMO</vt:lpstr>
      <vt:lpstr>EL CONTROL PARLAMENTARIO EN EL PRESIDENCIALISMO</vt:lpstr>
      <vt:lpstr>PROBLEMAS DEL CONTROL PARLAMENTARIO EN EL PRESIDENCIALISMO: PERU</vt:lpstr>
      <vt:lpstr>PROBLEMAS DEL CONTROL PARLAMENTARIO EN EL PRESIDENCIALISMO: PERU</vt:lpstr>
      <vt:lpstr>PROBLEMAS DEL CONTROL PARLAMENTARIO EN EL PRESIDENCIALISMO: PERU</vt:lpstr>
      <vt:lpstr>PROBLEMAS DEL CONTROL PARLAMENTARIO EN EL PRESIDENCIALISMO: PERU</vt:lpstr>
      <vt:lpstr>PROBLEMAS DEL CONTROL PARLAMENTARIO EN EL PRESIDENCIALISMO: PERU</vt:lpstr>
      <vt:lpstr>Diapositiva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jfchavez</dc:creator>
  <cp:lastModifiedBy>mpalmadera</cp:lastModifiedBy>
  <cp:revision>22</cp:revision>
  <dcterms:created xsi:type="dcterms:W3CDTF">2011-02-28T21:27:52Z</dcterms:created>
  <dcterms:modified xsi:type="dcterms:W3CDTF">2011-03-21T16:36:47Z</dcterms:modified>
</cp:coreProperties>
</file>