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6858000" cx="12192000"/>
  <p:notesSz cx="6797675" cy="9928225"/>
  <p:embeddedFontLst>
    <p:embeddedFont>
      <p:font typeface="Montserrat SemiBold"/>
      <p:regular r:id="rId14"/>
      <p:bold r:id="rId15"/>
      <p:italic r:id="rId16"/>
      <p:boldItalic r:id="rId17"/>
    </p:embeddedFont>
    <p:embeddedFont>
      <p:font typeface="Franklin Gothic"/>
      <p:bold r:id="rId18"/>
    </p:embeddedFont>
    <p:embeddedFont>
      <p:font typeface="Montserrat"/>
      <p:regular r:id="rId19"/>
      <p:bold r:id="rId20"/>
      <p:italic r:id="rId21"/>
      <p:boldItalic r:id="rId22"/>
    </p:embeddedFont>
    <p:embeddedFont>
      <p:font typeface="Montserrat Medium"/>
      <p:regular r:id="rId23"/>
      <p:bold r:id="rId24"/>
      <p:italic r:id="rId25"/>
      <p:boldItalic r:id="rId26"/>
    </p:embeddedFont>
    <p:embeddedFont>
      <p:font typeface="Montserrat Light"/>
      <p:regular r:id="rId27"/>
      <p:bold r:id="rId28"/>
      <p:italic r:id="rId29"/>
      <p:boldItalic r:id="rId30"/>
    </p:embeddedFont>
    <p:embeddedFont>
      <p:font typeface="Libre Franklin Medium"/>
      <p:regular r:id="rId31"/>
      <p:bold r:id="rId32"/>
      <p:italic r:id="rId33"/>
      <p:boldItalic r:id="rId34"/>
    </p:embeddedFont>
    <p:embeddedFont>
      <p:font typeface="Aleo"/>
      <p:regular r:id="rId35"/>
      <p:bold r:id="rId36"/>
      <p:italic r:id="rId37"/>
      <p:boldItalic r:id="rId38"/>
    </p:embeddedFont>
    <p:embeddedFont>
      <p:font typeface="Century Gothic"/>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3" roundtripDataSignature="AMtx7mgmnF6oZ7HtdOBOrd8/1EmOTuHPR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6DAC99F-5614-4100-AE1C-C7D3101F161C}">
  <a:tblStyle styleId="{B6DAC99F-5614-4100-AE1C-C7D3101F161C}"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CenturyGothic-bold.fntdata"/><Relationship Id="rId20" Type="http://schemas.openxmlformats.org/officeDocument/2006/relationships/font" Target="fonts/Montserrat-bold.fntdata"/><Relationship Id="rId42" Type="http://schemas.openxmlformats.org/officeDocument/2006/relationships/font" Target="fonts/CenturyGothic-boldItalic.fntdata"/><Relationship Id="rId41" Type="http://schemas.openxmlformats.org/officeDocument/2006/relationships/font" Target="fonts/CenturyGothic-italic.fntdata"/><Relationship Id="rId22" Type="http://schemas.openxmlformats.org/officeDocument/2006/relationships/font" Target="fonts/Montserrat-boldItalic.fntdata"/><Relationship Id="rId21" Type="http://schemas.openxmlformats.org/officeDocument/2006/relationships/font" Target="fonts/Montserrat-italic.fntdata"/><Relationship Id="rId43" Type="http://customschemas.google.com/relationships/presentationmetadata" Target="metadata"/><Relationship Id="rId24" Type="http://schemas.openxmlformats.org/officeDocument/2006/relationships/font" Target="fonts/MontserratMedium-bold.fntdata"/><Relationship Id="rId23" Type="http://schemas.openxmlformats.org/officeDocument/2006/relationships/font" Target="fonts/MontserratMedium-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Medium-boldItalic.fntdata"/><Relationship Id="rId25" Type="http://schemas.openxmlformats.org/officeDocument/2006/relationships/font" Target="fonts/MontserratMedium-italic.fntdata"/><Relationship Id="rId28" Type="http://schemas.openxmlformats.org/officeDocument/2006/relationships/font" Target="fonts/MontserratLight-bold.fntdata"/><Relationship Id="rId27" Type="http://schemas.openxmlformats.org/officeDocument/2006/relationships/font" Target="fonts/MontserratLight-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Light-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ibreFranklinMedium-regular.fntdata"/><Relationship Id="rId30" Type="http://schemas.openxmlformats.org/officeDocument/2006/relationships/font" Target="fonts/MontserratLight-boldItalic.fntdata"/><Relationship Id="rId11" Type="http://schemas.openxmlformats.org/officeDocument/2006/relationships/slide" Target="slides/slide6.xml"/><Relationship Id="rId33" Type="http://schemas.openxmlformats.org/officeDocument/2006/relationships/font" Target="fonts/LibreFranklinMedium-italic.fntdata"/><Relationship Id="rId10" Type="http://schemas.openxmlformats.org/officeDocument/2006/relationships/slide" Target="slides/slide5.xml"/><Relationship Id="rId32" Type="http://schemas.openxmlformats.org/officeDocument/2006/relationships/font" Target="fonts/LibreFranklinMedium-bold.fntdata"/><Relationship Id="rId13" Type="http://schemas.openxmlformats.org/officeDocument/2006/relationships/slide" Target="slides/slide8.xml"/><Relationship Id="rId35" Type="http://schemas.openxmlformats.org/officeDocument/2006/relationships/font" Target="fonts/Aleo-regular.fntdata"/><Relationship Id="rId12" Type="http://schemas.openxmlformats.org/officeDocument/2006/relationships/slide" Target="slides/slide7.xml"/><Relationship Id="rId34" Type="http://schemas.openxmlformats.org/officeDocument/2006/relationships/font" Target="fonts/LibreFranklinMedium-boldItalic.fntdata"/><Relationship Id="rId15" Type="http://schemas.openxmlformats.org/officeDocument/2006/relationships/font" Target="fonts/MontserratSemiBold-bold.fntdata"/><Relationship Id="rId37" Type="http://schemas.openxmlformats.org/officeDocument/2006/relationships/font" Target="fonts/Aleo-italic.fntdata"/><Relationship Id="rId14" Type="http://schemas.openxmlformats.org/officeDocument/2006/relationships/font" Target="fonts/MontserratSemiBold-regular.fntdata"/><Relationship Id="rId36" Type="http://schemas.openxmlformats.org/officeDocument/2006/relationships/font" Target="fonts/Aleo-bold.fntdata"/><Relationship Id="rId17" Type="http://schemas.openxmlformats.org/officeDocument/2006/relationships/font" Target="fonts/MontserratSemiBold-boldItalic.fntdata"/><Relationship Id="rId39" Type="http://schemas.openxmlformats.org/officeDocument/2006/relationships/font" Target="fonts/CenturyGothic-regular.fntdata"/><Relationship Id="rId16" Type="http://schemas.openxmlformats.org/officeDocument/2006/relationships/font" Target="fonts/MontserratSemiBold-italic.fntdata"/><Relationship Id="rId38" Type="http://schemas.openxmlformats.org/officeDocument/2006/relationships/font" Target="fonts/Aleo-boldItalic.fntdata"/><Relationship Id="rId19" Type="http://schemas.openxmlformats.org/officeDocument/2006/relationships/font" Target="fonts/Montserrat-regular.fntdata"/><Relationship Id="rId18" Type="http://schemas.openxmlformats.org/officeDocument/2006/relationships/font" Target="fonts/FranklinGothic-bold.fntdata"/></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726300990926886E-2"/>
          <c:y val="5.3308864424644144E-2"/>
          <c:w val="0.81086391191375951"/>
          <c:h val="0.88272049826578292"/>
        </c:manualLayout>
      </c:layout>
      <c:barChart>
        <c:barDir val="col"/>
        <c:grouping val="clustered"/>
        <c:varyColors val="0"/>
        <c:ser>
          <c:idx val="0"/>
          <c:order val="0"/>
          <c:spPr>
            <a:solidFill>
              <a:srgbClr val="E12F4D"/>
            </a:solidFill>
            <a:ln>
              <a:solidFill>
                <a:srgbClr val="E12F4D"/>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Hoja1!$B$45:$B$47</c:f>
              <c:strCache>
                <c:ptCount val="3"/>
                <c:pt idx="0">
                  <c:v>Oficina de Integridad Institucional</c:v>
                </c:pt>
                <c:pt idx="1">
                  <c:v>Unidad Funcional de Integridad</c:v>
                </c:pt>
                <c:pt idx="2">
                  <c:v>Otra modalidad</c:v>
                </c:pt>
              </c:strCache>
            </c:strRef>
          </c:cat>
          <c:val>
            <c:numRef>
              <c:f>Hoja1!$C$45:$C$47</c:f>
              <c:numCache>
                <c:formatCode>General</c:formatCode>
                <c:ptCount val="3"/>
                <c:pt idx="0">
                  <c:v>35</c:v>
                </c:pt>
                <c:pt idx="1">
                  <c:v>45</c:v>
                </c:pt>
                <c:pt idx="2">
                  <c:v>109</c:v>
                </c:pt>
              </c:numCache>
            </c:numRef>
          </c:val>
          <c:extLst>
            <c:ext xmlns:c16="http://schemas.microsoft.com/office/drawing/2014/chart" uri="{C3380CC4-5D6E-409C-BE32-E72D297353CC}">
              <c16:uniqueId val="{00000000-2DC1-4320-8AEE-B733C5CD423A}"/>
            </c:ext>
          </c:extLst>
        </c:ser>
        <c:dLbls>
          <c:dLblPos val="outEnd"/>
          <c:showLegendKey val="0"/>
          <c:showVal val="1"/>
          <c:showCatName val="0"/>
          <c:showSerName val="0"/>
          <c:showPercent val="0"/>
          <c:showBubbleSize val="0"/>
        </c:dLbls>
        <c:gapWidth val="150"/>
        <c:axId val="538912424"/>
        <c:axId val="538919264"/>
      </c:barChart>
      <c:catAx>
        <c:axId val="538912424"/>
        <c:scaling>
          <c:orientation val="minMax"/>
        </c:scaling>
        <c:delete val="1"/>
        <c:axPos val="b"/>
        <c:numFmt formatCode="General" sourceLinked="1"/>
        <c:majorTickMark val="none"/>
        <c:minorTickMark val="none"/>
        <c:tickLblPos val="nextTo"/>
        <c:crossAx val="538919264"/>
        <c:crosses val="autoZero"/>
        <c:auto val="1"/>
        <c:lblAlgn val="ctr"/>
        <c:lblOffset val="100"/>
        <c:noMultiLvlLbl val="0"/>
      </c:catAx>
      <c:valAx>
        <c:axId val="538919264"/>
        <c:scaling>
          <c:orientation val="minMax"/>
        </c:scaling>
        <c:delete val="1"/>
        <c:axPos val="l"/>
        <c:numFmt formatCode="General" sourceLinked="1"/>
        <c:majorTickMark val="none"/>
        <c:minorTickMark val="none"/>
        <c:tickLblPos val="nextTo"/>
        <c:crossAx val="538912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5659" cy="49813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0443" y="0"/>
            <a:ext cx="2945659" cy="498135"/>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768" y="4777958"/>
            <a:ext cx="5438140" cy="3909239"/>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30091"/>
            <a:ext cx="2945659" cy="498134"/>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0443" y="9430091"/>
            <a:ext cx="2945659" cy="498134"/>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P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7cef144991_20_4:notes"/>
          <p:cNvSpPr/>
          <p:nvPr>
            <p:ph idx="2" type="sldImg"/>
          </p:nvPr>
        </p:nvSpPr>
        <p:spPr>
          <a:xfrm>
            <a:off x="419100" y="1239838"/>
            <a:ext cx="5959500" cy="3352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 name="Google Shape;92;g27cef144991_20_4:notes"/>
          <p:cNvSpPr txBox="1"/>
          <p:nvPr>
            <p:ph idx="1" type="body"/>
          </p:nvPr>
        </p:nvSpPr>
        <p:spPr>
          <a:xfrm>
            <a:off x="679768" y="4777958"/>
            <a:ext cx="5438100" cy="3909300"/>
          </a:xfrm>
          <a:prstGeom prst="rect">
            <a:avLst/>
          </a:prstGeom>
          <a:noFill/>
          <a:ln>
            <a:noFill/>
          </a:ln>
        </p:spPr>
        <p:txBody>
          <a:bodyPr anchorCtr="0" anchor="t" bIns="45700" lIns="91425" spcFirstLastPara="1" rIns="91425" wrap="square" tIns="45700">
            <a:noAutofit/>
          </a:bodyPr>
          <a:lstStyle/>
          <a:p>
            <a:pPr indent="0" lvl="0" marL="457200" rtl="0" algn="just">
              <a:lnSpc>
                <a:spcPct val="107000"/>
              </a:lnSpc>
              <a:spcBef>
                <a:spcPts val="0"/>
              </a:spcBef>
              <a:spcAft>
                <a:spcPts val="0"/>
              </a:spcAft>
              <a:buClr>
                <a:schemeClr val="dk1"/>
              </a:buClr>
              <a:buSzPts val="1100"/>
              <a:buFont typeface="Arial"/>
              <a:buNone/>
            </a:pPr>
            <a:r>
              <a:rPr b="1" lang="es-PE" sz="1800">
                <a:latin typeface="Century Gothic"/>
                <a:ea typeface="Century Gothic"/>
                <a:cs typeface="Century Gothic"/>
                <a:sym typeface="Century Gothic"/>
              </a:rPr>
              <a:t>Muy buenas tardes:</a:t>
            </a:r>
            <a:endParaRPr b="1" sz="1800">
              <a:latin typeface="Century Gothic"/>
              <a:ea typeface="Century Gothic"/>
              <a:cs typeface="Century Gothic"/>
              <a:sym typeface="Century Gothic"/>
            </a:endParaRPr>
          </a:p>
          <a:p>
            <a:pPr indent="0" lvl="0" marL="457200" rtl="0" algn="just">
              <a:lnSpc>
                <a:spcPct val="107000"/>
              </a:lnSpc>
              <a:spcBef>
                <a:spcPts val="800"/>
              </a:spcBef>
              <a:spcAft>
                <a:spcPts val="0"/>
              </a:spcAft>
              <a:buClr>
                <a:schemeClr val="dk1"/>
              </a:buClr>
              <a:buSzPts val="1100"/>
              <a:buFont typeface="Arial"/>
              <a:buNone/>
            </a:pPr>
            <a:r>
              <a:rPr lang="es-PE" sz="1800">
                <a:latin typeface="Century Gothic"/>
                <a:ea typeface="Century Gothic"/>
                <a:cs typeface="Century Gothic"/>
                <a:sym typeface="Century Gothic"/>
              </a:rPr>
              <a:t> </a:t>
            </a:r>
            <a:endParaRPr sz="1800">
              <a:latin typeface="Century Gothic"/>
              <a:ea typeface="Century Gothic"/>
              <a:cs typeface="Century Gothic"/>
              <a:sym typeface="Century Gothic"/>
            </a:endParaRPr>
          </a:p>
          <a:p>
            <a:pPr indent="0" lvl="0" marL="457200" rtl="0" algn="just">
              <a:lnSpc>
                <a:spcPct val="107000"/>
              </a:lnSpc>
              <a:spcBef>
                <a:spcPts val="800"/>
              </a:spcBef>
              <a:spcAft>
                <a:spcPts val="0"/>
              </a:spcAft>
              <a:buClr>
                <a:schemeClr val="dk1"/>
              </a:buClr>
              <a:buSzPts val="1100"/>
              <a:buFont typeface="Arial"/>
              <a:buNone/>
            </a:pPr>
            <a:r>
              <a:rPr lang="es-PE" sz="1800">
                <a:latin typeface="Century Gothic"/>
                <a:ea typeface="Century Gothic"/>
                <a:cs typeface="Century Gothic"/>
                <a:sym typeface="Century Gothic"/>
              </a:rPr>
              <a:t>Congresista Alejandro Cavero, presidente de la Comisión de Descentralización, Regionalización, Gobiernos Locales y Modernización de la Gestión del Estado y, a través de usted, a todas las señoras y señores congresistas que integran la Comisión.</a:t>
            </a:r>
            <a:endParaRPr sz="1800">
              <a:latin typeface="Century Gothic"/>
              <a:ea typeface="Century Gothic"/>
              <a:cs typeface="Century Gothic"/>
              <a:sym typeface="Century Gothic"/>
            </a:endParaRPr>
          </a:p>
          <a:p>
            <a:pPr indent="0" lvl="0" marL="457200" rtl="0" algn="just">
              <a:lnSpc>
                <a:spcPct val="107000"/>
              </a:lnSpc>
              <a:spcBef>
                <a:spcPts val="800"/>
              </a:spcBef>
              <a:spcAft>
                <a:spcPts val="0"/>
              </a:spcAft>
              <a:buClr>
                <a:schemeClr val="dk1"/>
              </a:buClr>
              <a:buSzPts val="1100"/>
              <a:buFont typeface="Arial"/>
              <a:buNone/>
            </a:pPr>
            <a:r>
              <a:rPr lang="es-PE" sz="1800">
                <a:latin typeface="Century Gothic"/>
                <a:ea typeface="Century Gothic"/>
                <a:cs typeface="Century Gothic"/>
                <a:sym typeface="Century Gothic"/>
              </a:rPr>
              <a:t> </a:t>
            </a:r>
            <a:endParaRPr sz="1800">
              <a:latin typeface="Century Gothic"/>
              <a:ea typeface="Century Gothic"/>
              <a:cs typeface="Century Gothic"/>
              <a:sym typeface="Century Gothic"/>
            </a:endParaRPr>
          </a:p>
          <a:p>
            <a:pPr indent="0" lvl="0" marL="457200" rtl="0" algn="just">
              <a:lnSpc>
                <a:spcPct val="107000"/>
              </a:lnSpc>
              <a:spcBef>
                <a:spcPts val="800"/>
              </a:spcBef>
              <a:spcAft>
                <a:spcPts val="0"/>
              </a:spcAft>
              <a:buClr>
                <a:schemeClr val="dk1"/>
              </a:buClr>
              <a:buSzPts val="1100"/>
              <a:buFont typeface="Arial"/>
              <a:buNone/>
            </a:pPr>
            <a:r>
              <a:rPr lang="es-PE" sz="1800">
                <a:latin typeface="Century Gothic"/>
                <a:ea typeface="Century Gothic"/>
                <a:cs typeface="Century Gothic"/>
                <a:sym typeface="Century Gothic"/>
              </a:rPr>
              <a:t>Siendo la corrupción un problema público de envergadura nacional, exige el compromiso de los tres niveles de gobierno en esta lucha, por lo que debemos contar con el rango normativo más alto para asegurar el cumplimiento y la sostenibilidad en el tiempo de la implementación de los mecanismos preventivos.</a:t>
            </a:r>
            <a:endParaRPr sz="1800">
              <a:latin typeface="Century Gothic"/>
              <a:ea typeface="Century Gothic"/>
              <a:cs typeface="Century Gothic"/>
              <a:sym typeface="Century Gothic"/>
            </a:endParaRPr>
          </a:p>
          <a:p>
            <a:pPr indent="0" lvl="0" marL="0" rtl="0" algn="l">
              <a:lnSpc>
                <a:spcPct val="100000"/>
              </a:lnSpc>
              <a:spcBef>
                <a:spcPts val="800"/>
              </a:spcBef>
              <a:spcAft>
                <a:spcPts val="0"/>
              </a:spcAft>
              <a:buSzPts val="1400"/>
              <a:buNone/>
            </a:pPr>
            <a:r>
              <a:t/>
            </a:r>
            <a:endParaRPr sz="1600">
              <a:latin typeface="Century Gothic"/>
              <a:ea typeface="Century Gothic"/>
              <a:cs typeface="Century Gothic"/>
              <a:sym typeface="Century Gothic"/>
            </a:endParaRPr>
          </a:p>
        </p:txBody>
      </p:sp>
      <p:sp>
        <p:nvSpPr>
          <p:cNvPr id="93" name="Google Shape;93;g27cef144991_20_4:notes"/>
          <p:cNvSpPr txBox="1"/>
          <p:nvPr>
            <p:ph idx="12" type="sldNum"/>
          </p:nvPr>
        </p:nvSpPr>
        <p:spPr>
          <a:xfrm>
            <a:off x="3850444" y="9430091"/>
            <a:ext cx="2945700" cy="498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PE"/>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p2:notes"/>
          <p:cNvSpPr txBox="1"/>
          <p:nvPr>
            <p:ph idx="1" type="body"/>
          </p:nvPr>
        </p:nvSpPr>
        <p:spPr>
          <a:xfrm>
            <a:off x="679768" y="4777958"/>
            <a:ext cx="5438140" cy="390923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1"/>
          </a:p>
          <a:p>
            <a:pPr indent="0" lvl="0" marL="0" rtl="0" algn="l">
              <a:spcBef>
                <a:spcPts val="0"/>
              </a:spcBef>
              <a:spcAft>
                <a:spcPts val="0"/>
              </a:spcAft>
              <a:buClr>
                <a:schemeClr val="dk1"/>
              </a:buClr>
              <a:buSzPts val="1200"/>
              <a:buFont typeface="Calibri"/>
              <a:buNone/>
            </a:pPr>
            <a:r>
              <a:t/>
            </a:r>
            <a:endParaRPr b="1" sz="1600">
              <a:latin typeface="Century Gothic"/>
              <a:ea typeface="Century Gothic"/>
              <a:cs typeface="Century Gothic"/>
              <a:sym typeface="Century Gothic"/>
            </a:endParaRPr>
          </a:p>
          <a:p>
            <a:pPr indent="0" lvl="0" marL="457200" rtl="0" algn="l">
              <a:lnSpc>
                <a:spcPct val="107000"/>
              </a:lnSpc>
              <a:spcBef>
                <a:spcPts val="0"/>
              </a:spcBef>
              <a:spcAft>
                <a:spcPts val="0"/>
              </a:spcAft>
              <a:buClr>
                <a:schemeClr val="dk1"/>
              </a:buClr>
              <a:buSzPts val="1100"/>
              <a:buFont typeface="Arial"/>
              <a:buNone/>
            </a:pPr>
            <a:r>
              <a:rPr b="1" lang="es-PE" sz="1600">
                <a:latin typeface="Century Gothic"/>
                <a:ea typeface="Century Gothic"/>
                <a:cs typeface="Century Gothic"/>
                <a:sym typeface="Century Gothic"/>
              </a:rPr>
              <a:t>¿Por qué queremos fortalecer la función de integridad en el sector público?</a:t>
            </a:r>
            <a:endParaRPr b="1" sz="1600">
              <a:latin typeface="Century Gothic"/>
              <a:ea typeface="Century Gothic"/>
              <a:cs typeface="Century Gothic"/>
              <a:sym typeface="Century Gothic"/>
            </a:endParaRPr>
          </a:p>
          <a:p>
            <a:pPr indent="0" lvl="0" marL="457200" rtl="0" algn="l">
              <a:lnSpc>
                <a:spcPct val="107000"/>
              </a:lnSpc>
              <a:spcBef>
                <a:spcPts val="800"/>
              </a:spcBef>
              <a:spcAft>
                <a:spcPts val="0"/>
              </a:spcAft>
              <a:buClr>
                <a:schemeClr val="dk1"/>
              </a:buClr>
              <a:buSzPts val="1100"/>
              <a:buFont typeface="Arial"/>
              <a:buNone/>
            </a:pPr>
            <a:r>
              <a:rPr lang="es-PE" sz="1600">
                <a:latin typeface="Century Gothic"/>
                <a:ea typeface="Century Gothic"/>
                <a:cs typeface="Century Gothic"/>
                <a:sym typeface="Century Gothic"/>
              </a:rPr>
              <a:t>Porque siendo la corrupción un problema público de envergadura nacional, exige el compromiso de los tres niveles de gobierno en esta lucha, por lo que debemos contar con un rango normativo más alto para asegurar el cumplimiento y la sostenibilidad en el tiempo de la implementación de los mecanismos preventivos.</a:t>
            </a:r>
            <a:endParaRPr sz="1600">
              <a:latin typeface="Century Gothic"/>
              <a:ea typeface="Century Gothic"/>
              <a:cs typeface="Century Gothic"/>
              <a:sym typeface="Century Gothic"/>
            </a:endParaRPr>
          </a:p>
          <a:p>
            <a:pPr indent="0" lvl="0" marL="457200" rtl="0" algn="l">
              <a:lnSpc>
                <a:spcPct val="107000"/>
              </a:lnSpc>
              <a:spcBef>
                <a:spcPts val="800"/>
              </a:spcBef>
              <a:spcAft>
                <a:spcPts val="0"/>
              </a:spcAft>
              <a:buClr>
                <a:schemeClr val="dk1"/>
              </a:buClr>
              <a:buSzPts val="1100"/>
              <a:buFont typeface="Arial"/>
              <a:buNone/>
            </a:pPr>
            <a:r>
              <a:t/>
            </a:r>
            <a:endParaRPr sz="1600">
              <a:latin typeface="Century Gothic"/>
              <a:ea typeface="Century Gothic"/>
              <a:cs typeface="Century Gothic"/>
              <a:sym typeface="Century Gothic"/>
            </a:endParaRPr>
          </a:p>
          <a:p>
            <a:pPr indent="457200" lvl="0" marL="0" rtl="0" algn="l">
              <a:lnSpc>
                <a:spcPct val="87500"/>
              </a:lnSpc>
              <a:spcBef>
                <a:spcPts val="800"/>
              </a:spcBef>
              <a:spcAft>
                <a:spcPts val="0"/>
              </a:spcAft>
              <a:buClr>
                <a:schemeClr val="dk1"/>
              </a:buClr>
              <a:buFont typeface="Arial"/>
              <a:buNone/>
            </a:pPr>
            <a:r>
              <a:rPr b="1" lang="es-PE" sz="1600">
                <a:solidFill>
                  <a:srgbClr val="D72F62"/>
                </a:solidFill>
                <a:latin typeface="Century Gothic"/>
                <a:ea typeface="Century Gothic"/>
                <a:cs typeface="Century Gothic"/>
                <a:sym typeface="Century Gothic"/>
              </a:rPr>
              <a:t>Datos: </a:t>
            </a:r>
            <a:endParaRPr b="1" sz="1600">
              <a:solidFill>
                <a:srgbClr val="D72F62"/>
              </a:solidFill>
              <a:latin typeface="Century Gothic"/>
              <a:ea typeface="Century Gothic"/>
              <a:cs typeface="Century Gothic"/>
              <a:sym typeface="Century Gothic"/>
            </a:endParaRPr>
          </a:p>
          <a:p>
            <a:pPr indent="-330200" lvl="0" marL="457200" rtl="0" algn="l">
              <a:lnSpc>
                <a:spcPct val="115000"/>
              </a:lnSpc>
              <a:spcBef>
                <a:spcPts val="0"/>
              </a:spcBef>
              <a:spcAft>
                <a:spcPts val="0"/>
              </a:spcAft>
              <a:buClr>
                <a:srgbClr val="595959"/>
              </a:buClr>
              <a:buSzPts val="1600"/>
              <a:buFont typeface="Century Gothic"/>
              <a:buChar char="●"/>
            </a:pPr>
            <a:r>
              <a:rPr lang="es-PE" sz="1600">
                <a:solidFill>
                  <a:srgbClr val="595959"/>
                </a:solidFill>
                <a:latin typeface="Century Gothic"/>
                <a:ea typeface="Century Gothic"/>
                <a:cs typeface="Century Gothic"/>
                <a:sym typeface="Century Gothic"/>
              </a:rPr>
              <a:t>Para el 51.1% de la población, el primer problema del país es la corrupción. Delante de la delincuencia. (INEI 2022)</a:t>
            </a:r>
            <a:endParaRPr sz="1600">
              <a:solidFill>
                <a:srgbClr val="595959"/>
              </a:solidFill>
              <a:latin typeface="Century Gothic"/>
              <a:ea typeface="Century Gothic"/>
              <a:cs typeface="Century Gothic"/>
              <a:sym typeface="Century Gothic"/>
            </a:endParaRPr>
          </a:p>
          <a:p>
            <a:pPr indent="-330200" lvl="0" marL="457200" rtl="0" algn="l">
              <a:lnSpc>
                <a:spcPct val="115000"/>
              </a:lnSpc>
              <a:spcBef>
                <a:spcPts val="0"/>
              </a:spcBef>
              <a:spcAft>
                <a:spcPts val="0"/>
              </a:spcAft>
              <a:buClr>
                <a:srgbClr val="595959"/>
              </a:buClr>
              <a:buSzPts val="1600"/>
              <a:buFont typeface="Century Gothic"/>
              <a:buChar char="●"/>
            </a:pPr>
            <a:r>
              <a:rPr lang="es-PE" sz="1600">
                <a:solidFill>
                  <a:srgbClr val="595959"/>
                </a:solidFill>
                <a:latin typeface="Century Gothic"/>
                <a:ea typeface="Century Gothic"/>
                <a:cs typeface="Century Gothic"/>
                <a:sym typeface="Century Gothic"/>
              </a:rPr>
              <a:t>86% de ciudadanos percibe que la corrupción perjudica su vida cotidiana. (Proética 2022) </a:t>
            </a:r>
            <a:endParaRPr sz="1600">
              <a:solidFill>
                <a:srgbClr val="595959"/>
              </a:solidFill>
              <a:latin typeface="Century Gothic"/>
              <a:ea typeface="Century Gothic"/>
              <a:cs typeface="Century Gothic"/>
              <a:sym typeface="Century Gothic"/>
            </a:endParaRPr>
          </a:p>
          <a:p>
            <a:pPr indent="0" lvl="0" marL="457200" rtl="0" algn="l">
              <a:lnSpc>
                <a:spcPct val="107000"/>
              </a:lnSpc>
              <a:spcBef>
                <a:spcPts val="0"/>
              </a:spcBef>
              <a:spcAft>
                <a:spcPts val="0"/>
              </a:spcAft>
              <a:buClr>
                <a:schemeClr val="dk1"/>
              </a:buClr>
              <a:buSzPts val="1100"/>
              <a:buFont typeface="Arial"/>
              <a:buNone/>
            </a:pPr>
            <a:r>
              <a:t/>
            </a:r>
            <a:endParaRPr sz="1800">
              <a:latin typeface="Century Gothic"/>
              <a:ea typeface="Century Gothic"/>
              <a:cs typeface="Century Gothic"/>
              <a:sym typeface="Century Gothic"/>
            </a:endParaRPr>
          </a:p>
          <a:p>
            <a:pPr indent="0" lvl="0" marL="0" rtl="0" algn="l">
              <a:spcBef>
                <a:spcPts val="800"/>
              </a:spcBef>
              <a:spcAft>
                <a:spcPts val="0"/>
              </a:spcAft>
              <a:buClr>
                <a:schemeClr val="dk1"/>
              </a:buClr>
              <a:buSzPts val="1200"/>
              <a:buFont typeface="Calibri"/>
              <a:buNone/>
            </a:pPr>
            <a:r>
              <a:t/>
            </a:r>
            <a:endParaRPr/>
          </a:p>
        </p:txBody>
      </p:sp>
      <p:sp>
        <p:nvSpPr>
          <p:cNvPr id="105" name="Google Shape;105;p2:notes"/>
          <p:cNvSpPr txBox="1"/>
          <p:nvPr>
            <p:ph idx="12" type="sldNum"/>
          </p:nvPr>
        </p:nvSpPr>
        <p:spPr>
          <a:xfrm>
            <a:off x="3850443" y="9430091"/>
            <a:ext cx="2945659" cy="49813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s-PE"/>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3:notes"/>
          <p:cNvSpPr/>
          <p:nvPr>
            <p:ph idx="2" type="sldImg"/>
          </p:nvPr>
        </p:nvSpPr>
        <p:spPr>
          <a:xfrm>
            <a:off x="138113" y="1347788"/>
            <a:ext cx="6462712" cy="36369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3:notes"/>
          <p:cNvSpPr txBox="1"/>
          <p:nvPr>
            <p:ph idx="1" type="body"/>
          </p:nvPr>
        </p:nvSpPr>
        <p:spPr>
          <a:xfrm>
            <a:off x="673788" y="5187735"/>
            <a:ext cx="5390305" cy="4244511"/>
          </a:xfrm>
          <a:prstGeom prst="rect">
            <a:avLst/>
          </a:prstGeom>
          <a:noFill/>
          <a:ln>
            <a:noFill/>
          </a:ln>
        </p:spPr>
        <p:txBody>
          <a:bodyPr anchorCtr="0" anchor="t" bIns="45700" lIns="91425" spcFirstLastPara="1" rIns="91425" wrap="square" tIns="45700">
            <a:noAutofit/>
          </a:bodyPr>
          <a:lstStyle/>
          <a:p>
            <a:pPr indent="-323850" lvl="0" marL="457200" rtl="0" algn="just">
              <a:lnSpc>
                <a:spcPct val="107000"/>
              </a:lnSpc>
              <a:spcBef>
                <a:spcPts val="0"/>
              </a:spcBef>
              <a:spcAft>
                <a:spcPts val="0"/>
              </a:spcAft>
              <a:buClr>
                <a:schemeClr val="dk1"/>
              </a:buClr>
              <a:buSzPts val="1500"/>
              <a:buChar char="•"/>
            </a:pPr>
            <a:r>
              <a:rPr lang="es-PE" sz="1800">
                <a:latin typeface="Century Gothic"/>
                <a:ea typeface="Century Gothic"/>
                <a:cs typeface="Century Gothic"/>
                <a:sym typeface="Century Gothic"/>
              </a:rPr>
              <a:t>Se instituye en 2018 dentro del Plan Nacional de Integridad y Lucha contra la Corrupción 2018-2021 y se mantuvo vigente con el Decreto Supremo 180-2021-PCM</a:t>
            </a:r>
            <a:endParaRPr sz="1800">
              <a:latin typeface="Century Gothic"/>
              <a:ea typeface="Century Gothic"/>
              <a:cs typeface="Century Gothic"/>
              <a:sym typeface="Century Gothic"/>
            </a:endParaRPr>
          </a:p>
          <a:p>
            <a:pPr indent="0" lvl="0" marL="457200" rtl="0" algn="just">
              <a:lnSpc>
                <a:spcPct val="107000"/>
              </a:lnSpc>
              <a:spcBef>
                <a:spcPts val="800"/>
              </a:spcBef>
              <a:spcAft>
                <a:spcPts val="0"/>
              </a:spcAft>
              <a:buNone/>
            </a:pPr>
            <a:r>
              <a:t/>
            </a:r>
            <a:endParaRPr sz="1800">
              <a:latin typeface="Century Gothic"/>
              <a:ea typeface="Century Gothic"/>
              <a:cs typeface="Century Gothic"/>
              <a:sym typeface="Century Gothic"/>
            </a:endParaRPr>
          </a:p>
          <a:p>
            <a:pPr indent="-323850" lvl="0" marL="457200" rtl="0" algn="just">
              <a:lnSpc>
                <a:spcPct val="107000"/>
              </a:lnSpc>
              <a:spcBef>
                <a:spcPts val="800"/>
              </a:spcBef>
              <a:spcAft>
                <a:spcPts val="0"/>
              </a:spcAft>
              <a:buClr>
                <a:schemeClr val="dk1"/>
              </a:buClr>
              <a:buSzPts val="1500"/>
              <a:buChar char="•"/>
            </a:pPr>
            <a:r>
              <a:rPr lang="es-PE" sz="1800">
                <a:latin typeface="Century Gothic"/>
                <a:ea typeface="Century Gothic"/>
                <a:cs typeface="Century Gothic"/>
                <a:sym typeface="Century Gothic"/>
              </a:rPr>
              <a:t>Se evalúa su implementación dos veces al año (junio y noviembre)</a:t>
            </a:r>
            <a:endParaRPr sz="1800">
              <a:latin typeface="Century Gothic"/>
              <a:ea typeface="Century Gothic"/>
              <a:cs typeface="Century Gothic"/>
              <a:sym typeface="Century Gothic"/>
            </a:endParaRPr>
          </a:p>
          <a:p>
            <a:pPr indent="0" lvl="0" marL="457200" rtl="0" algn="just">
              <a:lnSpc>
                <a:spcPct val="107000"/>
              </a:lnSpc>
              <a:spcBef>
                <a:spcPts val="800"/>
              </a:spcBef>
              <a:spcAft>
                <a:spcPts val="0"/>
              </a:spcAft>
              <a:buNone/>
            </a:pPr>
            <a:r>
              <a:t/>
            </a:r>
            <a:endParaRPr sz="1800">
              <a:latin typeface="Century Gothic"/>
              <a:ea typeface="Century Gothic"/>
              <a:cs typeface="Century Gothic"/>
              <a:sym typeface="Century Gothic"/>
            </a:endParaRPr>
          </a:p>
          <a:p>
            <a:pPr indent="-323850" lvl="0" marL="457200" rtl="0" algn="l">
              <a:lnSpc>
                <a:spcPct val="107000"/>
              </a:lnSpc>
              <a:spcBef>
                <a:spcPts val="800"/>
              </a:spcBef>
              <a:spcAft>
                <a:spcPts val="0"/>
              </a:spcAft>
              <a:buClr>
                <a:schemeClr val="dk1"/>
              </a:buClr>
              <a:buSzPts val="1500"/>
              <a:buChar char="•"/>
            </a:pPr>
            <a:r>
              <a:rPr lang="es-PE" sz="1800">
                <a:latin typeface="Century Gothic"/>
                <a:ea typeface="Century Gothic"/>
                <a:cs typeface="Century Gothic"/>
                <a:sym typeface="Century Gothic"/>
              </a:rPr>
              <a:t> Al 2023: </a:t>
            </a:r>
            <a:r>
              <a:rPr b="1" lang="es-PE" sz="1800">
                <a:latin typeface="Century Gothic"/>
                <a:ea typeface="Century Gothic"/>
                <a:cs typeface="Century Gothic"/>
                <a:sym typeface="Century Gothic"/>
              </a:rPr>
              <a:t>Más de 290 entidades serán evaluadas</a:t>
            </a:r>
            <a:endParaRPr b="1" sz="1800">
              <a:latin typeface="Century Gothic"/>
              <a:ea typeface="Century Gothic"/>
              <a:cs typeface="Century Gothic"/>
              <a:sym typeface="Century Gothic"/>
            </a:endParaRPr>
          </a:p>
          <a:p>
            <a:pPr indent="0" lvl="0" marL="0" rtl="0" algn="just">
              <a:lnSpc>
                <a:spcPct val="107000"/>
              </a:lnSpc>
              <a:spcBef>
                <a:spcPts val="800"/>
              </a:spcBef>
              <a:spcAft>
                <a:spcPts val="0"/>
              </a:spcAft>
              <a:buNone/>
            </a:pPr>
            <a:r>
              <a:t/>
            </a:r>
            <a:endParaRPr sz="1800">
              <a:latin typeface="Century Gothic"/>
              <a:ea typeface="Century Gothic"/>
              <a:cs typeface="Century Gothic"/>
              <a:sym typeface="Century Gothic"/>
            </a:endParaRPr>
          </a:p>
          <a:p>
            <a:pPr indent="-323850" lvl="0" marL="457200" rtl="0" algn="just">
              <a:lnSpc>
                <a:spcPct val="107000"/>
              </a:lnSpc>
              <a:spcBef>
                <a:spcPts val="800"/>
              </a:spcBef>
              <a:spcAft>
                <a:spcPts val="0"/>
              </a:spcAft>
              <a:buClr>
                <a:schemeClr val="dk1"/>
              </a:buClr>
              <a:buSzPts val="1500"/>
              <a:buChar char="•"/>
            </a:pPr>
            <a:r>
              <a:rPr lang="es-PE" sz="1800">
                <a:latin typeface="Century Gothic"/>
                <a:ea typeface="Century Gothic"/>
                <a:cs typeface="Century Gothic"/>
                <a:sym typeface="Century Gothic"/>
              </a:rPr>
              <a:t>La prevención es el enfoque más eficaz y sostenible frente a la corrupción, así lo revela la OCDE en su evaluación de los países con mejores políticas públicas sobre la materia. Como vimos en la lámina anterior, una vez consumada la corrupción es difícil reparar el daño ocasionado, pues, aunque trabajemos en lograr una sanción y evitar la impunidad de estos actos, la confianza depositada por la ciudadana se habrá resquebrajado.</a:t>
            </a:r>
            <a:endParaRPr sz="1800">
              <a:latin typeface="Century Gothic"/>
              <a:ea typeface="Century Gothic"/>
              <a:cs typeface="Century Gothic"/>
              <a:sym typeface="Century Gothic"/>
            </a:endParaRPr>
          </a:p>
          <a:p>
            <a:pPr indent="0" lvl="0" marL="457200" rtl="0" algn="just">
              <a:lnSpc>
                <a:spcPct val="107000"/>
              </a:lnSpc>
              <a:spcBef>
                <a:spcPts val="800"/>
              </a:spcBef>
              <a:spcAft>
                <a:spcPts val="0"/>
              </a:spcAft>
              <a:buNone/>
            </a:pPr>
            <a:r>
              <a:t/>
            </a:r>
            <a:endParaRPr sz="1800">
              <a:latin typeface="Century Gothic"/>
              <a:ea typeface="Century Gothic"/>
              <a:cs typeface="Century Gothic"/>
              <a:sym typeface="Century Gothic"/>
            </a:endParaRPr>
          </a:p>
          <a:p>
            <a:pPr indent="-323850" lvl="0" marL="457200" rtl="0" algn="just">
              <a:lnSpc>
                <a:spcPct val="107000"/>
              </a:lnSpc>
              <a:spcBef>
                <a:spcPts val="800"/>
              </a:spcBef>
              <a:spcAft>
                <a:spcPts val="0"/>
              </a:spcAft>
              <a:buClr>
                <a:schemeClr val="dk1"/>
              </a:buClr>
              <a:buSzPts val="1500"/>
              <a:buChar char="•"/>
            </a:pPr>
            <a:r>
              <a:rPr lang="es-PE" sz="1800">
                <a:latin typeface="Century Gothic"/>
                <a:ea typeface="Century Gothic"/>
                <a:cs typeface="Century Gothic"/>
                <a:sym typeface="Century Gothic"/>
              </a:rPr>
              <a:t>El </a:t>
            </a:r>
            <a:r>
              <a:rPr b="1" lang="es-PE" sz="1800">
                <a:latin typeface="Century Gothic"/>
                <a:ea typeface="Century Gothic"/>
                <a:cs typeface="Century Gothic"/>
                <a:sym typeface="Century Gothic"/>
              </a:rPr>
              <a:t>Modelo de Integridad comprende un conjunto medidas orientadas a la prevención y adopción de buenas prácticas y reglas de cumplimiento basadas en estándares nacionales e internacionales</a:t>
            </a:r>
            <a:r>
              <a:rPr lang="es-PE" sz="1800">
                <a:latin typeface="Century Gothic"/>
                <a:ea typeface="Century Gothic"/>
                <a:cs typeface="Century Gothic"/>
                <a:sym typeface="Century Gothic"/>
              </a:rPr>
              <a:t> para fortalecer una cultura de integridad en la administración pública.</a:t>
            </a:r>
            <a:endParaRPr sz="1800">
              <a:latin typeface="Century Gothic"/>
              <a:ea typeface="Century Gothic"/>
              <a:cs typeface="Century Gothic"/>
              <a:sym typeface="Century Gothic"/>
            </a:endParaRPr>
          </a:p>
          <a:p>
            <a:pPr indent="0" lvl="0" marL="457200" rtl="0" algn="just">
              <a:lnSpc>
                <a:spcPct val="107000"/>
              </a:lnSpc>
              <a:spcBef>
                <a:spcPts val="800"/>
              </a:spcBef>
              <a:spcAft>
                <a:spcPts val="0"/>
              </a:spcAft>
              <a:buNone/>
            </a:pPr>
            <a:r>
              <a:t/>
            </a:r>
            <a:endParaRPr sz="1800">
              <a:latin typeface="Century Gothic"/>
              <a:ea typeface="Century Gothic"/>
              <a:cs typeface="Century Gothic"/>
              <a:sym typeface="Century Gothic"/>
            </a:endParaRPr>
          </a:p>
          <a:p>
            <a:pPr indent="-323850" lvl="0" marL="457200" rtl="0" algn="just">
              <a:lnSpc>
                <a:spcPct val="107000"/>
              </a:lnSpc>
              <a:spcBef>
                <a:spcPts val="800"/>
              </a:spcBef>
              <a:spcAft>
                <a:spcPts val="0"/>
              </a:spcAft>
              <a:buClr>
                <a:schemeClr val="dk1"/>
              </a:buClr>
              <a:buSzPts val="1500"/>
              <a:buChar char="•"/>
            </a:pPr>
            <a:r>
              <a:rPr b="1" lang="es-PE" sz="1800">
                <a:latin typeface="Century Gothic"/>
                <a:ea typeface="Century Gothic"/>
                <a:cs typeface="Century Gothic"/>
                <a:sym typeface="Century Gothic"/>
              </a:rPr>
              <a:t>Como se aprecia en la gráfica, se trata de componentes que abordan materias como transparencia, gestión de riesgos, denuncia, entre otros.</a:t>
            </a:r>
            <a:endParaRPr b="1" sz="1800">
              <a:latin typeface="Century Gothic"/>
              <a:ea typeface="Century Gothic"/>
              <a:cs typeface="Century Gothic"/>
              <a:sym typeface="Century Gothic"/>
            </a:endParaRPr>
          </a:p>
          <a:p>
            <a:pPr indent="0" lvl="0" marL="457200" rtl="0" algn="just">
              <a:lnSpc>
                <a:spcPct val="107000"/>
              </a:lnSpc>
              <a:spcBef>
                <a:spcPts val="800"/>
              </a:spcBef>
              <a:spcAft>
                <a:spcPts val="0"/>
              </a:spcAft>
              <a:buNone/>
            </a:pPr>
            <a:r>
              <a:t/>
            </a:r>
            <a:endParaRPr b="1" sz="1800">
              <a:latin typeface="Century Gothic"/>
              <a:ea typeface="Century Gothic"/>
              <a:cs typeface="Century Gothic"/>
              <a:sym typeface="Century Gothic"/>
            </a:endParaRPr>
          </a:p>
          <a:p>
            <a:pPr indent="-323850" lvl="0" marL="457200" rtl="0" algn="just">
              <a:lnSpc>
                <a:spcPct val="107000"/>
              </a:lnSpc>
              <a:spcBef>
                <a:spcPts val="800"/>
              </a:spcBef>
              <a:spcAft>
                <a:spcPts val="0"/>
              </a:spcAft>
              <a:buClr>
                <a:schemeClr val="dk1"/>
              </a:buClr>
              <a:buSzPts val="1500"/>
              <a:buChar char="•"/>
            </a:pPr>
            <a:r>
              <a:rPr b="1" lang="es-PE" sz="1800">
                <a:latin typeface="Century Gothic"/>
                <a:ea typeface="Century Gothic"/>
                <a:cs typeface="Century Gothic"/>
                <a:sym typeface="Century Gothic"/>
              </a:rPr>
              <a:t>Para su adecuado desarrollo en la entidad se</a:t>
            </a:r>
            <a:r>
              <a:rPr lang="es-PE" sz="1800">
                <a:latin typeface="Century Gothic"/>
                <a:ea typeface="Century Gothic"/>
                <a:cs typeface="Century Gothic"/>
                <a:sym typeface="Century Gothic"/>
              </a:rPr>
              <a:t> </a:t>
            </a:r>
            <a:r>
              <a:rPr b="1" lang="es-PE" sz="1800">
                <a:latin typeface="Century Gothic"/>
                <a:ea typeface="Century Gothic"/>
                <a:cs typeface="Century Gothic"/>
                <a:sym typeface="Century Gothic"/>
              </a:rPr>
              <a:t>requiere de la implementación de la función de integridad</a:t>
            </a:r>
            <a:r>
              <a:rPr lang="es-PE" sz="1800">
                <a:latin typeface="Century Gothic"/>
                <a:ea typeface="Century Gothic"/>
                <a:cs typeface="Century Gothic"/>
                <a:sym typeface="Century Gothic"/>
              </a:rPr>
              <a:t> con equipos especializados en ética y prevención de la corrupción, que cuenten con las condiciones e independencia necesarias para llevar a cabo esta tarea.</a:t>
            </a:r>
            <a:endParaRPr sz="1800">
              <a:latin typeface="Century Gothic"/>
              <a:ea typeface="Century Gothic"/>
              <a:cs typeface="Century Gothic"/>
              <a:sym typeface="Century Gothic"/>
            </a:endParaRPr>
          </a:p>
          <a:p>
            <a:pPr indent="0" lvl="0" marL="457200" rtl="0" algn="just">
              <a:lnSpc>
                <a:spcPct val="107000"/>
              </a:lnSpc>
              <a:spcBef>
                <a:spcPts val="800"/>
              </a:spcBef>
              <a:spcAft>
                <a:spcPts val="0"/>
              </a:spcAft>
              <a:buNone/>
            </a:pPr>
            <a:r>
              <a:t/>
            </a:r>
            <a:endParaRPr sz="1800">
              <a:latin typeface="Century Gothic"/>
              <a:ea typeface="Century Gothic"/>
              <a:cs typeface="Century Gothic"/>
              <a:sym typeface="Century Gothic"/>
            </a:endParaRPr>
          </a:p>
          <a:p>
            <a:pPr indent="-323850" lvl="0" marL="457200" rtl="0" algn="just">
              <a:lnSpc>
                <a:spcPct val="107000"/>
              </a:lnSpc>
              <a:spcBef>
                <a:spcPts val="800"/>
              </a:spcBef>
              <a:spcAft>
                <a:spcPts val="0"/>
              </a:spcAft>
              <a:buClr>
                <a:schemeClr val="dk1"/>
              </a:buClr>
              <a:buSzPts val="1500"/>
              <a:buChar char="•"/>
            </a:pPr>
            <a:r>
              <a:rPr lang="es-PE" sz="1800">
                <a:latin typeface="Century Gothic"/>
                <a:ea typeface="Century Gothic"/>
                <a:cs typeface="Century Gothic"/>
                <a:sym typeface="Century Gothic"/>
              </a:rPr>
              <a:t>Se trata de una responsabilidad diferente al control, la persecución y la sanción de la corrupción. A la fecha, contamos con un cuerpo inicial de servidores y funcionarios abocado o parcialmente abocado a esta tarea en el aparato público. </a:t>
            </a:r>
            <a:r>
              <a:rPr b="1" lang="es-PE" sz="1800">
                <a:latin typeface="Century Gothic"/>
                <a:ea typeface="Century Gothic"/>
                <a:cs typeface="Century Gothic"/>
                <a:sym typeface="Century Gothic"/>
              </a:rPr>
              <a:t>No obstante, como veremos a continuación, necesitamos reforzar esta tarea.</a:t>
            </a:r>
            <a:endParaRPr b="1" sz="1800">
              <a:latin typeface="Century Gothic"/>
              <a:ea typeface="Century Gothic"/>
              <a:cs typeface="Century Gothic"/>
              <a:sym typeface="Century Gothic"/>
            </a:endParaRPr>
          </a:p>
          <a:p>
            <a:pPr indent="0" lvl="0" marL="457200" rtl="0" algn="just">
              <a:lnSpc>
                <a:spcPct val="107000"/>
              </a:lnSpc>
              <a:spcBef>
                <a:spcPts val="800"/>
              </a:spcBef>
              <a:spcAft>
                <a:spcPts val="800"/>
              </a:spcAft>
              <a:buNone/>
            </a:pPr>
            <a:r>
              <a:t/>
            </a:r>
            <a:endParaRPr sz="1800"/>
          </a:p>
        </p:txBody>
      </p:sp>
      <p:sp>
        <p:nvSpPr>
          <p:cNvPr id="120" name="Google Shape;120;p3:notes"/>
          <p:cNvSpPr txBox="1"/>
          <p:nvPr>
            <p:ph idx="12" type="sldNum"/>
          </p:nvPr>
        </p:nvSpPr>
        <p:spPr>
          <a:xfrm>
            <a:off x="3816574" y="10238852"/>
            <a:ext cx="2919748" cy="54085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s-PE"/>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4:notes"/>
          <p:cNvSpPr txBox="1"/>
          <p:nvPr>
            <p:ph idx="1" type="body"/>
          </p:nvPr>
        </p:nvSpPr>
        <p:spPr>
          <a:xfrm>
            <a:off x="679768" y="4777958"/>
            <a:ext cx="5438140" cy="3909239"/>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s-PE" sz="1500">
                <a:latin typeface="Arial"/>
                <a:ea typeface="Arial"/>
                <a:cs typeface="Arial"/>
                <a:sym typeface="Arial"/>
              </a:rPr>
              <a:t>•</a:t>
            </a:r>
            <a:r>
              <a:rPr b="1" lang="es-PE" sz="1600">
                <a:latin typeface="Century Gothic"/>
                <a:ea typeface="Century Gothic"/>
                <a:cs typeface="Century Gothic"/>
                <a:sym typeface="Century Gothic"/>
              </a:rPr>
              <a:t>El Modelo de Integridad viene implementándose por etapas</a:t>
            </a:r>
            <a:r>
              <a:rPr lang="es-PE" sz="1600">
                <a:latin typeface="Century Gothic"/>
                <a:ea typeface="Century Gothic"/>
                <a:cs typeface="Century Gothic"/>
                <a:sym typeface="Century Gothic"/>
              </a:rPr>
              <a:t> y con distintos niveles de avance en el Poder Ejecutivo, organismos autónomos, gobiernos regionales y algunos municipios, como resultado de la incorporación progresiva de la función de integridad. Para ilustrar mejor esta idea, </a:t>
            </a:r>
            <a:r>
              <a:rPr b="1" lang="es-PE" sz="1600">
                <a:latin typeface="Century Gothic"/>
                <a:ea typeface="Century Gothic"/>
                <a:cs typeface="Century Gothic"/>
                <a:sym typeface="Century Gothic"/>
              </a:rPr>
              <a:t>como verán en la gráfica de la derecha, aún estamos lejos de la meta prevista.</a:t>
            </a:r>
            <a:endParaRPr b="1" sz="1600">
              <a:latin typeface="Century Gothic"/>
              <a:ea typeface="Century Gothic"/>
              <a:cs typeface="Century Gothic"/>
              <a:sym typeface="Century Gothic"/>
            </a:endParaRPr>
          </a:p>
          <a:p>
            <a:pPr indent="0" lvl="0" marL="0" rtl="0" algn="just">
              <a:lnSpc>
                <a:spcPct val="115000"/>
              </a:lnSpc>
              <a:spcBef>
                <a:spcPts val="0"/>
              </a:spcBef>
              <a:spcAft>
                <a:spcPts val="0"/>
              </a:spcAft>
              <a:buClr>
                <a:schemeClr val="dk1"/>
              </a:buClr>
              <a:buSzPts val="1100"/>
              <a:buFont typeface="Arial"/>
              <a:buNone/>
            </a:pPr>
            <a:r>
              <a:t/>
            </a:r>
            <a:endParaRPr b="1" sz="1600">
              <a:latin typeface="Century Gothic"/>
              <a:ea typeface="Century Gothic"/>
              <a:cs typeface="Century Gothic"/>
              <a:sym typeface="Century Gothic"/>
            </a:endParaRPr>
          </a:p>
          <a:p>
            <a:pPr indent="0" lvl="0" marL="0" rtl="0" algn="just">
              <a:lnSpc>
                <a:spcPct val="115000"/>
              </a:lnSpc>
              <a:spcBef>
                <a:spcPts val="0"/>
              </a:spcBef>
              <a:spcAft>
                <a:spcPts val="0"/>
              </a:spcAft>
              <a:buNone/>
            </a:pPr>
            <a:r>
              <a:rPr lang="es-PE" sz="1600">
                <a:latin typeface="Arial"/>
                <a:ea typeface="Arial"/>
                <a:cs typeface="Arial"/>
                <a:sym typeface="Arial"/>
              </a:rPr>
              <a:t>•</a:t>
            </a:r>
            <a:r>
              <a:rPr lang="es-PE" sz="1600">
                <a:latin typeface="Century Gothic"/>
                <a:ea typeface="Century Gothic"/>
                <a:cs typeface="Century Gothic"/>
                <a:sym typeface="Century Gothic"/>
              </a:rPr>
              <a:t>Junto con el Modelo, se viene avanzando en la implementación de algunas herramientas para fortalecer los temas de transparencia (como el Registro de Visitas en Línea), la gestión de denuncias y la verificación de antecedentes para la contratación de personas idóneas en la administración pública. Pero </a:t>
            </a:r>
            <a:r>
              <a:rPr b="1" lang="es-PE" sz="1600">
                <a:latin typeface="Century Gothic"/>
                <a:ea typeface="Century Gothic"/>
                <a:cs typeface="Century Gothic"/>
                <a:sym typeface="Century Gothic"/>
              </a:rPr>
              <a:t>como observarán en la tabla inferior, la brecha en la implementación de herramientas son evidentes y considerables, sobre todo, en los gobiernos locales</a:t>
            </a:r>
            <a:r>
              <a:rPr lang="es-PE" sz="1600">
                <a:latin typeface="Century Gothic"/>
                <a:ea typeface="Century Gothic"/>
                <a:cs typeface="Century Gothic"/>
                <a:sym typeface="Century Gothic"/>
              </a:rPr>
              <a:t>.</a:t>
            </a:r>
            <a:endParaRPr sz="1600">
              <a:latin typeface="Century Gothic"/>
              <a:ea typeface="Century Gothic"/>
              <a:cs typeface="Century Gothic"/>
              <a:sym typeface="Century Gothic"/>
            </a:endParaRPr>
          </a:p>
          <a:p>
            <a:pPr indent="0" lvl="0" marL="0" rtl="0" algn="just">
              <a:lnSpc>
                <a:spcPct val="115000"/>
              </a:lnSpc>
              <a:spcBef>
                <a:spcPts val="0"/>
              </a:spcBef>
              <a:spcAft>
                <a:spcPts val="0"/>
              </a:spcAft>
              <a:buClr>
                <a:schemeClr val="dk1"/>
              </a:buClr>
              <a:buSzPts val="1100"/>
              <a:buFont typeface="Arial"/>
              <a:buNone/>
            </a:pPr>
            <a:r>
              <a:t/>
            </a:r>
            <a:endParaRPr sz="1600">
              <a:latin typeface="Century Gothic"/>
              <a:ea typeface="Century Gothic"/>
              <a:cs typeface="Century Gothic"/>
              <a:sym typeface="Century Gothic"/>
            </a:endParaRPr>
          </a:p>
          <a:p>
            <a:pPr indent="0" lvl="0" marL="0" rtl="0" algn="just">
              <a:lnSpc>
                <a:spcPct val="115000"/>
              </a:lnSpc>
              <a:spcBef>
                <a:spcPts val="0"/>
              </a:spcBef>
              <a:spcAft>
                <a:spcPts val="0"/>
              </a:spcAft>
              <a:buNone/>
            </a:pPr>
            <a:r>
              <a:rPr lang="es-PE" sz="1600">
                <a:latin typeface="Arial"/>
                <a:ea typeface="Arial"/>
                <a:cs typeface="Arial"/>
                <a:sym typeface="Arial"/>
              </a:rPr>
              <a:t>•</a:t>
            </a:r>
            <a:r>
              <a:rPr b="1" lang="es-PE" sz="1600">
                <a:latin typeface="Century Gothic"/>
                <a:ea typeface="Century Gothic"/>
                <a:cs typeface="Century Gothic"/>
                <a:sym typeface="Century Gothic"/>
              </a:rPr>
              <a:t>¿Por qué aún tenemos este déficit? </a:t>
            </a:r>
            <a:r>
              <a:rPr lang="es-PE" sz="1600">
                <a:latin typeface="Century Gothic"/>
                <a:ea typeface="Century Gothic"/>
                <a:cs typeface="Century Gothic"/>
                <a:sym typeface="Century Gothic"/>
              </a:rPr>
              <a:t>Parte de la respuesta se encuentra en la forma en cómo las entidades públicas vienen implementando la función de integridad. </a:t>
            </a:r>
            <a:r>
              <a:rPr b="1" lang="es-PE" sz="1600">
                <a:latin typeface="Century Gothic"/>
                <a:ea typeface="Century Gothic"/>
                <a:cs typeface="Century Gothic"/>
                <a:sym typeface="Century Gothic"/>
              </a:rPr>
              <a:t>Como refleja la gráfica de la izquierda</a:t>
            </a:r>
            <a:r>
              <a:rPr lang="es-PE" sz="1600">
                <a:latin typeface="Century Gothic"/>
                <a:ea typeface="Century Gothic"/>
                <a:cs typeface="Century Gothic"/>
                <a:sym typeface="Century Gothic"/>
              </a:rPr>
              <a:t>, el monitoreo que realiza la Secretaría de Integridad Pública (se ha publicado un reporte el 24 de agosto pasado) evidencia que </a:t>
            </a:r>
            <a:r>
              <a:rPr b="1" lang="es-PE" sz="1600">
                <a:latin typeface="Century Gothic"/>
                <a:ea typeface="Century Gothic"/>
                <a:cs typeface="Century Gothic"/>
                <a:sym typeface="Century Gothic"/>
              </a:rPr>
              <a:t>son menos las entidades que priorizan el enfoque preventivo frente a la corrupción</a:t>
            </a:r>
            <a:r>
              <a:rPr lang="es-PE" sz="1600">
                <a:latin typeface="Century Gothic"/>
                <a:ea typeface="Century Gothic"/>
                <a:cs typeface="Century Gothic"/>
                <a:sym typeface="Century Gothic"/>
              </a:rPr>
              <a:t>, por lo que es necesario que los titulares de todas las entidades en los tres niveles de gobierno fortalezcan la función de integridad para obtener mejores resultados en la implementación del Modelo.</a:t>
            </a:r>
            <a:endParaRPr sz="1600">
              <a:latin typeface="Century Gothic"/>
              <a:ea typeface="Century Gothic"/>
              <a:cs typeface="Century Gothic"/>
              <a:sym typeface="Century Gothic"/>
            </a:endParaRPr>
          </a:p>
          <a:p>
            <a:pPr indent="0" lvl="0" marL="0" rtl="0" algn="just">
              <a:lnSpc>
                <a:spcPct val="115000"/>
              </a:lnSpc>
              <a:spcBef>
                <a:spcPts val="0"/>
              </a:spcBef>
              <a:spcAft>
                <a:spcPts val="0"/>
              </a:spcAft>
              <a:buClr>
                <a:schemeClr val="dk1"/>
              </a:buClr>
              <a:buSzPts val="1100"/>
              <a:buFont typeface="Arial"/>
              <a:buNone/>
            </a:pPr>
            <a:r>
              <a:t/>
            </a:r>
            <a:endParaRPr sz="1600">
              <a:latin typeface="Century Gothic"/>
              <a:ea typeface="Century Gothic"/>
              <a:cs typeface="Century Gothic"/>
              <a:sym typeface="Century Gothic"/>
            </a:endParaRPr>
          </a:p>
          <a:p>
            <a:pPr indent="0" lvl="0" marL="0" rtl="0" algn="just">
              <a:lnSpc>
                <a:spcPct val="115000"/>
              </a:lnSpc>
              <a:spcBef>
                <a:spcPts val="0"/>
              </a:spcBef>
              <a:spcAft>
                <a:spcPts val="0"/>
              </a:spcAft>
              <a:buClr>
                <a:schemeClr val="dk1"/>
              </a:buClr>
              <a:buSzPts val="1100"/>
              <a:buFont typeface="Arial"/>
              <a:buNone/>
            </a:pPr>
            <a:r>
              <a:rPr lang="es-PE" sz="1500">
                <a:latin typeface="Century Gothic"/>
                <a:ea typeface="Century Gothic"/>
                <a:cs typeface="Century Gothic"/>
                <a:sym typeface="Century Gothic"/>
              </a:rPr>
              <a:t>•</a:t>
            </a:r>
            <a:r>
              <a:rPr lang="es-PE" sz="1600">
                <a:latin typeface="Century Gothic"/>
                <a:ea typeface="Century Gothic"/>
                <a:cs typeface="Century Gothic"/>
                <a:sym typeface="Century Gothic"/>
              </a:rPr>
              <a:t>Estamos avanzando progresivamente, pero </a:t>
            </a:r>
            <a:r>
              <a:rPr b="1" lang="es-PE" sz="1600">
                <a:solidFill>
                  <a:srgbClr val="980000"/>
                </a:solidFill>
                <a:latin typeface="Century Gothic"/>
                <a:ea typeface="Century Gothic"/>
                <a:cs typeface="Century Gothic"/>
                <a:sym typeface="Century Gothic"/>
              </a:rPr>
              <a:t>es necesario contar con un marco normativo que fortalezca la función de integridad, que contribuya a su especialización, cierre las brechas de implementación y acelere el impacto de este proceso.</a:t>
            </a:r>
            <a:endParaRPr b="1" sz="1600">
              <a:solidFill>
                <a:srgbClr val="980000"/>
              </a:solidFill>
              <a:latin typeface="Century Gothic"/>
              <a:ea typeface="Century Gothic"/>
              <a:cs typeface="Century Gothic"/>
              <a:sym typeface="Century Gothic"/>
            </a:endParaRPr>
          </a:p>
          <a:p>
            <a:pPr indent="0" lvl="0" marL="0" rtl="0" algn="just">
              <a:spcBef>
                <a:spcPts val="0"/>
              </a:spcBef>
              <a:spcAft>
                <a:spcPts val="0"/>
              </a:spcAft>
              <a:buNone/>
            </a:pPr>
            <a:r>
              <a:t/>
            </a:r>
            <a:endParaRPr b="1" sz="1600">
              <a:latin typeface="Century Gothic"/>
              <a:ea typeface="Century Gothic"/>
              <a:cs typeface="Century Gothic"/>
              <a:sym typeface="Century Gothic"/>
            </a:endParaRPr>
          </a:p>
        </p:txBody>
      </p:sp>
      <p:sp>
        <p:nvSpPr>
          <p:cNvPr id="131" name="Google Shape;131;p4:notes"/>
          <p:cNvSpPr txBox="1"/>
          <p:nvPr>
            <p:ph idx="12" type="sldNum"/>
          </p:nvPr>
        </p:nvSpPr>
        <p:spPr>
          <a:xfrm>
            <a:off x="3850443" y="9430091"/>
            <a:ext cx="2945659" cy="49813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s-PE"/>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5: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5:notes"/>
          <p:cNvSpPr txBox="1"/>
          <p:nvPr>
            <p:ph idx="1" type="body"/>
          </p:nvPr>
        </p:nvSpPr>
        <p:spPr>
          <a:xfrm>
            <a:off x="679768" y="4777958"/>
            <a:ext cx="5438140" cy="3909239"/>
          </a:xfrm>
          <a:prstGeom prst="rect">
            <a:avLst/>
          </a:prstGeom>
          <a:noFill/>
          <a:ln>
            <a:noFill/>
          </a:ln>
        </p:spPr>
        <p:txBody>
          <a:bodyPr anchorCtr="0" anchor="t" bIns="45700" lIns="91425" spcFirstLastPara="1" rIns="91425" wrap="square" tIns="45700">
            <a:noAutofit/>
          </a:bodyPr>
          <a:lstStyle/>
          <a:p>
            <a:pPr indent="-330200" lvl="0" marL="457200" rtl="0" algn="just">
              <a:lnSpc>
                <a:spcPct val="115000"/>
              </a:lnSpc>
              <a:spcBef>
                <a:spcPts val="0"/>
              </a:spcBef>
              <a:spcAft>
                <a:spcPts val="0"/>
              </a:spcAft>
              <a:buSzPts val="1600"/>
              <a:buFont typeface="Century Gothic"/>
              <a:buChar char="●"/>
            </a:pPr>
            <a:r>
              <a:rPr b="1" lang="es-PE" sz="1600">
                <a:latin typeface="Century Gothic"/>
                <a:ea typeface="Century Gothic"/>
                <a:cs typeface="Century Gothic"/>
                <a:sym typeface="Century Gothic"/>
              </a:rPr>
              <a:t>¿Por qué necesitamos una Ley para fortalecer la función de integridad?  </a:t>
            </a:r>
            <a:r>
              <a:rPr lang="es-PE" sz="1600">
                <a:latin typeface="Century Gothic"/>
                <a:ea typeface="Century Gothic"/>
                <a:cs typeface="Century Gothic"/>
                <a:sym typeface="Century Gothic"/>
              </a:rPr>
              <a:t>Esencialmente por 2 razones:</a:t>
            </a:r>
            <a:endParaRPr sz="1600">
              <a:latin typeface="Century Gothic"/>
              <a:ea typeface="Century Gothic"/>
              <a:cs typeface="Century Gothic"/>
              <a:sym typeface="Century Gothic"/>
            </a:endParaRPr>
          </a:p>
          <a:p>
            <a:pPr indent="0" lvl="0" marL="0" rtl="0" algn="just">
              <a:lnSpc>
                <a:spcPct val="115000"/>
              </a:lnSpc>
              <a:spcBef>
                <a:spcPts val="0"/>
              </a:spcBef>
              <a:spcAft>
                <a:spcPts val="0"/>
              </a:spcAft>
              <a:buClr>
                <a:schemeClr val="dk1"/>
              </a:buClr>
              <a:buSzPts val="1100"/>
              <a:buFont typeface="Arial"/>
              <a:buNone/>
            </a:pPr>
            <a:r>
              <a:t/>
            </a:r>
            <a:endParaRPr sz="1600">
              <a:latin typeface="Century Gothic"/>
              <a:ea typeface="Century Gothic"/>
              <a:cs typeface="Century Gothic"/>
              <a:sym typeface="Century Gothic"/>
            </a:endParaRPr>
          </a:p>
          <a:p>
            <a:pPr indent="0" lvl="0" marL="457200" rtl="0" algn="just">
              <a:lnSpc>
                <a:spcPct val="115000"/>
              </a:lnSpc>
              <a:spcBef>
                <a:spcPts val="0"/>
              </a:spcBef>
              <a:spcAft>
                <a:spcPts val="0"/>
              </a:spcAft>
              <a:buClr>
                <a:schemeClr val="dk1"/>
              </a:buClr>
              <a:buSzPts val="1100"/>
              <a:buFont typeface="Arial"/>
              <a:buNone/>
            </a:pPr>
            <a:r>
              <a:rPr b="1" lang="es-PE" sz="1600">
                <a:solidFill>
                  <a:srgbClr val="980000"/>
                </a:solidFill>
                <a:latin typeface="Century Gothic"/>
                <a:ea typeface="Century Gothic"/>
                <a:cs typeface="Century Gothic"/>
                <a:sym typeface="Century Gothic"/>
              </a:rPr>
              <a:t>PRIMERO</a:t>
            </a:r>
            <a:endParaRPr b="1" sz="1600">
              <a:solidFill>
                <a:srgbClr val="980000"/>
              </a:solidFill>
              <a:latin typeface="Century Gothic"/>
              <a:ea typeface="Century Gothic"/>
              <a:cs typeface="Century Gothic"/>
              <a:sym typeface="Century Gothic"/>
            </a:endParaRPr>
          </a:p>
          <a:p>
            <a:pPr indent="0" lvl="0" marL="457200" rtl="0" algn="just">
              <a:lnSpc>
                <a:spcPct val="115000"/>
              </a:lnSpc>
              <a:spcBef>
                <a:spcPts val="0"/>
              </a:spcBef>
              <a:spcAft>
                <a:spcPts val="0"/>
              </a:spcAft>
              <a:buNone/>
            </a:pPr>
            <a:r>
              <a:rPr lang="es-PE" sz="1600">
                <a:latin typeface="Century Gothic"/>
                <a:ea typeface="Century Gothic"/>
                <a:cs typeface="Century Gothic"/>
                <a:sym typeface="Century Gothic"/>
              </a:rPr>
              <a:t>Desde la creación del Modelo (en el año 2018) este ha sido protegido sólo a través de un Decreto Supremo, que si bien tiene un rango normativo importante, es pasible de ser dejado sin efecto por un nuevo Ejecutivo; lo que podría llevarnos a retroceder en lo ya avanzado en materia de prevención de la corrupción.</a:t>
            </a:r>
            <a:endParaRPr sz="1600">
              <a:latin typeface="Century Gothic"/>
              <a:ea typeface="Century Gothic"/>
              <a:cs typeface="Century Gothic"/>
              <a:sym typeface="Century Gothic"/>
            </a:endParaRPr>
          </a:p>
          <a:p>
            <a:pPr indent="0" lvl="0" marL="457200" rtl="0" algn="just">
              <a:lnSpc>
                <a:spcPct val="115000"/>
              </a:lnSpc>
              <a:spcBef>
                <a:spcPts val="0"/>
              </a:spcBef>
              <a:spcAft>
                <a:spcPts val="0"/>
              </a:spcAft>
              <a:buClr>
                <a:schemeClr val="dk1"/>
              </a:buClr>
              <a:buSzPts val="1100"/>
              <a:buFont typeface="Arial"/>
              <a:buNone/>
            </a:pPr>
            <a:r>
              <a:t/>
            </a:r>
            <a:endParaRPr sz="1600">
              <a:latin typeface="Century Gothic"/>
              <a:ea typeface="Century Gothic"/>
              <a:cs typeface="Century Gothic"/>
              <a:sym typeface="Century Gothic"/>
            </a:endParaRPr>
          </a:p>
          <a:p>
            <a:pPr indent="0" lvl="0" marL="457200" rtl="0" algn="just">
              <a:lnSpc>
                <a:spcPct val="115000"/>
              </a:lnSpc>
              <a:spcBef>
                <a:spcPts val="0"/>
              </a:spcBef>
              <a:spcAft>
                <a:spcPts val="0"/>
              </a:spcAft>
              <a:buClr>
                <a:schemeClr val="dk1"/>
              </a:buClr>
              <a:buSzPts val="1100"/>
              <a:buFont typeface="Arial"/>
              <a:buNone/>
            </a:pPr>
            <a:r>
              <a:rPr b="1" lang="es-PE" sz="1600">
                <a:solidFill>
                  <a:srgbClr val="980000"/>
                </a:solidFill>
                <a:latin typeface="Century Gothic"/>
                <a:ea typeface="Century Gothic"/>
                <a:cs typeface="Century Gothic"/>
                <a:sym typeface="Century Gothic"/>
              </a:rPr>
              <a:t>SEGUNDO</a:t>
            </a:r>
            <a:endParaRPr b="1" sz="1600">
              <a:solidFill>
                <a:srgbClr val="980000"/>
              </a:solidFill>
              <a:latin typeface="Century Gothic"/>
              <a:ea typeface="Century Gothic"/>
              <a:cs typeface="Century Gothic"/>
              <a:sym typeface="Century Gothic"/>
            </a:endParaRPr>
          </a:p>
          <a:p>
            <a:pPr indent="0" lvl="0" marL="457200" rtl="0" algn="just">
              <a:lnSpc>
                <a:spcPct val="115000"/>
              </a:lnSpc>
              <a:spcBef>
                <a:spcPts val="0"/>
              </a:spcBef>
              <a:spcAft>
                <a:spcPts val="0"/>
              </a:spcAft>
              <a:buClr>
                <a:schemeClr val="dk1"/>
              </a:buClr>
              <a:buSzPts val="1100"/>
              <a:buFont typeface="Arial"/>
              <a:buNone/>
            </a:pPr>
            <a:r>
              <a:rPr lang="es-PE" sz="1600">
                <a:latin typeface="Century Gothic"/>
                <a:ea typeface="Century Gothic"/>
                <a:cs typeface="Century Gothic"/>
                <a:sym typeface="Century Gothic"/>
              </a:rPr>
              <a:t>Si bien como Estado no renunciamos a perseguir y sancionar este flagelo, es indispensable fortalecer el enfoque preventivo en la lucha contra la corrupción para cumplir con el encargo de la ciudadanía de ejecutar los recursos confiados al Estado con eficiencia, transparencia y probidad, para llevar servicios que impacten positivamente en las personas; contribuyendo así a recuperar su confianza en la administración pública.</a:t>
            </a:r>
            <a:endParaRPr sz="1600">
              <a:latin typeface="Century Gothic"/>
              <a:ea typeface="Century Gothic"/>
              <a:cs typeface="Century Gothic"/>
              <a:sym typeface="Century Gothic"/>
            </a:endParaRPr>
          </a:p>
          <a:p>
            <a:pPr indent="0" lvl="0" marL="457200" rtl="0" algn="just">
              <a:spcBef>
                <a:spcPts val="0"/>
              </a:spcBef>
              <a:spcAft>
                <a:spcPts val="0"/>
              </a:spcAft>
              <a:buNone/>
            </a:pPr>
            <a:r>
              <a:t/>
            </a:r>
            <a:endParaRPr b="1" sz="1600">
              <a:latin typeface="Century Gothic"/>
              <a:ea typeface="Century Gothic"/>
              <a:cs typeface="Century Gothic"/>
              <a:sym typeface="Century Gothic"/>
            </a:endParaRPr>
          </a:p>
        </p:txBody>
      </p:sp>
      <p:sp>
        <p:nvSpPr>
          <p:cNvPr id="148" name="Google Shape;148;p5:notes"/>
          <p:cNvSpPr txBox="1"/>
          <p:nvPr>
            <p:ph idx="12" type="sldNum"/>
          </p:nvPr>
        </p:nvSpPr>
        <p:spPr>
          <a:xfrm>
            <a:off x="3850443" y="9430091"/>
            <a:ext cx="2945659" cy="49813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PE"/>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6: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6:notes"/>
          <p:cNvSpPr txBox="1"/>
          <p:nvPr>
            <p:ph idx="1" type="body"/>
          </p:nvPr>
        </p:nvSpPr>
        <p:spPr>
          <a:xfrm>
            <a:off x="679768" y="4777958"/>
            <a:ext cx="5438140" cy="390923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6:notes"/>
          <p:cNvSpPr txBox="1"/>
          <p:nvPr>
            <p:ph idx="12" type="sldNum"/>
          </p:nvPr>
        </p:nvSpPr>
        <p:spPr>
          <a:xfrm>
            <a:off x="3850443" y="9430091"/>
            <a:ext cx="2945659" cy="49813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PE"/>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7: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7:notes"/>
          <p:cNvSpPr txBox="1"/>
          <p:nvPr>
            <p:ph idx="1" type="body"/>
          </p:nvPr>
        </p:nvSpPr>
        <p:spPr>
          <a:xfrm>
            <a:off x="679768" y="4777958"/>
            <a:ext cx="5438140" cy="3909239"/>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lang="es-PE" sz="1600">
                <a:latin typeface="Century Gothic"/>
                <a:ea typeface="Century Gothic"/>
                <a:cs typeface="Century Gothic"/>
                <a:sym typeface="Century Gothic"/>
              </a:rPr>
              <a:t>En su rol articulador, la PCM  a la fecha, ejerce la </a:t>
            </a:r>
            <a:r>
              <a:rPr lang="es-PE" sz="1600">
                <a:latin typeface="Century Gothic"/>
                <a:ea typeface="Century Gothic"/>
                <a:cs typeface="Century Gothic"/>
                <a:sym typeface="Century Gothic"/>
              </a:rPr>
              <a:t>rectoría</a:t>
            </a:r>
            <a:r>
              <a:rPr lang="es-PE" sz="1600">
                <a:latin typeface="Century Gothic"/>
                <a:ea typeface="Century Gothic"/>
                <a:cs typeface="Century Gothic"/>
                <a:sym typeface="Century Gothic"/>
              </a:rPr>
              <a:t> en materias como </a:t>
            </a:r>
            <a:r>
              <a:rPr lang="es-PE" sz="1600">
                <a:latin typeface="Century Gothic"/>
                <a:ea typeface="Century Gothic"/>
                <a:cs typeface="Century Gothic"/>
                <a:sym typeface="Century Gothic"/>
              </a:rPr>
              <a:t>Transformación</a:t>
            </a:r>
            <a:r>
              <a:rPr lang="es-PE" sz="1600">
                <a:latin typeface="Century Gothic"/>
                <a:ea typeface="Century Gothic"/>
                <a:cs typeface="Century Gothic"/>
                <a:sym typeface="Century Gothic"/>
              </a:rPr>
              <a:t> Digital, </a:t>
            </a:r>
            <a:r>
              <a:rPr lang="es-PE" sz="1600">
                <a:latin typeface="Century Gothic"/>
                <a:ea typeface="Century Gothic"/>
                <a:cs typeface="Century Gothic"/>
                <a:sym typeface="Century Gothic"/>
              </a:rPr>
              <a:t>Modernización</a:t>
            </a:r>
            <a:r>
              <a:rPr lang="es-PE" sz="1600">
                <a:latin typeface="Century Gothic"/>
                <a:ea typeface="Century Gothic"/>
                <a:cs typeface="Century Gothic"/>
                <a:sym typeface="Century Gothic"/>
              </a:rPr>
              <a:t> del Estado y </a:t>
            </a:r>
            <a:r>
              <a:rPr lang="es-PE" sz="1600">
                <a:latin typeface="Century Gothic"/>
                <a:ea typeface="Century Gothic"/>
                <a:cs typeface="Century Gothic"/>
                <a:sym typeface="Century Gothic"/>
              </a:rPr>
              <a:t>Descentralización</a:t>
            </a:r>
            <a:r>
              <a:rPr lang="es-PE" sz="1600">
                <a:latin typeface="Century Gothic"/>
                <a:ea typeface="Century Gothic"/>
                <a:cs typeface="Century Gothic"/>
                <a:sym typeface="Century Gothic"/>
              </a:rPr>
              <a:t>; temas </a:t>
            </a:r>
            <a:r>
              <a:rPr lang="es-PE" sz="1600">
                <a:latin typeface="Century Gothic"/>
                <a:ea typeface="Century Gothic"/>
                <a:cs typeface="Century Gothic"/>
                <a:sym typeface="Century Gothic"/>
              </a:rPr>
              <a:t>transversales que requieren </a:t>
            </a:r>
            <a:r>
              <a:rPr lang="es-PE" sz="1600">
                <a:latin typeface="Century Gothic"/>
                <a:ea typeface="Century Gothic"/>
                <a:cs typeface="Century Gothic"/>
                <a:sym typeface="Century Gothic"/>
              </a:rPr>
              <a:t> de una conducción que permita coordinar la </a:t>
            </a:r>
            <a:r>
              <a:rPr lang="es-PE" sz="1600">
                <a:latin typeface="Century Gothic"/>
                <a:ea typeface="Century Gothic"/>
                <a:cs typeface="Century Gothic"/>
                <a:sym typeface="Century Gothic"/>
              </a:rPr>
              <a:t>intervención</a:t>
            </a:r>
            <a:r>
              <a:rPr lang="es-PE" sz="1600">
                <a:latin typeface="Century Gothic"/>
                <a:ea typeface="Century Gothic"/>
                <a:cs typeface="Century Gothic"/>
                <a:sym typeface="Century Gothic"/>
              </a:rPr>
              <a:t> </a:t>
            </a:r>
            <a:r>
              <a:rPr lang="es-PE" sz="1600">
                <a:latin typeface="Century Gothic"/>
                <a:ea typeface="Century Gothic"/>
                <a:cs typeface="Century Gothic"/>
                <a:sym typeface="Century Gothic"/>
              </a:rPr>
              <a:t>pública</a:t>
            </a:r>
            <a:r>
              <a:rPr lang="es-PE" sz="1600">
                <a:latin typeface="Century Gothic"/>
                <a:ea typeface="Century Gothic"/>
                <a:cs typeface="Century Gothic"/>
                <a:sym typeface="Century Gothic"/>
              </a:rPr>
              <a:t> con los </a:t>
            </a:r>
            <a:r>
              <a:rPr lang="es-PE" sz="1600">
                <a:latin typeface="Century Gothic"/>
                <a:ea typeface="Century Gothic"/>
                <a:cs typeface="Century Gothic"/>
                <a:sym typeface="Century Gothic"/>
              </a:rPr>
              <a:t>demás</a:t>
            </a:r>
            <a:r>
              <a:rPr lang="es-PE" sz="1600">
                <a:latin typeface="Century Gothic"/>
                <a:ea typeface="Century Gothic"/>
                <a:cs typeface="Century Gothic"/>
                <a:sym typeface="Century Gothic"/>
              </a:rPr>
              <a:t> Poderes del Estado, los </a:t>
            </a:r>
            <a:r>
              <a:rPr lang="es-PE" sz="1600">
                <a:latin typeface="Century Gothic"/>
                <a:ea typeface="Century Gothic"/>
                <a:cs typeface="Century Gothic"/>
                <a:sym typeface="Century Gothic"/>
              </a:rPr>
              <a:t>Órganos</a:t>
            </a:r>
            <a:r>
              <a:rPr lang="es-PE" sz="1600">
                <a:latin typeface="Century Gothic"/>
                <a:ea typeface="Century Gothic"/>
                <a:cs typeface="Century Gothic"/>
                <a:sym typeface="Century Gothic"/>
              </a:rPr>
              <a:t> Constitucionales y las entidades en los tres </a:t>
            </a:r>
            <a:r>
              <a:rPr lang="es-PE" sz="1600">
                <a:latin typeface="Century Gothic"/>
                <a:ea typeface="Century Gothic"/>
                <a:cs typeface="Century Gothic"/>
                <a:sym typeface="Century Gothic"/>
              </a:rPr>
              <a:t>niveles</a:t>
            </a:r>
            <a:r>
              <a:rPr lang="es-PE" sz="1600">
                <a:latin typeface="Century Gothic"/>
                <a:ea typeface="Century Gothic"/>
                <a:cs typeface="Century Gothic"/>
                <a:sym typeface="Century Gothic"/>
              </a:rPr>
              <a:t> de gobierno. Contar con una autoridad con con rango de ley </a:t>
            </a:r>
            <a:r>
              <a:rPr lang="es-PE" sz="1600">
                <a:latin typeface="Century Gothic"/>
                <a:ea typeface="Century Gothic"/>
                <a:cs typeface="Century Gothic"/>
                <a:sym typeface="Century Gothic"/>
              </a:rPr>
              <a:t>afianzará</a:t>
            </a:r>
            <a:r>
              <a:rPr lang="es-PE" sz="1600">
                <a:latin typeface="Century Gothic"/>
                <a:ea typeface="Century Gothic"/>
                <a:cs typeface="Century Gothic"/>
                <a:sym typeface="Century Gothic"/>
              </a:rPr>
              <a:t> esta </a:t>
            </a:r>
            <a:r>
              <a:rPr lang="es-PE" sz="1600">
                <a:latin typeface="Century Gothic"/>
                <a:ea typeface="Century Gothic"/>
                <a:cs typeface="Century Gothic"/>
                <a:sym typeface="Century Gothic"/>
              </a:rPr>
              <a:t>rectoría</a:t>
            </a:r>
            <a:r>
              <a:rPr lang="es-PE" sz="1600">
                <a:latin typeface="Century Gothic"/>
                <a:ea typeface="Century Gothic"/>
                <a:cs typeface="Century Gothic"/>
                <a:sym typeface="Century Gothic"/>
              </a:rPr>
              <a:t> y la </a:t>
            </a:r>
            <a:r>
              <a:rPr lang="es-PE" sz="1600">
                <a:latin typeface="Century Gothic"/>
                <a:ea typeface="Century Gothic"/>
                <a:cs typeface="Century Gothic"/>
                <a:sym typeface="Century Gothic"/>
              </a:rPr>
              <a:t>implementación</a:t>
            </a:r>
            <a:r>
              <a:rPr lang="es-PE" sz="1600">
                <a:latin typeface="Century Gothic"/>
                <a:ea typeface="Century Gothic"/>
                <a:cs typeface="Century Gothic"/>
                <a:sym typeface="Century Gothic"/>
              </a:rPr>
              <a:t> de la </a:t>
            </a:r>
            <a:r>
              <a:rPr lang="es-PE" sz="1600">
                <a:latin typeface="Century Gothic"/>
                <a:ea typeface="Century Gothic"/>
                <a:cs typeface="Century Gothic"/>
                <a:sym typeface="Century Gothic"/>
              </a:rPr>
              <a:t>función</a:t>
            </a:r>
            <a:r>
              <a:rPr lang="es-PE" sz="1600">
                <a:latin typeface="Century Gothic"/>
                <a:ea typeface="Century Gothic"/>
                <a:cs typeface="Century Gothic"/>
                <a:sym typeface="Century Gothic"/>
              </a:rPr>
              <a:t> de integridad en todo el </a:t>
            </a:r>
            <a:r>
              <a:rPr lang="es-PE" sz="1600">
                <a:latin typeface="Century Gothic"/>
                <a:ea typeface="Century Gothic"/>
                <a:cs typeface="Century Gothic"/>
                <a:sym typeface="Century Gothic"/>
              </a:rPr>
              <a:t>aparato</a:t>
            </a:r>
            <a:r>
              <a:rPr lang="es-PE" sz="1600">
                <a:latin typeface="Century Gothic"/>
                <a:ea typeface="Century Gothic"/>
                <a:cs typeface="Century Gothic"/>
                <a:sym typeface="Century Gothic"/>
              </a:rPr>
              <a:t> </a:t>
            </a:r>
            <a:r>
              <a:rPr lang="es-PE" sz="1600">
                <a:latin typeface="Century Gothic"/>
                <a:ea typeface="Century Gothic"/>
                <a:cs typeface="Century Gothic"/>
                <a:sym typeface="Century Gothic"/>
              </a:rPr>
              <a:t>público.</a:t>
            </a:r>
            <a:endParaRPr sz="1600">
              <a:latin typeface="Century Gothic"/>
              <a:ea typeface="Century Gothic"/>
              <a:cs typeface="Century Gothic"/>
              <a:sym typeface="Century Gothic"/>
            </a:endParaRPr>
          </a:p>
          <a:p>
            <a:pPr indent="0" lvl="0" marL="0" rtl="0" algn="just">
              <a:spcBef>
                <a:spcPts val="0"/>
              </a:spcBef>
              <a:spcAft>
                <a:spcPts val="0"/>
              </a:spcAft>
              <a:buNone/>
            </a:pPr>
            <a:r>
              <a:t/>
            </a:r>
            <a:endParaRPr sz="1600">
              <a:latin typeface="Century Gothic"/>
              <a:ea typeface="Century Gothic"/>
              <a:cs typeface="Century Gothic"/>
              <a:sym typeface="Century Gothic"/>
            </a:endParaRPr>
          </a:p>
          <a:p>
            <a:pPr indent="0" lvl="0" marL="0" rtl="0" algn="just">
              <a:spcBef>
                <a:spcPts val="0"/>
              </a:spcBef>
              <a:spcAft>
                <a:spcPts val="0"/>
              </a:spcAft>
              <a:buNone/>
            </a:pPr>
            <a:r>
              <a:rPr lang="es-PE" sz="1600">
                <a:latin typeface="Century Gothic"/>
                <a:ea typeface="Century Gothic"/>
                <a:cs typeface="Century Gothic"/>
                <a:sym typeface="Century Gothic"/>
              </a:rPr>
              <a:t>Por años hemos combatido la corrupción con la misma fórmula, enfocándonos en la persecución y sanción de los responsables. Hemos presentado una manera diferente y sostenible de encarar este grave problema público, a través de un enfoque centrado en la prevención. Tenemos avances, sin duda, pero debemos fortalecer esta tarea con una norma que exprese el compromiso del Estado para darle sostenibilidad y mayor efectividad a este esfuerzo. </a:t>
            </a:r>
            <a:endParaRPr sz="1600">
              <a:latin typeface="Century Gothic"/>
              <a:ea typeface="Century Gothic"/>
              <a:cs typeface="Century Gothic"/>
              <a:sym typeface="Century Gothic"/>
            </a:endParaRPr>
          </a:p>
          <a:p>
            <a:pPr indent="0" lvl="0" marL="0" rtl="0" algn="just">
              <a:spcBef>
                <a:spcPts val="0"/>
              </a:spcBef>
              <a:spcAft>
                <a:spcPts val="0"/>
              </a:spcAft>
              <a:buNone/>
            </a:pPr>
            <a:r>
              <a:t/>
            </a:r>
            <a:endParaRPr sz="1600">
              <a:latin typeface="Century Gothic"/>
              <a:ea typeface="Century Gothic"/>
              <a:cs typeface="Century Gothic"/>
              <a:sym typeface="Century Gothic"/>
            </a:endParaRPr>
          </a:p>
          <a:p>
            <a:pPr indent="0" lvl="0" marL="0" rtl="0" algn="just">
              <a:spcBef>
                <a:spcPts val="0"/>
              </a:spcBef>
              <a:spcAft>
                <a:spcPts val="0"/>
              </a:spcAft>
              <a:buNone/>
            </a:pPr>
            <a:r>
              <a:rPr lang="es-PE" sz="1600">
                <a:latin typeface="Century Gothic"/>
                <a:ea typeface="Century Gothic"/>
                <a:cs typeface="Century Gothic"/>
                <a:sym typeface="Century Gothic"/>
              </a:rPr>
              <a:t>Reduciendo la vulnerabilidad del Estado frente a la corrupción, aseguraremos el buen funcionamiento de la administración pública, protegeremos los recursos públicos, aseguraremos la entrega efectiva de bienes y servicios y recuperaremos la confianza de la ciudadanía.</a:t>
            </a:r>
            <a:endParaRPr sz="1600">
              <a:latin typeface="Century Gothic"/>
              <a:ea typeface="Century Gothic"/>
              <a:cs typeface="Century Gothic"/>
              <a:sym typeface="Century Gothic"/>
            </a:endParaRPr>
          </a:p>
          <a:p>
            <a:pPr indent="0" lvl="0" marL="0" rtl="0" algn="just">
              <a:spcBef>
                <a:spcPts val="0"/>
              </a:spcBef>
              <a:spcAft>
                <a:spcPts val="0"/>
              </a:spcAft>
              <a:buNone/>
            </a:pPr>
            <a:r>
              <a:t/>
            </a:r>
            <a:endParaRPr sz="1600">
              <a:latin typeface="Century Gothic"/>
              <a:ea typeface="Century Gothic"/>
              <a:cs typeface="Century Gothic"/>
              <a:sym typeface="Century Gothic"/>
            </a:endParaRPr>
          </a:p>
          <a:p>
            <a:pPr indent="0" lvl="0" marL="0" rtl="0" algn="just">
              <a:spcBef>
                <a:spcPts val="0"/>
              </a:spcBef>
              <a:spcAft>
                <a:spcPts val="0"/>
              </a:spcAft>
              <a:buNone/>
            </a:pPr>
            <a:r>
              <a:rPr lang="es-PE" sz="1600">
                <a:latin typeface="Century Gothic"/>
                <a:ea typeface="Century Gothic"/>
                <a:cs typeface="Century Gothic"/>
                <a:sym typeface="Century Gothic"/>
              </a:rPr>
              <a:t>Como políticos y funcionarios no solo debemos aspirar a combatir la corrupción, debemos lograr un país más confiable y justo para todos los peruanos.</a:t>
            </a:r>
            <a:endParaRPr sz="1600">
              <a:latin typeface="Century Gothic"/>
              <a:ea typeface="Century Gothic"/>
              <a:cs typeface="Century Gothic"/>
              <a:sym typeface="Century Gothic"/>
            </a:endParaRPr>
          </a:p>
          <a:p>
            <a:pPr indent="0" lvl="0" marL="0" rtl="0" algn="l">
              <a:spcBef>
                <a:spcPts val="0"/>
              </a:spcBef>
              <a:spcAft>
                <a:spcPts val="0"/>
              </a:spcAft>
              <a:buNone/>
            </a:pPr>
            <a:r>
              <a:t/>
            </a:r>
            <a:endParaRPr sz="1300"/>
          </a:p>
          <a:p>
            <a:pPr indent="0" lvl="0" marL="0" rtl="0" algn="l">
              <a:spcBef>
                <a:spcPts val="0"/>
              </a:spcBef>
              <a:spcAft>
                <a:spcPts val="0"/>
              </a:spcAft>
              <a:buNone/>
            </a:pPr>
            <a:r>
              <a:rPr lang="es-PE" sz="1300"/>
              <a:t>  </a:t>
            </a:r>
            <a:endParaRPr sz="1300"/>
          </a:p>
        </p:txBody>
      </p:sp>
      <p:sp>
        <p:nvSpPr>
          <p:cNvPr id="169" name="Google Shape;169;p7:notes"/>
          <p:cNvSpPr txBox="1"/>
          <p:nvPr>
            <p:ph idx="12" type="sldNum"/>
          </p:nvPr>
        </p:nvSpPr>
        <p:spPr>
          <a:xfrm>
            <a:off x="3850443" y="9430091"/>
            <a:ext cx="2945659" cy="49813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PE"/>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7cef144991_20_90:notes"/>
          <p:cNvSpPr/>
          <p:nvPr>
            <p:ph idx="2" type="sldImg"/>
          </p:nvPr>
        </p:nvSpPr>
        <p:spPr>
          <a:xfrm>
            <a:off x="419100" y="1239838"/>
            <a:ext cx="5959500" cy="3352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g27cef144991_20_90:notes"/>
          <p:cNvSpPr txBox="1"/>
          <p:nvPr>
            <p:ph idx="1" type="body"/>
          </p:nvPr>
        </p:nvSpPr>
        <p:spPr>
          <a:xfrm>
            <a:off x="679768" y="4777958"/>
            <a:ext cx="5438100" cy="39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1" name="Google Shape;181;g27cef144991_20_90:notes"/>
          <p:cNvSpPr txBox="1"/>
          <p:nvPr>
            <p:ph idx="12" type="sldNum"/>
          </p:nvPr>
        </p:nvSpPr>
        <p:spPr>
          <a:xfrm>
            <a:off x="3850444" y="9430091"/>
            <a:ext cx="2945700" cy="498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PE"/>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4.jpg"/><Relationship Id="rId4" Type="http://schemas.openxmlformats.org/officeDocument/2006/relationships/image" Target="../media/image6.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image" Target="../media/image4.jpg"/><Relationship Id="rId5" Type="http://schemas.openxmlformats.org/officeDocument/2006/relationships/image" Target="../media/image6.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 and body">
    <p:bg>
      <p:bgPr>
        <a:solidFill>
          <a:schemeClr val="lt1"/>
        </a:solidFill>
      </p:bgPr>
    </p:bg>
    <p:spTree>
      <p:nvGrpSpPr>
        <p:cNvPr id="15" name="Shape 15"/>
        <p:cNvGrpSpPr/>
        <p:nvPr/>
      </p:nvGrpSpPr>
      <p:grpSpPr>
        <a:xfrm>
          <a:off x="0" y="0"/>
          <a:ext cx="0" cy="0"/>
          <a:chOff x="0" y="0"/>
          <a:chExt cx="0" cy="0"/>
        </a:xfrm>
      </p:grpSpPr>
      <p:pic>
        <p:nvPicPr>
          <p:cNvPr id="16" name="Google Shape;16;p10"/>
          <p:cNvPicPr preferRelativeResize="0"/>
          <p:nvPr/>
        </p:nvPicPr>
        <p:blipFill rotWithShape="1">
          <a:blip r:embed="rId2">
            <a:alphaModFix/>
          </a:blip>
          <a:srcRect b="0" l="0" r="0" t="0"/>
          <a:stretch/>
        </p:blipFill>
        <p:spPr>
          <a:xfrm>
            <a:off x="0" y="1016000"/>
            <a:ext cx="12191997" cy="5609167"/>
          </a:xfrm>
          <a:prstGeom prst="rect">
            <a:avLst/>
          </a:prstGeom>
          <a:noFill/>
          <a:ln>
            <a:noFill/>
          </a:ln>
        </p:spPr>
      </p:pic>
      <p:pic>
        <p:nvPicPr>
          <p:cNvPr descr="Imagen que contiene tabla&#10;&#10;Descripción generada automáticamente" id="17" name="Google Shape;17;p10"/>
          <p:cNvPicPr preferRelativeResize="0"/>
          <p:nvPr/>
        </p:nvPicPr>
        <p:blipFill rotWithShape="1">
          <a:blip r:embed="rId3">
            <a:alphaModFix/>
          </a:blip>
          <a:srcRect b="0" l="0" r="0" t="0"/>
          <a:stretch/>
        </p:blipFill>
        <p:spPr>
          <a:xfrm>
            <a:off x="452967" y="251883"/>
            <a:ext cx="2387600" cy="505883"/>
          </a:xfrm>
          <a:prstGeom prst="rect">
            <a:avLst/>
          </a:prstGeom>
          <a:noFill/>
          <a:ln>
            <a:noFill/>
          </a:ln>
        </p:spPr>
      </p:pic>
      <p:cxnSp>
        <p:nvCxnSpPr>
          <p:cNvPr id="18" name="Google Shape;18;p10"/>
          <p:cNvCxnSpPr/>
          <p:nvPr/>
        </p:nvCxnSpPr>
        <p:spPr>
          <a:xfrm>
            <a:off x="1552574" y="3910125"/>
            <a:ext cx="6147600" cy="0"/>
          </a:xfrm>
          <a:prstGeom prst="straightConnector1">
            <a:avLst/>
          </a:prstGeom>
          <a:noFill/>
          <a:ln cap="flat" cmpd="sng" w="9525">
            <a:solidFill>
              <a:srgbClr val="FFFFFF"/>
            </a:solidFill>
            <a:prstDash val="solid"/>
            <a:round/>
            <a:headEnd len="sm" w="sm" type="none"/>
            <a:tailEnd len="sm" w="sm" type="none"/>
          </a:ln>
        </p:spPr>
      </p:cxnSp>
      <p:pic>
        <p:nvPicPr>
          <p:cNvPr id="19" name="Google Shape;19;p10"/>
          <p:cNvPicPr preferRelativeResize="0"/>
          <p:nvPr/>
        </p:nvPicPr>
        <p:blipFill rotWithShape="1">
          <a:blip r:embed="rId4">
            <a:alphaModFix/>
          </a:blip>
          <a:srcRect b="0" l="0" r="0" t="0"/>
          <a:stretch/>
        </p:blipFill>
        <p:spPr>
          <a:xfrm>
            <a:off x="9868306" y="184357"/>
            <a:ext cx="1817405" cy="702527"/>
          </a:xfrm>
          <a:prstGeom prst="rect">
            <a:avLst/>
          </a:prstGeom>
          <a:noFill/>
          <a:ln>
            <a:noFill/>
          </a:ln>
        </p:spPr>
      </p:pic>
      <p:sp>
        <p:nvSpPr>
          <p:cNvPr id="20" name="Google Shape;20;p10"/>
          <p:cNvSpPr txBox="1"/>
          <p:nvPr>
            <p:ph idx="1" type="body"/>
          </p:nvPr>
        </p:nvSpPr>
        <p:spPr>
          <a:xfrm>
            <a:off x="1552576" y="2449100"/>
            <a:ext cx="9224433" cy="603249"/>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400"/>
              <a:buNone/>
              <a:defRPr sz="4400">
                <a:solidFill>
                  <a:schemeClr val="lt1"/>
                </a:solidFill>
                <a:latin typeface="Montserrat"/>
                <a:ea typeface="Montserrat"/>
                <a:cs typeface="Montserrat"/>
                <a:sym typeface="Montserrat"/>
              </a:defRPr>
            </a:lvl1pPr>
            <a:lvl2pPr indent="-342900" lvl="1" marL="914400" algn="l">
              <a:lnSpc>
                <a:spcPct val="90000"/>
              </a:lnSpc>
              <a:spcBef>
                <a:spcPts val="500"/>
              </a:spcBef>
              <a:spcAft>
                <a:spcPts val="0"/>
              </a:spcAft>
              <a:buClr>
                <a:srgbClr val="011643"/>
              </a:buClr>
              <a:buSzPts val="1800"/>
              <a:buChar char="•"/>
              <a:defRPr/>
            </a:lvl2pPr>
            <a:lvl3pPr indent="-342900" lvl="2" marL="1371600" algn="l">
              <a:lnSpc>
                <a:spcPct val="90000"/>
              </a:lnSpc>
              <a:spcBef>
                <a:spcPts val="500"/>
              </a:spcBef>
              <a:spcAft>
                <a:spcPts val="0"/>
              </a:spcAft>
              <a:buClr>
                <a:srgbClr val="011643"/>
              </a:buClr>
              <a:buSzPts val="1800"/>
              <a:buChar char="•"/>
              <a:defRPr/>
            </a:lvl3pPr>
            <a:lvl4pPr indent="-342900" lvl="3" marL="1828800" algn="l">
              <a:lnSpc>
                <a:spcPct val="90000"/>
              </a:lnSpc>
              <a:spcBef>
                <a:spcPts val="500"/>
              </a:spcBef>
              <a:spcAft>
                <a:spcPts val="0"/>
              </a:spcAft>
              <a:buClr>
                <a:srgbClr val="011643"/>
              </a:buClr>
              <a:buSzPts val="1800"/>
              <a:buChar char="•"/>
              <a:defRPr/>
            </a:lvl4pPr>
            <a:lvl5pPr indent="-342900" lvl="4" marL="2286000" algn="l">
              <a:lnSpc>
                <a:spcPct val="90000"/>
              </a:lnSpc>
              <a:spcBef>
                <a:spcPts val="500"/>
              </a:spcBef>
              <a:spcAft>
                <a:spcPts val="0"/>
              </a:spcAft>
              <a:buClr>
                <a:srgbClr val="011643"/>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10"/>
          <p:cNvSpPr txBox="1"/>
          <p:nvPr>
            <p:ph idx="2" type="body"/>
          </p:nvPr>
        </p:nvSpPr>
        <p:spPr>
          <a:xfrm>
            <a:off x="1552574" y="5031004"/>
            <a:ext cx="9224433" cy="603249"/>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333"/>
              <a:buNone/>
              <a:defRPr sz="2333">
                <a:solidFill>
                  <a:schemeClr val="lt1"/>
                </a:solidFill>
                <a:latin typeface="Montserrat Light"/>
                <a:ea typeface="Montserrat Light"/>
                <a:cs typeface="Montserrat Light"/>
                <a:sym typeface="Montserrat Light"/>
              </a:defRPr>
            </a:lvl1pPr>
            <a:lvl2pPr indent="-342900" lvl="1" marL="914400" algn="l">
              <a:lnSpc>
                <a:spcPct val="90000"/>
              </a:lnSpc>
              <a:spcBef>
                <a:spcPts val="500"/>
              </a:spcBef>
              <a:spcAft>
                <a:spcPts val="0"/>
              </a:spcAft>
              <a:buClr>
                <a:srgbClr val="011643"/>
              </a:buClr>
              <a:buSzPts val="1800"/>
              <a:buChar char="•"/>
              <a:defRPr/>
            </a:lvl2pPr>
            <a:lvl3pPr indent="-342900" lvl="2" marL="1371600" algn="l">
              <a:lnSpc>
                <a:spcPct val="90000"/>
              </a:lnSpc>
              <a:spcBef>
                <a:spcPts val="500"/>
              </a:spcBef>
              <a:spcAft>
                <a:spcPts val="0"/>
              </a:spcAft>
              <a:buClr>
                <a:srgbClr val="011643"/>
              </a:buClr>
              <a:buSzPts val="1800"/>
              <a:buChar char="•"/>
              <a:defRPr/>
            </a:lvl3pPr>
            <a:lvl4pPr indent="-342900" lvl="3" marL="1828800" algn="l">
              <a:lnSpc>
                <a:spcPct val="90000"/>
              </a:lnSpc>
              <a:spcBef>
                <a:spcPts val="500"/>
              </a:spcBef>
              <a:spcAft>
                <a:spcPts val="0"/>
              </a:spcAft>
              <a:buClr>
                <a:srgbClr val="011643"/>
              </a:buClr>
              <a:buSzPts val="1800"/>
              <a:buChar char="•"/>
              <a:defRPr/>
            </a:lvl4pPr>
            <a:lvl5pPr indent="-342900" lvl="4" marL="2286000" algn="l">
              <a:lnSpc>
                <a:spcPct val="90000"/>
              </a:lnSpc>
              <a:spcBef>
                <a:spcPts val="500"/>
              </a:spcBef>
              <a:spcAft>
                <a:spcPts val="0"/>
              </a:spcAft>
              <a:buClr>
                <a:srgbClr val="011643"/>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bg>
      <p:bgPr>
        <a:solidFill>
          <a:srgbClr val="F2F2F2"/>
        </a:solidFill>
      </p:bgPr>
    </p:bg>
    <p:spTree>
      <p:nvGrpSpPr>
        <p:cNvPr id="66" name="Shape 66"/>
        <p:cNvGrpSpPr/>
        <p:nvPr/>
      </p:nvGrpSpPr>
      <p:grpSpPr>
        <a:xfrm>
          <a:off x="0" y="0"/>
          <a:ext cx="0" cy="0"/>
          <a:chOff x="0" y="0"/>
          <a:chExt cx="0" cy="0"/>
        </a:xfrm>
      </p:grpSpPr>
      <p:sp>
        <p:nvSpPr>
          <p:cNvPr id="67" name="Google Shape;67;p19"/>
          <p:cNvSpPr txBox="1"/>
          <p:nvPr>
            <p:ph type="title"/>
          </p:nvPr>
        </p:nvSpPr>
        <p:spPr>
          <a:xfrm>
            <a:off x="839788" y="1124465"/>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11643"/>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19"/>
          <p:cNvSpPr/>
          <p:nvPr>
            <p:ph idx="2" type="pic"/>
          </p:nvPr>
        </p:nvSpPr>
        <p:spPr>
          <a:xfrm>
            <a:off x="5183188" y="1124465"/>
            <a:ext cx="6172200" cy="5411788"/>
          </a:xfrm>
          <a:prstGeom prst="rect">
            <a:avLst/>
          </a:prstGeom>
          <a:noFill/>
          <a:ln>
            <a:noFill/>
          </a:ln>
        </p:spPr>
      </p:sp>
      <p:sp>
        <p:nvSpPr>
          <p:cNvPr id="69" name="Google Shape;69;p19"/>
          <p:cNvSpPr txBox="1"/>
          <p:nvPr>
            <p:ph idx="1" type="body"/>
          </p:nvPr>
        </p:nvSpPr>
        <p:spPr>
          <a:xfrm>
            <a:off x="839788" y="2724665"/>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011643"/>
              </a:buClr>
              <a:buSzPts val="1600"/>
              <a:buNone/>
              <a:defRPr sz="1600"/>
            </a:lvl1pPr>
            <a:lvl2pPr indent="-228600" lvl="1" marL="914400" algn="l">
              <a:lnSpc>
                <a:spcPct val="90000"/>
              </a:lnSpc>
              <a:spcBef>
                <a:spcPts val="500"/>
              </a:spcBef>
              <a:spcAft>
                <a:spcPts val="0"/>
              </a:spcAft>
              <a:buClr>
                <a:srgbClr val="011643"/>
              </a:buClr>
              <a:buSzPts val="1400"/>
              <a:buNone/>
              <a:defRPr sz="1400"/>
            </a:lvl2pPr>
            <a:lvl3pPr indent="-228600" lvl="2" marL="1371600" algn="l">
              <a:lnSpc>
                <a:spcPct val="90000"/>
              </a:lnSpc>
              <a:spcBef>
                <a:spcPts val="500"/>
              </a:spcBef>
              <a:spcAft>
                <a:spcPts val="0"/>
              </a:spcAft>
              <a:buClr>
                <a:srgbClr val="011643"/>
              </a:buClr>
              <a:buSzPts val="1200"/>
              <a:buNone/>
              <a:defRPr sz="1200"/>
            </a:lvl3pPr>
            <a:lvl4pPr indent="-228600" lvl="3" marL="1828800" algn="l">
              <a:lnSpc>
                <a:spcPct val="90000"/>
              </a:lnSpc>
              <a:spcBef>
                <a:spcPts val="500"/>
              </a:spcBef>
              <a:spcAft>
                <a:spcPts val="0"/>
              </a:spcAft>
              <a:buClr>
                <a:srgbClr val="011643"/>
              </a:buClr>
              <a:buSzPts val="1000"/>
              <a:buNone/>
              <a:defRPr sz="1000"/>
            </a:lvl4pPr>
            <a:lvl5pPr indent="-228600" lvl="4" marL="2286000" algn="l">
              <a:lnSpc>
                <a:spcPct val="90000"/>
              </a:lnSpc>
              <a:spcBef>
                <a:spcPts val="500"/>
              </a:spcBef>
              <a:spcAft>
                <a:spcPts val="0"/>
              </a:spcAft>
              <a:buClr>
                <a:srgbClr val="011643"/>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pic>
        <p:nvPicPr>
          <p:cNvPr id="70" name="Google Shape;70;p19"/>
          <p:cNvPicPr preferRelativeResize="0"/>
          <p:nvPr/>
        </p:nvPicPr>
        <p:blipFill rotWithShape="1">
          <a:blip r:embed="rId2">
            <a:alphaModFix/>
          </a:blip>
          <a:srcRect b="0" l="0" r="0" t="0"/>
          <a:stretch/>
        </p:blipFill>
        <p:spPr>
          <a:xfrm>
            <a:off x="0" y="0"/>
            <a:ext cx="12192000" cy="8953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En blanco">
  <p:cSld name="1_En blanco">
    <p:bg>
      <p:bgPr>
        <a:solidFill>
          <a:srgbClr val="F14544"/>
        </a:solidFill>
      </p:bgPr>
    </p:bg>
    <p:spTree>
      <p:nvGrpSpPr>
        <p:cNvPr id="71" name="Shape 71"/>
        <p:cNvGrpSpPr/>
        <p:nvPr/>
      </p:nvGrpSpPr>
      <p:grpSpPr>
        <a:xfrm>
          <a:off x="0" y="0"/>
          <a:ext cx="0" cy="0"/>
          <a:chOff x="0" y="0"/>
          <a:chExt cx="0" cy="0"/>
        </a:xfrm>
      </p:grpSpPr>
      <p:sp>
        <p:nvSpPr>
          <p:cNvPr id="72" name="Google Shape;72;p20"/>
          <p:cNvSpPr txBox="1"/>
          <p:nvPr>
            <p:ph type="title"/>
          </p:nvPr>
        </p:nvSpPr>
        <p:spPr>
          <a:xfrm>
            <a:off x="1355210" y="3102361"/>
            <a:ext cx="9481580" cy="1133475"/>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lt1"/>
              </a:buClr>
              <a:buSzPts val="6000"/>
              <a:buFont typeface="Century Gothic"/>
              <a:buNone/>
              <a:defRPr b="0"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73" name="Google Shape;73;p20"/>
          <p:cNvPicPr preferRelativeResize="0"/>
          <p:nvPr/>
        </p:nvPicPr>
        <p:blipFill rotWithShape="1">
          <a:blip r:embed="rId2">
            <a:alphaModFix/>
          </a:blip>
          <a:srcRect b="0" l="0" r="0" t="0"/>
          <a:stretch/>
        </p:blipFill>
        <p:spPr>
          <a:xfrm>
            <a:off x="0" y="0"/>
            <a:ext cx="12192000" cy="89535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74" name="Shape 74"/>
        <p:cNvGrpSpPr/>
        <p:nvPr/>
      </p:nvGrpSpPr>
      <p:grpSpPr>
        <a:xfrm>
          <a:off x="0" y="0"/>
          <a:ext cx="0" cy="0"/>
          <a:chOff x="0" y="0"/>
          <a:chExt cx="0" cy="0"/>
        </a:xfrm>
      </p:grpSpPr>
      <p:sp>
        <p:nvSpPr>
          <p:cNvPr id="75" name="Google Shape;75;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1164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PE"/>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olo el título">
  <p:cSld name="1_Solo el título">
    <p:spTree>
      <p:nvGrpSpPr>
        <p:cNvPr id="79" name="Shape 79"/>
        <p:cNvGrpSpPr/>
        <p:nvPr/>
      </p:nvGrpSpPr>
      <p:grpSpPr>
        <a:xfrm>
          <a:off x="0" y="0"/>
          <a:ext cx="0" cy="0"/>
          <a:chOff x="0" y="0"/>
          <a:chExt cx="0" cy="0"/>
        </a:xfrm>
      </p:grpSpPr>
      <p:sp>
        <p:nvSpPr>
          <p:cNvPr id="80" name="Google Shape;80;p22"/>
          <p:cNvSpPr/>
          <p:nvPr/>
        </p:nvSpPr>
        <p:spPr>
          <a:xfrm>
            <a:off x="216886" y="6150576"/>
            <a:ext cx="968126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s-PE" sz="1400">
                <a:solidFill>
                  <a:schemeClr val="lt1"/>
                </a:solidFill>
                <a:latin typeface="Calibri"/>
                <a:ea typeface="Calibri"/>
                <a:cs typeface="Calibri"/>
                <a:sym typeface="Calibri"/>
              </a:rPr>
              <a:t>SEM Gestión de la comunicación</a:t>
            </a:r>
            <a:endParaRPr/>
          </a:p>
          <a:p>
            <a:pPr indent="0" lvl="0" marL="0" marR="0" rtl="0" algn="l">
              <a:spcBef>
                <a:spcPts val="0"/>
              </a:spcBef>
              <a:spcAft>
                <a:spcPts val="0"/>
              </a:spcAft>
              <a:buNone/>
            </a:pPr>
            <a:r>
              <a:rPr b="0" lang="es-PE" sz="1400">
                <a:solidFill>
                  <a:schemeClr val="lt1"/>
                </a:solidFill>
                <a:latin typeface="Calibri"/>
                <a:ea typeface="Calibri"/>
                <a:cs typeface="Calibri"/>
                <a:sym typeface="Calibri"/>
              </a:rPr>
              <a:t>Sesión 3 | </a:t>
            </a:r>
            <a:r>
              <a:rPr b="1" lang="es-PE" sz="1400">
                <a:solidFill>
                  <a:schemeClr val="lt1"/>
                </a:solidFill>
                <a:latin typeface="Calibri"/>
                <a:ea typeface="Calibri"/>
                <a:cs typeface="Calibri"/>
                <a:sym typeface="Calibri"/>
              </a:rPr>
              <a:t>La función de comunicación</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Imagen con título">
  <p:cSld name="2_Imagen con título">
    <p:bg>
      <p:bgPr>
        <a:solidFill>
          <a:srgbClr val="F2F2F2"/>
        </a:solidFill>
      </p:bgPr>
    </p:bg>
    <p:spTree>
      <p:nvGrpSpPr>
        <p:cNvPr id="81" name="Shape 81"/>
        <p:cNvGrpSpPr/>
        <p:nvPr/>
      </p:nvGrpSpPr>
      <p:grpSpPr>
        <a:xfrm>
          <a:off x="0" y="0"/>
          <a:ext cx="0" cy="0"/>
          <a:chOff x="0" y="0"/>
          <a:chExt cx="0" cy="0"/>
        </a:xfrm>
      </p:grpSpPr>
      <p:pic>
        <p:nvPicPr>
          <p:cNvPr id="82" name="Google Shape;82;p23"/>
          <p:cNvPicPr preferRelativeResize="0"/>
          <p:nvPr/>
        </p:nvPicPr>
        <p:blipFill rotWithShape="1">
          <a:blip r:embed="rId2">
            <a:alphaModFix/>
          </a:blip>
          <a:srcRect b="0" l="0" r="0" t="0"/>
          <a:stretch/>
        </p:blipFill>
        <p:spPr>
          <a:xfrm>
            <a:off x="0" y="0"/>
            <a:ext cx="12192000" cy="895350"/>
          </a:xfrm>
          <a:prstGeom prst="rect">
            <a:avLst/>
          </a:prstGeom>
          <a:noFill/>
          <a:ln>
            <a:noFill/>
          </a:ln>
        </p:spPr>
      </p:pic>
      <p:pic>
        <p:nvPicPr>
          <p:cNvPr id="83" name="Google Shape;83;p23"/>
          <p:cNvPicPr preferRelativeResize="0"/>
          <p:nvPr/>
        </p:nvPicPr>
        <p:blipFill rotWithShape="1">
          <a:blip r:embed="rId3">
            <a:alphaModFix/>
          </a:blip>
          <a:srcRect b="0" l="0" r="0" t="0"/>
          <a:stretch/>
        </p:blipFill>
        <p:spPr>
          <a:xfrm>
            <a:off x="384222" y="236517"/>
            <a:ext cx="2177309" cy="422316"/>
          </a:xfrm>
          <a:prstGeom prst="rect">
            <a:avLst/>
          </a:prstGeom>
          <a:noFill/>
          <a:ln>
            <a:noFill/>
          </a:ln>
        </p:spPr>
      </p:pic>
      <p:sp>
        <p:nvSpPr>
          <p:cNvPr id="84" name="Google Shape;84;p23"/>
          <p:cNvSpPr/>
          <p:nvPr/>
        </p:nvSpPr>
        <p:spPr>
          <a:xfrm>
            <a:off x="10158884" y="150725"/>
            <a:ext cx="1879041" cy="64309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magen que contiene Diagrama&#10;&#10;Descripción generada automáticamente" id="85" name="Google Shape;85;p23"/>
          <p:cNvPicPr preferRelativeResize="0"/>
          <p:nvPr/>
        </p:nvPicPr>
        <p:blipFill rotWithShape="1">
          <a:blip r:embed="rId4">
            <a:alphaModFix/>
          </a:blip>
          <a:srcRect b="15575" l="0" r="0" t="13290"/>
          <a:stretch/>
        </p:blipFill>
        <p:spPr>
          <a:xfrm>
            <a:off x="10320623" y="148403"/>
            <a:ext cx="1487155" cy="59854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En blanco" type="blank">
  <p:cSld name="BLANK">
    <p:spTree>
      <p:nvGrpSpPr>
        <p:cNvPr id="86" name="Shape 86"/>
        <p:cNvGrpSpPr/>
        <p:nvPr/>
      </p:nvGrpSpPr>
      <p:grpSpPr>
        <a:xfrm>
          <a:off x="0" y="0"/>
          <a:ext cx="0" cy="0"/>
          <a:chOff x="0" y="0"/>
          <a:chExt cx="0" cy="0"/>
        </a:xfrm>
      </p:grpSpPr>
      <p:sp>
        <p:nvSpPr>
          <p:cNvPr id="87" name="Google Shape;87;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P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p:bg>
      <p:bgPr>
        <a:solidFill>
          <a:srgbClr val="F2F2F2"/>
        </a:solidFill>
      </p:bgPr>
    </p:bg>
    <p:spTree>
      <p:nvGrpSpPr>
        <p:cNvPr id="22" name="Shape 22"/>
        <p:cNvGrpSpPr/>
        <p:nvPr/>
      </p:nvGrpSpPr>
      <p:grpSpPr>
        <a:xfrm>
          <a:off x="0" y="0"/>
          <a:ext cx="0" cy="0"/>
          <a:chOff x="0" y="0"/>
          <a:chExt cx="0" cy="0"/>
        </a:xfrm>
      </p:grpSpPr>
      <p:sp>
        <p:nvSpPr>
          <p:cNvPr id="23" name="Google Shape;23;p11"/>
          <p:cNvSpPr/>
          <p:nvPr/>
        </p:nvSpPr>
        <p:spPr>
          <a:xfrm>
            <a:off x="0" y="-1"/>
            <a:ext cx="12192000" cy="87085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pic>
        <p:nvPicPr>
          <p:cNvPr descr="Imagen que contiene tabla&#10;&#10;Descripción generada automáticamente" id="24" name="Google Shape;24;p11"/>
          <p:cNvPicPr preferRelativeResize="0"/>
          <p:nvPr/>
        </p:nvPicPr>
        <p:blipFill rotWithShape="1">
          <a:blip r:embed="rId2">
            <a:alphaModFix/>
          </a:blip>
          <a:srcRect b="0" l="0" r="0" t="0"/>
          <a:stretch/>
        </p:blipFill>
        <p:spPr>
          <a:xfrm>
            <a:off x="280200" y="251871"/>
            <a:ext cx="1780600" cy="377300"/>
          </a:xfrm>
          <a:prstGeom prst="rect">
            <a:avLst/>
          </a:prstGeom>
          <a:noFill/>
          <a:ln>
            <a:noFill/>
          </a:ln>
        </p:spPr>
      </p:pic>
      <p:pic>
        <p:nvPicPr>
          <p:cNvPr id="25" name="Google Shape;25;p11"/>
          <p:cNvPicPr preferRelativeResize="0"/>
          <p:nvPr/>
        </p:nvPicPr>
        <p:blipFill rotWithShape="1">
          <a:blip r:embed="rId3">
            <a:alphaModFix/>
          </a:blip>
          <a:srcRect b="0" l="0" r="0" t="0"/>
          <a:stretch/>
        </p:blipFill>
        <p:spPr>
          <a:xfrm>
            <a:off x="10426615" y="167437"/>
            <a:ext cx="1404972" cy="543099"/>
          </a:xfrm>
          <a:prstGeom prst="rect">
            <a:avLst/>
          </a:prstGeom>
          <a:noFill/>
          <a:ln>
            <a:noFill/>
          </a:ln>
        </p:spPr>
      </p:pic>
      <p:cxnSp>
        <p:nvCxnSpPr>
          <p:cNvPr id="26" name="Google Shape;26;p11"/>
          <p:cNvCxnSpPr/>
          <p:nvPr/>
        </p:nvCxnSpPr>
        <p:spPr>
          <a:xfrm>
            <a:off x="13798605" y="3429000"/>
            <a:ext cx="0" cy="1799496"/>
          </a:xfrm>
          <a:prstGeom prst="straightConnector1">
            <a:avLst/>
          </a:prstGeom>
          <a:noFill/>
          <a:ln cap="flat" cmpd="sng" w="38100">
            <a:solidFill>
              <a:srgbClr val="FF4D53"/>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bg>
      <p:bgPr>
        <a:solidFill>
          <a:srgbClr val="F2F2F2"/>
        </a:solidFill>
      </p:bgPr>
    </p:bg>
    <p:spTree>
      <p:nvGrpSpPr>
        <p:cNvPr id="27" name="Shape 27"/>
        <p:cNvGrpSpPr/>
        <p:nvPr/>
      </p:nvGrpSpPr>
      <p:grpSpPr>
        <a:xfrm>
          <a:off x="0" y="0"/>
          <a:ext cx="0" cy="0"/>
          <a:chOff x="0" y="0"/>
          <a:chExt cx="0" cy="0"/>
        </a:xfrm>
      </p:grpSpPr>
      <p:sp>
        <p:nvSpPr>
          <p:cNvPr id="28" name="Google Shape;28;p12"/>
          <p:cNvSpPr txBox="1"/>
          <p:nvPr>
            <p:ph type="ctrTitle"/>
          </p:nvPr>
        </p:nvSpPr>
        <p:spPr>
          <a:xfrm>
            <a:off x="1524000" y="1468352"/>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011643"/>
              </a:buClr>
              <a:buSzPts val="8000"/>
              <a:buFont typeface="Century Gothic"/>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2"/>
          <p:cNvSpPr txBox="1"/>
          <p:nvPr>
            <p:ph idx="1" type="subTitle"/>
          </p:nvPr>
        </p:nvSpPr>
        <p:spPr>
          <a:xfrm>
            <a:off x="1524000" y="4164227"/>
            <a:ext cx="9144000" cy="646331"/>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011643"/>
              </a:buClr>
              <a:buSzPts val="2400"/>
              <a:buNone/>
              <a:defRPr sz="2400"/>
            </a:lvl1pPr>
            <a:lvl2pPr lvl="1" algn="ctr">
              <a:lnSpc>
                <a:spcPct val="90000"/>
              </a:lnSpc>
              <a:spcBef>
                <a:spcPts val="500"/>
              </a:spcBef>
              <a:spcAft>
                <a:spcPts val="0"/>
              </a:spcAft>
              <a:buClr>
                <a:srgbClr val="011643"/>
              </a:buClr>
              <a:buSzPts val="2000"/>
              <a:buNone/>
              <a:defRPr sz="2000"/>
            </a:lvl2pPr>
            <a:lvl3pPr lvl="2" algn="ctr">
              <a:lnSpc>
                <a:spcPct val="90000"/>
              </a:lnSpc>
              <a:spcBef>
                <a:spcPts val="500"/>
              </a:spcBef>
              <a:spcAft>
                <a:spcPts val="0"/>
              </a:spcAft>
              <a:buClr>
                <a:srgbClr val="011643"/>
              </a:buClr>
              <a:buSzPts val="1800"/>
              <a:buNone/>
              <a:defRPr sz="1800"/>
            </a:lvl3pPr>
            <a:lvl4pPr lvl="3" algn="ctr">
              <a:lnSpc>
                <a:spcPct val="90000"/>
              </a:lnSpc>
              <a:spcBef>
                <a:spcPts val="500"/>
              </a:spcBef>
              <a:spcAft>
                <a:spcPts val="0"/>
              </a:spcAft>
              <a:buClr>
                <a:srgbClr val="011643"/>
              </a:buClr>
              <a:buSzPts val="1600"/>
              <a:buNone/>
              <a:defRPr sz="1600"/>
            </a:lvl4pPr>
            <a:lvl5pPr lvl="4" algn="ctr">
              <a:lnSpc>
                <a:spcPct val="90000"/>
              </a:lnSpc>
              <a:spcBef>
                <a:spcPts val="500"/>
              </a:spcBef>
              <a:spcAft>
                <a:spcPts val="0"/>
              </a:spcAft>
              <a:buClr>
                <a:srgbClr val="011643"/>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30" name="Google Shape;30;p12"/>
          <p:cNvPicPr preferRelativeResize="0"/>
          <p:nvPr/>
        </p:nvPicPr>
        <p:blipFill rotWithShape="1">
          <a:blip r:embed="rId2">
            <a:alphaModFix/>
          </a:blip>
          <a:srcRect b="0" l="0" r="0" t="0"/>
          <a:stretch/>
        </p:blipFill>
        <p:spPr>
          <a:xfrm>
            <a:off x="0" y="0"/>
            <a:ext cx="12192000" cy="1263650"/>
          </a:xfrm>
          <a:prstGeom prst="rect">
            <a:avLst/>
          </a:prstGeom>
          <a:noFill/>
          <a:ln>
            <a:noFill/>
          </a:ln>
        </p:spPr>
      </p:pic>
      <p:pic>
        <p:nvPicPr>
          <p:cNvPr id="31" name="Google Shape;31;p12"/>
          <p:cNvPicPr preferRelativeResize="0"/>
          <p:nvPr/>
        </p:nvPicPr>
        <p:blipFill rotWithShape="1">
          <a:blip r:embed="rId3">
            <a:alphaModFix/>
          </a:blip>
          <a:srcRect b="0" l="0" r="0" t="0"/>
          <a:stretch/>
        </p:blipFill>
        <p:spPr>
          <a:xfrm flipH="1" rot="10800000">
            <a:off x="1921057" y="3890341"/>
            <a:ext cx="8335051" cy="74865"/>
          </a:xfrm>
          <a:prstGeom prst="rect">
            <a:avLst/>
          </a:prstGeom>
          <a:noFill/>
          <a:ln>
            <a:noFill/>
          </a:ln>
        </p:spPr>
      </p:pic>
      <p:pic>
        <p:nvPicPr>
          <p:cNvPr id="32" name="Google Shape;32;p12"/>
          <p:cNvPicPr preferRelativeResize="0"/>
          <p:nvPr/>
        </p:nvPicPr>
        <p:blipFill rotWithShape="1">
          <a:blip r:embed="rId4">
            <a:alphaModFix/>
          </a:blip>
          <a:srcRect b="0" l="0" r="0" t="0"/>
          <a:stretch/>
        </p:blipFill>
        <p:spPr>
          <a:xfrm>
            <a:off x="407552" y="375333"/>
            <a:ext cx="3027009" cy="587126"/>
          </a:xfrm>
          <a:prstGeom prst="rect">
            <a:avLst/>
          </a:prstGeom>
          <a:noFill/>
          <a:ln>
            <a:noFill/>
          </a:ln>
        </p:spPr>
      </p:pic>
      <p:sp>
        <p:nvSpPr>
          <p:cNvPr id="33" name="Google Shape;33;p12"/>
          <p:cNvSpPr/>
          <p:nvPr/>
        </p:nvSpPr>
        <p:spPr>
          <a:xfrm>
            <a:off x="9401033" y="221259"/>
            <a:ext cx="2684955" cy="91891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magen que contiene Diagrama&#10;&#10;Descripción generada automáticamente" id="34" name="Google Shape;34;p12"/>
          <p:cNvPicPr preferRelativeResize="0"/>
          <p:nvPr/>
        </p:nvPicPr>
        <p:blipFill rotWithShape="1">
          <a:blip r:embed="rId5">
            <a:alphaModFix/>
          </a:blip>
          <a:srcRect b="15575" l="0" r="0" t="13290"/>
          <a:stretch/>
        </p:blipFill>
        <p:spPr>
          <a:xfrm>
            <a:off x="9562772" y="218937"/>
            <a:ext cx="2124991" cy="85525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bg>
      <p:bgPr>
        <a:solidFill>
          <a:srgbClr val="233D7B"/>
        </a:solidFill>
      </p:bgPr>
    </p:bg>
    <p:spTree>
      <p:nvGrpSpPr>
        <p:cNvPr id="35" name="Shape 35"/>
        <p:cNvGrpSpPr/>
        <p:nvPr/>
      </p:nvGrpSpPr>
      <p:grpSpPr>
        <a:xfrm>
          <a:off x="0" y="0"/>
          <a:ext cx="0" cy="0"/>
          <a:chOff x="0" y="0"/>
          <a:chExt cx="0" cy="0"/>
        </a:xfrm>
      </p:grpSpPr>
      <p:sp>
        <p:nvSpPr>
          <p:cNvPr id="36" name="Google Shape;36;p13"/>
          <p:cNvSpPr txBox="1"/>
          <p:nvPr>
            <p:ph type="title"/>
          </p:nvPr>
        </p:nvSpPr>
        <p:spPr>
          <a:xfrm>
            <a:off x="838200" y="1254811"/>
            <a:ext cx="10515600" cy="100603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Century Gothic"/>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13"/>
          <p:cNvSpPr txBox="1"/>
          <p:nvPr>
            <p:ph idx="1" type="body"/>
          </p:nvPr>
        </p:nvSpPr>
        <p:spPr>
          <a:xfrm>
            <a:off x="838200" y="2715311"/>
            <a:ext cx="10515600" cy="330243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lt1"/>
              </a:buClr>
              <a:buSzPts val="2800"/>
              <a:buChar char="•"/>
              <a:defRPr>
                <a:solidFill>
                  <a:schemeClr val="lt1"/>
                </a:solidFill>
              </a:defRPr>
            </a:lvl1pPr>
            <a:lvl2pPr indent="-381000" lvl="1" marL="914400" algn="l">
              <a:lnSpc>
                <a:spcPct val="90000"/>
              </a:lnSpc>
              <a:spcBef>
                <a:spcPts val="500"/>
              </a:spcBef>
              <a:spcAft>
                <a:spcPts val="0"/>
              </a:spcAft>
              <a:buClr>
                <a:schemeClr val="lt1"/>
              </a:buClr>
              <a:buSzPts val="2400"/>
              <a:buChar char="•"/>
              <a:defRPr>
                <a:solidFill>
                  <a:schemeClr val="lt1"/>
                </a:solidFill>
              </a:defRPr>
            </a:lvl2pPr>
            <a:lvl3pPr indent="-355600" lvl="2" marL="1371600" algn="l">
              <a:lnSpc>
                <a:spcPct val="90000"/>
              </a:lnSpc>
              <a:spcBef>
                <a:spcPts val="500"/>
              </a:spcBef>
              <a:spcAft>
                <a:spcPts val="0"/>
              </a:spcAft>
              <a:buClr>
                <a:schemeClr val="lt1"/>
              </a:buClr>
              <a:buSzPts val="2000"/>
              <a:buChar char="•"/>
              <a:defRPr>
                <a:solidFill>
                  <a:schemeClr val="lt1"/>
                </a:solidFill>
              </a:defRPr>
            </a:lvl3pPr>
            <a:lvl4pPr indent="-342900" lvl="3" marL="1828800" algn="l">
              <a:lnSpc>
                <a:spcPct val="90000"/>
              </a:lnSpc>
              <a:spcBef>
                <a:spcPts val="500"/>
              </a:spcBef>
              <a:spcAft>
                <a:spcPts val="0"/>
              </a:spcAft>
              <a:buClr>
                <a:schemeClr val="lt1"/>
              </a:buClr>
              <a:buSzPts val="1800"/>
              <a:buChar char="•"/>
              <a:defRPr>
                <a:solidFill>
                  <a:schemeClr val="lt1"/>
                </a:solidFill>
              </a:defRPr>
            </a:lvl4pPr>
            <a:lvl5pPr indent="-342900" lvl="4" marL="2286000" algn="l">
              <a:lnSpc>
                <a:spcPct val="90000"/>
              </a:lnSpc>
              <a:spcBef>
                <a:spcPts val="500"/>
              </a:spcBef>
              <a:spcAft>
                <a:spcPts val="0"/>
              </a:spcAft>
              <a:buClr>
                <a:schemeClr val="lt1"/>
              </a:buClr>
              <a:buSzPts val="18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8" name="Google Shape;38;p13"/>
          <p:cNvPicPr preferRelativeResize="0"/>
          <p:nvPr/>
        </p:nvPicPr>
        <p:blipFill rotWithShape="1">
          <a:blip r:embed="rId2">
            <a:alphaModFix/>
          </a:blip>
          <a:srcRect b="0" l="0" r="0" t="0"/>
          <a:stretch/>
        </p:blipFill>
        <p:spPr>
          <a:xfrm>
            <a:off x="0" y="0"/>
            <a:ext cx="12192000" cy="8953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bg>
      <p:bgPr>
        <a:solidFill>
          <a:srgbClr val="233D7B"/>
        </a:solidFill>
      </p:bgPr>
    </p:bg>
    <p:spTree>
      <p:nvGrpSpPr>
        <p:cNvPr id="39" name="Shape 39"/>
        <p:cNvGrpSpPr/>
        <p:nvPr/>
      </p:nvGrpSpPr>
      <p:grpSpPr>
        <a:xfrm>
          <a:off x="0" y="0"/>
          <a:ext cx="0" cy="0"/>
          <a:chOff x="0" y="0"/>
          <a:chExt cx="0" cy="0"/>
        </a:xfrm>
      </p:grpSpPr>
      <p:sp>
        <p:nvSpPr>
          <p:cNvPr id="40" name="Google Shape;40;p14"/>
          <p:cNvSpPr txBox="1"/>
          <p:nvPr>
            <p:ph type="title"/>
          </p:nvPr>
        </p:nvSpPr>
        <p:spPr>
          <a:xfrm>
            <a:off x="1865870" y="3102361"/>
            <a:ext cx="9481580" cy="1133475"/>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6000"/>
              <a:buFont typeface="Century Gothic"/>
              <a:buNone/>
              <a:defRPr b="0"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14"/>
          <p:cNvSpPr txBox="1"/>
          <p:nvPr>
            <p:ph idx="1" type="body"/>
          </p:nvPr>
        </p:nvSpPr>
        <p:spPr>
          <a:xfrm>
            <a:off x="201655" y="3015693"/>
            <a:ext cx="1577718" cy="1500187"/>
          </a:xfrm>
          <a:prstGeom prst="rect">
            <a:avLst/>
          </a:prstGeom>
          <a:solidFill>
            <a:srgbClr val="233D7B">
              <a:alpha val="69411"/>
            </a:srgbClr>
          </a:solid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2F55AE"/>
              </a:buClr>
              <a:buSzPts val="9600"/>
              <a:buNone/>
              <a:defRPr sz="9600">
                <a:solidFill>
                  <a:srgbClr val="2F55AE"/>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pic>
        <p:nvPicPr>
          <p:cNvPr id="42" name="Google Shape;42;p14"/>
          <p:cNvPicPr preferRelativeResize="0"/>
          <p:nvPr/>
        </p:nvPicPr>
        <p:blipFill rotWithShape="1">
          <a:blip r:embed="rId2">
            <a:alphaModFix/>
          </a:blip>
          <a:srcRect b="0" l="0" r="0" t="0"/>
          <a:stretch/>
        </p:blipFill>
        <p:spPr>
          <a:xfrm>
            <a:off x="0" y="0"/>
            <a:ext cx="12192000" cy="895350"/>
          </a:xfrm>
          <a:prstGeom prst="rect">
            <a:avLst/>
          </a:prstGeom>
          <a:noFill/>
          <a:ln>
            <a:noFill/>
          </a:ln>
        </p:spPr>
      </p:pic>
      <p:pic>
        <p:nvPicPr>
          <p:cNvPr id="43" name="Google Shape;43;p14"/>
          <p:cNvPicPr preferRelativeResize="0"/>
          <p:nvPr/>
        </p:nvPicPr>
        <p:blipFill rotWithShape="1">
          <a:blip r:embed="rId3">
            <a:alphaModFix/>
          </a:blip>
          <a:srcRect b="0" l="0" r="0" t="0"/>
          <a:stretch/>
        </p:blipFill>
        <p:spPr>
          <a:xfrm>
            <a:off x="384222" y="236517"/>
            <a:ext cx="2177309" cy="42231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p:cSld name="En blanco">
    <p:bg>
      <p:bgPr>
        <a:solidFill>
          <a:srgbClr val="04AC9A"/>
        </a:solidFill>
      </p:bgPr>
    </p:bg>
    <p:spTree>
      <p:nvGrpSpPr>
        <p:cNvPr id="44" name="Shape 44"/>
        <p:cNvGrpSpPr/>
        <p:nvPr/>
      </p:nvGrpSpPr>
      <p:grpSpPr>
        <a:xfrm>
          <a:off x="0" y="0"/>
          <a:ext cx="0" cy="0"/>
          <a:chOff x="0" y="0"/>
          <a:chExt cx="0" cy="0"/>
        </a:xfrm>
      </p:grpSpPr>
      <p:sp>
        <p:nvSpPr>
          <p:cNvPr id="45" name="Google Shape;45;p15"/>
          <p:cNvSpPr txBox="1"/>
          <p:nvPr>
            <p:ph type="title"/>
          </p:nvPr>
        </p:nvSpPr>
        <p:spPr>
          <a:xfrm>
            <a:off x="1865870" y="3102361"/>
            <a:ext cx="9481580" cy="1133475"/>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6000"/>
              <a:buFont typeface="Century Gothic"/>
              <a:buNone/>
              <a:defRPr b="0"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15"/>
          <p:cNvSpPr txBox="1"/>
          <p:nvPr>
            <p:ph idx="1" type="body"/>
          </p:nvPr>
        </p:nvSpPr>
        <p:spPr>
          <a:xfrm>
            <a:off x="201655" y="3015693"/>
            <a:ext cx="1577718"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5BD7BE"/>
              </a:buClr>
              <a:buSzPts val="9600"/>
              <a:buNone/>
              <a:defRPr sz="9600">
                <a:solidFill>
                  <a:srgbClr val="5BD7BE"/>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pic>
        <p:nvPicPr>
          <p:cNvPr id="47" name="Google Shape;47;p15"/>
          <p:cNvPicPr preferRelativeResize="0"/>
          <p:nvPr/>
        </p:nvPicPr>
        <p:blipFill rotWithShape="1">
          <a:blip r:embed="rId2">
            <a:alphaModFix/>
          </a:blip>
          <a:srcRect b="0" l="0" r="0" t="0"/>
          <a:stretch/>
        </p:blipFill>
        <p:spPr>
          <a:xfrm>
            <a:off x="0" y="0"/>
            <a:ext cx="12192000" cy="8953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bg>
      <p:bgPr>
        <a:solidFill>
          <a:srgbClr val="F2F2F2"/>
        </a:solidFill>
      </p:bgPr>
    </p:bg>
    <p:spTree>
      <p:nvGrpSpPr>
        <p:cNvPr id="48" name="Shape 48"/>
        <p:cNvGrpSpPr/>
        <p:nvPr/>
      </p:nvGrpSpPr>
      <p:grpSpPr>
        <a:xfrm>
          <a:off x="0" y="0"/>
          <a:ext cx="0" cy="0"/>
          <a:chOff x="0" y="0"/>
          <a:chExt cx="0" cy="0"/>
        </a:xfrm>
      </p:grpSpPr>
      <p:sp>
        <p:nvSpPr>
          <p:cNvPr id="49" name="Google Shape;49;p16"/>
          <p:cNvSpPr txBox="1"/>
          <p:nvPr>
            <p:ph type="title"/>
          </p:nvPr>
        </p:nvSpPr>
        <p:spPr>
          <a:xfrm>
            <a:off x="838200" y="1348775"/>
            <a:ext cx="10515600" cy="61972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1164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16"/>
          <p:cNvSpPr txBox="1"/>
          <p:nvPr>
            <p:ph idx="1" type="body"/>
          </p:nvPr>
        </p:nvSpPr>
        <p:spPr>
          <a:xfrm>
            <a:off x="838200" y="2669060"/>
            <a:ext cx="5181600" cy="3322552"/>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rgbClr val="011643"/>
              </a:buClr>
              <a:buSzPts val="2400"/>
              <a:buChar char="•"/>
              <a:defRPr sz="2400"/>
            </a:lvl1pPr>
            <a:lvl2pPr indent="-342900" lvl="1" marL="914400" algn="l">
              <a:lnSpc>
                <a:spcPct val="90000"/>
              </a:lnSpc>
              <a:spcBef>
                <a:spcPts val="500"/>
              </a:spcBef>
              <a:spcAft>
                <a:spcPts val="0"/>
              </a:spcAft>
              <a:buClr>
                <a:srgbClr val="011643"/>
              </a:buClr>
              <a:buSzPts val="1800"/>
              <a:buChar char="•"/>
              <a:defRPr/>
            </a:lvl2pPr>
            <a:lvl3pPr indent="-342900" lvl="2" marL="1371600" algn="l">
              <a:lnSpc>
                <a:spcPct val="90000"/>
              </a:lnSpc>
              <a:spcBef>
                <a:spcPts val="500"/>
              </a:spcBef>
              <a:spcAft>
                <a:spcPts val="0"/>
              </a:spcAft>
              <a:buClr>
                <a:srgbClr val="011643"/>
              </a:buClr>
              <a:buSzPts val="1800"/>
              <a:buChar char="•"/>
              <a:defRPr/>
            </a:lvl3pPr>
            <a:lvl4pPr indent="-342900" lvl="3" marL="1828800" algn="l">
              <a:lnSpc>
                <a:spcPct val="90000"/>
              </a:lnSpc>
              <a:spcBef>
                <a:spcPts val="500"/>
              </a:spcBef>
              <a:spcAft>
                <a:spcPts val="0"/>
              </a:spcAft>
              <a:buClr>
                <a:srgbClr val="011643"/>
              </a:buClr>
              <a:buSzPts val="1800"/>
              <a:buChar char="•"/>
              <a:defRPr/>
            </a:lvl4pPr>
            <a:lvl5pPr indent="-342900" lvl="4" marL="2286000" algn="l">
              <a:lnSpc>
                <a:spcPct val="90000"/>
              </a:lnSpc>
              <a:spcBef>
                <a:spcPts val="500"/>
              </a:spcBef>
              <a:spcAft>
                <a:spcPts val="0"/>
              </a:spcAft>
              <a:buClr>
                <a:srgbClr val="011643"/>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16"/>
          <p:cNvSpPr txBox="1"/>
          <p:nvPr>
            <p:ph idx="2" type="body"/>
          </p:nvPr>
        </p:nvSpPr>
        <p:spPr>
          <a:xfrm>
            <a:off x="6172200" y="2669060"/>
            <a:ext cx="5181600" cy="332255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011643"/>
              </a:buClr>
              <a:buSzPts val="2800"/>
              <a:buNone/>
              <a:defRPr/>
            </a:lvl1pPr>
            <a:lvl2pPr indent="-342900" lvl="1" marL="914400" algn="l">
              <a:lnSpc>
                <a:spcPct val="90000"/>
              </a:lnSpc>
              <a:spcBef>
                <a:spcPts val="500"/>
              </a:spcBef>
              <a:spcAft>
                <a:spcPts val="0"/>
              </a:spcAft>
              <a:buClr>
                <a:srgbClr val="011643"/>
              </a:buClr>
              <a:buSzPts val="1800"/>
              <a:buChar char="•"/>
              <a:defRPr/>
            </a:lvl2pPr>
            <a:lvl3pPr indent="-342900" lvl="2" marL="1371600" algn="l">
              <a:lnSpc>
                <a:spcPct val="90000"/>
              </a:lnSpc>
              <a:spcBef>
                <a:spcPts val="500"/>
              </a:spcBef>
              <a:spcAft>
                <a:spcPts val="0"/>
              </a:spcAft>
              <a:buClr>
                <a:srgbClr val="011643"/>
              </a:buClr>
              <a:buSzPts val="1800"/>
              <a:buChar char="•"/>
              <a:defRPr/>
            </a:lvl3pPr>
            <a:lvl4pPr indent="-342900" lvl="3" marL="1828800" algn="l">
              <a:lnSpc>
                <a:spcPct val="90000"/>
              </a:lnSpc>
              <a:spcBef>
                <a:spcPts val="500"/>
              </a:spcBef>
              <a:spcAft>
                <a:spcPts val="0"/>
              </a:spcAft>
              <a:buClr>
                <a:srgbClr val="011643"/>
              </a:buClr>
              <a:buSzPts val="1800"/>
              <a:buChar char="•"/>
              <a:defRPr/>
            </a:lvl4pPr>
            <a:lvl5pPr indent="-342900" lvl="4" marL="2286000" algn="l">
              <a:lnSpc>
                <a:spcPct val="90000"/>
              </a:lnSpc>
              <a:spcBef>
                <a:spcPts val="500"/>
              </a:spcBef>
              <a:spcAft>
                <a:spcPts val="0"/>
              </a:spcAft>
              <a:buClr>
                <a:srgbClr val="011643"/>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52" name="Google Shape;52;p16"/>
          <p:cNvPicPr preferRelativeResize="0"/>
          <p:nvPr/>
        </p:nvPicPr>
        <p:blipFill rotWithShape="1">
          <a:blip r:embed="rId2">
            <a:alphaModFix/>
          </a:blip>
          <a:srcRect b="0" l="0" r="0" t="0"/>
          <a:stretch/>
        </p:blipFill>
        <p:spPr>
          <a:xfrm>
            <a:off x="0" y="0"/>
            <a:ext cx="12192000" cy="895350"/>
          </a:xfrm>
          <a:prstGeom prst="rect">
            <a:avLst/>
          </a:prstGeom>
          <a:noFill/>
          <a:ln>
            <a:noFill/>
          </a:ln>
        </p:spPr>
      </p:pic>
      <p:pic>
        <p:nvPicPr>
          <p:cNvPr id="53" name="Google Shape;53;p16"/>
          <p:cNvPicPr preferRelativeResize="0"/>
          <p:nvPr/>
        </p:nvPicPr>
        <p:blipFill rotWithShape="1">
          <a:blip r:embed="rId3">
            <a:alphaModFix/>
          </a:blip>
          <a:srcRect b="0" l="0" r="0" t="0"/>
          <a:stretch/>
        </p:blipFill>
        <p:spPr>
          <a:xfrm>
            <a:off x="666750" y="1639589"/>
            <a:ext cx="4341850" cy="9507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p:cSld name="Comparación">
    <p:bg>
      <p:bgPr>
        <a:solidFill>
          <a:srgbClr val="F2F2F2"/>
        </a:solidFill>
      </p:bgPr>
    </p:bg>
    <p:spTree>
      <p:nvGrpSpPr>
        <p:cNvPr id="54" name="Shape 54"/>
        <p:cNvGrpSpPr/>
        <p:nvPr/>
      </p:nvGrpSpPr>
      <p:grpSpPr>
        <a:xfrm>
          <a:off x="0" y="0"/>
          <a:ext cx="0" cy="0"/>
          <a:chOff x="0" y="0"/>
          <a:chExt cx="0" cy="0"/>
        </a:xfrm>
      </p:grpSpPr>
      <p:sp>
        <p:nvSpPr>
          <p:cNvPr id="55" name="Google Shape;55;p17"/>
          <p:cNvSpPr txBox="1"/>
          <p:nvPr>
            <p:ph idx="1" type="body"/>
          </p:nvPr>
        </p:nvSpPr>
        <p:spPr>
          <a:xfrm>
            <a:off x="839788" y="2349500"/>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011643"/>
              </a:buClr>
              <a:buSzPts val="2400"/>
              <a:buNone/>
              <a:defRPr b="1" sz="2400"/>
            </a:lvl1pPr>
            <a:lvl2pPr indent="-228600" lvl="1" marL="914400" algn="l">
              <a:lnSpc>
                <a:spcPct val="90000"/>
              </a:lnSpc>
              <a:spcBef>
                <a:spcPts val="500"/>
              </a:spcBef>
              <a:spcAft>
                <a:spcPts val="0"/>
              </a:spcAft>
              <a:buClr>
                <a:srgbClr val="011643"/>
              </a:buClr>
              <a:buSzPts val="2000"/>
              <a:buNone/>
              <a:defRPr b="1" sz="2000"/>
            </a:lvl2pPr>
            <a:lvl3pPr indent="-228600" lvl="2" marL="1371600" algn="l">
              <a:lnSpc>
                <a:spcPct val="90000"/>
              </a:lnSpc>
              <a:spcBef>
                <a:spcPts val="500"/>
              </a:spcBef>
              <a:spcAft>
                <a:spcPts val="0"/>
              </a:spcAft>
              <a:buClr>
                <a:srgbClr val="011643"/>
              </a:buClr>
              <a:buSzPts val="1800"/>
              <a:buNone/>
              <a:defRPr b="1" sz="1800"/>
            </a:lvl3pPr>
            <a:lvl4pPr indent="-228600" lvl="3" marL="1828800" algn="l">
              <a:lnSpc>
                <a:spcPct val="90000"/>
              </a:lnSpc>
              <a:spcBef>
                <a:spcPts val="500"/>
              </a:spcBef>
              <a:spcAft>
                <a:spcPts val="0"/>
              </a:spcAft>
              <a:buClr>
                <a:srgbClr val="011643"/>
              </a:buClr>
              <a:buSzPts val="1600"/>
              <a:buNone/>
              <a:defRPr b="1" sz="1600"/>
            </a:lvl4pPr>
            <a:lvl5pPr indent="-228600" lvl="4" marL="2286000" algn="l">
              <a:lnSpc>
                <a:spcPct val="90000"/>
              </a:lnSpc>
              <a:spcBef>
                <a:spcPts val="500"/>
              </a:spcBef>
              <a:spcAft>
                <a:spcPts val="0"/>
              </a:spcAft>
              <a:buClr>
                <a:srgbClr val="011643"/>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6" name="Google Shape;56;p17"/>
          <p:cNvSpPr txBox="1"/>
          <p:nvPr>
            <p:ph idx="2" type="body"/>
          </p:nvPr>
        </p:nvSpPr>
        <p:spPr>
          <a:xfrm>
            <a:off x="839788" y="3422651"/>
            <a:ext cx="5157787" cy="249833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11643"/>
              </a:buClr>
              <a:buSzPts val="1800"/>
              <a:buChar char="•"/>
              <a:defRPr sz="1800"/>
            </a:lvl1pPr>
            <a:lvl2pPr indent="-342900" lvl="1" marL="914400" algn="l">
              <a:lnSpc>
                <a:spcPct val="90000"/>
              </a:lnSpc>
              <a:spcBef>
                <a:spcPts val="500"/>
              </a:spcBef>
              <a:spcAft>
                <a:spcPts val="0"/>
              </a:spcAft>
              <a:buClr>
                <a:srgbClr val="011643"/>
              </a:buClr>
              <a:buSzPts val="1800"/>
              <a:buChar char="•"/>
              <a:defRPr sz="1800"/>
            </a:lvl2pPr>
            <a:lvl3pPr indent="-342900" lvl="2" marL="1371600" algn="l">
              <a:lnSpc>
                <a:spcPct val="90000"/>
              </a:lnSpc>
              <a:spcBef>
                <a:spcPts val="500"/>
              </a:spcBef>
              <a:spcAft>
                <a:spcPts val="0"/>
              </a:spcAft>
              <a:buClr>
                <a:srgbClr val="011643"/>
              </a:buClr>
              <a:buSzPts val="1800"/>
              <a:buChar char="•"/>
              <a:defRPr sz="1800"/>
            </a:lvl3pPr>
            <a:lvl4pPr indent="-342900" lvl="3" marL="1828800" algn="l">
              <a:lnSpc>
                <a:spcPct val="90000"/>
              </a:lnSpc>
              <a:spcBef>
                <a:spcPts val="500"/>
              </a:spcBef>
              <a:spcAft>
                <a:spcPts val="0"/>
              </a:spcAft>
              <a:buClr>
                <a:srgbClr val="011643"/>
              </a:buClr>
              <a:buSzPts val="1800"/>
              <a:buChar char="•"/>
              <a:defRPr sz="1800"/>
            </a:lvl4pPr>
            <a:lvl5pPr indent="-342900" lvl="4" marL="2286000" algn="l">
              <a:lnSpc>
                <a:spcPct val="90000"/>
              </a:lnSpc>
              <a:spcBef>
                <a:spcPts val="500"/>
              </a:spcBef>
              <a:spcAft>
                <a:spcPts val="0"/>
              </a:spcAft>
              <a:buClr>
                <a:srgbClr val="011643"/>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17"/>
          <p:cNvSpPr txBox="1"/>
          <p:nvPr>
            <p:ph idx="3" type="body"/>
          </p:nvPr>
        </p:nvSpPr>
        <p:spPr>
          <a:xfrm>
            <a:off x="6172200" y="2349500"/>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011643"/>
              </a:buClr>
              <a:buSzPts val="2400"/>
              <a:buNone/>
              <a:defRPr b="1" sz="2400"/>
            </a:lvl1pPr>
            <a:lvl2pPr indent="-228600" lvl="1" marL="914400" algn="l">
              <a:lnSpc>
                <a:spcPct val="90000"/>
              </a:lnSpc>
              <a:spcBef>
                <a:spcPts val="500"/>
              </a:spcBef>
              <a:spcAft>
                <a:spcPts val="0"/>
              </a:spcAft>
              <a:buClr>
                <a:srgbClr val="011643"/>
              </a:buClr>
              <a:buSzPts val="2000"/>
              <a:buNone/>
              <a:defRPr b="1" sz="2000"/>
            </a:lvl2pPr>
            <a:lvl3pPr indent="-228600" lvl="2" marL="1371600" algn="l">
              <a:lnSpc>
                <a:spcPct val="90000"/>
              </a:lnSpc>
              <a:spcBef>
                <a:spcPts val="500"/>
              </a:spcBef>
              <a:spcAft>
                <a:spcPts val="0"/>
              </a:spcAft>
              <a:buClr>
                <a:srgbClr val="011643"/>
              </a:buClr>
              <a:buSzPts val="1800"/>
              <a:buNone/>
              <a:defRPr b="1" sz="1800"/>
            </a:lvl3pPr>
            <a:lvl4pPr indent="-228600" lvl="3" marL="1828800" algn="l">
              <a:lnSpc>
                <a:spcPct val="90000"/>
              </a:lnSpc>
              <a:spcBef>
                <a:spcPts val="500"/>
              </a:spcBef>
              <a:spcAft>
                <a:spcPts val="0"/>
              </a:spcAft>
              <a:buClr>
                <a:srgbClr val="011643"/>
              </a:buClr>
              <a:buSzPts val="1600"/>
              <a:buNone/>
              <a:defRPr b="1" sz="1600"/>
            </a:lvl4pPr>
            <a:lvl5pPr indent="-228600" lvl="4" marL="2286000" algn="l">
              <a:lnSpc>
                <a:spcPct val="90000"/>
              </a:lnSpc>
              <a:spcBef>
                <a:spcPts val="500"/>
              </a:spcBef>
              <a:spcAft>
                <a:spcPts val="0"/>
              </a:spcAft>
              <a:buClr>
                <a:srgbClr val="011643"/>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8" name="Google Shape;58;p17"/>
          <p:cNvSpPr txBox="1"/>
          <p:nvPr>
            <p:ph idx="4" type="body"/>
          </p:nvPr>
        </p:nvSpPr>
        <p:spPr>
          <a:xfrm>
            <a:off x="6172200" y="3422651"/>
            <a:ext cx="5183188" cy="249833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11643"/>
              </a:buClr>
              <a:buSzPts val="1800"/>
              <a:buChar char="•"/>
              <a:defRPr sz="1800"/>
            </a:lvl1pPr>
            <a:lvl2pPr indent="-342900" lvl="1" marL="914400" algn="l">
              <a:lnSpc>
                <a:spcPct val="90000"/>
              </a:lnSpc>
              <a:spcBef>
                <a:spcPts val="500"/>
              </a:spcBef>
              <a:spcAft>
                <a:spcPts val="0"/>
              </a:spcAft>
              <a:buClr>
                <a:srgbClr val="011643"/>
              </a:buClr>
              <a:buSzPts val="1800"/>
              <a:buChar char="•"/>
              <a:defRPr sz="1800"/>
            </a:lvl2pPr>
            <a:lvl3pPr indent="-342900" lvl="2" marL="1371600" algn="l">
              <a:lnSpc>
                <a:spcPct val="90000"/>
              </a:lnSpc>
              <a:spcBef>
                <a:spcPts val="500"/>
              </a:spcBef>
              <a:spcAft>
                <a:spcPts val="0"/>
              </a:spcAft>
              <a:buClr>
                <a:srgbClr val="011643"/>
              </a:buClr>
              <a:buSzPts val="1800"/>
              <a:buChar char="•"/>
              <a:defRPr sz="1800"/>
            </a:lvl3pPr>
            <a:lvl4pPr indent="-342900" lvl="3" marL="1828800" algn="l">
              <a:lnSpc>
                <a:spcPct val="90000"/>
              </a:lnSpc>
              <a:spcBef>
                <a:spcPts val="500"/>
              </a:spcBef>
              <a:spcAft>
                <a:spcPts val="0"/>
              </a:spcAft>
              <a:buClr>
                <a:srgbClr val="011643"/>
              </a:buClr>
              <a:buSzPts val="1800"/>
              <a:buChar char="•"/>
              <a:defRPr sz="1800"/>
            </a:lvl4pPr>
            <a:lvl5pPr indent="-342900" lvl="4" marL="2286000" algn="l">
              <a:lnSpc>
                <a:spcPct val="90000"/>
              </a:lnSpc>
              <a:spcBef>
                <a:spcPts val="500"/>
              </a:spcBef>
              <a:spcAft>
                <a:spcPts val="0"/>
              </a:spcAft>
              <a:buClr>
                <a:srgbClr val="011643"/>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59" name="Google Shape;59;p17"/>
          <p:cNvPicPr preferRelativeResize="0"/>
          <p:nvPr/>
        </p:nvPicPr>
        <p:blipFill rotWithShape="1">
          <a:blip r:embed="rId2">
            <a:alphaModFix/>
          </a:blip>
          <a:srcRect b="0" l="0" r="0" t="0"/>
          <a:stretch/>
        </p:blipFill>
        <p:spPr>
          <a:xfrm>
            <a:off x="0" y="0"/>
            <a:ext cx="12192000" cy="895350"/>
          </a:xfrm>
          <a:prstGeom prst="rect">
            <a:avLst/>
          </a:prstGeom>
          <a:noFill/>
          <a:ln>
            <a:noFill/>
          </a:ln>
        </p:spPr>
      </p:pic>
      <p:sp>
        <p:nvSpPr>
          <p:cNvPr id="60" name="Google Shape;60;p17"/>
          <p:cNvSpPr txBox="1"/>
          <p:nvPr>
            <p:ph type="title"/>
          </p:nvPr>
        </p:nvSpPr>
        <p:spPr>
          <a:xfrm>
            <a:off x="838200" y="1348775"/>
            <a:ext cx="10515600" cy="61972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1164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61" name="Google Shape;61;p17"/>
          <p:cNvPicPr preferRelativeResize="0"/>
          <p:nvPr/>
        </p:nvPicPr>
        <p:blipFill rotWithShape="1">
          <a:blip r:embed="rId3">
            <a:alphaModFix/>
          </a:blip>
          <a:srcRect b="0" l="0" r="0" t="0"/>
          <a:stretch/>
        </p:blipFill>
        <p:spPr>
          <a:xfrm>
            <a:off x="838200" y="1968500"/>
            <a:ext cx="4341850" cy="9507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p:cSld name="Título y texto vertical">
    <p:bg>
      <p:bgPr>
        <a:solidFill>
          <a:srgbClr val="F2F2F2"/>
        </a:solidFill>
      </p:bgPr>
    </p:bg>
    <p:spTree>
      <p:nvGrpSpPr>
        <p:cNvPr id="62" name="Shape 62"/>
        <p:cNvGrpSpPr/>
        <p:nvPr/>
      </p:nvGrpSpPr>
      <p:grpSpPr>
        <a:xfrm>
          <a:off x="0" y="0"/>
          <a:ext cx="0" cy="0"/>
          <a:chOff x="0" y="0"/>
          <a:chExt cx="0" cy="0"/>
        </a:xfrm>
      </p:grpSpPr>
      <p:sp>
        <p:nvSpPr>
          <p:cNvPr id="63" name="Google Shape;63;p18"/>
          <p:cNvSpPr txBox="1"/>
          <p:nvPr>
            <p:ph type="title"/>
          </p:nvPr>
        </p:nvSpPr>
        <p:spPr>
          <a:xfrm>
            <a:off x="838200" y="1130128"/>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1164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64" name="Google Shape;64;p18"/>
          <p:cNvPicPr preferRelativeResize="0"/>
          <p:nvPr/>
        </p:nvPicPr>
        <p:blipFill rotWithShape="1">
          <a:blip r:embed="rId2">
            <a:alphaModFix/>
          </a:blip>
          <a:srcRect b="0" l="0" r="0" t="0"/>
          <a:stretch/>
        </p:blipFill>
        <p:spPr>
          <a:xfrm>
            <a:off x="0" y="0"/>
            <a:ext cx="12192000" cy="895350"/>
          </a:xfrm>
          <a:prstGeom prst="rect">
            <a:avLst/>
          </a:prstGeom>
          <a:noFill/>
          <a:ln>
            <a:noFill/>
          </a:ln>
        </p:spPr>
      </p:pic>
      <p:sp>
        <p:nvSpPr>
          <p:cNvPr id="65" name="Google Shape;65;p18"/>
          <p:cNvSpPr txBox="1"/>
          <p:nvPr>
            <p:ph idx="1" type="body"/>
          </p:nvPr>
        </p:nvSpPr>
        <p:spPr>
          <a:xfrm>
            <a:off x="838200" y="2715311"/>
            <a:ext cx="10515600" cy="3302430"/>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rgbClr val="011643"/>
              </a:buClr>
              <a:buSzPts val="2000"/>
              <a:buChar char="•"/>
              <a:defRPr sz="2000">
                <a:solidFill>
                  <a:srgbClr val="011643"/>
                </a:solidFill>
              </a:defRPr>
            </a:lvl1pPr>
            <a:lvl2pPr indent="-355600" lvl="1" marL="914400" algn="l">
              <a:lnSpc>
                <a:spcPct val="90000"/>
              </a:lnSpc>
              <a:spcBef>
                <a:spcPts val="500"/>
              </a:spcBef>
              <a:spcAft>
                <a:spcPts val="0"/>
              </a:spcAft>
              <a:buClr>
                <a:srgbClr val="011643"/>
              </a:buClr>
              <a:buSzPts val="2000"/>
              <a:buChar char="•"/>
              <a:defRPr sz="2000">
                <a:solidFill>
                  <a:srgbClr val="011643"/>
                </a:solidFill>
              </a:defRPr>
            </a:lvl2pPr>
            <a:lvl3pPr indent="-355600" lvl="2" marL="1371600" algn="l">
              <a:lnSpc>
                <a:spcPct val="90000"/>
              </a:lnSpc>
              <a:spcBef>
                <a:spcPts val="500"/>
              </a:spcBef>
              <a:spcAft>
                <a:spcPts val="0"/>
              </a:spcAft>
              <a:buClr>
                <a:srgbClr val="011643"/>
              </a:buClr>
              <a:buSzPts val="2000"/>
              <a:buChar char="•"/>
              <a:defRPr sz="2000">
                <a:solidFill>
                  <a:srgbClr val="011643"/>
                </a:solidFill>
              </a:defRPr>
            </a:lvl3pPr>
            <a:lvl4pPr indent="-355600" lvl="3" marL="1828800" algn="l">
              <a:lnSpc>
                <a:spcPct val="90000"/>
              </a:lnSpc>
              <a:spcBef>
                <a:spcPts val="500"/>
              </a:spcBef>
              <a:spcAft>
                <a:spcPts val="0"/>
              </a:spcAft>
              <a:buClr>
                <a:srgbClr val="011643"/>
              </a:buClr>
              <a:buSzPts val="2000"/>
              <a:buChar char="•"/>
              <a:defRPr sz="2000">
                <a:solidFill>
                  <a:srgbClr val="011643"/>
                </a:solidFill>
              </a:defRPr>
            </a:lvl4pPr>
            <a:lvl5pPr indent="-355600" lvl="4" marL="2286000" algn="l">
              <a:lnSpc>
                <a:spcPct val="90000"/>
              </a:lnSpc>
              <a:spcBef>
                <a:spcPts val="500"/>
              </a:spcBef>
              <a:spcAft>
                <a:spcPts val="0"/>
              </a:spcAft>
              <a:buClr>
                <a:srgbClr val="011643"/>
              </a:buClr>
              <a:buSzPts val="2000"/>
              <a:buChar char="•"/>
              <a:defRPr sz="2000">
                <a:solidFill>
                  <a:srgbClr val="011643"/>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011643"/>
              </a:buClr>
              <a:buSzPts val="4400"/>
              <a:buFont typeface="Century Gothic"/>
              <a:buNone/>
              <a:defRPr b="1" i="0" sz="4400" u="none" cap="none" strike="noStrike">
                <a:solidFill>
                  <a:srgbClr val="011643"/>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011643"/>
              </a:buClr>
              <a:buSzPts val="2800"/>
              <a:buFont typeface="Arial"/>
              <a:buChar char="•"/>
              <a:defRPr b="0" i="0" sz="2800" u="none" cap="none" strike="noStrike">
                <a:solidFill>
                  <a:srgbClr val="011643"/>
                </a:solidFill>
                <a:latin typeface="Century Gothic"/>
                <a:ea typeface="Century Gothic"/>
                <a:cs typeface="Century Gothic"/>
                <a:sym typeface="Century Gothic"/>
              </a:defRPr>
            </a:lvl1pPr>
            <a:lvl2pPr indent="-381000" lvl="1" marL="914400" marR="0" rtl="0" algn="l">
              <a:lnSpc>
                <a:spcPct val="90000"/>
              </a:lnSpc>
              <a:spcBef>
                <a:spcPts val="500"/>
              </a:spcBef>
              <a:spcAft>
                <a:spcPts val="0"/>
              </a:spcAft>
              <a:buClr>
                <a:srgbClr val="011643"/>
              </a:buClr>
              <a:buSzPts val="2400"/>
              <a:buFont typeface="Arial"/>
              <a:buChar char="•"/>
              <a:defRPr b="0" i="0" sz="2400" u="none" cap="none" strike="noStrike">
                <a:solidFill>
                  <a:srgbClr val="011643"/>
                </a:solidFill>
                <a:latin typeface="Century Gothic"/>
                <a:ea typeface="Century Gothic"/>
                <a:cs typeface="Century Gothic"/>
                <a:sym typeface="Century Gothic"/>
              </a:defRPr>
            </a:lvl2pPr>
            <a:lvl3pPr indent="-355600" lvl="2" marL="1371600" marR="0" rtl="0" algn="l">
              <a:lnSpc>
                <a:spcPct val="90000"/>
              </a:lnSpc>
              <a:spcBef>
                <a:spcPts val="500"/>
              </a:spcBef>
              <a:spcAft>
                <a:spcPts val="0"/>
              </a:spcAft>
              <a:buClr>
                <a:srgbClr val="011643"/>
              </a:buClr>
              <a:buSzPts val="2000"/>
              <a:buFont typeface="Arial"/>
              <a:buChar char="•"/>
              <a:defRPr b="0" i="0" sz="2000" u="none" cap="none" strike="noStrike">
                <a:solidFill>
                  <a:srgbClr val="011643"/>
                </a:solidFill>
                <a:latin typeface="Century Gothic"/>
                <a:ea typeface="Century Gothic"/>
                <a:cs typeface="Century Gothic"/>
                <a:sym typeface="Century Gothic"/>
              </a:defRPr>
            </a:lvl3pPr>
            <a:lvl4pPr indent="-342900" lvl="3" marL="1828800" marR="0" rtl="0" algn="l">
              <a:lnSpc>
                <a:spcPct val="90000"/>
              </a:lnSpc>
              <a:spcBef>
                <a:spcPts val="500"/>
              </a:spcBef>
              <a:spcAft>
                <a:spcPts val="0"/>
              </a:spcAft>
              <a:buClr>
                <a:srgbClr val="011643"/>
              </a:buClr>
              <a:buSzPts val="1800"/>
              <a:buFont typeface="Arial"/>
              <a:buChar char="•"/>
              <a:defRPr b="0" i="0" sz="1800" u="none" cap="none" strike="noStrike">
                <a:solidFill>
                  <a:srgbClr val="011643"/>
                </a:solidFill>
                <a:latin typeface="Century Gothic"/>
                <a:ea typeface="Century Gothic"/>
                <a:cs typeface="Century Gothic"/>
                <a:sym typeface="Century Gothic"/>
              </a:defRPr>
            </a:lvl4pPr>
            <a:lvl5pPr indent="-342900" lvl="4" marL="2286000" marR="0" rtl="0" algn="l">
              <a:lnSpc>
                <a:spcPct val="90000"/>
              </a:lnSpc>
              <a:spcBef>
                <a:spcPts val="500"/>
              </a:spcBef>
              <a:spcAft>
                <a:spcPts val="0"/>
              </a:spcAft>
              <a:buClr>
                <a:srgbClr val="011643"/>
              </a:buClr>
              <a:buSzPts val="1800"/>
              <a:buFont typeface="Arial"/>
              <a:buChar char="•"/>
              <a:defRPr b="0" i="0" sz="1800" u="none" cap="none" strike="noStrike">
                <a:solidFill>
                  <a:srgbClr val="011643"/>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P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hart" Target="../charts/char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g27cef144991_20_4"/>
          <p:cNvPicPr preferRelativeResize="0"/>
          <p:nvPr/>
        </p:nvPicPr>
        <p:blipFill rotWithShape="1">
          <a:blip r:embed="rId3">
            <a:alphaModFix/>
          </a:blip>
          <a:srcRect b="0" l="0" r="0" t="0"/>
          <a:stretch/>
        </p:blipFill>
        <p:spPr>
          <a:xfrm>
            <a:off x="-1" y="0"/>
            <a:ext cx="12424100" cy="7081736"/>
          </a:xfrm>
          <a:prstGeom prst="rect">
            <a:avLst/>
          </a:prstGeom>
          <a:noFill/>
          <a:ln>
            <a:noFill/>
          </a:ln>
        </p:spPr>
      </p:pic>
      <p:pic>
        <p:nvPicPr>
          <p:cNvPr id="96" name="Google Shape;96;g27cef144991_20_4"/>
          <p:cNvPicPr preferRelativeResize="0"/>
          <p:nvPr/>
        </p:nvPicPr>
        <p:blipFill rotWithShape="1">
          <a:blip r:embed="rId4">
            <a:alphaModFix/>
          </a:blip>
          <a:srcRect b="0" l="0" r="0" t="0"/>
          <a:stretch/>
        </p:blipFill>
        <p:spPr>
          <a:xfrm>
            <a:off x="887573" y="196041"/>
            <a:ext cx="10648950" cy="703947"/>
          </a:xfrm>
          <a:prstGeom prst="rect">
            <a:avLst/>
          </a:prstGeom>
          <a:noFill/>
          <a:ln>
            <a:noFill/>
          </a:ln>
        </p:spPr>
      </p:pic>
      <p:sp>
        <p:nvSpPr>
          <p:cNvPr id="97" name="Google Shape;97;g27cef144991_20_4"/>
          <p:cNvSpPr txBox="1"/>
          <p:nvPr/>
        </p:nvSpPr>
        <p:spPr>
          <a:xfrm>
            <a:off x="1250650" y="3388610"/>
            <a:ext cx="9772200" cy="1316700"/>
          </a:xfrm>
          <a:prstGeom prst="rect">
            <a:avLst/>
          </a:prstGeom>
          <a:noFill/>
          <a:ln>
            <a:noFill/>
          </a:ln>
        </p:spPr>
        <p:txBody>
          <a:bodyPr anchorCtr="0" anchor="b" bIns="45700" lIns="91425" spcFirstLastPara="1" rIns="91425" wrap="square" tIns="45700">
            <a:noAutofit/>
          </a:bodyPr>
          <a:lstStyle/>
          <a:p>
            <a:pPr indent="0" lvl="0" marL="152396" rtl="0" algn="ctr">
              <a:lnSpc>
                <a:spcPct val="120000"/>
              </a:lnSpc>
              <a:spcBef>
                <a:spcPts val="0"/>
              </a:spcBef>
              <a:spcAft>
                <a:spcPts val="0"/>
              </a:spcAft>
              <a:buClr>
                <a:schemeClr val="lt1"/>
              </a:buClr>
              <a:buSzPts val="4000"/>
              <a:buFont typeface="Arial"/>
              <a:buNone/>
            </a:pPr>
            <a:r>
              <a:rPr b="1" lang="es-PE" sz="4000">
                <a:solidFill>
                  <a:schemeClr val="dk1"/>
                </a:solidFill>
                <a:latin typeface="Aleo"/>
                <a:ea typeface="Aleo"/>
                <a:cs typeface="Aleo"/>
                <a:sym typeface="Aleo"/>
              </a:rPr>
              <a:t>Proyecto de ley: </a:t>
            </a:r>
            <a:r>
              <a:rPr b="1" lang="es-PE" sz="4000">
                <a:solidFill>
                  <a:schemeClr val="dk1"/>
                </a:solidFill>
                <a:latin typeface="Aleo"/>
                <a:ea typeface="Aleo"/>
                <a:cs typeface="Aleo"/>
                <a:sym typeface="Aleo"/>
              </a:rPr>
              <a:t>Fortalecimiento de la función de </a:t>
            </a:r>
            <a:r>
              <a:rPr b="1" lang="es-PE" sz="4000">
                <a:solidFill>
                  <a:srgbClr val="E0251B"/>
                </a:solidFill>
                <a:latin typeface="Aleo"/>
                <a:ea typeface="Aleo"/>
                <a:cs typeface="Aleo"/>
                <a:sym typeface="Aleo"/>
              </a:rPr>
              <a:t>integridad en el sector público</a:t>
            </a:r>
            <a:endParaRPr b="1" i="0" sz="3900" u="none" cap="none" strike="noStrike">
              <a:solidFill>
                <a:srgbClr val="E0251B"/>
              </a:solidFill>
              <a:latin typeface="Aleo"/>
              <a:ea typeface="Aleo"/>
              <a:cs typeface="Aleo"/>
              <a:sym typeface="Aleo"/>
            </a:endParaRPr>
          </a:p>
        </p:txBody>
      </p:sp>
      <p:pic>
        <p:nvPicPr>
          <p:cNvPr id="98" name="Google Shape;98;g27cef144991_20_4"/>
          <p:cNvPicPr preferRelativeResize="0"/>
          <p:nvPr/>
        </p:nvPicPr>
        <p:blipFill rotWithShape="1">
          <a:blip r:embed="rId5">
            <a:alphaModFix/>
          </a:blip>
          <a:srcRect b="0" l="0" r="0" t="0"/>
          <a:stretch/>
        </p:blipFill>
        <p:spPr>
          <a:xfrm>
            <a:off x="297619" y="1576944"/>
            <a:ext cx="1499075" cy="266825"/>
          </a:xfrm>
          <a:prstGeom prst="rect">
            <a:avLst/>
          </a:prstGeom>
          <a:noFill/>
          <a:ln>
            <a:noFill/>
          </a:ln>
        </p:spPr>
      </p:pic>
      <p:pic>
        <p:nvPicPr>
          <p:cNvPr id="99" name="Google Shape;99;g27cef144991_20_4"/>
          <p:cNvPicPr preferRelativeResize="0"/>
          <p:nvPr/>
        </p:nvPicPr>
        <p:blipFill rotWithShape="1">
          <a:blip r:embed="rId5">
            <a:alphaModFix/>
          </a:blip>
          <a:srcRect b="0" l="0" r="0" t="0"/>
          <a:stretch/>
        </p:blipFill>
        <p:spPr>
          <a:xfrm>
            <a:off x="10542319" y="6456394"/>
            <a:ext cx="1499075" cy="266825"/>
          </a:xfrm>
          <a:prstGeom prst="rect">
            <a:avLst/>
          </a:prstGeom>
          <a:noFill/>
          <a:ln>
            <a:noFill/>
          </a:ln>
        </p:spPr>
      </p:pic>
      <p:sp>
        <p:nvSpPr>
          <p:cNvPr id="100" name="Google Shape;100;g27cef144991_20_4"/>
          <p:cNvSpPr txBox="1"/>
          <p:nvPr/>
        </p:nvSpPr>
        <p:spPr>
          <a:xfrm>
            <a:off x="3635500" y="4538400"/>
            <a:ext cx="5700600" cy="2157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100"/>
              <a:buFont typeface="Arial"/>
              <a:buNone/>
            </a:pPr>
            <a:r>
              <a:t/>
            </a:r>
            <a:endParaRPr b="0" i="0" sz="100" u="none" cap="none" strike="noStrike">
              <a:solidFill>
                <a:srgbClr val="888888"/>
              </a:solidFill>
              <a:latin typeface="Arial"/>
              <a:ea typeface="Arial"/>
              <a:cs typeface="Arial"/>
              <a:sym typeface="Arial"/>
            </a:endParaRPr>
          </a:p>
        </p:txBody>
      </p:sp>
      <p:sp>
        <p:nvSpPr>
          <p:cNvPr id="101" name="Google Shape;101;g27cef144991_20_4"/>
          <p:cNvSpPr txBox="1"/>
          <p:nvPr/>
        </p:nvSpPr>
        <p:spPr>
          <a:xfrm>
            <a:off x="3797023" y="4968875"/>
            <a:ext cx="4904100" cy="1163100"/>
          </a:xfrm>
          <a:prstGeom prst="rect">
            <a:avLst/>
          </a:prstGeom>
          <a:noFill/>
          <a:ln>
            <a:noFill/>
          </a:ln>
        </p:spPr>
        <p:txBody>
          <a:bodyPr anchorCtr="0" anchor="t" bIns="45700" lIns="91425" spcFirstLastPara="1" rIns="91425" wrap="square" tIns="45700">
            <a:spAutoFit/>
          </a:bodyPr>
          <a:lstStyle/>
          <a:p>
            <a:pPr indent="0" lvl="0" marL="0" rtl="0" algn="ctr">
              <a:lnSpc>
                <a:spcPct val="100000"/>
              </a:lnSpc>
              <a:spcBef>
                <a:spcPts val="0"/>
              </a:spcBef>
              <a:spcAft>
                <a:spcPts val="0"/>
              </a:spcAft>
              <a:buSzPts val="1100"/>
              <a:buNone/>
            </a:pPr>
            <a:r>
              <a:rPr b="1" lang="es-PE" sz="2100">
                <a:solidFill>
                  <a:schemeClr val="dk1"/>
                </a:solidFill>
                <a:latin typeface="Aleo"/>
                <a:ea typeface="Aleo"/>
                <a:cs typeface="Aleo"/>
                <a:sym typeface="Aleo"/>
              </a:rPr>
              <a:t>Alberto Otárola Peñaranda</a:t>
            </a:r>
            <a:endParaRPr b="1" sz="2100">
              <a:solidFill>
                <a:schemeClr val="dk1"/>
              </a:solidFill>
              <a:latin typeface="Aleo"/>
              <a:ea typeface="Aleo"/>
              <a:cs typeface="Aleo"/>
              <a:sym typeface="Aleo"/>
            </a:endParaRPr>
          </a:p>
          <a:p>
            <a:pPr indent="0" lvl="0" marL="0" rtl="0" algn="ctr">
              <a:lnSpc>
                <a:spcPct val="100000"/>
              </a:lnSpc>
              <a:spcBef>
                <a:spcPts val="0"/>
              </a:spcBef>
              <a:spcAft>
                <a:spcPts val="0"/>
              </a:spcAft>
              <a:buSzPts val="1100"/>
              <a:buNone/>
            </a:pPr>
            <a:r>
              <a:rPr lang="es-PE" sz="1650">
                <a:solidFill>
                  <a:schemeClr val="dk1"/>
                </a:solidFill>
                <a:latin typeface="Aleo"/>
                <a:ea typeface="Aleo"/>
                <a:cs typeface="Aleo"/>
                <a:sym typeface="Aleo"/>
              </a:rPr>
              <a:t>Presidente del Consejo de Ministros</a:t>
            </a:r>
            <a:endParaRPr b="1" sz="2700">
              <a:solidFill>
                <a:schemeClr val="dk1"/>
              </a:solidFill>
              <a:latin typeface="Aleo"/>
              <a:ea typeface="Aleo"/>
              <a:cs typeface="Aleo"/>
              <a:sym typeface="Aleo"/>
            </a:endParaRPr>
          </a:p>
          <a:p>
            <a:pPr indent="0" lvl="0" marL="0" rtl="0" algn="ctr">
              <a:lnSpc>
                <a:spcPct val="115000"/>
              </a:lnSpc>
              <a:spcBef>
                <a:spcPts val="0"/>
              </a:spcBef>
              <a:spcAft>
                <a:spcPts val="0"/>
              </a:spcAft>
              <a:buSzPts val="1100"/>
              <a:buNone/>
            </a:pPr>
            <a:r>
              <a:t/>
            </a:r>
            <a:endParaRPr b="1" sz="1050">
              <a:solidFill>
                <a:schemeClr val="dk1"/>
              </a:solidFill>
              <a:highlight>
                <a:srgbClr val="FFFFFF"/>
              </a:highlight>
              <a:latin typeface="Aleo"/>
              <a:ea typeface="Aleo"/>
              <a:cs typeface="Aleo"/>
              <a:sym typeface="Aleo"/>
            </a:endParaRPr>
          </a:p>
          <a:p>
            <a:pPr indent="0" lvl="0" marL="0" marR="0" rtl="0" algn="ctr">
              <a:spcBef>
                <a:spcPts val="0"/>
              </a:spcBef>
              <a:spcAft>
                <a:spcPts val="0"/>
              </a:spcAft>
              <a:buNone/>
            </a:pPr>
            <a:r>
              <a:t/>
            </a:r>
            <a:endParaRPr b="1" sz="2000">
              <a:solidFill>
                <a:schemeClr val="dk1"/>
              </a:solidFill>
              <a:latin typeface="Aleo"/>
              <a:ea typeface="Aleo"/>
              <a:cs typeface="Aleo"/>
              <a:sym typeface="Ale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
          <p:cNvSpPr/>
          <p:nvPr/>
        </p:nvSpPr>
        <p:spPr>
          <a:xfrm>
            <a:off x="9100700" y="2004525"/>
            <a:ext cx="2754900" cy="2711100"/>
          </a:xfrm>
          <a:prstGeom prst="roundRect">
            <a:avLst>
              <a:gd fmla="val 9886"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
          <p:cNvSpPr/>
          <p:nvPr/>
        </p:nvSpPr>
        <p:spPr>
          <a:xfrm>
            <a:off x="719625" y="2004525"/>
            <a:ext cx="2375100" cy="4590300"/>
          </a:xfrm>
          <a:prstGeom prst="rect">
            <a:avLst/>
          </a:prstGeom>
          <a:noFill/>
          <a:ln>
            <a:noFill/>
          </a:ln>
        </p:spPr>
        <p:txBody>
          <a:bodyPr anchorCtr="0" anchor="t" bIns="45700" lIns="91425" spcFirstLastPara="1" rIns="91425" wrap="square" tIns="45700">
            <a:noAutofit/>
          </a:bodyPr>
          <a:lstStyle/>
          <a:p>
            <a:pPr indent="0" lvl="0" marL="0" marR="0" rtl="0" algn="l">
              <a:lnSpc>
                <a:spcPct val="95833"/>
              </a:lnSpc>
              <a:spcBef>
                <a:spcPts val="0"/>
              </a:spcBef>
              <a:spcAft>
                <a:spcPts val="0"/>
              </a:spcAft>
              <a:buNone/>
            </a:pPr>
            <a:r>
              <a:rPr b="1" i="0" lang="es-PE" sz="2100" u="none" cap="none" strike="noStrike">
                <a:solidFill>
                  <a:schemeClr val="dk1"/>
                </a:solidFill>
                <a:latin typeface="Montserrat"/>
                <a:ea typeface="Montserrat"/>
                <a:cs typeface="Montserrat"/>
                <a:sym typeface="Montserrat"/>
              </a:rPr>
              <a:t>Genera pérdidas económicas y afecta la buena marcha de la administración pública           </a:t>
            </a:r>
            <a:endParaRPr sz="1100">
              <a:latin typeface="Montserrat"/>
              <a:ea typeface="Montserrat"/>
              <a:cs typeface="Montserrat"/>
              <a:sym typeface="Montserrat"/>
            </a:endParaRPr>
          </a:p>
          <a:p>
            <a:pPr indent="0" lvl="0" marL="0" marR="0" rtl="0" algn="l">
              <a:lnSpc>
                <a:spcPct val="90000"/>
              </a:lnSpc>
              <a:spcBef>
                <a:spcPts val="0"/>
              </a:spcBef>
              <a:spcAft>
                <a:spcPts val="0"/>
              </a:spcAft>
              <a:buNone/>
            </a:pPr>
            <a:r>
              <a:rPr i="0" lang="es-PE" sz="1600" u="none" cap="none" strike="noStrike">
                <a:solidFill>
                  <a:schemeClr val="dk1"/>
                </a:solidFill>
                <a:latin typeface="Montserrat"/>
                <a:ea typeface="Montserrat"/>
                <a:cs typeface="Montserrat"/>
                <a:sym typeface="Montserrat"/>
              </a:rPr>
              <a:t>(Obras inconclusas, pérdida del 2% PBI anual, 9.4% </a:t>
            </a:r>
            <a:r>
              <a:rPr lang="es-PE" sz="1600">
                <a:solidFill>
                  <a:schemeClr val="dk1"/>
                </a:solidFill>
                <a:latin typeface="Montserrat"/>
                <a:ea typeface="Montserrat"/>
                <a:cs typeface="Montserrat"/>
                <a:sym typeface="Montserrat"/>
              </a:rPr>
              <a:t>del p</a:t>
            </a:r>
            <a:r>
              <a:rPr i="0" lang="es-PE" sz="1600" u="none" cap="none" strike="noStrike">
                <a:solidFill>
                  <a:schemeClr val="dk1"/>
                </a:solidFill>
                <a:latin typeface="Montserrat"/>
                <a:ea typeface="Montserrat"/>
                <a:cs typeface="Montserrat"/>
                <a:sym typeface="Montserrat"/>
              </a:rPr>
              <a:t>resupuesto </a:t>
            </a:r>
            <a:r>
              <a:rPr lang="es-PE" sz="1600">
                <a:solidFill>
                  <a:schemeClr val="dk1"/>
                </a:solidFill>
                <a:latin typeface="Montserrat"/>
                <a:ea typeface="Montserrat"/>
                <a:cs typeface="Montserrat"/>
                <a:sym typeface="Montserrat"/>
              </a:rPr>
              <a:t> n</a:t>
            </a:r>
            <a:r>
              <a:rPr i="0" lang="es-PE" sz="1600" u="none" cap="none" strike="noStrike">
                <a:solidFill>
                  <a:schemeClr val="dk1"/>
                </a:solidFill>
                <a:latin typeface="Montserrat"/>
                <a:ea typeface="Montserrat"/>
                <a:cs typeface="Montserrat"/>
                <a:sym typeface="Montserrat"/>
              </a:rPr>
              <a:t>acional, S/17 mil millones aprox.)</a:t>
            </a:r>
            <a:endParaRPr i="0" sz="1600" u="none" cap="none" strike="noStrike">
              <a:solidFill>
                <a:schemeClr val="dk1"/>
              </a:solidFill>
              <a:latin typeface="Montserrat"/>
              <a:ea typeface="Montserrat"/>
              <a:cs typeface="Montserrat"/>
              <a:sym typeface="Montserrat"/>
            </a:endParaRPr>
          </a:p>
        </p:txBody>
      </p:sp>
      <p:sp>
        <p:nvSpPr>
          <p:cNvPr id="109" name="Google Shape;109;p2"/>
          <p:cNvSpPr/>
          <p:nvPr/>
        </p:nvSpPr>
        <p:spPr>
          <a:xfrm>
            <a:off x="3439400" y="2483350"/>
            <a:ext cx="2482800" cy="3059100"/>
          </a:xfrm>
          <a:prstGeom prst="rect">
            <a:avLst/>
          </a:prstGeom>
          <a:noFill/>
          <a:ln>
            <a:noFill/>
          </a:ln>
        </p:spPr>
        <p:txBody>
          <a:bodyPr anchorCtr="0" anchor="t" bIns="45700" lIns="91425" spcFirstLastPara="1" rIns="91425" wrap="square" tIns="45700">
            <a:noAutofit/>
          </a:bodyPr>
          <a:lstStyle/>
          <a:p>
            <a:pPr indent="0" lvl="0" marL="0" marR="0" rtl="0" algn="l">
              <a:lnSpc>
                <a:spcPct val="91666"/>
              </a:lnSpc>
              <a:spcBef>
                <a:spcPts val="0"/>
              </a:spcBef>
              <a:spcAft>
                <a:spcPts val="0"/>
              </a:spcAft>
              <a:buNone/>
            </a:pPr>
            <a:r>
              <a:rPr b="1" i="0" lang="es-PE" sz="2100" u="none" cap="none" strike="noStrike">
                <a:solidFill>
                  <a:schemeClr val="dk1"/>
                </a:solidFill>
                <a:latin typeface="Montserrat"/>
                <a:ea typeface="Montserrat"/>
                <a:cs typeface="Montserrat"/>
                <a:sym typeface="Montserrat"/>
              </a:rPr>
              <a:t>Afecta derechos y la prestación de servicios públicos</a:t>
            </a:r>
            <a:endParaRPr sz="1100">
              <a:latin typeface="Montserrat"/>
              <a:ea typeface="Montserrat"/>
              <a:cs typeface="Montserrat"/>
              <a:sym typeface="Montserrat"/>
            </a:endParaRPr>
          </a:p>
          <a:p>
            <a:pPr indent="0" lvl="0" marL="0" marR="0" rtl="0" algn="l">
              <a:lnSpc>
                <a:spcPct val="90000"/>
              </a:lnSpc>
              <a:spcBef>
                <a:spcPts val="0"/>
              </a:spcBef>
              <a:spcAft>
                <a:spcPts val="0"/>
              </a:spcAft>
              <a:buNone/>
            </a:pPr>
            <a:r>
              <a:rPr i="0" lang="es-PE" sz="1500" u="none" cap="none" strike="noStrike">
                <a:solidFill>
                  <a:schemeClr val="dk1"/>
                </a:solidFill>
                <a:latin typeface="Montserrat"/>
                <a:ea typeface="Montserrat"/>
                <a:cs typeface="Montserrat"/>
                <a:sym typeface="Montserrat"/>
              </a:rPr>
              <a:t>(</a:t>
            </a:r>
            <a:r>
              <a:rPr i="0" lang="es-PE" sz="1700" u="none" cap="none" strike="noStrike">
                <a:solidFill>
                  <a:schemeClr val="dk1"/>
                </a:solidFill>
                <a:latin typeface="Montserrat"/>
                <a:ea typeface="Montserrat"/>
                <a:cs typeface="Montserrat"/>
                <a:sym typeface="Montserrat"/>
              </a:rPr>
              <a:t>seguridad, salud, educación, justicia, licencias, etc)</a:t>
            </a:r>
            <a:endParaRPr sz="1500">
              <a:latin typeface="Montserrat"/>
              <a:ea typeface="Montserrat"/>
              <a:cs typeface="Montserrat"/>
              <a:sym typeface="Montserrat"/>
            </a:endParaRPr>
          </a:p>
        </p:txBody>
      </p:sp>
      <p:sp>
        <p:nvSpPr>
          <p:cNvPr id="110" name="Google Shape;110;p2"/>
          <p:cNvSpPr/>
          <p:nvPr/>
        </p:nvSpPr>
        <p:spPr>
          <a:xfrm rot="5400000">
            <a:off x="3850407" y="1760014"/>
            <a:ext cx="173100" cy="662100"/>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1" name="Google Shape;111;p2"/>
          <p:cNvSpPr/>
          <p:nvPr/>
        </p:nvSpPr>
        <p:spPr>
          <a:xfrm rot="5400000">
            <a:off x="1038449" y="1494598"/>
            <a:ext cx="173100" cy="662100"/>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2" name="Google Shape;112;p2"/>
          <p:cNvSpPr/>
          <p:nvPr/>
        </p:nvSpPr>
        <p:spPr>
          <a:xfrm>
            <a:off x="719620" y="1002050"/>
            <a:ext cx="8743800" cy="571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700"/>
              <a:buFont typeface="Libre Franklin"/>
              <a:buNone/>
            </a:pPr>
            <a:r>
              <a:rPr b="1" i="0" lang="es-PE" sz="2800" u="none" cap="none" strike="noStrike">
                <a:solidFill>
                  <a:schemeClr val="dk1"/>
                </a:solidFill>
                <a:latin typeface="Montserrat"/>
                <a:ea typeface="Montserrat"/>
                <a:cs typeface="Montserrat"/>
                <a:sym typeface="Montserrat"/>
              </a:rPr>
              <a:t>La corrupción como problema público:</a:t>
            </a:r>
            <a:endParaRPr i="0" sz="2800" u="none" cap="none" strike="noStrike">
              <a:solidFill>
                <a:schemeClr val="dk1"/>
              </a:solidFill>
              <a:latin typeface="Montserrat"/>
              <a:ea typeface="Montserrat"/>
              <a:cs typeface="Montserrat"/>
              <a:sym typeface="Montserrat"/>
            </a:endParaRPr>
          </a:p>
        </p:txBody>
      </p:sp>
      <p:sp>
        <p:nvSpPr>
          <p:cNvPr id="113" name="Google Shape;113;p2"/>
          <p:cNvSpPr/>
          <p:nvPr/>
        </p:nvSpPr>
        <p:spPr>
          <a:xfrm>
            <a:off x="6215425" y="2004525"/>
            <a:ext cx="2375100" cy="2978700"/>
          </a:xfrm>
          <a:prstGeom prst="rect">
            <a:avLst/>
          </a:prstGeom>
          <a:noFill/>
          <a:ln>
            <a:noFill/>
          </a:ln>
        </p:spPr>
        <p:txBody>
          <a:bodyPr anchorCtr="0" anchor="t" bIns="45700" lIns="91425" spcFirstLastPara="1" rIns="91425" wrap="square" tIns="45700">
            <a:noAutofit/>
          </a:bodyPr>
          <a:lstStyle/>
          <a:p>
            <a:pPr indent="0" lvl="0" marL="0" marR="0" rtl="0" algn="l">
              <a:lnSpc>
                <a:spcPct val="91666"/>
              </a:lnSpc>
              <a:spcBef>
                <a:spcPts val="0"/>
              </a:spcBef>
              <a:spcAft>
                <a:spcPts val="0"/>
              </a:spcAft>
              <a:buNone/>
            </a:pPr>
            <a:r>
              <a:rPr b="1" i="0" lang="es-PE" sz="2200" u="none" cap="none" strike="noStrike">
                <a:solidFill>
                  <a:schemeClr val="dk1"/>
                </a:solidFill>
                <a:latin typeface="Montserrat"/>
                <a:ea typeface="Montserrat"/>
                <a:cs typeface="Montserrat"/>
                <a:sym typeface="Montserrat"/>
              </a:rPr>
              <a:t>Incrementa la desconfianza de la ciudadanía</a:t>
            </a:r>
            <a:endParaRPr sz="1200">
              <a:latin typeface="Montserrat"/>
              <a:ea typeface="Montserrat"/>
              <a:cs typeface="Montserrat"/>
              <a:sym typeface="Montserrat"/>
            </a:endParaRPr>
          </a:p>
          <a:p>
            <a:pPr indent="0" lvl="0" marL="0" marR="0" rtl="0" algn="l">
              <a:lnSpc>
                <a:spcPct val="90000"/>
              </a:lnSpc>
              <a:spcBef>
                <a:spcPts val="0"/>
              </a:spcBef>
              <a:spcAft>
                <a:spcPts val="0"/>
              </a:spcAft>
              <a:buNone/>
            </a:pPr>
            <a:r>
              <a:rPr i="0" lang="es-PE" sz="1600" u="none" cap="none" strike="noStrike">
                <a:solidFill>
                  <a:schemeClr val="dk1"/>
                </a:solidFill>
                <a:latin typeface="Montserrat"/>
                <a:ea typeface="Montserrat"/>
                <a:cs typeface="Montserrat"/>
                <a:sym typeface="Montserrat"/>
              </a:rPr>
              <a:t>Incluyendo desconfianza en el Estado, en los políticos </a:t>
            </a:r>
            <a:endParaRPr>
              <a:latin typeface="Montserrat"/>
              <a:ea typeface="Montserrat"/>
              <a:cs typeface="Montserrat"/>
              <a:sym typeface="Montserrat"/>
            </a:endParaRPr>
          </a:p>
          <a:p>
            <a:pPr indent="0" lvl="0" marL="0" marR="0" rtl="0" algn="l">
              <a:lnSpc>
                <a:spcPct val="90000"/>
              </a:lnSpc>
              <a:spcBef>
                <a:spcPts val="0"/>
              </a:spcBef>
              <a:spcAft>
                <a:spcPts val="0"/>
              </a:spcAft>
              <a:buNone/>
            </a:pPr>
            <a:r>
              <a:rPr i="0" lang="es-PE" sz="1600" u="none" cap="none" strike="noStrike">
                <a:solidFill>
                  <a:schemeClr val="dk1"/>
                </a:solidFill>
                <a:latin typeface="Montserrat"/>
                <a:ea typeface="Montserrat"/>
                <a:cs typeface="Montserrat"/>
                <a:sym typeface="Montserrat"/>
              </a:rPr>
              <a:t>y en la política.</a:t>
            </a:r>
            <a:endParaRPr>
              <a:latin typeface="Montserrat"/>
              <a:ea typeface="Montserrat"/>
              <a:cs typeface="Montserrat"/>
              <a:sym typeface="Montserrat"/>
            </a:endParaRPr>
          </a:p>
          <a:p>
            <a:pPr indent="0" lvl="0" marL="0" marR="0" rtl="0" algn="l">
              <a:lnSpc>
                <a:spcPct val="90000"/>
              </a:lnSpc>
              <a:spcBef>
                <a:spcPts val="0"/>
              </a:spcBef>
              <a:spcAft>
                <a:spcPts val="0"/>
              </a:spcAft>
              <a:buNone/>
            </a:pPr>
            <a:r>
              <a:t/>
            </a:r>
            <a:endParaRPr b="0" i="0" sz="1600" u="none" cap="none" strike="noStrike">
              <a:solidFill>
                <a:schemeClr val="dk1"/>
              </a:solidFill>
              <a:latin typeface="Calibri"/>
              <a:ea typeface="Calibri"/>
              <a:cs typeface="Calibri"/>
              <a:sym typeface="Calibri"/>
            </a:endParaRPr>
          </a:p>
        </p:txBody>
      </p:sp>
      <p:sp>
        <p:nvSpPr>
          <p:cNvPr id="114" name="Google Shape;114;p2"/>
          <p:cNvSpPr/>
          <p:nvPr/>
        </p:nvSpPr>
        <p:spPr>
          <a:xfrm rot="5400000">
            <a:off x="6561986" y="1532789"/>
            <a:ext cx="173100" cy="662100"/>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5" name="Google Shape;115;p2"/>
          <p:cNvSpPr txBox="1"/>
          <p:nvPr/>
        </p:nvSpPr>
        <p:spPr>
          <a:xfrm>
            <a:off x="9260350" y="2847352"/>
            <a:ext cx="2435700" cy="163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1" lang="es-PE" sz="2000" u="none" cap="none" strike="noStrike">
                <a:solidFill>
                  <a:srgbClr val="000000"/>
                </a:solidFill>
                <a:latin typeface="Montserrat"/>
                <a:ea typeface="Montserrat"/>
                <a:cs typeface="Montserrat"/>
                <a:sym typeface="Montserrat"/>
              </a:rPr>
              <a:t>El costo real</a:t>
            </a:r>
            <a:endParaRPr i="1">
              <a:latin typeface="Montserrat"/>
              <a:ea typeface="Montserrat"/>
              <a:cs typeface="Montserrat"/>
              <a:sym typeface="Montserrat"/>
            </a:endParaRPr>
          </a:p>
          <a:p>
            <a:pPr indent="0" lvl="0" marL="0" marR="0" rtl="0" algn="ctr">
              <a:lnSpc>
                <a:spcPct val="100000"/>
              </a:lnSpc>
              <a:spcBef>
                <a:spcPts val="0"/>
              </a:spcBef>
              <a:spcAft>
                <a:spcPts val="0"/>
              </a:spcAft>
              <a:buNone/>
            </a:pPr>
            <a:r>
              <a:rPr b="1" i="1" lang="es-PE" sz="2000" u="none" cap="none" strike="noStrike">
                <a:solidFill>
                  <a:srgbClr val="000000"/>
                </a:solidFill>
                <a:latin typeface="Montserrat"/>
                <a:ea typeface="Montserrat"/>
                <a:cs typeface="Montserrat"/>
                <a:sym typeface="Montserrat"/>
              </a:rPr>
              <a:t>de la corrupción: </a:t>
            </a:r>
            <a:r>
              <a:rPr i="1" lang="es-PE" sz="2000" u="none" cap="none" strike="noStrike">
                <a:solidFill>
                  <a:srgbClr val="000000"/>
                </a:solidFill>
                <a:latin typeface="Montserrat"/>
                <a:ea typeface="Montserrat"/>
                <a:cs typeface="Montserrat"/>
                <a:sym typeface="Montserrat"/>
              </a:rPr>
              <a:t>desigualdad, exclusión y desencanto</a:t>
            </a:r>
            <a:endParaRPr i="1" sz="2000" u="none" cap="none" strike="noStrike">
              <a:solidFill>
                <a:schemeClr val="dk1"/>
              </a:solidFill>
              <a:latin typeface="Montserrat"/>
              <a:ea typeface="Montserrat"/>
              <a:cs typeface="Montserrat"/>
              <a:sym typeface="Montserrat"/>
            </a:endParaRPr>
          </a:p>
        </p:txBody>
      </p:sp>
      <p:pic>
        <p:nvPicPr>
          <p:cNvPr id="116" name="Google Shape;116;p2"/>
          <p:cNvPicPr preferRelativeResize="0"/>
          <p:nvPr/>
        </p:nvPicPr>
        <p:blipFill rotWithShape="1">
          <a:blip r:embed="rId3">
            <a:alphaModFix/>
          </a:blip>
          <a:srcRect b="0" l="0" r="0" t="11259"/>
          <a:stretch/>
        </p:blipFill>
        <p:spPr>
          <a:xfrm>
            <a:off x="9557495" y="2195475"/>
            <a:ext cx="1841400" cy="545400"/>
          </a:xfrm>
          <a:prstGeom prst="roundRect">
            <a:avLst>
              <a:gd fmla="val 16667" name="adj"/>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3"/>
          <p:cNvSpPr txBox="1"/>
          <p:nvPr/>
        </p:nvSpPr>
        <p:spPr>
          <a:xfrm>
            <a:off x="9232131" y="5921068"/>
            <a:ext cx="2682300" cy="294300"/>
          </a:xfrm>
          <a:prstGeom prst="rect">
            <a:avLst/>
          </a:prstGeom>
          <a:noFill/>
          <a:ln>
            <a:noFill/>
          </a:ln>
        </p:spPr>
        <p:txBody>
          <a:bodyPr anchorCtr="0" anchor="t" bIns="45700" lIns="91425" spcFirstLastPara="1" rIns="91425" wrap="square" tIns="45700">
            <a:spAutoFit/>
          </a:bodyPr>
          <a:lstStyle/>
          <a:p>
            <a:pPr indent="0" lvl="0" marL="0" marR="0" rtl="0" algn="ctr">
              <a:lnSpc>
                <a:spcPct val="93750"/>
              </a:lnSpc>
              <a:spcBef>
                <a:spcPts val="0"/>
              </a:spcBef>
              <a:spcAft>
                <a:spcPts val="0"/>
              </a:spcAft>
              <a:buNone/>
            </a:pPr>
            <a:r>
              <a:t/>
            </a:r>
            <a:endParaRPr/>
          </a:p>
        </p:txBody>
      </p:sp>
      <p:sp>
        <p:nvSpPr>
          <p:cNvPr id="123" name="Google Shape;123;p3"/>
          <p:cNvSpPr txBox="1"/>
          <p:nvPr/>
        </p:nvSpPr>
        <p:spPr>
          <a:xfrm>
            <a:off x="5785613" y="5921068"/>
            <a:ext cx="2737800" cy="294300"/>
          </a:xfrm>
          <a:prstGeom prst="rect">
            <a:avLst/>
          </a:prstGeom>
          <a:noFill/>
          <a:ln>
            <a:noFill/>
          </a:ln>
        </p:spPr>
        <p:txBody>
          <a:bodyPr anchorCtr="0" anchor="t" bIns="45700" lIns="91425" spcFirstLastPara="1" rIns="91425" wrap="square" tIns="45700">
            <a:spAutoFit/>
          </a:bodyPr>
          <a:lstStyle/>
          <a:p>
            <a:pPr indent="0" lvl="0" marL="0" marR="0" rtl="0" algn="ctr">
              <a:lnSpc>
                <a:spcPct val="93750"/>
              </a:lnSpc>
              <a:spcBef>
                <a:spcPts val="0"/>
              </a:spcBef>
              <a:spcAft>
                <a:spcPts val="0"/>
              </a:spcAft>
              <a:buNone/>
            </a:pPr>
            <a:r>
              <a:t/>
            </a:r>
            <a:endParaRPr/>
          </a:p>
        </p:txBody>
      </p:sp>
      <p:sp>
        <p:nvSpPr>
          <p:cNvPr id="124" name="Google Shape;124;p3"/>
          <p:cNvSpPr txBox="1"/>
          <p:nvPr/>
        </p:nvSpPr>
        <p:spPr>
          <a:xfrm>
            <a:off x="465058" y="5853873"/>
            <a:ext cx="4767300" cy="294300"/>
          </a:xfrm>
          <a:prstGeom prst="rect">
            <a:avLst/>
          </a:prstGeom>
          <a:noFill/>
          <a:ln>
            <a:noFill/>
          </a:ln>
        </p:spPr>
        <p:txBody>
          <a:bodyPr anchorCtr="0" anchor="t" bIns="45700" lIns="91425" spcFirstLastPara="1" rIns="91425" wrap="square" tIns="45700">
            <a:spAutoFit/>
          </a:bodyPr>
          <a:lstStyle/>
          <a:p>
            <a:pPr indent="0" lvl="0" marL="0" marR="0" rtl="0" algn="ctr">
              <a:lnSpc>
                <a:spcPct val="93750"/>
              </a:lnSpc>
              <a:spcBef>
                <a:spcPts val="0"/>
              </a:spcBef>
              <a:spcAft>
                <a:spcPts val="0"/>
              </a:spcAft>
              <a:buNone/>
            </a:pPr>
            <a:r>
              <a:t/>
            </a:r>
            <a:endParaRPr/>
          </a:p>
        </p:txBody>
      </p:sp>
      <p:sp>
        <p:nvSpPr>
          <p:cNvPr id="125" name="Google Shape;125;p3"/>
          <p:cNvSpPr/>
          <p:nvPr/>
        </p:nvSpPr>
        <p:spPr>
          <a:xfrm>
            <a:off x="536477" y="2995480"/>
            <a:ext cx="4417799" cy="183997"/>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6" name="Google Shape;126;p3"/>
          <p:cNvSpPr txBox="1"/>
          <p:nvPr/>
        </p:nvSpPr>
        <p:spPr>
          <a:xfrm>
            <a:off x="3010150" y="1077825"/>
            <a:ext cx="6171600" cy="523200"/>
          </a:xfrm>
          <a:prstGeom prst="rect">
            <a:avLst/>
          </a:prstGeom>
          <a:noFill/>
          <a:ln>
            <a:noFill/>
          </a:ln>
        </p:spPr>
        <p:txBody>
          <a:bodyPr anchorCtr="0" anchor="t" bIns="45700" lIns="91425" spcFirstLastPara="1" rIns="91425" wrap="square" tIns="45700">
            <a:spAutoFit/>
          </a:bodyPr>
          <a:lstStyle/>
          <a:p>
            <a:pPr indent="0" lvl="0" marL="0" rtl="0" algn="ctr">
              <a:lnSpc>
                <a:spcPct val="116666"/>
              </a:lnSpc>
              <a:spcBef>
                <a:spcPts val="0"/>
              </a:spcBef>
              <a:spcAft>
                <a:spcPts val="0"/>
              </a:spcAft>
              <a:buNone/>
            </a:pPr>
            <a:r>
              <a:rPr b="1" lang="es-PE" sz="2800">
                <a:solidFill>
                  <a:schemeClr val="dk1"/>
                </a:solidFill>
                <a:latin typeface="Montserrat"/>
                <a:ea typeface="Montserrat"/>
                <a:cs typeface="Montserrat"/>
                <a:sym typeface="Montserrat"/>
              </a:rPr>
              <a:t>Modelo de integridad público</a:t>
            </a:r>
            <a:endParaRPr sz="2800"/>
          </a:p>
        </p:txBody>
      </p:sp>
      <p:pic>
        <p:nvPicPr>
          <p:cNvPr id="127" name="Google Shape;127;p3"/>
          <p:cNvPicPr preferRelativeResize="0"/>
          <p:nvPr/>
        </p:nvPicPr>
        <p:blipFill rotWithShape="1">
          <a:blip r:embed="rId3">
            <a:alphaModFix/>
          </a:blip>
          <a:srcRect b="0" l="971" r="970" t="0"/>
          <a:stretch/>
        </p:blipFill>
        <p:spPr>
          <a:xfrm>
            <a:off x="3371450" y="1615725"/>
            <a:ext cx="5575200" cy="5096100"/>
          </a:xfrm>
          <a:prstGeom prst="ellipse">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4"/>
          <p:cNvSpPr/>
          <p:nvPr/>
        </p:nvSpPr>
        <p:spPr>
          <a:xfrm>
            <a:off x="211800" y="3221300"/>
            <a:ext cx="3625200" cy="3259200"/>
          </a:xfrm>
          <a:prstGeom prst="roundRect">
            <a:avLst>
              <a:gd fmla="val 6441" name="adj"/>
            </a:avLst>
          </a:prstGeom>
          <a:noFill/>
          <a:ln cap="flat" cmpd="sng" w="9525">
            <a:solidFill>
              <a:srgbClr val="D72F6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4"/>
          <p:cNvSpPr txBox="1"/>
          <p:nvPr/>
        </p:nvSpPr>
        <p:spPr>
          <a:xfrm>
            <a:off x="340925" y="959525"/>
            <a:ext cx="11580600" cy="1220400"/>
          </a:xfrm>
          <a:prstGeom prst="rect">
            <a:avLst/>
          </a:prstGeom>
          <a:noFill/>
          <a:ln>
            <a:noFill/>
          </a:ln>
        </p:spPr>
        <p:txBody>
          <a:bodyPr anchorCtr="0" anchor="t" bIns="45700" lIns="91425" spcFirstLastPara="1" rIns="91425" wrap="square" tIns="45700">
            <a:spAutoFit/>
          </a:bodyPr>
          <a:lstStyle/>
          <a:p>
            <a:pPr indent="0" lvl="0" marL="0" marR="0" rtl="0" algn="l">
              <a:lnSpc>
                <a:spcPct val="96428"/>
              </a:lnSpc>
              <a:spcBef>
                <a:spcPts val="0"/>
              </a:spcBef>
              <a:spcAft>
                <a:spcPts val="0"/>
              </a:spcAft>
              <a:buNone/>
            </a:pPr>
            <a:r>
              <a:rPr b="1" i="0" lang="es-PE" sz="2800" u="none" cap="none" strike="noStrike">
                <a:solidFill>
                  <a:schemeClr val="dk1"/>
                </a:solidFill>
                <a:latin typeface="Montserrat"/>
                <a:ea typeface="Montserrat"/>
                <a:cs typeface="Montserrat"/>
                <a:sym typeface="Montserrat"/>
              </a:rPr>
              <a:t>Brechas pendientes</a:t>
            </a:r>
            <a:br>
              <a:rPr b="1" lang="es-PE" sz="2800">
                <a:solidFill>
                  <a:schemeClr val="dk1"/>
                </a:solidFill>
                <a:latin typeface="Montserrat"/>
                <a:ea typeface="Montserrat"/>
                <a:cs typeface="Montserrat"/>
                <a:sym typeface="Montserrat"/>
              </a:rPr>
            </a:br>
            <a:r>
              <a:rPr i="1" lang="es-PE" sz="2000" u="none" cap="none" strike="noStrike">
                <a:solidFill>
                  <a:schemeClr val="dk1"/>
                </a:solidFill>
                <a:latin typeface="Montserrat"/>
                <a:ea typeface="Montserrat"/>
                <a:cs typeface="Montserrat"/>
                <a:sym typeface="Montserrat"/>
              </a:rPr>
              <a:t>Avance en la implementación del Modelo de Integridad 2023 </a:t>
            </a:r>
            <a:endParaRPr i="1" sz="2000" u="none" cap="none" strike="noStrike">
              <a:solidFill>
                <a:schemeClr val="dk1"/>
              </a:solidFill>
              <a:latin typeface="Montserrat"/>
              <a:ea typeface="Montserrat"/>
              <a:cs typeface="Montserrat"/>
              <a:sym typeface="Montserrat"/>
            </a:endParaRPr>
          </a:p>
          <a:p>
            <a:pPr indent="0" lvl="0" marL="0" marR="0" rtl="0" algn="l">
              <a:lnSpc>
                <a:spcPct val="96428"/>
              </a:lnSpc>
              <a:spcBef>
                <a:spcPts val="0"/>
              </a:spcBef>
              <a:spcAft>
                <a:spcPts val="0"/>
              </a:spcAft>
              <a:buNone/>
            </a:pPr>
            <a:r>
              <a:t/>
            </a:r>
            <a:endParaRPr b="1" sz="2800">
              <a:solidFill>
                <a:schemeClr val="dk1"/>
              </a:solidFill>
              <a:latin typeface="Montserrat"/>
              <a:ea typeface="Montserrat"/>
              <a:cs typeface="Montserrat"/>
              <a:sym typeface="Montserrat"/>
            </a:endParaRPr>
          </a:p>
        </p:txBody>
      </p:sp>
      <p:sp>
        <p:nvSpPr>
          <p:cNvPr id="135" name="Google Shape;135;p4"/>
          <p:cNvSpPr txBox="1"/>
          <p:nvPr/>
        </p:nvSpPr>
        <p:spPr>
          <a:xfrm>
            <a:off x="182875" y="5807377"/>
            <a:ext cx="1485900" cy="527700"/>
          </a:xfrm>
          <a:prstGeom prst="rect">
            <a:avLst/>
          </a:prstGeom>
          <a:noFill/>
          <a:ln>
            <a:noFill/>
          </a:ln>
        </p:spPr>
        <p:txBody>
          <a:bodyPr anchorCtr="0" anchor="t" bIns="45700" lIns="91425" spcFirstLastPara="1" rIns="91425" wrap="square" tIns="45700">
            <a:spAutoFit/>
          </a:bodyPr>
          <a:lstStyle/>
          <a:p>
            <a:pPr indent="0" lvl="0" marL="0" marR="0" rtl="0" algn="ctr">
              <a:lnSpc>
                <a:spcPct val="78571"/>
              </a:lnSpc>
              <a:spcBef>
                <a:spcPts val="0"/>
              </a:spcBef>
              <a:spcAft>
                <a:spcPts val="0"/>
              </a:spcAft>
              <a:buNone/>
            </a:pPr>
            <a:r>
              <a:rPr i="0" lang="es-PE" sz="1200" u="none" cap="none" strike="noStrike">
                <a:solidFill>
                  <a:schemeClr val="dk1"/>
                </a:solidFill>
                <a:latin typeface="Montserrat Medium"/>
                <a:ea typeface="Montserrat Medium"/>
                <a:cs typeface="Montserrat Medium"/>
                <a:sym typeface="Montserrat Medium"/>
              </a:rPr>
              <a:t>Oficina de Integridad Institucional</a:t>
            </a:r>
            <a:endParaRPr sz="1200">
              <a:latin typeface="Montserrat"/>
              <a:ea typeface="Montserrat"/>
              <a:cs typeface="Montserrat"/>
              <a:sym typeface="Montserrat"/>
            </a:endParaRPr>
          </a:p>
        </p:txBody>
      </p:sp>
      <p:sp>
        <p:nvSpPr>
          <p:cNvPr id="136" name="Google Shape;136;p4"/>
          <p:cNvSpPr txBox="1"/>
          <p:nvPr/>
        </p:nvSpPr>
        <p:spPr>
          <a:xfrm>
            <a:off x="1393767" y="5807361"/>
            <a:ext cx="1272000" cy="382500"/>
          </a:xfrm>
          <a:prstGeom prst="rect">
            <a:avLst/>
          </a:prstGeom>
          <a:noFill/>
          <a:ln>
            <a:noFill/>
          </a:ln>
        </p:spPr>
        <p:txBody>
          <a:bodyPr anchorCtr="0" anchor="t" bIns="45700" lIns="91425" spcFirstLastPara="1" rIns="91425" wrap="square" tIns="45700">
            <a:spAutoFit/>
          </a:bodyPr>
          <a:lstStyle/>
          <a:p>
            <a:pPr indent="0" lvl="0" marL="0" marR="0" rtl="0" algn="ctr">
              <a:lnSpc>
                <a:spcPct val="78571"/>
              </a:lnSpc>
              <a:spcBef>
                <a:spcPts val="0"/>
              </a:spcBef>
              <a:spcAft>
                <a:spcPts val="0"/>
              </a:spcAft>
              <a:buNone/>
            </a:pPr>
            <a:r>
              <a:rPr i="0" lang="es-PE" sz="1200" u="none" cap="none" strike="noStrike">
                <a:solidFill>
                  <a:schemeClr val="dk1"/>
                </a:solidFill>
                <a:latin typeface="Montserrat Medium"/>
                <a:ea typeface="Montserrat Medium"/>
                <a:cs typeface="Montserrat Medium"/>
                <a:sym typeface="Montserrat Medium"/>
              </a:rPr>
              <a:t>Unidad funcional</a:t>
            </a:r>
            <a:endParaRPr sz="1200">
              <a:latin typeface="Montserrat"/>
              <a:ea typeface="Montserrat"/>
              <a:cs typeface="Montserrat"/>
              <a:sym typeface="Montserrat"/>
            </a:endParaRPr>
          </a:p>
        </p:txBody>
      </p:sp>
      <p:sp>
        <p:nvSpPr>
          <p:cNvPr id="137" name="Google Shape;137;p4"/>
          <p:cNvSpPr txBox="1"/>
          <p:nvPr/>
        </p:nvSpPr>
        <p:spPr>
          <a:xfrm>
            <a:off x="2697975" y="5807350"/>
            <a:ext cx="1062900" cy="382500"/>
          </a:xfrm>
          <a:prstGeom prst="rect">
            <a:avLst/>
          </a:prstGeom>
          <a:noFill/>
          <a:ln>
            <a:noFill/>
          </a:ln>
        </p:spPr>
        <p:txBody>
          <a:bodyPr anchorCtr="0" anchor="t" bIns="45700" lIns="91425" spcFirstLastPara="1" rIns="91425" wrap="square" tIns="45700">
            <a:spAutoFit/>
          </a:bodyPr>
          <a:lstStyle/>
          <a:p>
            <a:pPr indent="0" lvl="0" marL="0" marR="0" rtl="0" algn="ctr">
              <a:lnSpc>
                <a:spcPct val="78571"/>
              </a:lnSpc>
              <a:spcBef>
                <a:spcPts val="0"/>
              </a:spcBef>
              <a:spcAft>
                <a:spcPts val="0"/>
              </a:spcAft>
              <a:buNone/>
            </a:pPr>
            <a:r>
              <a:rPr i="0" lang="es-PE" sz="1200" u="none" cap="none" strike="noStrike">
                <a:solidFill>
                  <a:schemeClr val="dk1"/>
                </a:solidFill>
                <a:latin typeface="Montserrat Medium"/>
                <a:ea typeface="Montserrat Medium"/>
                <a:cs typeface="Montserrat Medium"/>
                <a:sym typeface="Montserrat Medium"/>
              </a:rPr>
              <a:t>Otra modalidad</a:t>
            </a:r>
            <a:endParaRPr sz="1200">
              <a:latin typeface="Montserrat"/>
              <a:ea typeface="Montserrat"/>
              <a:cs typeface="Montserrat"/>
              <a:sym typeface="Montserrat"/>
            </a:endParaRPr>
          </a:p>
        </p:txBody>
      </p:sp>
      <p:sp>
        <p:nvSpPr>
          <p:cNvPr id="138" name="Google Shape;138;p4"/>
          <p:cNvSpPr txBox="1"/>
          <p:nvPr/>
        </p:nvSpPr>
        <p:spPr>
          <a:xfrm>
            <a:off x="4468670" y="2118775"/>
            <a:ext cx="6741000" cy="657900"/>
          </a:xfrm>
          <a:prstGeom prst="rect">
            <a:avLst/>
          </a:prstGeom>
          <a:noFill/>
          <a:ln>
            <a:noFill/>
          </a:ln>
        </p:spPr>
        <p:txBody>
          <a:bodyPr anchorCtr="0" anchor="t" bIns="45700" lIns="91425" spcFirstLastPara="1" rIns="91425" wrap="square" tIns="45700">
            <a:spAutoFit/>
          </a:bodyPr>
          <a:lstStyle/>
          <a:p>
            <a:pPr indent="0" lvl="0" marL="0" marR="0" rtl="0" algn="ctr">
              <a:lnSpc>
                <a:spcPct val="87500"/>
              </a:lnSpc>
              <a:spcBef>
                <a:spcPts val="0"/>
              </a:spcBef>
              <a:spcAft>
                <a:spcPts val="0"/>
              </a:spcAft>
              <a:buNone/>
            </a:pPr>
            <a:r>
              <a:rPr b="1" lang="es-PE" sz="2100">
                <a:solidFill>
                  <a:schemeClr val="dk1"/>
                </a:solidFill>
                <a:latin typeface="Montserrat"/>
                <a:ea typeface="Montserrat"/>
                <a:cs typeface="Montserrat"/>
                <a:sym typeface="Montserrat"/>
              </a:rPr>
              <a:t>Cantidad de entidades que no han implementado herramientas de integridad</a:t>
            </a:r>
            <a:endParaRPr b="1" sz="1900">
              <a:latin typeface="Montserrat"/>
              <a:ea typeface="Montserrat"/>
              <a:cs typeface="Montserrat"/>
              <a:sym typeface="Montserrat"/>
            </a:endParaRPr>
          </a:p>
        </p:txBody>
      </p:sp>
      <p:sp>
        <p:nvSpPr>
          <p:cNvPr id="139" name="Google Shape;139;p4"/>
          <p:cNvSpPr txBox="1"/>
          <p:nvPr/>
        </p:nvSpPr>
        <p:spPr>
          <a:xfrm>
            <a:off x="4306700" y="1722400"/>
            <a:ext cx="7255500" cy="475500"/>
          </a:xfrm>
          <a:prstGeom prst="rect">
            <a:avLst/>
          </a:prstGeom>
          <a:noFill/>
          <a:ln>
            <a:noFill/>
          </a:ln>
        </p:spPr>
        <p:txBody>
          <a:bodyPr anchorCtr="0" anchor="t" bIns="45700" lIns="91425" spcFirstLastPara="1" rIns="91425" wrap="square" tIns="45700">
            <a:spAutoFit/>
          </a:bodyPr>
          <a:lstStyle/>
          <a:p>
            <a:pPr indent="0" lvl="0" marL="0" marR="0" rtl="0" algn="ctr">
              <a:lnSpc>
                <a:spcPct val="77777"/>
              </a:lnSpc>
              <a:spcBef>
                <a:spcPts val="0"/>
              </a:spcBef>
              <a:spcAft>
                <a:spcPts val="0"/>
              </a:spcAft>
              <a:buNone/>
            </a:pPr>
            <a:r>
              <a:t/>
            </a:r>
            <a:endParaRPr b="1" sz="1800">
              <a:solidFill>
                <a:srgbClr val="D72F62"/>
              </a:solidFill>
              <a:latin typeface="Libre Franklin Medium"/>
              <a:ea typeface="Libre Franklin Medium"/>
              <a:cs typeface="Libre Franklin Medium"/>
              <a:sym typeface="Libre Franklin Medium"/>
            </a:endParaRPr>
          </a:p>
          <a:p>
            <a:pPr indent="0" lvl="0" marL="0" marR="0" rtl="0" algn="ctr">
              <a:lnSpc>
                <a:spcPct val="77777"/>
              </a:lnSpc>
              <a:spcBef>
                <a:spcPts val="0"/>
              </a:spcBef>
              <a:spcAft>
                <a:spcPts val="0"/>
              </a:spcAft>
              <a:buNone/>
            </a:pPr>
            <a:r>
              <a:t/>
            </a:r>
            <a:endParaRPr/>
          </a:p>
        </p:txBody>
      </p:sp>
      <p:sp>
        <p:nvSpPr>
          <p:cNvPr id="140" name="Google Shape;140;p4"/>
          <p:cNvSpPr txBox="1"/>
          <p:nvPr/>
        </p:nvSpPr>
        <p:spPr>
          <a:xfrm>
            <a:off x="463650" y="1905200"/>
            <a:ext cx="2969100" cy="1006500"/>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None/>
            </a:pPr>
            <a:r>
              <a:rPr i="0" lang="es-PE" sz="1800" u="none" cap="none" strike="noStrike">
                <a:solidFill>
                  <a:schemeClr val="dk1"/>
                </a:solidFill>
                <a:latin typeface="Montserrat Medium"/>
                <a:ea typeface="Montserrat Medium"/>
                <a:cs typeface="Montserrat Medium"/>
                <a:sym typeface="Montserrat Medium"/>
              </a:rPr>
              <a:t>Desarrollo de la </a:t>
            </a:r>
            <a:r>
              <a:rPr lang="es-PE" sz="1800">
                <a:solidFill>
                  <a:schemeClr val="dk1"/>
                </a:solidFill>
                <a:latin typeface="Montserrat Medium"/>
                <a:ea typeface="Montserrat Medium"/>
                <a:cs typeface="Montserrat Medium"/>
                <a:sym typeface="Montserrat Medium"/>
              </a:rPr>
              <a:t>f</a:t>
            </a:r>
            <a:r>
              <a:rPr i="0" lang="es-PE" sz="1800" u="none" cap="none" strike="noStrike">
                <a:solidFill>
                  <a:schemeClr val="dk1"/>
                </a:solidFill>
                <a:latin typeface="Montserrat Medium"/>
                <a:ea typeface="Montserrat Medium"/>
                <a:cs typeface="Montserrat Medium"/>
                <a:sym typeface="Montserrat Medium"/>
              </a:rPr>
              <a:t>unción de Integridad al 2023</a:t>
            </a:r>
            <a:r>
              <a:rPr lang="es-PE" sz="1800">
                <a:solidFill>
                  <a:schemeClr val="dk1"/>
                </a:solidFill>
                <a:latin typeface="Montserrat Medium"/>
                <a:ea typeface="Montserrat Medium"/>
                <a:cs typeface="Montserrat Medium"/>
                <a:sym typeface="Montserrat Medium"/>
              </a:rPr>
              <a:t>:</a:t>
            </a:r>
            <a:br>
              <a:rPr lang="es-PE" sz="1800">
                <a:solidFill>
                  <a:schemeClr val="dk1"/>
                </a:solidFill>
                <a:latin typeface="Montserrat Medium"/>
                <a:ea typeface="Montserrat Medium"/>
                <a:cs typeface="Montserrat Medium"/>
                <a:sym typeface="Montserrat Medium"/>
              </a:rPr>
            </a:br>
            <a:r>
              <a:rPr b="1" i="0" lang="es-PE" sz="1800" u="none" cap="none" strike="noStrike">
                <a:solidFill>
                  <a:srgbClr val="D72F62"/>
                </a:solidFill>
                <a:latin typeface="Montserrat"/>
                <a:ea typeface="Montserrat"/>
                <a:cs typeface="Montserrat"/>
                <a:sym typeface="Montserrat"/>
              </a:rPr>
              <a:t>189 entidades públicas</a:t>
            </a:r>
            <a:endParaRPr b="1" sz="1600">
              <a:latin typeface="Montserrat"/>
              <a:ea typeface="Montserrat"/>
              <a:cs typeface="Montserrat"/>
              <a:sym typeface="Montserrat"/>
            </a:endParaRPr>
          </a:p>
        </p:txBody>
      </p:sp>
      <p:graphicFrame>
        <p:nvGraphicFramePr>
          <p:cNvPr id="141" name="Google Shape;141;p4"/>
          <p:cNvGraphicFramePr/>
          <p:nvPr/>
        </p:nvGraphicFramePr>
        <p:xfrm>
          <a:off x="-102097" y="3380925"/>
          <a:ext cx="4263900" cy="2434800"/>
        </p:xfrm>
        <a:graphic>
          <a:graphicData uri="http://schemas.openxmlformats.org/drawingml/2006/chart">
            <c:chart r:id="rId3"/>
          </a:graphicData>
        </a:graphic>
      </p:graphicFrame>
      <p:graphicFrame>
        <p:nvGraphicFramePr>
          <p:cNvPr id="142" name="Google Shape;142;p4"/>
          <p:cNvGraphicFramePr/>
          <p:nvPr/>
        </p:nvGraphicFramePr>
        <p:xfrm>
          <a:off x="3948131" y="3221185"/>
          <a:ext cx="3000000" cy="3000000"/>
        </p:xfrm>
        <a:graphic>
          <a:graphicData uri="http://schemas.openxmlformats.org/drawingml/2006/table">
            <a:tbl>
              <a:tblPr bandRow="1" firstRow="1">
                <a:noFill/>
                <a:tableStyleId>{B6DAC99F-5614-4100-AE1C-C7D3101F161C}</a:tableStyleId>
              </a:tblPr>
              <a:tblGrid>
                <a:gridCol w="1548375"/>
                <a:gridCol w="1099925"/>
                <a:gridCol w="773050"/>
                <a:gridCol w="1031775"/>
                <a:gridCol w="1231950"/>
                <a:gridCol w="979025"/>
                <a:gridCol w="1234200"/>
              </a:tblGrid>
              <a:tr h="705650">
                <a:tc>
                  <a:txBody>
                    <a:bodyPr/>
                    <a:lstStyle/>
                    <a:p>
                      <a:pPr indent="0" lvl="0" marL="0" marR="0" rtl="0" algn="r">
                        <a:lnSpc>
                          <a:spcPct val="87500"/>
                        </a:lnSpc>
                        <a:spcBef>
                          <a:spcPts val="0"/>
                        </a:spcBef>
                        <a:spcAft>
                          <a:spcPts val="0"/>
                        </a:spcAft>
                        <a:buNone/>
                      </a:pPr>
                      <a:r>
                        <a:t/>
                      </a:r>
                      <a:endParaRPr sz="1500" u="none" cap="none" strike="noStrike">
                        <a:solidFill>
                          <a:srgbClr val="595959"/>
                        </a:solidFill>
                        <a:latin typeface="Montserrat"/>
                        <a:ea typeface="Montserrat"/>
                        <a:cs typeface="Montserrat"/>
                        <a:sym typeface="Montserrat"/>
                      </a:endParaRPr>
                    </a:p>
                  </a:txBody>
                  <a:tcPr marT="45725" marB="45725" marR="91450" marL="91450">
                    <a:lnL cap="flat" cmpd="sng" w="9525">
                      <a:solidFill>
                        <a:srgbClr val="D72F62"/>
                      </a:solidFill>
                      <a:prstDash val="solid"/>
                      <a:round/>
                      <a:headEnd len="sm" w="sm" type="none"/>
                      <a:tailEnd len="sm" w="sm" type="none"/>
                    </a:lnL>
                    <a:lnR cap="flat" cmpd="sng" w="9525">
                      <a:solidFill>
                        <a:srgbClr val="D72F62"/>
                      </a:solidFill>
                      <a:prstDash val="solid"/>
                      <a:round/>
                      <a:headEnd len="sm" w="sm" type="none"/>
                      <a:tailEnd len="sm" w="sm" type="none"/>
                    </a:lnR>
                    <a:lnT cap="flat" cmpd="sng" w="9525">
                      <a:solidFill>
                        <a:srgbClr val="D72F62"/>
                      </a:solidFill>
                      <a:prstDash val="solid"/>
                      <a:round/>
                      <a:headEnd len="sm" w="sm" type="none"/>
                      <a:tailEnd len="sm" w="sm" type="none"/>
                    </a:lnT>
                    <a:lnB cap="flat" cmpd="sng" w="9525">
                      <a:solidFill>
                        <a:srgbClr val="D72F62"/>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None/>
                      </a:pPr>
                      <a:r>
                        <a:rPr b="0" lang="es-PE" sz="1200">
                          <a:solidFill>
                            <a:srgbClr val="595959"/>
                          </a:solidFill>
                          <a:latin typeface="Montserrat Medium"/>
                          <a:ea typeface="Montserrat Medium"/>
                          <a:cs typeface="Montserrat Medium"/>
                          <a:sym typeface="Montserrat Medium"/>
                        </a:rPr>
                        <a:t>Poder </a:t>
                      </a:r>
                      <a:r>
                        <a:rPr b="0" lang="es-PE" sz="1200" u="none" cap="none" strike="noStrike">
                          <a:solidFill>
                            <a:srgbClr val="595959"/>
                          </a:solidFill>
                          <a:latin typeface="Montserrat Medium"/>
                          <a:ea typeface="Montserrat Medium"/>
                          <a:cs typeface="Montserrat Medium"/>
                          <a:sym typeface="Montserrat Medium"/>
                        </a:rPr>
                        <a:t>Ejecutivo</a:t>
                      </a:r>
                      <a:endParaRPr sz="1200">
                        <a:solidFill>
                          <a:srgbClr val="595959"/>
                        </a:solidFill>
                        <a:latin typeface="Montserrat"/>
                        <a:ea typeface="Montserrat"/>
                        <a:cs typeface="Montserrat"/>
                        <a:sym typeface="Montserrat"/>
                      </a:endParaRPr>
                    </a:p>
                  </a:txBody>
                  <a:tcPr marT="45725" marB="45725" marR="91450" marL="91450" anchor="ctr">
                    <a:lnL cap="flat" cmpd="sng" w="9525">
                      <a:solidFill>
                        <a:srgbClr val="D72F62"/>
                      </a:solidFill>
                      <a:prstDash val="solid"/>
                      <a:round/>
                      <a:headEnd len="sm" w="sm" type="none"/>
                      <a:tailEnd len="sm" w="sm" type="none"/>
                    </a:lnL>
                    <a:lnR cap="flat" cmpd="sng" w="12700">
                      <a:solidFill>
                        <a:srgbClr val="D72F62"/>
                      </a:solidFill>
                      <a:prstDash val="solid"/>
                      <a:round/>
                      <a:headEnd len="sm" w="sm" type="none"/>
                      <a:tailEnd len="sm" w="sm" type="none"/>
                    </a:lnR>
                    <a:lnT cap="flat" cmpd="sng" w="12700">
                      <a:solidFill>
                        <a:srgbClr val="D72F62"/>
                      </a:solidFill>
                      <a:prstDash val="solid"/>
                      <a:round/>
                      <a:headEnd len="sm" w="sm" type="none"/>
                      <a:tailEnd len="sm" w="sm" type="none"/>
                    </a:lnT>
                    <a:lnB cap="flat" cmpd="sng" w="38100">
                      <a:solidFill>
                        <a:srgbClr val="D72F62"/>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None/>
                      </a:pPr>
                      <a:r>
                        <a:rPr b="0" lang="es-PE" sz="1200" u="none" cap="none" strike="noStrike">
                          <a:solidFill>
                            <a:srgbClr val="595959"/>
                          </a:solidFill>
                          <a:latin typeface="Montserrat Medium"/>
                          <a:ea typeface="Montserrat Medium"/>
                          <a:cs typeface="Montserrat Medium"/>
                          <a:sym typeface="Montserrat Medium"/>
                        </a:rPr>
                        <a:t>OCAS</a:t>
                      </a:r>
                      <a:endParaRPr sz="1200">
                        <a:solidFill>
                          <a:srgbClr val="595959"/>
                        </a:solidFill>
                        <a:latin typeface="Montserrat"/>
                        <a:ea typeface="Montserrat"/>
                        <a:cs typeface="Montserrat"/>
                        <a:sym typeface="Montserrat"/>
                      </a:endParaRPr>
                    </a:p>
                  </a:txBody>
                  <a:tcPr marT="45725" marB="45725" marR="91450" marL="91450" anchor="ctr">
                    <a:lnL cap="flat" cmpd="sng" w="12700">
                      <a:solidFill>
                        <a:srgbClr val="D72F62"/>
                      </a:solidFill>
                      <a:prstDash val="solid"/>
                      <a:round/>
                      <a:headEnd len="sm" w="sm" type="none"/>
                      <a:tailEnd len="sm" w="sm" type="none"/>
                    </a:lnL>
                    <a:lnR cap="flat" cmpd="sng" w="12700">
                      <a:solidFill>
                        <a:srgbClr val="D72F62"/>
                      </a:solidFill>
                      <a:prstDash val="solid"/>
                      <a:round/>
                      <a:headEnd len="sm" w="sm" type="none"/>
                      <a:tailEnd len="sm" w="sm" type="none"/>
                    </a:lnR>
                    <a:lnT cap="flat" cmpd="sng" w="12700">
                      <a:solidFill>
                        <a:srgbClr val="D72F62"/>
                      </a:solidFill>
                      <a:prstDash val="solid"/>
                      <a:round/>
                      <a:headEnd len="sm" w="sm" type="none"/>
                      <a:tailEnd len="sm" w="sm" type="none"/>
                    </a:lnT>
                    <a:lnB cap="flat" cmpd="sng" w="38100">
                      <a:solidFill>
                        <a:srgbClr val="D72F62"/>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None/>
                      </a:pPr>
                      <a:r>
                        <a:rPr b="0" lang="es-PE" sz="1200">
                          <a:solidFill>
                            <a:srgbClr val="595959"/>
                          </a:solidFill>
                          <a:latin typeface="Montserrat Medium"/>
                          <a:ea typeface="Montserrat Medium"/>
                          <a:cs typeface="Montserrat Medium"/>
                          <a:sym typeface="Montserrat Medium"/>
                        </a:rPr>
                        <a:t>GORES</a:t>
                      </a:r>
                      <a:endParaRPr sz="1200">
                        <a:solidFill>
                          <a:srgbClr val="595959"/>
                        </a:solidFill>
                        <a:latin typeface="Montserrat"/>
                        <a:ea typeface="Montserrat"/>
                        <a:cs typeface="Montserrat"/>
                        <a:sym typeface="Montserrat"/>
                      </a:endParaRPr>
                    </a:p>
                  </a:txBody>
                  <a:tcPr marT="45725" marB="45725" marR="91450" marL="91450" anchor="ctr">
                    <a:lnL cap="flat" cmpd="sng" w="12700">
                      <a:solidFill>
                        <a:srgbClr val="D72F62"/>
                      </a:solidFill>
                      <a:prstDash val="solid"/>
                      <a:round/>
                      <a:headEnd len="sm" w="sm" type="none"/>
                      <a:tailEnd len="sm" w="sm" type="none"/>
                    </a:lnL>
                    <a:lnR cap="flat" cmpd="sng" w="12700">
                      <a:solidFill>
                        <a:srgbClr val="D72F62"/>
                      </a:solidFill>
                      <a:prstDash val="solid"/>
                      <a:round/>
                      <a:headEnd len="sm" w="sm" type="none"/>
                      <a:tailEnd len="sm" w="sm" type="none"/>
                    </a:lnR>
                    <a:lnT cap="flat" cmpd="sng" w="12700">
                      <a:solidFill>
                        <a:srgbClr val="D72F62"/>
                      </a:solidFill>
                      <a:prstDash val="solid"/>
                      <a:round/>
                      <a:headEnd len="sm" w="sm" type="none"/>
                      <a:tailEnd len="sm" w="sm" type="none"/>
                    </a:lnT>
                    <a:lnB cap="flat" cmpd="sng" w="38100">
                      <a:solidFill>
                        <a:srgbClr val="D72F62"/>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None/>
                      </a:pPr>
                      <a:r>
                        <a:rPr b="0" lang="es-PE" sz="1200">
                          <a:solidFill>
                            <a:srgbClr val="595959"/>
                          </a:solidFill>
                          <a:latin typeface="Montserrat Medium"/>
                          <a:ea typeface="Montserrat Medium"/>
                          <a:cs typeface="Montserrat Medium"/>
                          <a:sym typeface="Montserrat Medium"/>
                        </a:rPr>
                        <a:t>Municipios</a:t>
                      </a:r>
                      <a:endParaRPr sz="1200">
                        <a:solidFill>
                          <a:srgbClr val="595959"/>
                        </a:solidFill>
                        <a:latin typeface="Montserrat"/>
                        <a:ea typeface="Montserrat"/>
                        <a:cs typeface="Montserrat"/>
                        <a:sym typeface="Montserrat"/>
                      </a:endParaRPr>
                    </a:p>
                  </a:txBody>
                  <a:tcPr marT="45725" marB="45725" marR="91450" marL="91450" anchor="ctr">
                    <a:lnL cap="flat" cmpd="sng" w="12700">
                      <a:solidFill>
                        <a:srgbClr val="D72F62"/>
                      </a:solidFill>
                      <a:prstDash val="solid"/>
                      <a:round/>
                      <a:headEnd len="sm" w="sm" type="none"/>
                      <a:tailEnd len="sm" w="sm" type="none"/>
                    </a:lnL>
                    <a:lnR cap="flat" cmpd="sng" w="12700">
                      <a:solidFill>
                        <a:srgbClr val="D72F62"/>
                      </a:solidFill>
                      <a:prstDash val="solid"/>
                      <a:round/>
                      <a:headEnd len="sm" w="sm" type="none"/>
                      <a:tailEnd len="sm" w="sm" type="none"/>
                    </a:lnR>
                    <a:lnT cap="flat" cmpd="sng" w="12700">
                      <a:solidFill>
                        <a:srgbClr val="D72F62"/>
                      </a:solidFill>
                      <a:prstDash val="solid"/>
                      <a:round/>
                      <a:headEnd len="sm" w="sm" type="none"/>
                      <a:tailEnd len="sm" w="sm" type="none"/>
                    </a:lnT>
                    <a:lnB cap="flat" cmpd="sng" w="38100">
                      <a:solidFill>
                        <a:srgbClr val="D72F62"/>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None/>
                      </a:pPr>
                      <a:r>
                        <a:rPr b="0" lang="es-PE" sz="1200">
                          <a:solidFill>
                            <a:srgbClr val="595959"/>
                          </a:solidFill>
                          <a:latin typeface="Montserrat Medium"/>
                          <a:ea typeface="Montserrat Medium"/>
                          <a:cs typeface="Montserrat Medium"/>
                          <a:sym typeface="Montserrat Medium"/>
                        </a:rPr>
                        <a:t>Poder</a:t>
                      </a:r>
                      <a:r>
                        <a:rPr b="0" lang="es-PE" sz="1200" u="none" cap="none" strike="noStrike">
                          <a:solidFill>
                            <a:srgbClr val="595959"/>
                          </a:solidFill>
                          <a:latin typeface="Montserrat Medium"/>
                          <a:ea typeface="Montserrat Medium"/>
                          <a:cs typeface="Montserrat Medium"/>
                          <a:sym typeface="Montserrat Medium"/>
                        </a:rPr>
                        <a:t> Judicial</a:t>
                      </a:r>
                      <a:endParaRPr b="0" sz="1200" u="none" cap="none" strike="noStrike">
                        <a:solidFill>
                          <a:srgbClr val="595959"/>
                        </a:solidFill>
                        <a:latin typeface="Montserrat Medium"/>
                        <a:ea typeface="Montserrat Medium"/>
                        <a:cs typeface="Montserrat Medium"/>
                        <a:sym typeface="Montserrat Medium"/>
                      </a:endParaRPr>
                    </a:p>
                  </a:txBody>
                  <a:tcPr marT="45725" marB="45725" marR="91450" marL="91450" anchor="ctr">
                    <a:lnL cap="flat" cmpd="sng" w="12700">
                      <a:solidFill>
                        <a:srgbClr val="D72F62"/>
                      </a:solidFill>
                      <a:prstDash val="solid"/>
                      <a:round/>
                      <a:headEnd len="sm" w="sm" type="none"/>
                      <a:tailEnd len="sm" w="sm" type="none"/>
                    </a:lnL>
                    <a:lnR cap="flat" cmpd="sng" w="12700">
                      <a:solidFill>
                        <a:srgbClr val="D72F62"/>
                      </a:solidFill>
                      <a:prstDash val="solid"/>
                      <a:round/>
                      <a:headEnd len="sm" w="sm" type="none"/>
                      <a:tailEnd len="sm" w="sm" type="none"/>
                    </a:lnR>
                    <a:lnT cap="flat" cmpd="sng" w="12700">
                      <a:solidFill>
                        <a:srgbClr val="D72F62"/>
                      </a:solidFill>
                      <a:prstDash val="solid"/>
                      <a:round/>
                      <a:headEnd len="sm" w="sm" type="none"/>
                      <a:tailEnd len="sm" w="sm" type="none"/>
                    </a:lnT>
                    <a:lnB cap="flat" cmpd="sng" w="38100">
                      <a:solidFill>
                        <a:srgbClr val="D72F62"/>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None/>
                      </a:pPr>
                      <a:r>
                        <a:rPr b="0" lang="es-PE" sz="1200" u="none" cap="none" strike="noStrike">
                          <a:solidFill>
                            <a:srgbClr val="595959"/>
                          </a:solidFill>
                          <a:latin typeface="Montserrat Medium"/>
                          <a:ea typeface="Montserrat Medium"/>
                          <a:cs typeface="Montserrat Medium"/>
                          <a:sym typeface="Montserrat Medium"/>
                        </a:rPr>
                        <a:t>P</a:t>
                      </a:r>
                      <a:r>
                        <a:rPr b="0" lang="es-PE" sz="1200">
                          <a:solidFill>
                            <a:srgbClr val="595959"/>
                          </a:solidFill>
                          <a:latin typeface="Montserrat Medium"/>
                          <a:ea typeface="Montserrat Medium"/>
                          <a:cs typeface="Montserrat Medium"/>
                          <a:sym typeface="Montserrat Medium"/>
                        </a:rPr>
                        <a:t>oder </a:t>
                      </a:r>
                      <a:r>
                        <a:rPr b="0" lang="es-PE" sz="1200" u="none" cap="none" strike="noStrike">
                          <a:solidFill>
                            <a:srgbClr val="595959"/>
                          </a:solidFill>
                          <a:latin typeface="Montserrat Medium"/>
                          <a:ea typeface="Montserrat Medium"/>
                          <a:cs typeface="Montserrat Medium"/>
                          <a:sym typeface="Montserrat Medium"/>
                        </a:rPr>
                        <a:t>Legislativo</a:t>
                      </a:r>
                      <a:endParaRPr sz="1200">
                        <a:solidFill>
                          <a:srgbClr val="595959"/>
                        </a:solidFill>
                        <a:latin typeface="Montserrat"/>
                        <a:ea typeface="Montserrat"/>
                        <a:cs typeface="Montserrat"/>
                        <a:sym typeface="Montserrat"/>
                      </a:endParaRPr>
                    </a:p>
                  </a:txBody>
                  <a:tcPr marT="45725" marB="45725" marR="91450" marL="91450" anchor="ctr">
                    <a:lnL cap="flat" cmpd="sng" w="12700">
                      <a:solidFill>
                        <a:srgbClr val="D72F62"/>
                      </a:solidFill>
                      <a:prstDash val="solid"/>
                      <a:round/>
                      <a:headEnd len="sm" w="sm" type="none"/>
                      <a:tailEnd len="sm" w="sm" type="none"/>
                    </a:lnL>
                    <a:lnR cap="flat" cmpd="sng" w="12700">
                      <a:solidFill>
                        <a:srgbClr val="D72F62"/>
                      </a:solidFill>
                      <a:prstDash val="solid"/>
                      <a:round/>
                      <a:headEnd len="sm" w="sm" type="none"/>
                      <a:tailEnd len="sm" w="sm" type="none"/>
                    </a:lnR>
                    <a:lnT cap="flat" cmpd="sng" w="12700">
                      <a:solidFill>
                        <a:srgbClr val="D72F62"/>
                      </a:solidFill>
                      <a:prstDash val="solid"/>
                      <a:round/>
                      <a:headEnd len="sm" w="sm" type="none"/>
                      <a:tailEnd len="sm" w="sm" type="none"/>
                    </a:lnT>
                    <a:lnB cap="flat" cmpd="sng" w="38100">
                      <a:solidFill>
                        <a:srgbClr val="D72F62"/>
                      </a:solidFill>
                      <a:prstDash val="solid"/>
                      <a:round/>
                      <a:headEnd len="sm" w="sm" type="none"/>
                      <a:tailEnd len="sm" w="sm" type="none"/>
                    </a:lnB>
                    <a:solidFill>
                      <a:srgbClr val="F2F2F2"/>
                    </a:solidFill>
                  </a:tcPr>
                </a:tc>
              </a:tr>
              <a:tr h="954125">
                <a:tc>
                  <a:txBody>
                    <a:bodyPr/>
                    <a:lstStyle/>
                    <a:p>
                      <a:pPr indent="0" lvl="0" marL="0" marR="0" rtl="0" algn="r">
                        <a:lnSpc>
                          <a:spcPct val="93333"/>
                        </a:lnSpc>
                        <a:spcBef>
                          <a:spcPts val="0"/>
                        </a:spcBef>
                        <a:spcAft>
                          <a:spcPts val="0"/>
                        </a:spcAft>
                        <a:buNone/>
                      </a:pPr>
                      <a:r>
                        <a:rPr lang="es-PE" sz="1200">
                          <a:solidFill>
                            <a:srgbClr val="595959"/>
                          </a:solidFill>
                          <a:latin typeface="Montserrat Medium"/>
                          <a:ea typeface="Montserrat Medium"/>
                          <a:cs typeface="Montserrat Medium"/>
                          <a:sym typeface="Montserrat Medium"/>
                        </a:rPr>
                        <a:t>Registro Estándar de v</a:t>
                      </a:r>
                      <a:r>
                        <a:rPr lang="es-PE" sz="1200" u="none" cap="none" strike="noStrike">
                          <a:solidFill>
                            <a:srgbClr val="595959"/>
                          </a:solidFill>
                          <a:latin typeface="Montserrat Medium"/>
                          <a:ea typeface="Montserrat Medium"/>
                          <a:cs typeface="Montserrat Medium"/>
                          <a:sym typeface="Montserrat Medium"/>
                        </a:rPr>
                        <a:t>isitas en Línea</a:t>
                      </a:r>
                      <a:endParaRPr sz="1100">
                        <a:solidFill>
                          <a:srgbClr val="595959"/>
                        </a:solidFill>
                        <a:latin typeface="Montserrat"/>
                        <a:ea typeface="Montserrat"/>
                        <a:cs typeface="Montserrat"/>
                        <a:sym typeface="Montserrat"/>
                      </a:endParaRPr>
                    </a:p>
                  </a:txBody>
                  <a:tcPr marT="45725" marB="45725" marR="91450" marL="91450">
                    <a:lnL cap="flat" cmpd="sng" w="12700">
                      <a:solidFill>
                        <a:srgbClr val="D72F62"/>
                      </a:solidFill>
                      <a:prstDash val="solid"/>
                      <a:round/>
                      <a:headEnd len="sm" w="sm" type="none"/>
                      <a:tailEnd len="sm" w="sm" type="none"/>
                    </a:lnL>
                    <a:lnR cap="flat" cmpd="sng" w="12700">
                      <a:solidFill>
                        <a:srgbClr val="D72F62"/>
                      </a:solidFill>
                      <a:prstDash val="solid"/>
                      <a:round/>
                      <a:headEnd len="sm" w="sm" type="none"/>
                      <a:tailEnd len="sm" w="sm" type="none"/>
                    </a:lnR>
                    <a:lnT cap="flat" cmpd="sng" w="9525">
                      <a:solidFill>
                        <a:srgbClr val="D72F62"/>
                      </a:solidFill>
                      <a:prstDash val="solid"/>
                      <a:round/>
                      <a:headEnd len="sm" w="sm" type="none"/>
                      <a:tailEnd len="sm" w="sm" type="none"/>
                    </a:lnT>
                    <a:lnB cap="flat" cmpd="sng" w="12700">
                      <a:solidFill>
                        <a:srgbClr val="D72F62"/>
                      </a:solidFill>
                      <a:prstDash val="solid"/>
                      <a:round/>
                      <a:headEnd len="sm" w="sm" type="none"/>
                      <a:tailEnd len="sm" w="sm" type="none"/>
                    </a:lnB>
                    <a:solidFill>
                      <a:srgbClr val="F2F2F2"/>
                    </a:solidFill>
                  </a:tcPr>
                </a:tc>
                <a:tc>
                  <a:txBody>
                    <a:bodyPr/>
                    <a:lstStyle/>
                    <a:p>
                      <a:pPr indent="0" lvl="0" marL="0" marR="0" rtl="0" algn="ctr">
                        <a:lnSpc>
                          <a:spcPct val="87500"/>
                        </a:lnSpc>
                        <a:spcBef>
                          <a:spcPts val="0"/>
                        </a:spcBef>
                        <a:spcAft>
                          <a:spcPts val="0"/>
                        </a:spcAft>
                        <a:buNone/>
                      </a:pPr>
                      <a:r>
                        <a:rPr lang="es-PE" u="none" cap="none" strike="noStrike">
                          <a:solidFill>
                            <a:srgbClr val="595959"/>
                          </a:solidFill>
                          <a:latin typeface="Montserrat Medium"/>
                          <a:ea typeface="Montserrat Medium"/>
                          <a:cs typeface="Montserrat Medium"/>
                          <a:sym typeface="Montserrat Medium"/>
                        </a:rPr>
                        <a:t>33</a:t>
                      </a:r>
                      <a:endParaRPr sz="1200">
                        <a:solidFill>
                          <a:srgbClr val="595959"/>
                        </a:solidFill>
                        <a:latin typeface="Montserrat"/>
                        <a:ea typeface="Montserrat"/>
                        <a:cs typeface="Montserrat"/>
                        <a:sym typeface="Montserrat"/>
                      </a:endParaRPr>
                    </a:p>
                  </a:txBody>
                  <a:tcPr marT="45725" marB="45725" marR="91450" marL="91450" anchor="ctr">
                    <a:lnL cap="flat" cmpd="sng" w="12700">
                      <a:solidFill>
                        <a:srgbClr val="D72F62"/>
                      </a:solidFill>
                      <a:prstDash val="solid"/>
                      <a:round/>
                      <a:headEnd len="sm" w="sm" type="none"/>
                      <a:tailEnd len="sm" w="sm" type="none"/>
                    </a:lnL>
                    <a:lnR cap="flat" cmpd="sng" w="12700">
                      <a:solidFill>
                        <a:srgbClr val="D72F62"/>
                      </a:solidFill>
                      <a:prstDash val="solid"/>
                      <a:round/>
                      <a:headEnd len="sm" w="sm" type="none"/>
                      <a:tailEnd len="sm" w="sm" type="none"/>
                    </a:lnR>
                    <a:lnT cap="flat" cmpd="sng" w="38100">
                      <a:solidFill>
                        <a:srgbClr val="D72F62"/>
                      </a:solidFill>
                      <a:prstDash val="solid"/>
                      <a:round/>
                      <a:headEnd len="sm" w="sm" type="none"/>
                      <a:tailEnd len="sm" w="sm" type="none"/>
                    </a:lnT>
                    <a:lnB cap="flat" cmpd="sng" w="12700">
                      <a:solidFill>
                        <a:srgbClr val="D72F62"/>
                      </a:solidFill>
                      <a:prstDash val="solid"/>
                      <a:round/>
                      <a:headEnd len="sm" w="sm" type="none"/>
                      <a:tailEnd len="sm" w="sm" type="none"/>
                    </a:lnB>
                    <a:solidFill>
                      <a:srgbClr val="F2F2F2"/>
                    </a:solidFill>
                  </a:tcPr>
                </a:tc>
                <a:tc>
                  <a:txBody>
                    <a:bodyPr/>
                    <a:lstStyle/>
                    <a:p>
                      <a:pPr indent="0" lvl="0" marL="0" marR="0" rtl="0" algn="ctr">
                        <a:lnSpc>
                          <a:spcPct val="87500"/>
                        </a:lnSpc>
                        <a:spcBef>
                          <a:spcPts val="0"/>
                        </a:spcBef>
                        <a:spcAft>
                          <a:spcPts val="0"/>
                        </a:spcAft>
                        <a:buNone/>
                      </a:pPr>
                      <a:r>
                        <a:rPr lang="es-PE" u="none" cap="none" strike="noStrike">
                          <a:solidFill>
                            <a:srgbClr val="595959"/>
                          </a:solidFill>
                          <a:latin typeface="Montserrat Medium"/>
                          <a:ea typeface="Montserrat Medium"/>
                          <a:cs typeface="Montserrat Medium"/>
                          <a:sym typeface="Montserrat Medium"/>
                        </a:rPr>
                        <a:t>6</a:t>
                      </a:r>
                      <a:endParaRPr sz="1200">
                        <a:solidFill>
                          <a:srgbClr val="595959"/>
                        </a:solidFill>
                        <a:latin typeface="Montserrat"/>
                        <a:ea typeface="Montserrat"/>
                        <a:cs typeface="Montserrat"/>
                        <a:sym typeface="Montserrat"/>
                      </a:endParaRPr>
                    </a:p>
                  </a:txBody>
                  <a:tcPr marT="45725" marB="45725" marR="91450" marL="91450" anchor="ctr">
                    <a:lnL cap="flat" cmpd="sng" w="12700">
                      <a:solidFill>
                        <a:srgbClr val="D72F62"/>
                      </a:solidFill>
                      <a:prstDash val="solid"/>
                      <a:round/>
                      <a:headEnd len="sm" w="sm" type="none"/>
                      <a:tailEnd len="sm" w="sm" type="none"/>
                    </a:lnL>
                    <a:lnR cap="flat" cmpd="sng" w="12700">
                      <a:solidFill>
                        <a:srgbClr val="D72F62"/>
                      </a:solidFill>
                      <a:prstDash val="solid"/>
                      <a:round/>
                      <a:headEnd len="sm" w="sm" type="none"/>
                      <a:tailEnd len="sm" w="sm" type="none"/>
                    </a:lnR>
                    <a:lnT cap="flat" cmpd="sng" w="38100">
                      <a:solidFill>
                        <a:srgbClr val="D72F62"/>
                      </a:solidFill>
                      <a:prstDash val="solid"/>
                      <a:round/>
                      <a:headEnd len="sm" w="sm" type="none"/>
                      <a:tailEnd len="sm" w="sm" type="none"/>
                    </a:lnT>
                    <a:lnB cap="flat" cmpd="sng" w="12700">
                      <a:solidFill>
                        <a:srgbClr val="D72F62"/>
                      </a:solidFill>
                      <a:prstDash val="solid"/>
                      <a:round/>
                      <a:headEnd len="sm" w="sm" type="none"/>
                      <a:tailEnd len="sm" w="sm" type="none"/>
                    </a:lnB>
                    <a:solidFill>
                      <a:srgbClr val="F2F2F2"/>
                    </a:solidFill>
                  </a:tcPr>
                </a:tc>
                <a:tc>
                  <a:txBody>
                    <a:bodyPr/>
                    <a:lstStyle/>
                    <a:p>
                      <a:pPr indent="0" lvl="0" marL="0" marR="0" rtl="0" algn="ctr">
                        <a:lnSpc>
                          <a:spcPct val="87500"/>
                        </a:lnSpc>
                        <a:spcBef>
                          <a:spcPts val="0"/>
                        </a:spcBef>
                        <a:spcAft>
                          <a:spcPts val="0"/>
                        </a:spcAft>
                        <a:buNone/>
                      </a:pPr>
                      <a:r>
                        <a:rPr lang="es-PE" u="none" cap="none" strike="noStrike">
                          <a:solidFill>
                            <a:srgbClr val="595959"/>
                          </a:solidFill>
                          <a:latin typeface="Montserrat Medium"/>
                          <a:ea typeface="Montserrat Medium"/>
                          <a:cs typeface="Montserrat Medium"/>
                          <a:sym typeface="Montserrat Medium"/>
                        </a:rPr>
                        <a:t>22</a:t>
                      </a:r>
                      <a:endParaRPr sz="1200">
                        <a:solidFill>
                          <a:srgbClr val="595959"/>
                        </a:solidFill>
                        <a:latin typeface="Montserrat"/>
                        <a:ea typeface="Montserrat"/>
                        <a:cs typeface="Montserrat"/>
                        <a:sym typeface="Montserrat"/>
                      </a:endParaRPr>
                    </a:p>
                  </a:txBody>
                  <a:tcPr marT="45725" marB="45725" marR="91450" marL="91450" anchor="ctr">
                    <a:lnL cap="flat" cmpd="sng" w="12700">
                      <a:solidFill>
                        <a:srgbClr val="D72F62"/>
                      </a:solidFill>
                      <a:prstDash val="solid"/>
                      <a:round/>
                      <a:headEnd len="sm" w="sm" type="none"/>
                      <a:tailEnd len="sm" w="sm" type="none"/>
                    </a:lnL>
                    <a:lnR cap="flat" cmpd="sng" w="12700">
                      <a:solidFill>
                        <a:srgbClr val="D72F62"/>
                      </a:solidFill>
                      <a:prstDash val="solid"/>
                      <a:round/>
                      <a:headEnd len="sm" w="sm" type="none"/>
                      <a:tailEnd len="sm" w="sm" type="none"/>
                    </a:lnR>
                    <a:lnT cap="flat" cmpd="sng" w="38100">
                      <a:solidFill>
                        <a:srgbClr val="D72F62"/>
                      </a:solidFill>
                      <a:prstDash val="solid"/>
                      <a:round/>
                      <a:headEnd len="sm" w="sm" type="none"/>
                      <a:tailEnd len="sm" w="sm" type="none"/>
                    </a:lnT>
                    <a:lnB cap="flat" cmpd="sng" w="12700">
                      <a:solidFill>
                        <a:srgbClr val="D72F62"/>
                      </a:solidFill>
                      <a:prstDash val="solid"/>
                      <a:round/>
                      <a:headEnd len="sm" w="sm" type="none"/>
                      <a:tailEnd len="sm" w="sm" type="none"/>
                    </a:lnB>
                    <a:solidFill>
                      <a:srgbClr val="F2F2F2"/>
                    </a:solidFill>
                  </a:tcPr>
                </a:tc>
                <a:tc>
                  <a:txBody>
                    <a:bodyPr/>
                    <a:lstStyle/>
                    <a:p>
                      <a:pPr indent="0" lvl="0" marL="0" marR="0" rtl="0" algn="ctr">
                        <a:lnSpc>
                          <a:spcPct val="87500"/>
                        </a:lnSpc>
                        <a:spcBef>
                          <a:spcPts val="0"/>
                        </a:spcBef>
                        <a:spcAft>
                          <a:spcPts val="0"/>
                        </a:spcAft>
                        <a:buNone/>
                      </a:pPr>
                      <a:r>
                        <a:rPr lang="es-PE" u="none" cap="none" strike="noStrike">
                          <a:solidFill>
                            <a:srgbClr val="595959"/>
                          </a:solidFill>
                          <a:latin typeface="Montserrat Medium"/>
                          <a:ea typeface="Montserrat Medium"/>
                          <a:cs typeface="Montserrat Medium"/>
                          <a:sym typeface="Montserrat Medium"/>
                        </a:rPr>
                        <a:t>18</a:t>
                      </a:r>
                      <a:r>
                        <a:rPr lang="es-PE">
                          <a:solidFill>
                            <a:srgbClr val="595959"/>
                          </a:solidFill>
                          <a:latin typeface="Montserrat Medium"/>
                          <a:ea typeface="Montserrat Medium"/>
                          <a:cs typeface="Montserrat Medium"/>
                          <a:sym typeface="Montserrat Medium"/>
                        </a:rPr>
                        <a:t>45</a:t>
                      </a:r>
                      <a:endParaRPr sz="1200">
                        <a:solidFill>
                          <a:srgbClr val="595959"/>
                        </a:solidFill>
                        <a:latin typeface="Montserrat"/>
                        <a:ea typeface="Montserrat"/>
                        <a:cs typeface="Montserrat"/>
                        <a:sym typeface="Montserrat"/>
                      </a:endParaRPr>
                    </a:p>
                  </a:txBody>
                  <a:tcPr marT="45725" marB="45725" marR="91450" marL="91450" anchor="ctr">
                    <a:lnL cap="flat" cmpd="sng" w="12700">
                      <a:solidFill>
                        <a:srgbClr val="D72F62"/>
                      </a:solidFill>
                      <a:prstDash val="solid"/>
                      <a:round/>
                      <a:headEnd len="sm" w="sm" type="none"/>
                      <a:tailEnd len="sm" w="sm" type="none"/>
                    </a:lnL>
                    <a:lnR cap="flat" cmpd="sng" w="12700">
                      <a:solidFill>
                        <a:srgbClr val="D72F62"/>
                      </a:solidFill>
                      <a:prstDash val="solid"/>
                      <a:round/>
                      <a:headEnd len="sm" w="sm" type="none"/>
                      <a:tailEnd len="sm" w="sm" type="none"/>
                    </a:lnR>
                    <a:lnT cap="flat" cmpd="sng" w="38100">
                      <a:solidFill>
                        <a:srgbClr val="D72F62"/>
                      </a:solidFill>
                      <a:prstDash val="solid"/>
                      <a:round/>
                      <a:headEnd len="sm" w="sm" type="none"/>
                      <a:tailEnd len="sm" w="sm" type="none"/>
                    </a:lnT>
                    <a:lnB cap="flat" cmpd="sng" w="12700">
                      <a:solidFill>
                        <a:srgbClr val="D72F62"/>
                      </a:solidFill>
                      <a:prstDash val="solid"/>
                      <a:round/>
                      <a:headEnd len="sm" w="sm" type="none"/>
                      <a:tailEnd len="sm" w="sm" type="none"/>
                    </a:lnB>
                    <a:solidFill>
                      <a:srgbClr val="F2F2F2"/>
                    </a:solidFill>
                  </a:tcPr>
                </a:tc>
                <a:tc>
                  <a:txBody>
                    <a:bodyPr/>
                    <a:lstStyle/>
                    <a:p>
                      <a:pPr indent="0" lvl="0" marL="0" marR="0" rtl="0" algn="ctr">
                        <a:lnSpc>
                          <a:spcPct val="87500"/>
                        </a:lnSpc>
                        <a:spcBef>
                          <a:spcPts val="0"/>
                        </a:spcBef>
                        <a:spcAft>
                          <a:spcPts val="0"/>
                        </a:spcAft>
                        <a:buNone/>
                      </a:pPr>
                      <a:r>
                        <a:rPr lang="es-PE" u="none" cap="none" strike="noStrike">
                          <a:solidFill>
                            <a:srgbClr val="595959"/>
                          </a:solidFill>
                          <a:latin typeface="Montserrat Medium"/>
                          <a:ea typeface="Montserrat Medium"/>
                          <a:cs typeface="Montserrat Medium"/>
                          <a:sym typeface="Montserrat Medium"/>
                        </a:rPr>
                        <a:t>1</a:t>
                      </a:r>
                      <a:endParaRPr u="none" cap="none" strike="noStrike">
                        <a:solidFill>
                          <a:srgbClr val="595959"/>
                        </a:solidFill>
                        <a:latin typeface="Montserrat Medium"/>
                        <a:ea typeface="Montserrat Medium"/>
                        <a:cs typeface="Montserrat Medium"/>
                        <a:sym typeface="Montserrat Medium"/>
                      </a:endParaRPr>
                    </a:p>
                  </a:txBody>
                  <a:tcPr marT="45725" marB="45725" marR="91450" marL="91450" anchor="ctr">
                    <a:lnL cap="flat" cmpd="sng" w="12700">
                      <a:solidFill>
                        <a:srgbClr val="D72F62"/>
                      </a:solidFill>
                      <a:prstDash val="solid"/>
                      <a:round/>
                      <a:headEnd len="sm" w="sm" type="none"/>
                      <a:tailEnd len="sm" w="sm" type="none"/>
                    </a:lnL>
                    <a:lnR cap="flat" cmpd="sng" w="12700">
                      <a:solidFill>
                        <a:srgbClr val="D72F62"/>
                      </a:solidFill>
                      <a:prstDash val="solid"/>
                      <a:round/>
                      <a:headEnd len="sm" w="sm" type="none"/>
                      <a:tailEnd len="sm" w="sm" type="none"/>
                    </a:lnR>
                    <a:lnT cap="flat" cmpd="sng" w="38100">
                      <a:solidFill>
                        <a:srgbClr val="D72F62"/>
                      </a:solidFill>
                      <a:prstDash val="solid"/>
                      <a:round/>
                      <a:headEnd len="sm" w="sm" type="none"/>
                      <a:tailEnd len="sm" w="sm" type="none"/>
                    </a:lnT>
                    <a:lnB cap="flat" cmpd="sng" w="12700">
                      <a:solidFill>
                        <a:srgbClr val="D72F62"/>
                      </a:solidFill>
                      <a:prstDash val="solid"/>
                      <a:round/>
                      <a:headEnd len="sm" w="sm" type="none"/>
                      <a:tailEnd len="sm" w="sm" type="none"/>
                    </a:lnB>
                    <a:solidFill>
                      <a:srgbClr val="F2F2F2"/>
                    </a:solidFill>
                  </a:tcPr>
                </a:tc>
                <a:tc>
                  <a:txBody>
                    <a:bodyPr/>
                    <a:lstStyle/>
                    <a:p>
                      <a:pPr indent="0" lvl="0" marL="0" marR="0" rtl="0" algn="ctr">
                        <a:lnSpc>
                          <a:spcPct val="87500"/>
                        </a:lnSpc>
                        <a:spcBef>
                          <a:spcPts val="0"/>
                        </a:spcBef>
                        <a:spcAft>
                          <a:spcPts val="0"/>
                        </a:spcAft>
                        <a:buNone/>
                      </a:pPr>
                      <a:r>
                        <a:rPr lang="es-PE" u="none" cap="none" strike="noStrike">
                          <a:solidFill>
                            <a:srgbClr val="595959"/>
                          </a:solidFill>
                          <a:latin typeface="Montserrat Medium"/>
                          <a:ea typeface="Montserrat Medium"/>
                          <a:cs typeface="Montserrat Medium"/>
                          <a:sym typeface="Montserrat Medium"/>
                        </a:rPr>
                        <a:t>1</a:t>
                      </a:r>
                      <a:endParaRPr sz="1200">
                        <a:solidFill>
                          <a:srgbClr val="595959"/>
                        </a:solidFill>
                        <a:latin typeface="Montserrat"/>
                        <a:ea typeface="Montserrat"/>
                        <a:cs typeface="Montserrat"/>
                        <a:sym typeface="Montserrat"/>
                      </a:endParaRPr>
                    </a:p>
                  </a:txBody>
                  <a:tcPr marT="45725" marB="45725" marR="91450" marL="91450" anchor="ctr">
                    <a:lnL cap="flat" cmpd="sng" w="12700">
                      <a:solidFill>
                        <a:srgbClr val="D72F62"/>
                      </a:solidFill>
                      <a:prstDash val="solid"/>
                      <a:round/>
                      <a:headEnd len="sm" w="sm" type="none"/>
                      <a:tailEnd len="sm" w="sm" type="none"/>
                    </a:lnL>
                    <a:lnR cap="flat" cmpd="sng" w="12700">
                      <a:solidFill>
                        <a:srgbClr val="D72F62"/>
                      </a:solidFill>
                      <a:prstDash val="solid"/>
                      <a:round/>
                      <a:headEnd len="sm" w="sm" type="none"/>
                      <a:tailEnd len="sm" w="sm" type="none"/>
                    </a:lnR>
                    <a:lnT cap="flat" cmpd="sng" w="38100">
                      <a:solidFill>
                        <a:srgbClr val="D72F62"/>
                      </a:solidFill>
                      <a:prstDash val="solid"/>
                      <a:round/>
                      <a:headEnd len="sm" w="sm" type="none"/>
                      <a:tailEnd len="sm" w="sm" type="none"/>
                    </a:lnT>
                    <a:lnB cap="flat" cmpd="sng" w="12700">
                      <a:solidFill>
                        <a:srgbClr val="D72F62"/>
                      </a:solidFill>
                      <a:prstDash val="solid"/>
                      <a:round/>
                      <a:headEnd len="sm" w="sm" type="none"/>
                      <a:tailEnd len="sm" w="sm" type="none"/>
                    </a:lnB>
                    <a:solidFill>
                      <a:srgbClr val="F2F2F2"/>
                    </a:solidFill>
                  </a:tcPr>
                </a:tc>
              </a:tr>
              <a:tr h="668025">
                <a:tc>
                  <a:txBody>
                    <a:bodyPr/>
                    <a:lstStyle/>
                    <a:p>
                      <a:pPr indent="0" lvl="0" marL="0" marR="0" rtl="0" algn="r">
                        <a:lnSpc>
                          <a:spcPct val="93333"/>
                        </a:lnSpc>
                        <a:spcBef>
                          <a:spcPts val="0"/>
                        </a:spcBef>
                        <a:spcAft>
                          <a:spcPts val="0"/>
                        </a:spcAft>
                        <a:buNone/>
                      </a:pPr>
                      <a:r>
                        <a:rPr lang="es-PE" sz="1200">
                          <a:solidFill>
                            <a:srgbClr val="595959"/>
                          </a:solidFill>
                          <a:latin typeface="Montserrat Medium"/>
                          <a:ea typeface="Montserrat Medium"/>
                          <a:cs typeface="Montserrat Medium"/>
                          <a:sym typeface="Montserrat Medium"/>
                        </a:rPr>
                        <a:t>Plataforma de </a:t>
                      </a:r>
                      <a:r>
                        <a:rPr lang="es-PE" sz="1200" u="none" cap="none" strike="noStrike">
                          <a:solidFill>
                            <a:srgbClr val="595959"/>
                          </a:solidFill>
                          <a:latin typeface="Montserrat Medium"/>
                          <a:ea typeface="Montserrat Medium"/>
                          <a:cs typeface="Montserrat Medium"/>
                          <a:sym typeface="Montserrat Medium"/>
                        </a:rPr>
                        <a:t>Denuncia</a:t>
                      </a:r>
                      <a:endParaRPr sz="1100">
                        <a:solidFill>
                          <a:srgbClr val="595959"/>
                        </a:solidFill>
                        <a:latin typeface="Montserrat"/>
                        <a:ea typeface="Montserrat"/>
                        <a:cs typeface="Montserrat"/>
                        <a:sym typeface="Montserrat"/>
                      </a:endParaRPr>
                    </a:p>
                  </a:txBody>
                  <a:tcPr marT="45725" marB="45725" marR="91450" marL="91450">
                    <a:lnL cap="flat" cmpd="sng" w="12700">
                      <a:solidFill>
                        <a:srgbClr val="D72F62"/>
                      </a:solidFill>
                      <a:prstDash val="solid"/>
                      <a:round/>
                      <a:headEnd len="sm" w="sm" type="none"/>
                      <a:tailEnd len="sm" w="sm" type="none"/>
                    </a:lnL>
                    <a:lnR cap="flat" cmpd="sng" w="12700">
                      <a:solidFill>
                        <a:srgbClr val="D72F62"/>
                      </a:solidFill>
                      <a:prstDash val="solid"/>
                      <a:round/>
                      <a:headEnd len="sm" w="sm" type="none"/>
                      <a:tailEnd len="sm" w="sm" type="none"/>
                    </a:lnR>
                    <a:lnT cap="flat" cmpd="sng" w="12700">
                      <a:solidFill>
                        <a:srgbClr val="D72F62"/>
                      </a:solidFill>
                      <a:prstDash val="solid"/>
                      <a:round/>
                      <a:headEnd len="sm" w="sm" type="none"/>
                      <a:tailEnd len="sm" w="sm" type="none"/>
                    </a:lnT>
                    <a:lnB cap="flat" cmpd="sng" w="12700">
                      <a:solidFill>
                        <a:srgbClr val="D72F62"/>
                      </a:solidFill>
                      <a:prstDash val="solid"/>
                      <a:round/>
                      <a:headEnd len="sm" w="sm" type="none"/>
                      <a:tailEnd len="sm" w="sm" type="none"/>
                    </a:lnB>
                    <a:solidFill>
                      <a:srgbClr val="F2F2F2"/>
                    </a:solidFill>
                  </a:tcPr>
                </a:tc>
                <a:tc>
                  <a:txBody>
                    <a:bodyPr/>
                    <a:lstStyle/>
                    <a:p>
                      <a:pPr indent="0" lvl="0" marL="0" marR="0" rtl="0" algn="ctr">
                        <a:lnSpc>
                          <a:spcPct val="87500"/>
                        </a:lnSpc>
                        <a:spcBef>
                          <a:spcPts val="0"/>
                        </a:spcBef>
                        <a:spcAft>
                          <a:spcPts val="0"/>
                        </a:spcAft>
                        <a:buNone/>
                      </a:pPr>
                      <a:r>
                        <a:rPr lang="es-PE" u="none" cap="none" strike="noStrike">
                          <a:solidFill>
                            <a:srgbClr val="595959"/>
                          </a:solidFill>
                          <a:latin typeface="Montserrat Medium"/>
                          <a:ea typeface="Montserrat Medium"/>
                          <a:cs typeface="Montserrat Medium"/>
                          <a:sym typeface="Montserrat Medium"/>
                        </a:rPr>
                        <a:t>15</a:t>
                      </a:r>
                      <a:endParaRPr sz="1200">
                        <a:solidFill>
                          <a:srgbClr val="595959"/>
                        </a:solidFill>
                        <a:latin typeface="Montserrat"/>
                        <a:ea typeface="Montserrat"/>
                        <a:cs typeface="Montserrat"/>
                        <a:sym typeface="Montserrat"/>
                      </a:endParaRPr>
                    </a:p>
                  </a:txBody>
                  <a:tcPr marT="45725" marB="45725" marR="91450" marL="91450" anchor="ctr">
                    <a:lnL cap="flat" cmpd="sng" w="12700">
                      <a:solidFill>
                        <a:srgbClr val="D72F62"/>
                      </a:solidFill>
                      <a:prstDash val="solid"/>
                      <a:round/>
                      <a:headEnd len="sm" w="sm" type="none"/>
                      <a:tailEnd len="sm" w="sm" type="none"/>
                    </a:lnL>
                    <a:lnR cap="flat" cmpd="sng" w="12700">
                      <a:solidFill>
                        <a:srgbClr val="D72F62"/>
                      </a:solidFill>
                      <a:prstDash val="solid"/>
                      <a:round/>
                      <a:headEnd len="sm" w="sm" type="none"/>
                      <a:tailEnd len="sm" w="sm" type="none"/>
                    </a:lnR>
                    <a:lnT cap="flat" cmpd="sng" w="12700">
                      <a:solidFill>
                        <a:srgbClr val="D72F62"/>
                      </a:solidFill>
                      <a:prstDash val="solid"/>
                      <a:round/>
                      <a:headEnd len="sm" w="sm" type="none"/>
                      <a:tailEnd len="sm" w="sm" type="none"/>
                    </a:lnT>
                    <a:lnB cap="flat" cmpd="sng" w="12700">
                      <a:solidFill>
                        <a:srgbClr val="D72F62"/>
                      </a:solidFill>
                      <a:prstDash val="solid"/>
                      <a:round/>
                      <a:headEnd len="sm" w="sm" type="none"/>
                      <a:tailEnd len="sm" w="sm" type="none"/>
                    </a:lnB>
                    <a:solidFill>
                      <a:srgbClr val="F2F2F2"/>
                    </a:solidFill>
                  </a:tcPr>
                </a:tc>
                <a:tc>
                  <a:txBody>
                    <a:bodyPr/>
                    <a:lstStyle/>
                    <a:p>
                      <a:pPr indent="0" lvl="0" marL="0" marR="0" rtl="0" algn="ctr">
                        <a:lnSpc>
                          <a:spcPct val="87500"/>
                        </a:lnSpc>
                        <a:spcBef>
                          <a:spcPts val="0"/>
                        </a:spcBef>
                        <a:spcAft>
                          <a:spcPts val="0"/>
                        </a:spcAft>
                        <a:buNone/>
                      </a:pPr>
                      <a:r>
                        <a:rPr lang="es-PE" u="none" cap="none" strike="noStrike">
                          <a:solidFill>
                            <a:srgbClr val="595959"/>
                          </a:solidFill>
                          <a:latin typeface="Montserrat Medium"/>
                          <a:ea typeface="Montserrat Medium"/>
                          <a:cs typeface="Montserrat Medium"/>
                          <a:sym typeface="Montserrat Medium"/>
                        </a:rPr>
                        <a:t>1</a:t>
                      </a:r>
                      <a:endParaRPr sz="1200">
                        <a:solidFill>
                          <a:srgbClr val="595959"/>
                        </a:solidFill>
                        <a:latin typeface="Montserrat"/>
                        <a:ea typeface="Montserrat"/>
                        <a:cs typeface="Montserrat"/>
                        <a:sym typeface="Montserrat"/>
                      </a:endParaRPr>
                    </a:p>
                  </a:txBody>
                  <a:tcPr marT="45725" marB="45725" marR="91450" marL="91450" anchor="ctr">
                    <a:lnL cap="flat" cmpd="sng" w="12700">
                      <a:solidFill>
                        <a:srgbClr val="D72F62"/>
                      </a:solidFill>
                      <a:prstDash val="solid"/>
                      <a:round/>
                      <a:headEnd len="sm" w="sm" type="none"/>
                      <a:tailEnd len="sm" w="sm" type="none"/>
                    </a:lnL>
                    <a:lnR cap="flat" cmpd="sng" w="12700">
                      <a:solidFill>
                        <a:srgbClr val="D72F62"/>
                      </a:solidFill>
                      <a:prstDash val="solid"/>
                      <a:round/>
                      <a:headEnd len="sm" w="sm" type="none"/>
                      <a:tailEnd len="sm" w="sm" type="none"/>
                    </a:lnR>
                    <a:lnT cap="flat" cmpd="sng" w="12700">
                      <a:solidFill>
                        <a:srgbClr val="D72F62"/>
                      </a:solidFill>
                      <a:prstDash val="solid"/>
                      <a:round/>
                      <a:headEnd len="sm" w="sm" type="none"/>
                      <a:tailEnd len="sm" w="sm" type="none"/>
                    </a:lnT>
                    <a:lnB cap="flat" cmpd="sng" w="12700">
                      <a:solidFill>
                        <a:srgbClr val="D72F62"/>
                      </a:solidFill>
                      <a:prstDash val="solid"/>
                      <a:round/>
                      <a:headEnd len="sm" w="sm" type="none"/>
                      <a:tailEnd len="sm" w="sm" type="none"/>
                    </a:lnB>
                    <a:solidFill>
                      <a:srgbClr val="F2F2F2"/>
                    </a:solidFill>
                  </a:tcPr>
                </a:tc>
                <a:tc>
                  <a:txBody>
                    <a:bodyPr/>
                    <a:lstStyle/>
                    <a:p>
                      <a:pPr indent="0" lvl="0" marL="0" marR="0" rtl="0" algn="ctr">
                        <a:lnSpc>
                          <a:spcPct val="87500"/>
                        </a:lnSpc>
                        <a:spcBef>
                          <a:spcPts val="0"/>
                        </a:spcBef>
                        <a:spcAft>
                          <a:spcPts val="0"/>
                        </a:spcAft>
                        <a:buNone/>
                      </a:pPr>
                      <a:r>
                        <a:rPr lang="es-PE" u="none" cap="none" strike="noStrike">
                          <a:solidFill>
                            <a:srgbClr val="595959"/>
                          </a:solidFill>
                          <a:latin typeface="Montserrat Medium"/>
                          <a:ea typeface="Montserrat Medium"/>
                          <a:cs typeface="Montserrat Medium"/>
                          <a:sym typeface="Montserrat Medium"/>
                        </a:rPr>
                        <a:t>0</a:t>
                      </a:r>
                      <a:endParaRPr sz="1200">
                        <a:solidFill>
                          <a:srgbClr val="595959"/>
                        </a:solidFill>
                        <a:latin typeface="Montserrat"/>
                        <a:ea typeface="Montserrat"/>
                        <a:cs typeface="Montserrat"/>
                        <a:sym typeface="Montserrat"/>
                      </a:endParaRPr>
                    </a:p>
                  </a:txBody>
                  <a:tcPr marT="45725" marB="45725" marR="91450" marL="91450" anchor="ctr">
                    <a:lnL cap="flat" cmpd="sng" w="12700">
                      <a:solidFill>
                        <a:srgbClr val="D72F62"/>
                      </a:solidFill>
                      <a:prstDash val="solid"/>
                      <a:round/>
                      <a:headEnd len="sm" w="sm" type="none"/>
                      <a:tailEnd len="sm" w="sm" type="none"/>
                    </a:lnL>
                    <a:lnR cap="flat" cmpd="sng" w="12700">
                      <a:solidFill>
                        <a:srgbClr val="D72F62"/>
                      </a:solidFill>
                      <a:prstDash val="solid"/>
                      <a:round/>
                      <a:headEnd len="sm" w="sm" type="none"/>
                      <a:tailEnd len="sm" w="sm" type="none"/>
                    </a:lnR>
                    <a:lnT cap="flat" cmpd="sng" w="12700">
                      <a:solidFill>
                        <a:srgbClr val="D72F62"/>
                      </a:solidFill>
                      <a:prstDash val="solid"/>
                      <a:round/>
                      <a:headEnd len="sm" w="sm" type="none"/>
                      <a:tailEnd len="sm" w="sm" type="none"/>
                    </a:lnT>
                    <a:lnB cap="flat" cmpd="sng" w="12700">
                      <a:solidFill>
                        <a:srgbClr val="D72F62"/>
                      </a:solidFill>
                      <a:prstDash val="solid"/>
                      <a:round/>
                      <a:headEnd len="sm" w="sm" type="none"/>
                      <a:tailEnd len="sm" w="sm" type="none"/>
                    </a:lnB>
                    <a:solidFill>
                      <a:srgbClr val="F2F2F2"/>
                    </a:solidFill>
                  </a:tcPr>
                </a:tc>
                <a:tc>
                  <a:txBody>
                    <a:bodyPr/>
                    <a:lstStyle/>
                    <a:p>
                      <a:pPr indent="0" lvl="0" marL="0" marR="0" rtl="0" algn="ctr">
                        <a:lnSpc>
                          <a:spcPct val="87500"/>
                        </a:lnSpc>
                        <a:spcBef>
                          <a:spcPts val="0"/>
                        </a:spcBef>
                        <a:spcAft>
                          <a:spcPts val="0"/>
                        </a:spcAft>
                        <a:buNone/>
                      </a:pPr>
                      <a:r>
                        <a:rPr lang="es-PE" u="none" cap="none" strike="noStrike">
                          <a:solidFill>
                            <a:srgbClr val="595959"/>
                          </a:solidFill>
                          <a:latin typeface="Montserrat Medium"/>
                          <a:ea typeface="Montserrat Medium"/>
                          <a:cs typeface="Montserrat Medium"/>
                          <a:sym typeface="Montserrat Medium"/>
                        </a:rPr>
                        <a:t>18</a:t>
                      </a:r>
                      <a:r>
                        <a:rPr lang="es-PE">
                          <a:solidFill>
                            <a:srgbClr val="595959"/>
                          </a:solidFill>
                          <a:latin typeface="Montserrat Medium"/>
                          <a:ea typeface="Montserrat Medium"/>
                          <a:cs typeface="Montserrat Medium"/>
                          <a:sym typeface="Montserrat Medium"/>
                        </a:rPr>
                        <a:t>26</a:t>
                      </a:r>
                      <a:endParaRPr sz="1200">
                        <a:solidFill>
                          <a:srgbClr val="595959"/>
                        </a:solidFill>
                        <a:latin typeface="Montserrat"/>
                        <a:ea typeface="Montserrat"/>
                        <a:cs typeface="Montserrat"/>
                        <a:sym typeface="Montserrat"/>
                      </a:endParaRPr>
                    </a:p>
                  </a:txBody>
                  <a:tcPr marT="45725" marB="45725" marR="91450" marL="91450" anchor="ctr">
                    <a:lnL cap="flat" cmpd="sng" w="12700">
                      <a:solidFill>
                        <a:srgbClr val="D72F62"/>
                      </a:solidFill>
                      <a:prstDash val="solid"/>
                      <a:round/>
                      <a:headEnd len="sm" w="sm" type="none"/>
                      <a:tailEnd len="sm" w="sm" type="none"/>
                    </a:lnL>
                    <a:lnR cap="flat" cmpd="sng" w="12700">
                      <a:solidFill>
                        <a:srgbClr val="D72F62"/>
                      </a:solidFill>
                      <a:prstDash val="solid"/>
                      <a:round/>
                      <a:headEnd len="sm" w="sm" type="none"/>
                      <a:tailEnd len="sm" w="sm" type="none"/>
                    </a:lnR>
                    <a:lnT cap="flat" cmpd="sng" w="12700">
                      <a:solidFill>
                        <a:srgbClr val="D72F62"/>
                      </a:solidFill>
                      <a:prstDash val="solid"/>
                      <a:round/>
                      <a:headEnd len="sm" w="sm" type="none"/>
                      <a:tailEnd len="sm" w="sm" type="none"/>
                    </a:lnT>
                    <a:lnB cap="flat" cmpd="sng" w="12700">
                      <a:solidFill>
                        <a:srgbClr val="D72F62"/>
                      </a:solidFill>
                      <a:prstDash val="solid"/>
                      <a:round/>
                      <a:headEnd len="sm" w="sm" type="none"/>
                      <a:tailEnd len="sm" w="sm" type="none"/>
                    </a:lnB>
                    <a:solidFill>
                      <a:srgbClr val="F2F2F2"/>
                    </a:solidFill>
                  </a:tcPr>
                </a:tc>
                <a:tc>
                  <a:txBody>
                    <a:bodyPr/>
                    <a:lstStyle/>
                    <a:p>
                      <a:pPr indent="0" lvl="0" marL="0" marR="0" rtl="0" algn="ctr">
                        <a:lnSpc>
                          <a:spcPct val="87500"/>
                        </a:lnSpc>
                        <a:spcBef>
                          <a:spcPts val="0"/>
                        </a:spcBef>
                        <a:spcAft>
                          <a:spcPts val="0"/>
                        </a:spcAft>
                        <a:buNone/>
                      </a:pPr>
                      <a:r>
                        <a:rPr lang="es-PE" u="none" cap="none" strike="noStrike">
                          <a:solidFill>
                            <a:srgbClr val="595959"/>
                          </a:solidFill>
                          <a:latin typeface="Montserrat Medium"/>
                          <a:ea typeface="Montserrat Medium"/>
                          <a:cs typeface="Montserrat Medium"/>
                          <a:sym typeface="Montserrat Medium"/>
                        </a:rPr>
                        <a:t>0</a:t>
                      </a:r>
                      <a:endParaRPr u="none" cap="none" strike="noStrike">
                        <a:solidFill>
                          <a:srgbClr val="595959"/>
                        </a:solidFill>
                        <a:latin typeface="Montserrat Medium"/>
                        <a:ea typeface="Montserrat Medium"/>
                        <a:cs typeface="Montserrat Medium"/>
                        <a:sym typeface="Montserrat Medium"/>
                      </a:endParaRPr>
                    </a:p>
                  </a:txBody>
                  <a:tcPr marT="45725" marB="45725" marR="91450" marL="91450" anchor="ctr">
                    <a:lnL cap="flat" cmpd="sng" w="12700">
                      <a:solidFill>
                        <a:srgbClr val="D72F62"/>
                      </a:solidFill>
                      <a:prstDash val="solid"/>
                      <a:round/>
                      <a:headEnd len="sm" w="sm" type="none"/>
                      <a:tailEnd len="sm" w="sm" type="none"/>
                    </a:lnL>
                    <a:lnR cap="flat" cmpd="sng" w="12700">
                      <a:solidFill>
                        <a:srgbClr val="D72F62"/>
                      </a:solidFill>
                      <a:prstDash val="solid"/>
                      <a:round/>
                      <a:headEnd len="sm" w="sm" type="none"/>
                      <a:tailEnd len="sm" w="sm" type="none"/>
                    </a:lnR>
                    <a:lnT cap="flat" cmpd="sng" w="12700">
                      <a:solidFill>
                        <a:srgbClr val="D72F62"/>
                      </a:solidFill>
                      <a:prstDash val="solid"/>
                      <a:round/>
                      <a:headEnd len="sm" w="sm" type="none"/>
                      <a:tailEnd len="sm" w="sm" type="none"/>
                    </a:lnT>
                    <a:lnB cap="flat" cmpd="sng" w="12700">
                      <a:solidFill>
                        <a:srgbClr val="D72F62"/>
                      </a:solidFill>
                      <a:prstDash val="solid"/>
                      <a:round/>
                      <a:headEnd len="sm" w="sm" type="none"/>
                      <a:tailEnd len="sm" w="sm" type="none"/>
                    </a:lnB>
                    <a:solidFill>
                      <a:srgbClr val="F2F2F2"/>
                    </a:solidFill>
                  </a:tcPr>
                </a:tc>
                <a:tc>
                  <a:txBody>
                    <a:bodyPr/>
                    <a:lstStyle/>
                    <a:p>
                      <a:pPr indent="0" lvl="0" marL="0" marR="0" rtl="0" algn="ctr">
                        <a:lnSpc>
                          <a:spcPct val="87500"/>
                        </a:lnSpc>
                        <a:spcBef>
                          <a:spcPts val="0"/>
                        </a:spcBef>
                        <a:spcAft>
                          <a:spcPts val="0"/>
                        </a:spcAft>
                        <a:buNone/>
                      </a:pPr>
                      <a:r>
                        <a:rPr lang="es-PE" u="none" cap="none" strike="noStrike">
                          <a:solidFill>
                            <a:srgbClr val="595959"/>
                          </a:solidFill>
                          <a:latin typeface="Montserrat Medium"/>
                          <a:ea typeface="Montserrat Medium"/>
                          <a:cs typeface="Montserrat Medium"/>
                          <a:sym typeface="Montserrat Medium"/>
                        </a:rPr>
                        <a:t>0</a:t>
                      </a:r>
                      <a:endParaRPr sz="1200">
                        <a:solidFill>
                          <a:srgbClr val="595959"/>
                        </a:solidFill>
                        <a:latin typeface="Montserrat"/>
                        <a:ea typeface="Montserrat"/>
                        <a:cs typeface="Montserrat"/>
                        <a:sym typeface="Montserrat"/>
                      </a:endParaRPr>
                    </a:p>
                  </a:txBody>
                  <a:tcPr marT="45725" marB="45725" marR="91450" marL="91450" anchor="ctr">
                    <a:lnL cap="flat" cmpd="sng" w="12700">
                      <a:solidFill>
                        <a:srgbClr val="D72F62"/>
                      </a:solidFill>
                      <a:prstDash val="solid"/>
                      <a:round/>
                      <a:headEnd len="sm" w="sm" type="none"/>
                      <a:tailEnd len="sm" w="sm" type="none"/>
                    </a:lnL>
                    <a:lnR cap="flat" cmpd="sng" w="12700">
                      <a:solidFill>
                        <a:srgbClr val="D72F62"/>
                      </a:solidFill>
                      <a:prstDash val="solid"/>
                      <a:round/>
                      <a:headEnd len="sm" w="sm" type="none"/>
                      <a:tailEnd len="sm" w="sm" type="none"/>
                    </a:lnR>
                    <a:lnT cap="flat" cmpd="sng" w="12700">
                      <a:solidFill>
                        <a:srgbClr val="D72F62"/>
                      </a:solidFill>
                      <a:prstDash val="solid"/>
                      <a:round/>
                      <a:headEnd len="sm" w="sm" type="none"/>
                      <a:tailEnd len="sm" w="sm" type="none"/>
                    </a:lnT>
                    <a:lnB cap="flat" cmpd="sng" w="12700">
                      <a:solidFill>
                        <a:srgbClr val="D72F62"/>
                      </a:solidFill>
                      <a:prstDash val="solid"/>
                      <a:round/>
                      <a:headEnd len="sm" w="sm" type="none"/>
                      <a:tailEnd len="sm" w="sm" type="none"/>
                    </a:lnB>
                    <a:solidFill>
                      <a:srgbClr val="F2F2F2"/>
                    </a:solidFill>
                  </a:tcPr>
                </a:tc>
              </a:tr>
              <a:tr h="931450">
                <a:tc>
                  <a:txBody>
                    <a:bodyPr/>
                    <a:lstStyle/>
                    <a:p>
                      <a:pPr indent="0" lvl="0" marL="0" marR="0" rtl="0" algn="r">
                        <a:lnSpc>
                          <a:spcPct val="93333"/>
                        </a:lnSpc>
                        <a:spcBef>
                          <a:spcPts val="0"/>
                        </a:spcBef>
                        <a:spcAft>
                          <a:spcPts val="0"/>
                        </a:spcAft>
                        <a:buNone/>
                      </a:pPr>
                      <a:r>
                        <a:rPr lang="es-PE" sz="1200">
                          <a:solidFill>
                            <a:srgbClr val="595959"/>
                          </a:solidFill>
                          <a:latin typeface="Montserrat Medium"/>
                          <a:ea typeface="Montserrat Medium"/>
                          <a:cs typeface="Montserrat Medium"/>
                          <a:sym typeface="Montserrat Medium"/>
                        </a:rPr>
                        <a:t>Plataforma de </a:t>
                      </a:r>
                      <a:r>
                        <a:rPr lang="es-PE" sz="1200" u="none" cap="none" strike="noStrike">
                          <a:solidFill>
                            <a:srgbClr val="595959"/>
                          </a:solidFill>
                          <a:latin typeface="Montserrat Medium"/>
                          <a:ea typeface="Montserrat Medium"/>
                          <a:cs typeface="Montserrat Medium"/>
                          <a:sym typeface="Montserrat Medium"/>
                        </a:rPr>
                        <a:t>Debida Diligencia</a:t>
                      </a:r>
                      <a:endParaRPr sz="1100">
                        <a:solidFill>
                          <a:srgbClr val="595959"/>
                        </a:solidFill>
                        <a:latin typeface="Montserrat"/>
                        <a:ea typeface="Montserrat"/>
                        <a:cs typeface="Montserrat"/>
                        <a:sym typeface="Montserrat"/>
                      </a:endParaRPr>
                    </a:p>
                  </a:txBody>
                  <a:tcPr marT="45725" marB="45725" marR="91450" marL="91450">
                    <a:lnL cap="flat" cmpd="sng" w="12700">
                      <a:solidFill>
                        <a:srgbClr val="D72F62"/>
                      </a:solidFill>
                      <a:prstDash val="solid"/>
                      <a:round/>
                      <a:headEnd len="sm" w="sm" type="none"/>
                      <a:tailEnd len="sm" w="sm" type="none"/>
                    </a:lnL>
                    <a:lnR cap="flat" cmpd="sng" w="12700">
                      <a:solidFill>
                        <a:srgbClr val="D72F62"/>
                      </a:solidFill>
                      <a:prstDash val="solid"/>
                      <a:round/>
                      <a:headEnd len="sm" w="sm" type="none"/>
                      <a:tailEnd len="sm" w="sm" type="none"/>
                    </a:lnR>
                    <a:lnT cap="flat" cmpd="sng" w="12700">
                      <a:solidFill>
                        <a:srgbClr val="D72F62"/>
                      </a:solidFill>
                      <a:prstDash val="solid"/>
                      <a:round/>
                      <a:headEnd len="sm" w="sm" type="none"/>
                      <a:tailEnd len="sm" w="sm" type="none"/>
                    </a:lnT>
                    <a:lnB cap="flat" cmpd="sng" w="12700">
                      <a:solidFill>
                        <a:srgbClr val="D72F62"/>
                      </a:solidFill>
                      <a:prstDash val="solid"/>
                      <a:round/>
                      <a:headEnd len="sm" w="sm" type="none"/>
                      <a:tailEnd len="sm" w="sm" type="none"/>
                    </a:lnB>
                    <a:solidFill>
                      <a:srgbClr val="F2F2F2"/>
                    </a:solidFill>
                  </a:tcPr>
                </a:tc>
                <a:tc>
                  <a:txBody>
                    <a:bodyPr/>
                    <a:lstStyle/>
                    <a:p>
                      <a:pPr indent="0" lvl="0" marL="0" marR="0" rtl="0" algn="ctr">
                        <a:lnSpc>
                          <a:spcPct val="87500"/>
                        </a:lnSpc>
                        <a:spcBef>
                          <a:spcPts val="0"/>
                        </a:spcBef>
                        <a:spcAft>
                          <a:spcPts val="0"/>
                        </a:spcAft>
                        <a:buNone/>
                      </a:pPr>
                      <a:r>
                        <a:rPr lang="es-PE" u="none" cap="none" strike="noStrike">
                          <a:solidFill>
                            <a:srgbClr val="595959"/>
                          </a:solidFill>
                          <a:latin typeface="Montserrat Medium"/>
                          <a:ea typeface="Montserrat Medium"/>
                          <a:cs typeface="Montserrat Medium"/>
                          <a:sym typeface="Montserrat Medium"/>
                        </a:rPr>
                        <a:t>18</a:t>
                      </a:r>
                      <a:endParaRPr sz="1200">
                        <a:solidFill>
                          <a:srgbClr val="595959"/>
                        </a:solidFill>
                        <a:latin typeface="Montserrat"/>
                        <a:ea typeface="Montserrat"/>
                        <a:cs typeface="Montserrat"/>
                        <a:sym typeface="Montserrat"/>
                      </a:endParaRPr>
                    </a:p>
                  </a:txBody>
                  <a:tcPr marT="45725" marB="45725" marR="91450" marL="91450" anchor="ctr">
                    <a:lnL cap="flat" cmpd="sng" w="12700">
                      <a:solidFill>
                        <a:srgbClr val="D72F62"/>
                      </a:solidFill>
                      <a:prstDash val="solid"/>
                      <a:round/>
                      <a:headEnd len="sm" w="sm" type="none"/>
                      <a:tailEnd len="sm" w="sm" type="none"/>
                    </a:lnL>
                    <a:lnR cap="flat" cmpd="sng" w="12700">
                      <a:solidFill>
                        <a:srgbClr val="D72F62"/>
                      </a:solidFill>
                      <a:prstDash val="solid"/>
                      <a:round/>
                      <a:headEnd len="sm" w="sm" type="none"/>
                      <a:tailEnd len="sm" w="sm" type="none"/>
                    </a:lnR>
                    <a:lnT cap="flat" cmpd="sng" w="12700">
                      <a:solidFill>
                        <a:srgbClr val="D72F62"/>
                      </a:solidFill>
                      <a:prstDash val="solid"/>
                      <a:round/>
                      <a:headEnd len="sm" w="sm" type="none"/>
                      <a:tailEnd len="sm" w="sm" type="none"/>
                    </a:lnT>
                    <a:lnB cap="flat" cmpd="sng" w="12700">
                      <a:solidFill>
                        <a:srgbClr val="D72F62"/>
                      </a:solidFill>
                      <a:prstDash val="solid"/>
                      <a:round/>
                      <a:headEnd len="sm" w="sm" type="none"/>
                      <a:tailEnd len="sm" w="sm" type="none"/>
                    </a:lnB>
                    <a:solidFill>
                      <a:srgbClr val="F2F2F2"/>
                    </a:solidFill>
                  </a:tcPr>
                </a:tc>
                <a:tc>
                  <a:txBody>
                    <a:bodyPr/>
                    <a:lstStyle/>
                    <a:p>
                      <a:pPr indent="0" lvl="0" marL="0" marR="0" rtl="0" algn="ctr">
                        <a:lnSpc>
                          <a:spcPct val="87500"/>
                        </a:lnSpc>
                        <a:spcBef>
                          <a:spcPts val="0"/>
                        </a:spcBef>
                        <a:spcAft>
                          <a:spcPts val="0"/>
                        </a:spcAft>
                        <a:buNone/>
                      </a:pPr>
                      <a:r>
                        <a:rPr lang="es-PE" u="none" cap="none" strike="noStrike">
                          <a:solidFill>
                            <a:srgbClr val="595959"/>
                          </a:solidFill>
                          <a:latin typeface="Montserrat Medium"/>
                          <a:ea typeface="Montserrat Medium"/>
                          <a:cs typeface="Montserrat Medium"/>
                          <a:sym typeface="Montserrat Medium"/>
                        </a:rPr>
                        <a:t>1</a:t>
                      </a:r>
                      <a:endParaRPr sz="1200">
                        <a:solidFill>
                          <a:srgbClr val="595959"/>
                        </a:solidFill>
                        <a:latin typeface="Montserrat"/>
                        <a:ea typeface="Montserrat"/>
                        <a:cs typeface="Montserrat"/>
                        <a:sym typeface="Montserrat"/>
                      </a:endParaRPr>
                    </a:p>
                  </a:txBody>
                  <a:tcPr marT="45725" marB="45725" marR="91450" marL="91450" anchor="ctr">
                    <a:lnL cap="flat" cmpd="sng" w="12700">
                      <a:solidFill>
                        <a:srgbClr val="D72F62"/>
                      </a:solidFill>
                      <a:prstDash val="solid"/>
                      <a:round/>
                      <a:headEnd len="sm" w="sm" type="none"/>
                      <a:tailEnd len="sm" w="sm" type="none"/>
                    </a:lnL>
                    <a:lnR cap="flat" cmpd="sng" w="12700">
                      <a:solidFill>
                        <a:srgbClr val="D72F62"/>
                      </a:solidFill>
                      <a:prstDash val="solid"/>
                      <a:round/>
                      <a:headEnd len="sm" w="sm" type="none"/>
                      <a:tailEnd len="sm" w="sm" type="none"/>
                    </a:lnR>
                    <a:lnT cap="flat" cmpd="sng" w="12700">
                      <a:solidFill>
                        <a:srgbClr val="D72F62"/>
                      </a:solidFill>
                      <a:prstDash val="solid"/>
                      <a:round/>
                      <a:headEnd len="sm" w="sm" type="none"/>
                      <a:tailEnd len="sm" w="sm" type="none"/>
                    </a:lnT>
                    <a:lnB cap="flat" cmpd="sng" w="12700">
                      <a:solidFill>
                        <a:srgbClr val="D72F62"/>
                      </a:solidFill>
                      <a:prstDash val="solid"/>
                      <a:round/>
                      <a:headEnd len="sm" w="sm" type="none"/>
                      <a:tailEnd len="sm" w="sm" type="none"/>
                    </a:lnB>
                    <a:solidFill>
                      <a:srgbClr val="F2F2F2"/>
                    </a:solidFill>
                  </a:tcPr>
                </a:tc>
                <a:tc>
                  <a:txBody>
                    <a:bodyPr/>
                    <a:lstStyle/>
                    <a:p>
                      <a:pPr indent="0" lvl="0" marL="0" marR="0" rtl="0" algn="ctr">
                        <a:lnSpc>
                          <a:spcPct val="87500"/>
                        </a:lnSpc>
                        <a:spcBef>
                          <a:spcPts val="0"/>
                        </a:spcBef>
                        <a:spcAft>
                          <a:spcPts val="0"/>
                        </a:spcAft>
                        <a:buNone/>
                      </a:pPr>
                      <a:r>
                        <a:rPr lang="es-PE" u="none" cap="none" strike="noStrike">
                          <a:solidFill>
                            <a:srgbClr val="595959"/>
                          </a:solidFill>
                          <a:latin typeface="Montserrat Medium"/>
                          <a:ea typeface="Montserrat Medium"/>
                          <a:cs typeface="Montserrat Medium"/>
                          <a:sym typeface="Montserrat Medium"/>
                        </a:rPr>
                        <a:t>1</a:t>
                      </a:r>
                      <a:endParaRPr sz="1200">
                        <a:solidFill>
                          <a:srgbClr val="595959"/>
                        </a:solidFill>
                        <a:latin typeface="Montserrat"/>
                        <a:ea typeface="Montserrat"/>
                        <a:cs typeface="Montserrat"/>
                        <a:sym typeface="Montserrat"/>
                      </a:endParaRPr>
                    </a:p>
                  </a:txBody>
                  <a:tcPr marT="45725" marB="45725" marR="91450" marL="91450" anchor="ctr">
                    <a:lnL cap="flat" cmpd="sng" w="12700">
                      <a:solidFill>
                        <a:srgbClr val="D72F62"/>
                      </a:solidFill>
                      <a:prstDash val="solid"/>
                      <a:round/>
                      <a:headEnd len="sm" w="sm" type="none"/>
                      <a:tailEnd len="sm" w="sm" type="none"/>
                    </a:lnL>
                    <a:lnR cap="flat" cmpd="sng" w="12700">
                      <a:solidFill>
                        <a:srgbClr val="D72F62"/>
                      </a:solidFill>
                      <a:prstDash val="solid"/>
                      <a:round/>
                      <a:headEnd len="sm" w="sm" type="none"/>
                      <a:tailEnd len="sm" w="sm" type="none"/>
                    </a:lnR>
                    <a:lnT cap="flat" cmpd="sng" w="12700">
                      <a:solidFill>
                        <a:srgbClr val="D72F62"/>
                      </a:solidFill>
                      <a:prstDash val="solid"/>
                      <a:round/>
                      <a:headEnd len="sm" w="sm" type="none"/>
                      <a:tailEnd len="sm" w="sm" type="none"/>
                    </a:lnT>
                    <a:lnB cap="flat" cmpd="sng" w="12700">
                      <a:solidFill>
                        <a:srgbClr val="D72F62"/>
                      </a:solidFill>
                      <a:prstDash val="solid"/>
                      <a:round/>
                      <a:headEnd len="sm" w="sm" type="none"/>
                      <a:tailEnd len="sm" w="sm" type="none"/>
                    </a:lnB>
                    <a:solidFill>
                      <a:srgbClr val="F2F2F2"/>
                    </a:solidFill>
                  </a:tcPr>
                </a:tc>
                <a:tc>
                  <a:txBody>
                    <a:bodyPr/>
                    <a:lstStyle/>
                    <a:p>
                      <a:pPr indent="0" lvl="0" marL="0" marR="0" rtl="0" algn="ctr">
                        <a:lnSpc>
                          <a:spcPct val="87500"/>
                        </a:lnSpc>
                        <a:spcBef>
                          <a:spcPts val="0"/>
                        </a:spcBef>
                        <a:spcAft>
                          <a:spcPts val="0"/>
                        </a:spcAft>
                        <a:buNone/>
                      </a:pPr>
                      <a:r>
                        <a:rPr lang="es-PE" u="none" cap="none" strike="noStrike">
                          <a:solidFill>
                            <a:srgbClr val="595959"/>
                          </a:solidFill>
                          <a:latin typeface="Montserrat Medium"/>
                          <a:ea typeface="Montserrat Medium"/>
                          <a:cs typeface="Montserrat Medium"/>
                          <a:sym typeface="Montserrat Medium"/>
                        </a:rPr>
                        <a:t>1</a:t>
                      </a:r>
                      <a:r>
                        <a:rPr lang="es-PE">
                          <a:solidFill>
                            <a:srgbClr val="595959"/>
                          </a:solidFill>
                          <a:latin typeface="Montserrat Medium"/>
                          <a:ea typeface="Montserrat Medium"/>
                          <a:cs typeface="Montserrat Medium"/>
                          <a:sym typeface="Montserrat Medium"/>
                        </a:rPr>
                        <a:t>516</a:t>
                      </a:r>
                      <a:endParaRPr sz="1200">
                        <a:solidFill>
                          <a:srgbClr val="595959"/>
                        </a:solidFill>
                        <a:latin typeface="Montserrat"/>
                        <a:ea typeface="Montserrat"/>
                        <a:cs typeface="Montserrat"/>
                        <a:sym typeface="Montserrat"/>
                      </a:endParaRPr>
                    </a:p>
                  </a:txBody>
                  <a:tcPr marT="45725" marB="45725" marR="91450" marL="91450" anchor="ctr">
                    <a:lnL cap="flat" cmpd="sng" w="12700">
                      <a:solidFill>
                        <a:srgbClr val="D72F62"/>
                      </a:solidFill>
                      <a:prstDash val="solid"/>
                      <a:round/>
                      <a:headEnd len="sm" w="sm" type="none"/>
                      <a:tailEnd len="sm" w="sm" type="none"/>
                    </a:lnL>
                    <a:lnR cap="flat" cmpd="sng" w="12700">
                      <a:solidFill>
                        <a:srgbClr val="D72F62"/>
                      </a:solidFill>
                      <a:prstDash val="solid"/>
                      <a:round/>
                      <a:headEnd len="sm" w="sm" type="none"/>
                      <a:tailEnd len="sm" w="sm" type="none"/>
                    </a:lnR>
                    <a:lnT cap="flat" cmpd="sng" w="12700">
                      <a:solidFill>
                        <a:srgbClr val="D72F62"/>
                      </a:solidFill>
                      <a:prstDash val="solid"/>
                      <a:round/>
                      <a:headEnd len="sm" w="sm" type="none"/>
                      <a:tailEnd len="sm" w="sm" type="none"/>
                    </a:lnT>
                    <a:lnB cap="flat" cmpd="sng" w="12700">
                      <a:solidFill>
                        <a:srgbClr val="D72F62"/>
                      </a:solidFill>
                      <a:prstDash val="solid"/>
                      <a:round/>
                      <a:headEnd len="sm" w="sm" type="none"/>
                      <a:tailEnd len="sm" w="sm" type="none"/>
                    </a:lnB>
                    <a:solidFill>
                      <a:srgbClr val="F2F2F2"/>
                    </a:solidFill>
                  </a:tcPr>
                </a:tc>
                <a:tc>
                  <a:txBody>
                    <a:bodyPr/>
                    <a:lstStyle/>
                    <a:p>
                      <a:pPr indent="0" lvl="0" marL="0" marR="0" rtl="0" algn="ctr">
                        <a:lnSpc>
                          <a:spcPct val="87500"/>
                        </a:lnSpc>
                        <a:spcBef>
                          <a:spcPts val="0"/>
                        </a:spcBef>
                        <a:spcAft>
                          <a:spcPts val="0"/>
                        </a:spcAft>
                        <a:buNone/>
                      </a:pPr>
                      <a:r>
                        <a:rPr lang="es-PE" u="none" cap="none" strike="noStrike">
                          <a:solidFill>
                            <a:srgbClr val="595959"/>
                          </a:solidFill>
                          <a:latin typeface="Montserrat Medium"/>
                          <a:ea typeface="Montserrat Medium"/>
                          <a:cs typeface="Montserrat Medium"/>
                          <a:sym typeface="Montserrat Medium"/>
                        </a:rPr>
                        <a:t>2</a:t>
                      </a:r>
                      <a:endParaRPr u="none" cap="none" strike="noStrike">
                        <a:solidFill>
                          <a:srgbClr val="595959"/>
                        </a:solidFill>
                        <a:latin typeface="Montserrat Medium"/>
                        <a:ea typeface="Montserrat Medium"/>
                        <a:cs typeface="Montserrat Medium"/>
                        <a:sym typeface="Montserrat Medium"/>
                      </a:endParaRPr>
                    </a:p>
                  </a:txBody>
                  <a:tcPr marT="45725" marB="45725" marR="91450" marL="91450" anchor="ctr">
                    <a:lnL cap="flat" cmpd="sng" w="12700">
                      <a:solidFill>
                        <a:srgbClr val="D72F62"/>
                      </a:solidFill>
                      <a:prstDash val="solid"/>
                      <a:round/>
                      <a:headEnd len="sm" w="sm" type="none"/>
                      <a:tailEnd len="sm" w="sm" type="none"/>
                    </a:lnL>
                    <a:lnR cap="flat" cmpd="sng" w="12700">
                      <a:solidFill>
                        <a:srgbClr val="D72F62"/>
                      </a:solidFill>
                      <a:prstDash val="solid"/>
                      <a:round/>
                      <a:headEnd len="sm" w="sm" type="none"/>
                      <a:tailEnd len="sm" w="sm" type="none"/>
                    </a:lnR>
                    <a:lnT cap="flat" cmpd="sng" w="12700">
                      <a:solidFill>
                        <a:srgbClr val="D72F62"/>
                      </a:solidFill>
                      <a:prstDash val="solid"/>
                      <a:round/>
                      <a:headEnd len="sm" w="sm" type="none"/>
                      <a:tailEnd len="sm" w="sm" type="none"/>
                    </a:lnT>
                    <a:lnB cap="flat" cmpd="sng" w="12700">
                      <a:solidFill>
                        <a:srgbClr val="D72F62"/>
                      </a:solidFill>
                      <a:prstDash val="solid"/>
                      <a:round/>
                      <a:headEnd len="sm" w="sm" type="none"/>
                      <a:tailEnd len="sm" w="sm" type="none"/>
                    </a:lnB>
                    <a:solidFill>
                      <a:srgbClr val="F2F2F2"/>
                    </a:solidFill>
                  </a:tcPr>
                </a:tc>
                <a:tc>
                  <a:txBody>
                    <a:bodyPr/>
                    <a:lstStyle/>
                    <a:p>
                      <a:pPr indent="0" lvl="0" marL="0" marR="0" rtl="0" algn="ctr">
                        <a:lnSpc>
                          <a:spcPct val="87500"/>
                        </a:lnSpc>
                        <a:spcBef>
                          <a:spcPts val="0"/>
                        </a:spcBef>
                        <a:spcAft>
                          <a:spcPts val="0"/>
                        </a:spcAft>
                        <a:buNone/>
                      </a:pPr>
                      <a:r>
                        <a:rPr lang="es-PE" u="none" cap="none" strike="noStrike">
                          <a:solidFill>
                            <a:srgbClr val="595959"/>
                          </a:solidFill>
                          <a:latin typeface="Montserrat Medium"/>
                          <a:ea typeface="Montserrat Medium"/>
                          <a:cs typeface="Montserrat Medium"/>
                          <a:sym typeface="Montserrat Medium"/>
                        </a:rPr>
                        <a:t>1</a:t>
                      </a:r>
                      <a:endParaRPr sz="1200">
                        <a:solidFill>
                          <a:srgbClr val="595959"/>
                        </a:solidFill>
                        <a:latin typeface="Montserrat"/>
                        <a:ea typeface="Montserrat"/>
                        <a:cs typeface="Montserrat"/>
                        <a:sym typeface="Montserrat"/>
                      </a:endParaRPr>
                    </a:p>
                  </a:txBody>
                  <a:tcPr marT="45725" marB="45725" marR="91450" marL="91450" anchor="ctr">
                    <a:lnL cap="flat" cmpd="sng" w="12700">
                      <a:solidFill>
                        <a:srgbClr val="D72F62"/>
                      </a:solidFill>
                      <a:prstDash val="solid"/>
                      <a:round/>
                      <a:headEnd len="sm" w="sm" type="none"/>
                      <a:tailEnd len="sm" w="sm" type="none"/>
                    </a:lnL>
                    <a:lnR cap="flat" cmpd="sng" w="12700">
                      <a:solidFill>
                        <a:srgbClr val="D72F62"/>
                      </a:solidFill>
                      <a:prstDash val="solid"/>
                      <a:round/>
                      <a:headEnd len="sm" w="sm" type="none"/>
                      <a:tailEnd len="sm" w="sm" type="none"/>
                    </a:lnR>
                    <a:lnT cap="flat" cmpd="sng" w="12700">
                      <a:solidFill>
                        <a:srgbClr val="D72F62"/>
                      </a:solidFill>
                      <a:prstDash val="solid"/>
                      <a:round/>
                      <a:headEnd len="sm" w="sm" type="none"/>
                      <a:tailEnd len="sm" w="sm" type="none"/>
                    </a:lnT>
                    <a:lnB cap="flat" cmpd="sng" w="12700">
                      <a:solidFill>
                        <a:srgbClr val="D72F62"/>
                      </a:solidFill>
                      <a:prstDash val="solid"/>
                      <a:round/>
                      <a:headEnd len="sm" w="sm" type="none"/>
                      <a:tailEnd len="sm" w="sm" type="none"/>
                    </a:lnB>
                    <a:solidFill>
                      <a:srgbClr val="F2F2F2"/>
                    </a:solidFill>
                  </a:tcPr>
                </a:tc>
              </a:tr>
            </a:tbl>
          </a:graphicData>
        </a:graphic>
      </p:graphicFrame>
      <p:sp>
        <p:nvSpPr>
          <p:cNvPr id="143" name="Google Shape;143;p4"/>
          <p:cNvSpPr/>
          <p:nvPr/>
        </p:nvSpPr>
        <p:spPr>
          <a:xfrm rot="5400000">
            <a:off x="8028680" y="2820555"/>
            <a:ext cx="272700" cy="280200"/>
          </a:xfrm>
          <a:prstGeom prst="rightArrow">
            <a:avLst>
              <a:gd fmla="val 50000" name="adj1"/>
              <a:gd fmla="val 50000" name="adj2"/>
            </a:avLst>
          </a:prstGeom>
          <a:solidFill>
            <a:srgbClr val="D72F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4"/>
          <p:cNvSpPr/>
          <p:nvPr/>
        </p:nvSpPr>
        <p:spPr>
          <a:xfrm rot="5400000">
            <a:off x="1769325" y="2875563"/>
            <a:ext cx="273000" cy="280200"/>
          </a:xfrm>
          <a:prstGeom prst="rightArrow">
            <a:avLst>
              <a:gd fmla="val 50000" name="adj1"/>
              <a:gd fmla="val 50000" name="adj2"/>
            </a:avLst>
          </a:prstGeom>
          <a:solidFill>
            <a:srgbClr val="D72F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5"/>
          <p:cNvSpPr txBox="1"/>
          <p:nvPr/>
        </p:nvSpPr>
        <p:spPr>
          <a:xfrm>
            <a:off x="612200" y="2630725"/>
            <a:ext cx="3564900" cy="2595900"/>
          </a:xfrm>
          <a:prstGeom prst="rect">
            <a:avLst/>
          </a:prstGeom>
          <a:noFill/>
          <a:ln>
            <a:noFill/>
          </a:ln>
        </p:spPr>
        <p:txBody>
          <a:bodyPr anchorCtr="0" anchor="t" bIns="0" lIns="0" spcFirstLastPara="1" rIns="0" wrap="square" tIns="27925">
            <a:spAutoFit/>
          </a:bodyPr>
          <a:lstStyle/>
          <a:p>
            <a:pPr indent="0" lvl="0" marL="12700" marR="955675" rtl="0" algn="l">
              <a:lnSpc>
                <a:spcPct val="104999"/>
              </a:lnSpc>
              <a:spcBef>
                <a:spcPts val="0"/>
              </a:spcBef>
              <a:spcAft>
                <a:spcPts val="0"/>
              </a:spcAft>
              <a:buNone/>
            </a:pPr>
            <a:r>
              <a:rPr b="1" i="0" lang="es-PE" sz="2000">
                <a:solidFill>
                  <a:srgbClr val="D72F62"/>
                </a:solidFill>
                <a:latin typeface="Montserrat"/>
                <a:ea typeface="Montserrat"/>
                <a:cs typeface="Montserrat"/>
                <a:sym typeface="Montserrat"/>
              </a:rPr>
              <a:t>Objeto de la </a:t>
            </a:r>
            <a:r>
              <a:rPr b="1" lang="es-PE" sz="2000">
                <a:solidFill>
                  <a:srgbClr val="D72F62"/>
                </a:solidFill>
                <a:latin typeface="Montserrat"/>
                <a:ea typeface="Montserrat"/>
                <a:cs typeface="Montserrat"/>
                <a:sym typeface="Montserrat"/>
              </a:rPr>
              <a:t>l</a:t>
            </a:r>
            <a:r>
              <a:rPr b="1" i="0" lang="es-PE" sz="2000">
                <a:solidFill>
                  <a:srgbClr val="D72F62"/>
                </a:solidFill>
                <a:latin typeface="Montserrat"/>
                <a:ea typeface="Montserrat"/>
                <a:cs typeface="Montserrat"/>
                <a:sym typeface="Montserrat"/>
              </a:rPr>
              <a:t>ey</a:t>
            </a:r>
            <a:endParaRPr b="1">
              <a:solidFill>
                <a:srgbClr val="D72F62"/>
              </a:solidFill>
              <a:latin typeface="Montserrat"/>
              <a:ea typeface="Montserrat"/>
              <a:cs typeface="Montserrat"/>
              <a:sym typeface="Montserrat"/>
            </a:endParaRPr>
          </a:p>
          <a:p>
            <a:pPr indent="0" lvl="0" marL="12700" marR="955675" rtl="0" algn="l">
              <a:lnSpc>
                <a:spcPct val="100000"/>
              </a:lnSpc>
              <a:spcBef>
                <a:spcPts val="219"/>
              </a:spcBef>
              <a:spcAft>
                <a:spcPts val="0"/>
              </a:spcAft>
              <a:buNone/>
            </a:pPr>
            <a:r>
              <a:rPr i="0" lang="es-PE" sz="1600">
                <a:solidFill>
                  <a:schemeClr val="dk1"/>
                </a:solidFill>
                <a:latin typeface="Montserrat Medium"/>
                <a:ea typeface="Montserrat Medium"/>
                <a:cs typeface="Montserrat Medium"/>
                <a:sym typeface="Montserrat Medium"/>
              </a:rPr>
              <a:t>Fortalecer la función de integridad en el sector público, a través de la </a:t>
            </a:r>
            <a:r>
              <a:rPr i="0" lang="es-PE" sz="1600">
                <a:solidFill>
                  <a:schemeClr val="dk1"/>
                </a:solidFill>
                <a:latin typeface="Montserrat SemiBold"/>
                <a:ea typeface="Montserrat SemiBold"/>
                <a:cs typeface="Montserrat SemiBold"/>
                <a:sym typeface="Montserrat SemiBold"/>
              </a:rPr>
              <a:t>implementación del Modelo de Integridad en todas las entidades del sector público</a:t>
            </a:r>
            <a:r>
              <a:rPr i="0" lang="es-PE" sz="1600">
                <a:solidFill>
                  <a:schemeClr val="dk1"/>
                </a:solidFill>
                <a:latin typeface="Montserrat Medium"/>
                <a:ea typeface="Montserrat Medium"/>
                <a:cs typeface="Montserrat Medium"/>
                <a:sym typeface="Montserrat Medium"/>
              </a:rPr>
              <a:t> para prevenir los actos de corrupción</a:t>
            </a:r>
            <a:endParaRPr>
              <a:latin typeface="Montserrat Medium"/>
              <a:ea typeface="Montserrat Medium"/>
              <a:cs typeface="Montserrat Medium"/>
              <a:sym typeface="Montserrat Medium"/>
            </a:endParaRPr>
          </a:p>
        </p:txBody>
      </p:sp>
      <p:sp>
        <p:nvSpPr>
          <p:cNvPr id="151" name="Google Shape;151;p5"/>
          <p:cNvSpPr txBox="1"/>
          <p:nvPr/>
        </p:nvSpPr>
        <p:spPr>
          <a:xfrm>
            <a:off x="529894" y="1008522"/>
            <a:ext cx="3753000" cy="1567500"/>
          </a:xfrm>
          <a:prstGeom prst="rect">
            <a:avLst/>
          </a:prstGeom>
          <a:noFill/>
          <a:ln>
            <a:noFill/>
          </a:ln>
        </p:spPr>
        <p:txBody>
          <a:bodyPr anchorCtr="0" anchor="t" bIns="45700" lIns="91425" spcFirstLastPara="1" rIns="91425" wrap="square" tIns="45700">
            <a:spAutoFit/>
          </a:bodyPr>
          <a:lstStyle/>
          <a:p>
            <a:pPr indent="0" lvl="0" marL="0" marR="0" rtl="0" algn="l">
              <a:lnSpc>
                <a:spcPct val="95833"/>
              </a:lnSpc>
              <a:spcBef>
                <a:spcPts val="0"/>
              </a:spcBef>
              <a:spcAft>
                <a:spcPts val="0"/>
              </a:spcAft>
              <a:buNone/>
            </a:pPr>
            <a:r>
              <a:rPr b="1" lang="es-PE" sz="2500">
                <a:solidFill>
                  <a:schemeClr val="dk1"/>
                </a:solidFill>
                <a:latin typeface="Montserrat"/>
                <a:ea typeface="Montserrat"/>
                <a:cs typeface="Montserrat"/>
                <a:sym typeface="Montserrat"/>
              </a:rPr>
              <a:t>PL: Fortalecimiento de la función de integridad en el sector público</a:t>
            </a:r>
            <a:endParaRPr b="1" sz="2500">
              <a:solidFill>
                <a:schemeClr val="dk1"/>
              </a:solidFill>
              <a:latin typeface="Montserrat"/>
              <a:ea typeface="Montserrat"/>
              <a:cs typeface="Montserrat"/>
              <a:sym typeface="Montserrat"/>
            </a:endParaRPr>
          </a:p>
        </p:txBody>
      </p:sp>
      <p:sp>
        <p:nvSpPr>
          <p:cNvPr id="152" name="Google Shape;152;p5"/>
          <p:cNvSpPr txBox="1"/>
          <p:nvPr/>
        </p:nvSpPr>
        <p:spPr>
          <a:xfrm>
            <a:off x="4590500" y="1819358"/>
            <a:ext cx="6783300" cy="1427700"/>
          </a:xfrm>
          <a:prstGeom prst="rect">
            <a:avLst/>
          </a:prstGeom>
          <a:noFill/>
          <a:ln>
            <a:noFill/>
          </a:ln>
        </p:spPr>
        <p:txBody>
          <a:bodyPr anchorCtr="0" anchor="t" bIns="0" lIns="0" spcFirstLastPara="1" rIns="0" wrap="square" tIns="27925">
            <a:spAutoFit/>
          </a:bodyPr>
          <a:lstStyle/>
          <a:p>
            <a:pPr indent="0" lvl="0" marL="12700" marR="955675" rtl="0" algn="just">
              <a:lnSpc>
                <a:spcPct val="104999"/>
              </a:lnSpc>
              <a:spcBef>
                <a:spcPts val="0"/>
              </a:spcBef>
              <a:spcAft>
                <a:spcPts val="0"/>
              </a:spcAft>
              <a:buNone/>
            </a:pPr>
            <a:r>
              <a:rPr i="0" lang="es-PE" sz="2000">
                <a:solidFill>
                  <a:schemeClr val="dk1"/>
                </a:solidFill>
                <a:latin typeface="Montserrat Medium"/>
                <a:ea typeface="Montserrat Medium"/>
                <a:cs typeface="Montserrat Medium"/>
                <a:sym typeface="Montserrat Medium"/>
              </a:rPr>
              <a:t>Modelo de Integridad (Art. 2)</a:t>
            </a:r>
            <a:endParaRPr>
              <a:latin typeface="Montserrat Medium"/>
              <a:ea typeface="Montserrat Medium"/>
              <a:cs typeface="Montserrat Medium"/>
              <a:sym typeface="Montserrat Medium"/>
            </a:endParaRPr>
          </a:p>
          <a:p>
            <a:pPr indent="0" lvl="0" marL="12700" marR="955675" rtl="0" algn="just">
              <a:lnSpc>
                <a:spcPct val="104999"/>
              </a:lnSpc>
              <a:spcBef>
                <a:spcPts val="219"/>
              </a:spcBef>
              <a:spcAft>
                <a:spcPts val="0"/>
              </a:spcAft>
              <a:buNone/>
            </a:pPr>
            <a:r>
              <a:t/>
            </a:r>
            <a:endParaRPr b="0" i="0" sz="2000">
              <a:solidFill>
                <a:schemeClr val="dk1"/>
              </a:solidFill>
              <a:latin typeface="Franklin Gothic"/>
              <a:ea typeface="Franklin Gothic"/>
              <a:cs typeface="Franklin Gothic"/>
              <a:sym typeface="Franklin Gothic"/>
            </a:endParaRPr>
          </a:p>
          <a:p>
            <a:pPr indent="0" lvl="0" marL="0" marR="0" rtl="0" algn="just">
              <a:lnSpc>
                <a:spcPct val="107000"/>
              </a:lnSpc>
              <a:spcBef>
                <a:spcPts val="0"/>
              </a:spcBef>
              <a:spcAft>
                <a:spcPts val="0"/>
              </a:spcAft>
              <a:buNone/>
            </a:pPr>
            <a:r>
              <a:rPr i="0" lang="es-PE" sz="1500">
                <a:solidFill>
                  <a:schemeClr val="dk1"/>
                </a:solidFill>
                <a:latin typeface="Montserrat Medium"/>
                <a:ea typeface="Montserrat Medium"/>
                <a:cs typeface="Montserrat Medium"/>
                <a:sym typeface="Montserrat Medium"/>
              </a:rPr>
              <a:t>Conjunto de orientaciones dirigidas a </a:t>
            </a:r>
            <a:r>
              <a:rPr b="1" i="0" lang="es-PE" sz="1500">
                <a:solidFill>
                  <a:schemeClr val="dk1"/>
                </a:solidFill>
                <a:latin typeface="Montserrat"/>
                <a:ea typeface="Montserrat"/>
                <a:cs typeface="Montserrat"/>
                <a:sym typeface="Montserrat"/>
              </a:rPr>
              <a:t>fortalecer la capacidad preventiva y defensiva de las entidades públicas frente a la corrupción y diversas prácticas contrarias a la ética.</a:t>
            </a:r>
            <a:r>
              <a:rPr i="0" lang="es-PE" sz="1500">
                <a:solidFill>
                  <a:schemeClr val="dk1"/>
                </a:solidFill>
                <a:latin typeface="Montserrat Medium"/>
                <a:ea typeface="Montserrat Medium"/>
                <a:cs typeface="Montserrat Medium"/>
                <a:sym typeface="Montserrat Medium"/>
              </a:rPr>
              <a:t> </a:t>
            </a:r>
            <a:endParaRPr b="0" i="0" sz="2000">
              <a:solidFill>
                <a:schemeClr val="dk1"/>
              </a:solidFill>
              <a:latin typeface="Franklin Gothic"/>
              <a:ea typeface="Franklin Gothic"/>
              <a:cs typeface="Franklin Gothic"/>
              <a:sym typeface="Franklin Gothic"/>
            </a:endParaRPr>
          </a:p>
        </p:txBody>
      </p:sp>
      <p:cxnSp>
        <p:nvCxnSpPr>
          <p:cNvPr id="153" name="Google Shape;153;p5"/>
          <p:cNvCxnSpPr/>
          <p:nvPr/>
        </p:nvCxnSpPr>
        <p:spPr>
          <a:xfrm>
            <a:off x="4155177" y="1001658"/>
            <a:ext cx="0" cy="5511000"/>
          </a:xfrm>
          <a:prstGeom prst="straightConnector1">
            <a:avLst/>
          </a:prstGeom>
          <a:noFill/>
          <a:ln cap="flat" cmpd="sng" w="9525">
            <a:solidFill>
              <a:schemeClr val="dk1"/>
            </a:solidFill>
            <a:prstDash val="dash"/>
            <a:miter lim="800000"/>
            <a:headEnd len="sm" w="sm" type="none"/>
            <a:tailEnd len="sm" w="sm" type="none"/>
          </a:ln>
        </p:spPr>
      </p:cxnSp>
      <p:sp>
        <p:nvSpPr>
          <p:cNvPr id="154" name="Google Shape;154;p5"/>
          <p:cNvSpPr txBox="1"/>
          <p:nvPr/>
        </p:nvSpPr>
        <p:spPr>
          <a:xfrm>
            <a:off x="4590494" y="3821420"/>
            <a:ext cx="6783300" cy="1674900"/>
          </a:xfrm>
          <a:prstGeom prst="rect">
            <a:avLst/>
          </a:prstGeom>
          <a:noFill/>
          <a:ln>
            <a:noFill/>
          </a:ln>
        </p:spPr>
        <p:txBody>
          <a:bodyPr anchorCtr="0" anchor="t" bIns="0" lIns="0" spcFirstLastPara="1" rIns="0" wrap="square" tIns="27925">
            <a:spAutoFit/>
          </a:bodyPr>
          <a:lstStyle/>
          <a:p>
            <a:pPr indent="0" lvl="0" marL="12700" marR="955675" rtl="0" algn="just">
              <a:lnSpc>
                <a:spcPct val="104999"/>
              </a:lnSpc>
              <a:spcBef>
                <a:spcPts val="0"/>
              </a:spcBef>
              <a:spcAft>
                <a:spcPts val="0"/>
              </a:spcAft>
              <a:buNone/>
            </a:pPr>
            <a:r>
              <a:rPr i="0" lang="es-PE" sz="2000">
                <a:solidFill>
                  <a:schemeClr val="dk1"/>
                </a:solidFill>
                <a:latin typeface="Montserrat Medium"/>
                <a:ea typeface="Montserrat Medium"/>
                <a:cs typeface="Montserrat Medium"/>
                <a:sym typeface="Montserrat Medium"/>
              </a:rPr>
              <a:t>Función de integridad (Art. 3)</a:t>
            </a:r>
            <a:endParaRPr>
              <a:latin typeface="Montserrat Medium"/>
              <a:ea typeface="Montserrat Medium"/>
              <a:cs typeface="Montserrat Medium"/>
              <a:sym typeface="Montserrat Medium"/>
            </a:endParaRPr>
          </a:p>
          <a:p>
            <a:pPr indent="0" lvl="0" marL="12700" marR="955675" rtl="0" algn="just">
              <a:lnSpc>
                <a:spcPct val="104999"/>
              </a:lnSpc>
              <a:spcBef>
                <a:spcPts val="219"/>
              </a:spcBef>
              <a:spcAft>
                <a:spcPts val="0"/>
              </a:spcAft>
              <a:buNone/>
            </a:pPr>
            <a:r>
              <a:t/>
            </a:r>
            <a:endParaRPr b="0" i="0" sz="2000">
              <a:solidFill>
                <a:schemeClr val="dk1"/>
              </a:solidFill>
              <a:latin typeface="Franklin Gothic"/>
              <a:ea typeface="Franklin Gothic"/>
              <a:cs typeface="Franklin Gothic"/>
              <a:sym typeface="Franklin Gothic"/>
            </a:endParaRPr>
          </a:p>
          <a:p>
            <a:pPr indent="0" lvl="0" marL="0" marR="0" rtl="0" algn="just">
              <a:lnSpc>
                <a:spcPct val="107000"/>
              </a:lnSpc>
              <a:spcBef>
                <a:spcPts val="0"/>
              </a:spcBef>
              <a:spcAft>
                <a:spcPts val="0"/>
              </a:spcAft>
              <a:buNone/>
            </a:pPr>
            <a:r>
              <a:rPr i="0" lang="es-PE" sz="1500">
                <a:solidFill>
                  <a:schemeClr val="dk1"/>
                </a:solidFill>
                <a:latin typeface="Montserrat Medium"/>
                <a:ea typeface="Montserrat Medium"/>
                <a:cs typeface="Montserrat Medium"/>
                <a:sym typeface="Montserrat Medium"/>
              </a:rPr>
              <a:t>Labor destinada a  asegurar el desarrollo e implementación de normas, mecanismos e instrumentos dirigidos </a:t>
            </a:r>
            <a:r>
              <a:rPr b="1" i="0" lang="es-PE" sz="1500">
                <a:solidFill>
                  <a:schemeClr val="dk1"/>
                </a:solidFill>
                <a:latin typeface="Montserrat"/>
                <a:ea typeface="Montserrat"/>
                <a:cs typeface="Montserrat"/>
                <a:sym typeface="Montserrat"/>
              </a:rPr>
              <a:t>a implementar el enfoque de integridad en la entidad a través de una unidad de organización. </a:t>
            </a:r>
            <a:endParaRPr b="1" i="0" sz="1500">
              <a:solidFill>
                <a:schemeClr val="dk1"/>
              </a:solidFill>
              <a:latin typeface="Montserrat"/>
              <a:ea typeface="Montserrat"/>
              <a:cs typeface="Montserrat"/>
              <a:sym typeface="Montserrat"/>
            </a:endParaRPr>
          </a:p>
        </p:txBody>
      </p:sp>
      <p:pic>
        <p:nvPicPr>
          <p:cNvPr id="155" name="Google Shape;155;p5"/>
          <p:cNvPicPr preferRelativeResize="0"/>
          <p:nvPr/>
        </p:nvPicPr>
        <p:blipFill>
          <a:blip r:embed="rId3">
            <a:alphaModFix/>
          </a:blip>
          <a:stretch>
            <a:fillRect/>
          </a:stretch>
        </p:blipFill>
        <p:spPr>
          <a:xfrm>
            <a:off x="647550" y="5387450"/>
            <a:ext cx="1474701" cy="908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6"/>
          <p:cNvSpPr txBox="1"/>
          <p:nvPr/>
        </p:nvSpPr>
        <p:spPr>
          <a:xfrm>
            <a:off x="612201" y="2678975"/>
            <a:ext cx="3564900" cy="2595900"/>
          </a:xfrm>
          <a:prstGeom prst="rect">
            <a:avLst/>
          </a:prstGeom>
          <a:noFill/>
          <a:ln>
            <a:noFill/>
          </a:ln>
        </p:spPr>
        <p:txBody>
          <a:bodyPr anchorCtr="0" anchor="t" bIns="0" lIns="0" spcFirstLastPara="1" rIns="0" wrap="square" tIns="27925">
            <a:spAutoFit/>
          </a:bodyPr>
          <a:lstStyle/>
          <a:p>
            <a:pPr indent="0" lvl="0" marL="12700" marR="955675" rtl="0" algn="l">
              <a:lnSpc>
                <a:spcPct val="104999"/>
              </a:lnSpc>
              <a:spcBef>
                <a:spcPts val="0"/>
              </a:spcBef>
              <a:spcAft>
                <a:spcPts val="0"/>
              </a:spcAft>
              <a:buNone/>
            </a:pPr>
            <a:r>
              <a:rPr b="1" i="0" lang="es-PE" sz="2000">
                <a:solidFill>
                  <a:srgbClr val="D72F62"/>
                </a:solidFill>
                <a:latin typeface="Montserrat"/>
                <a:ea typeface="Montserrat"/>
                <a:cs typeface="Montserrat"/>
                <a:sym typeface="Montserrat"/>
              </a:rPr>
              <a:t>Objeto de la Ley</a:t>
            </a:r>
            <a:endParaRPr b="1">
              <a:solidFill>
                <a:srgbClr val="D72F62"/>
              </a:solidFill>
              <a:latin typeface="Montserrat"/>
              <a:ea typeface="Montserrat"/>
              <a:cs typeface="Montserrat"/>
              <a:sym typeface="Montserrat"/>
            </a:endParaRPr>
          </a:p>
          <a:p>
            <a:pPr indent="0" lvl="0" marL="12700" marR="955675" rtl="0" algn="l">
              <a:lnSpc>
                <a:spcPct val="100000"/>
              </a:lnSpc>
              <a:spcBef>
                <a:spcPts val="219"/>
              </a:spcBef>
              <a:spcAft>
                <a:spcPts val="0"/>
              </a:spcAft>
              <a:buNone/>
            </a:pPr>
            <a:r>
              <a:rPr i="0" lang="es-PE" sz="1600">
                <a:solidFill>
                  <a:schemeClr val="dk1"/>
                </a:solidFill>
                <a:latin typeface="Montserrat Medium"/>
                <a:ea typeface="Montserrat Medium"/>
                <a:cs typeface="Montserrat Medium"/>
                <a:sym typeface="Montserrat Medium"/>
              </a:rPr>
              <a:t>Fortalecer la función de integridad en el sector público, a través de la implementación del Modelo de Integridad en todas las entidades del sector público para prevenir los actos de corrupción</a:t>
            </a:r>
            <a:endParaRPr>
              <a:latin typeface="Montserrat Medium"/>
              <a:ea typeface="Montserrat Medium"/>
              <a:cs typeface="Montserrat Medium"/>
              <a:sym typeface="Montserrat Medium"/>
            </a:endParaRPr>
          </a:p>
        </p:txBody>
      </p:sp>
      <p:sp>
        <p:nvSpPr>
          <p:cNvPr id="162" name="Google Shape;162;p6"/>
          <p:cNvSpPr txBox="1"/>
          <p:nvPr/>
        </p:nvSpPr>
        <p:spPr>
          <a:xfrm>
            <a:off x="529894" y="1094372"/>
            <a:ext cx="3753000" cy="1567500"/>
          </a:xfrm>
          <a:prstGeom prst="rect">
            <a:avLst/>
          </a:prstGeom>
          <a:noFill/>
          <a:ln>
            <a:noFill/>
          </a:ln>
        </p:spPr>
        <p:txBody>
          <a:bodyPr anchorCtr="0" anchor="t" bIns="45700" lIns="91425" spcFirstLastPara="1" rIns="91425" wrap="square" tIns="45700">
            <a:spAutoFit/>
          </a:bodyPr>
          <a:lstStyle/>
          <a:p>
            <a:pPr indent="0" lvl="0" marL="0" marR="0" rtl="0" algn="l">
              <a:lnSpc>
                <a:spcPct val="95833"/>
              </a:lnSpc>
              <a:spcBef>
                <a:spcPts val="0"/>
              </a:spcBef>
              <a:spcAft>
                <a:spcPts val="0"/>
              </a:spcAft>
              <a:buNone/>
            </a:pPr>
            <a:r>
              <a:rPr b="1" lang="es-PE" sz="2500">
                <a:solidFill>
                  <a:schemeClr val="dk1"/>
                </a:solidFill>
                <a:latin typeface="Montserrat"/>
                <a:ea typeface="Montserrat"/>
                <a:cs typeface="Montserrat"/>
                <a:sym typeface="Montserrat"/>
              </a:rPr>
              <a:t>PL: Fortalecimiento de la función de integridad en el sector público</a:t>
            </a:r>
            <a:endParaRPr b="1" sz="2500">
              <a:solidFill>
                <a:schemeClr val="dk1"/>
              </a:solidFill>
              <a:latin typeface="Montserrat"/>
              <a:ea typeface="Montserrat"/>
              <a:cs typeface="Montserrat"/>
              <a:sym typeface="Montserrat"/>
            </a:endParaRPr>
          </a:p>
        </p:txBody>
      </p:sp>
      <p:sp>
        <p:nvSpPr>
          <p:cNvPr id="163" name="Google Shape;163;p6"/>
          <p:cNvSpPr txBox="1"/>
          <p:nvPr/>
        </p:nvSpPr>
        <p:spPr>
          <a:xfrm>
            <a:off x="4383552" y="936600"/>
            <a:ext cx="7277100" cy="5731200"/>
          </a:xfrm>
          <a:prstGeom prst="rect">
            <a:avLst/>
          </a:prstGeom>
          <a:noFill/>
          <a:ln>
            <a:noFill/>
          </a:ln>
        </p:spPr>
        <p:txBody>
          <a:bodyPr anchorCtr="0" anchor="t" bIns="0" lIns="0" spcFirstLastPara="1" rIns="0" wrap="square" tIns="27925">
            <a:spAutoFit/>
          </a:bodyPr>
          <a:lstStyle/>
          <a:p>
            <a:pPr indent="0" lvl="0" marL="12700" marR="955675" rtl="0" algn="just">
              <a:lnSpc>
                <a:spcPct val="105000"/>
              </a:lnSpc>
              <a:spcBef>
                <a:spcPts val="0"/>
              </a:spcBef>
              <a:spcAft>
                <a:spcPts val="0"/>
              </a:spcAft>
              <a:buNone/>
            </a:pPr>
            <a:r>
              <a:rPr i="0" lang="es-PE" sz="2000">
                <a:solidFill>
                  <a:schemeClr val="dk1"/>
                </a:solidFill>
                <a:latin typeface="Montserrat Medium"/>
                <a:ea typeface="Montserrat Medium"/>
                <a:cs typeface="Montserrat Medium"/>
                <a:sym typeface="Montserrat Medium"/>
              </a:rPr>
              <a:t>Se fijan criterios para la implementación de la función de integridad (Art. 4)</a:t>
            </a:r>
            <a:endParaRPr i="0" sz="2000">
              <a:solidFill>
                <a:schemeClr val="dk1"/>
              </a:solidFill>
              <a:latin typeface="Montserrat Medium"/>
              <a:ea typeface="Montserrat Medium"/>
              <a:cs typeface="Montserrat Medium"/>
              <a:sym typeface="Montserrat Medium"/>
            </a:endParaRPr>
          </a:p>
          <a:p>
            <a:pPr indent="0" lvl="0" marL="12700" marR="955675" rtl="0" algn="just">
              <a:lnSpc>
                <a:spcPct val="104999"/>
              </a:lnSpc>
              <a:spcBef>
                <a:spcPts val="0"/>
              </a:spcBef>
              <a:spcAft>
                <a:spcPts val="0"/>
              </a:spcAft>
              <a:buNone/>
            </a:pPr>
            <a:r>
              <a:t/>
            </a:r>
            <a:endParaRPr sz="2000">
              <a:solidFill>
                <a:schemeClr val="dk1"/>
              </a:solidFill>
              <a:latin typeface="Montserrat Medium"/>
              <a:ea typeface="Montserrat Medium"/>
              <a:cs typeface="Montserrat Medium"/>
              <a:sym typeface="Montserrat Medium"/>
            </a:endParaRPr>
          </a:p>
          <a:p>
            <a:pPr indent="-323850" lvl="0" marL="457200" marR="0" rtl="0" algn="just">
              <a:lnSpc>
                <a:spcPct val="150000"/>
              </a:lnSpc>
              <a:spcBef>
                <a:spcPts val="0"/>
              </a:spcBef>
              <a:spcAft>
                <a:spcPts val="0"/>
              </a:spcAft>
              <a:buClr>
                <a:schemeClr val="dk1"/>
              </a:buClr>
              <a:buSzPts val="1500"/>
              <a:buChar char="●"/>
            </a:pPr>
            <a:r>
              <a:rPr b="1" i="0" lang="es-PE" sz="1500">
                <a:solidFill>
                  <a:schemeClr val="dk1"/>
                </a:solidFill>
                <a:latin typeface="Montserrat"/>
                <a:ea typeface="Montserrat"/>
                <a:cs typeface="Montserrat"/>
                <a:sym typeface="Montserrat"/>
              </a:rPr>
              <a:t>Obligatoriedad. </a:t>
            </a:r>
            <a:r>
              <a:rPr i="0" lang="es-PE" sz="1500">
                <a:solidFill>
                  <a:schemeClr val="dk1"/>
                </a:solidFill>
                <a:latin typeface="Montserrat Medium"/>
                <a:ea typeface="Montserrat Medium"/>
                <a:cs typeface="Montserrat Medium"/>
                <a:sym typeface="Montserrat Medium"/>
              </a:rPr>
              <a:t>En todas las entidades de la administración pública y de manera progresiva en gobiernos locales u otras entidades, según Reglamento.</a:t>
            </a:r>
            <a:endParaRPr sz="1500">
              <a:latin typeface="Montserrat Medium"/>
              <a:ea typeface="Montserrat Medium"/>
              <a:cs typeface="Montserrat Medium"/>
              <a:sym typeface="Montserrat Medium"/>
            </a:endParaRPr>
          </a:p>
          <a:p>
            <a:pPr indent="-323850" lvl="0" marL="457200" marR="0" rtl="0" algn="just">
              <a:lnSpc>
                <a:spcPct val="150000"/>
              </a:lnSpc>
              <a:spcBef>
                <a:spcPts val="0"/>
              </a:spcBef>
              <a:spcAft>
                <a:spcPts val="0"/>
              </a:spcAft>
              <a:buClr>
                <a:schemeClr val="dk1"/>
              </a:buClr>
              <a:buSzPts val="1500"/>
              <a:buChar char="●"/>
            </a:pPr>
            <a:r>
              <a:rPr b="1" i="0" lang="es-PE" sz="1500">
                <a:solidFill>
                  <a:schemeClr val="dk1"/>
                </a:solidFill>
                <a:latin typeface="Montserrat"/>
                <a:ea typeface="Montserrat"/>
                <a:cs typeface="Montserrat"/>
                <a:sym typeface="Montserrat"/>
              </a:rPr>
              <a:t>Ubicación orgánica. </a:t>
            </a:r>
            <a:r>
              <a:rPr i="0" lang="es-PE" sz="1500">
                <a:solidFill>
                  <a:schemeClr val="dk1"/>
                </a:solidFill>
                <a:latin typeface="Montserrat Medium"/>
                <a:ea typeface="Montserrat Medium"/>
                <a:cs typeface="Montserrat Medium"/>
                <a:sym typeface="Montserrat Medium"/>
              </a:rPr>
              <a:t>Depende del titular de la entidad, pudiendo crear un órgano o unidad orgánica a cargo de un directivo superior designado, previo concurso público de méritos, por un plazo de 03 años renovables.</a:t>
            </a:r>
            <a:endParaRPr i="0" sz="1500">
              <a:solidFill>
                <a:schemeClr val="dk1"/>
              </a:solidFill>
              <a:latin typeface="Montserrat Medium"/>
              <a:ea typeface="Montserrat Medium"/>
              <a:cs typeface="Montserrat Medium"/>
              <a:sym typeface="Montserrat Medium"/>
            </a:endParaRPr>
          </a:p>
          <a:p>
            <a:pPr indent="-323850" lvl="0" marL="457200" marR="0" rtl="0" algn="just">
              <a:lnSpc>
                <a:spcPct val="150000"/>
              </a:lnSpc>
              <a:spcBef>
                <a:spcPts val="0"/>
              </a:spcBef>
              <a:spcAft>
                <a:spcPts val="0"/>
              </a:spcAft>
              <a:buClr>
                <a:schemeClr val="dk1"/>
              </a:buClr>
              <a:buSzPts val="1500"/>
              <a:buChar char="●"/>
            </a:pPr>
            <a:r>
              <a:rPr b="1" i="0" lang="es-PE" sz="1500">
                <a:solidFill>
                  <a:schemeClr val="dk1"/>
                </a:solidFill>
                <a:latin typeface="Montserrat"/>
                <a:ea typeface="Montserrat"/>
                <a:cs typeface="Montserrat"/>
                <a:sym typeface="Montserrat"/>
              </a:rPr>
              <a:t>Dependencia.</a:t>
            </a:r>
            <a:r>
              <a:rPr i="0" lang="es-PE" sz="1500">
                <a:solidFill>
                  <a:schemeClr val="dk1"/>
                </a:solidFill>
                <a:latin typeface="Montserrat Medium"/>
                <a:ea typeface="Montserrat Medium"/>
                <a:cs typeface="Montserrat Medium"/>
                <a:sym typeface="Montserrat Medium"/>
              </a:rPr>
              <a:t> Relación técnica funcional con la Secretaría de Integridad Pública de la Presidencia del Consejo de Ministros. </a:t>
            </a:r>
            <a:endParaRPr i="0" sz="1500">
              <a:solidFill>
                <a:schemeClr val="dk1"/>
              </a:solidFill>
              <a:latin typeface="Montserrat Medium"/>
              <a:ea typeface="Montserrat Medium"/>
              <a:cs typeface="Montserrat Medium"/>
              <a:sym typeface="Montserrat Medium"/>
            </a:endParaRPr>
          </a:p>
          <a:p>
            <a:pPr indent="-323850" lvl="0" marL="457200" marR="0" rtl="0" algn="just">
              <a:lnSpc>
                <a:spcPct val="150000"/>
              </a:lnSpc>
              <a:spcBef>
                <a:spcPts val="0"/>
              </a:spcBef>
              <a:spcAft>
                <a:spcPts val="0"/>
              </a:spcAft>
              <a:buClr>
                <a:schemeClr val="dk1"/>
              </a:buClr>
              <a:buSzPts val="1500"/>
              <a:buChar char="●"/>
            </a:pPr>
            <a:r>
              <a:rPr b="1" i="0" lang="es-PE" sz="1500">
                <a:solidFill>
                  <a:schemeClr val="dk1"/>
                </a:solidFill>
                <a:latin typeface="Montserrat"/>
                <a:ea typeface="Montserrat"/>
                <a:cs typeface="Montserrat"/>
                <a:sym typeface="Montserrat"/>
              </a:rPr>
              <a:t>Autonomía. </a:t>
            </a:r>
            <a:r>
              <a:rPr i="0" lang="es-PE" sz="1500">
                <a:solidFill>
                  <a:schemeClr val="dk1"/>
                </a:solidFill>
                <a:latin typeface="Montserrat Medium"/>
                <a:ea typeface="Montserrat Medium"/>
                <a:cs typeface="Montserrat Medium"/>
                <a:sym typeface="Montserrat Medium"/>
              </a:rPr>
              <a:t>Conduce, ejecuta, coordina y monitorea la implementación y cumplimiento de la Política Nacional de Integridad y Lucha contra la Corrupción en la entidad.</a:t>
            </a:r>
            <a:endParaRPr i="0" sz="1500">
              <a:solidFill>
                <a:schemeClr val="dk1"/>
              </a:solidFill>
              <a:latin typeface="Montserrat Medium"/>
              <a:ea typeface="Montserrat Medium"/>
              <a:cs typeface="Montserrat Medium"/>
              <a:sym typeface="Montserrat Medium"/>
            </a:endParaRPr>
          </a:p>
          <a:p>
            <a:pPr indent="-323850" lvl="0" marL="457200" marR="0" rtl="0" algn="just">
              <a:lnSpc>
                <a:spcPct val="150000"/>
              </a:lnSpc>
              <a:spcBef>
                <a:spcPts val="0"/>
              </a:spcBef>
              <a:spcAft>
                <a:spcPts val="0"/>
              </a:spcAft>
              <a:buClr>
                <a:schemeClr val="dk1"/>
              </a:buClr>
              <a:buSzPts val="1500"/>
              <a:buChar char="●"/>
            </a:pPr>
            <a:r>
              <a:rPr b="1" i="0" lang="es-PE" sz="1500">
                <a:solidFill>
                  <a:schemeClr val="dk1"/>
                </a:solidFill>
                <a:latin typeface="Montserrat"/>
                <a:ea typeface="Montserrat"/>
                <a:cs typeface="Montserrat"/>
                <a:sym typeface="Montserrat"/>
              </a:rPr>
              <a:t>Recursos.</a:t>
            </a:r>
            <a:r>
              <a:rPr i="0" lang="es-PE" sz="1500">
                <a:solidFill>
                  <a:schemeClr val="dk1"/>
                </a:solidFill>
                <a:latin typeface="Montserrat Medium"/>
                <a:ea typeface="Montserrat Medium"/>
                <a:cs typeface="Montserrat Medium"/>
                <a:sym typeface="Montserrat Medium"/>
              </a:rPr>
              <a:t> Cuenta con las condiciones y recursos necesarios para el desarrollo de sus funciones.  </a:t>
            </a:r>
            <a:endParaRPr sz="1500">
              <a:latin typeface="Montserrat Medium"/>
              <a:ea typeface="Montserrat Medium"/>
              <a:cs typeface="Montserrat Medium"/>
              <a:sym typeface="Montserrat Medium"/>
            </a:endParaRPr>
          </a:p>
        </p:txBody>
      </p:sp>
      <p:cxnSp>
        <p:nvCxnSpPr>
          <p:cNvPr id="164" name="Google Shape;164;p6"/>
          <p:cNvCxnSpPr/>
          <p:nvPr/>
        </p:nvCxnSpPr>
        <p:spPr>
          <a:xfrm>
            <a:off x="4061917" y="933988"/>
            <a:ext cx="0" cy="5511000"/>
          </a:xfrm>
          <a:prstGeom prst="straightConnector1">
            <a:avLst/>
          </a:prstGeom>
          <a:noFill/>
          <a:ln cap="flat" cmpd="sng" w="9525">
            <a:solidFill>
              <a:schemeClr val="dk1"/>
            </a:solidFill>
            <a:prstDash val="dash"/>
            <a:miter lim="800000"/>
            <a:headEnd len="sm" w="sm" type="none"/>
            <a:tailEnd len="sm" w="sm" type="none"/>
          </a:ln>
        </p:spPr>
      </p:cxnSp>
      <p:pic>
        <p:nvPicPr>
          <p:cNvPr id="165" name="Google Shape;165;p6"/>
          <p:cNvPicPr preferRelativeResize="0"/>
          <p:nvPr/>
        </p:nvPicPr>
        <p:blipFill>
          <a:blip r:embed="rId3">
            <a:alphaModFix/>
          </a:blip>
          <a:stretch>
            <a:fillRect/>
          </a:stretch>
        </p:blipFill>
        <p:spPr>
          <a:xfrm>
            <a:off x="686399" y="5431325"/>
            <a:ext cx="1104443" cy="1086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7"/>
          <p:cNvSpPr txBox="1"/>
          <p:nvPr/>
        </p:nvSpPr>
        <p:spPr>
          <a:xfrm>
            <a:off x="603671" y="2645725"/>
            <a:ext cx="3519600" cy="2595900"/>
          </a:xfrm>
          <a:prstGeom prst="rect">
            <a:avLst/>
          </a:prstGeom>
          <a:noFill/>
          <a:ln>
            <a:noFill/>
          </a:ln>
        </p:spPr>
        <p:txBody>
          <a:bodyPr anchorCtr="0" anchor="t" bIns="0" lIns="0" spcFirstLastPara="1" rIns="0" wrap="square" tIns="27925">
            <a:spAutoFit/>
          </a:bodyPr>
          <a:lstStyle/>
          <a:p>
            <a:pPr indent="0" lvl="0" marL="12700" marR="955675" rtl="0" algn="l">
              <a:lnSpc>
                <a:spcPct val="104999"/>
              </a:lnSpc>
              <a:spcBef>
                <a:spcPts val="0"/>
              </a:spcBef>
              <a:spcAft>
                <a:spcPts val="0"/>
              </a:spcAft>
              <a:buNone/>
            </a:pPr>
            <a:r>
              <a:rPr b="1" i="0" lang="es-PE" sz="2000">
                <a:solidFill>
                  <a:srgbClr val="D72F62"/>
                </a:solidFill>
                <a:latin typeface="Montserrat"/>
                <a:ea typeface="Montserrat"/>
                <a:cs typeface="Montserrat"/>
                <a:sym typeface="Montserrat"/>
              </a:rPr>
              <a:t>Objeto de la Ley</a:t>
            </a:r>
            <a:endParaRPr b="1">
              <a:solidFill>
                <a:srgbClr val="D72F62"/>
              </a:solidFill>
              <a:latin typeface="Montserrat"/>
              <a:ea typeface="Montserrat"/>
              <a:cs typeface="Montserrat"/>
              <a:sym typeface="Montserrat"/>
            </a:endParaRPr>
          </a:p>
          <a:p>
            <a:pPr indent="0" lvl="0" marL="12700" marR="955675" rtl="0" algn="l">
              <a:lnSpc>
                <a:spcPct val="100000"/>
              </a:lnSpc>
              <a:spcBef>
                <a:spcPts val="219"/>
              </a:spcBef>
              <a:spcAft>
                <a:spcPts val="0"/>
              </a:spcAft>
              <a:buNone/>
            </a:pPr>
            <a:r>
              <a:rPr i="0" lang="es-PE" sz="1600">
                <a:solidFill>
                  <a:schemeClr val="dk1"/>
                </a:solidFill>
                <a:latin typeface="Montserrat Medium"/>
                <a:ea typeface="Montserrat Medium"/>
                <a:cs typeface="Montserrat Medium"/>
                <a:sym typeface="Montserrat Medium"/>
              </a:rPr>
              <a:t>Fortalecer la función de integridad en el sector público, a través de la implementación del Modelo de Integridad en todas las entidades del sector público para prevenir los actos de corrupción</a:t>
            </a:r>
            <a:endParaRPr>
              <a:latin typeface="Montserrat Medium"/>
              <a:ea typeface="Montserrat Medium"/>
              <a:cs typeface="Montserrat Medium"/>
              <a:sym typeface="Montserrat Medium"/>
            </a:endParaRPr>
          </a:p>
        </p:txBody>
      </p:sp>
      <p:sp>
        <p:nvSpPr>
          <p:cNvPr id="172" name="Google Shape;172;p7"/>
          <p:cNvSpPr txBox="1"/>
          <p:nvPr/>
        </p:nvSpPr>
        <p:spPr>
          <a:xfrm>
            <a:off x="521370" y="1008525"/>
            <a:ext cx="3519600" cy="1567500"/>
          </a:xfrm>
          <a:prstGeom prst="rect">
            <a:avLst/>
          </a:prstGeom>
          <a:noFill/>
          <a:ln>
            <a:noFill/>
          </a:ln>
        </p:spPr>
        <p:txBody>
          <a:bodyPr anchorCtr="0" anchor="t" bIns="45700" lIns="91425" spcFirstLastPara="1" rIns="91425" wrap="square" tIns="45700">
            <a:spAutoFit/>
          </a:bodyPr>
          <a:lstStyle/>
          <a:p>
            <a:pPr indent="0" lvl="0" marL="0" marR="0" rtl="0" algn="l">
              <a:lnSpc>
                <a:spcPct val="95833"/>
              </a:lnSpc>
              <a:spcBef>
                <a:spcPts val="0"/>
              </a:spcBef>
              <a:spcAft>
                <a:spcPts val="0"/>
              </a:spcAft>
              <a:buNone/>
            </a:pPr>
            <a:r>
              <a:rPr b="1" lang="es-PE" sz="2500">
                <a:solidFill>
                  <a:schemeClr val="dk1"/>
                </a:solidFill>
                <a:latin typeface="Montserrat"/>
                <a:ea typeface="Montserrat"/>
                <a:cs typeface="Montserrat"/>
                <a:sym typeface="Montserrat"/>
              </a:rPr>
              <a:t>PL: Fortalecimiento de la función de integridad en el sector público</a:t>
            </a:r>
            <a:endParaRPr b="1" sz="2500">
              <a:solidFill>
                <a:schemeClr val="dk1"/>
              </a:solidFill>
              <a:latin typeface="Montserrat"/>
              <a:ea typeface="Montserrat"/>
              <a:cs typeface="Montserrat"/>
              <a:sym typeface="Montserrat"/>
            </a:endParaRPr>
          </a:p>
        </p:txBody>
      </p:sp>
      <p:sp>
        <p:nvSpPr>
          <p:cNvPr id="173" name="Google Shape;173;p7"/>
          <p:cNvSpPr txBox="1"/>
          <p:nvPr/>
        </p:nvSpPr>
        <p:spPr>
          <a:xfrm>
            <a:off x="4590500" y="1088996"/>
            <a:ext cx="6783300" cy="2613300"/>
          </a:xfrm>
          <a:prstGeom prst="rect">
            <a:avLst/>
          </a:prstGeom>
          <a:noFill/>
          <a:ln>
            <a:noFill/>
          </a:ln>
        </p:spPr>
        <p:txBody>
          <a:bodyPr anchorCtr="0" anchor="t" bIns="0" lIns="0" spcFirstLastPara="1" rIns="0" wrap="square" tIns="27925">
            <a:spAutoFit/>
          </a:bodyPr>
          <a:lstStyle/>
          <a:p>
            <a:pPr indent="0" lvl="0" marL="12700" marR="955675" rtl="0" algn="just">
              <a:lnSpc>
                <a:spcPct val="104999"/>
              </a:lnSpc>
              <a:spcBef>
                <a:spcPts val="0"/>
              </a:spcBef>
              <a:spcAft>
                <a:spcPts val="0"/>
              </a:spcAft>
              <a:buNone/>
            </a:pPr>
            <a:r>
              <a:rPr b="1" i="0" lang="es-PE" sz="2000">
                <a:solidFill>
                  <a:srgbClr val="D72F62"/>
                </a:solidFill>
                <a:latin typeface="Montserrat"/>
                <a:ea typeface="Montserrat"/>
                <a:cs typeface="Montserrat"/>
                <a:sym typeface="Montserrat"/>
              </a:rPr>
              <a:t>Rectoría (Art. 5)</a:t>
            </a:r>
            <a:endParaRPr b="1">
              <a:solidFill>
                <a:srgbClr val="D72F62"/>
              </a:solidFill>
              <a:latin typeface="Montserrat"/>
              <a:ea typeface="Montserrat"/>
              <a:cs typeface="Montserrat"/>
              <a:sym typeface="Montserrat"/>
            </a:endParaRPr>
          </a:p>
          <a:p>
            <a:pPr indent="0" lvl="0" marL="12700" marR="955675" rtl="0" algn="just">
              <a:lnSpc>
                <a:spcPct val="70000"/>
              </a:lnSpc>
              <a:spcBef>
                <a:spcPts val="219"/>
              </a:spcBef>
              <a:spcAft>
                <a:spcPts val="0"/>
              </a:spcAft>
              <a:buNone/>
            </a:pPr>
            <a:r>
              <a:t/>
            </a:r>
            <a:endParaRPr b="0" i="0" sz="2000">
              <a:solidFill>
                <a:schemeClr val="dk1"/>
              </a:solidFill>
              <a:latin typeface="Franklin Gothic"/>
              <a:ea typeface="Franklin Gothic"/>
              <a:cs typeface="Franklin Gothic"/>
              <a:sym typeface="Franklin Gothic"/>
            </a:endParaRPr>
          </a:p>
          <a:p>
            <a:pPr indent="-323850" lvl="0" marL="457200" marR="0" rtl="0" algn="just">
              <a:lnSpc>
                <a:spcPct val="105882"/>
              </a:lnSpc>
              <a:spcBef>
                <a:spcPts val="0"/>
              </a:spcBef>
              <a:spcAft>
                <a:spcPts val="0"/>
              </a:spcAft>
              <a:buClr>
                <a:schemeClr val="dk1"/>
              </a:buClr>
              <a:buSzPts val="1500"/>
              <a:buFont typeface="Montserrat"/>
              <a:buChar char="●"/>
            </a:pPr>
            <a:r>
              <a:rPr i="0" lang="es-PE" sz="1500">
                <a:solidFill>
                  <a:schemeClr val="dk1"/>
                </a:solidFill>
                <a:latin typeface="Montserrat"/>
                <a:ea typeface="Montserrat"/>
                <a:cs typeface="Montserrat"/>
                <a:sym typeface="Montserrat"/>
              </a:rPr>
              <a:t>Se establece en la Secretaría de Integridad Pública de PCM, la </a:t>
            </a:r>
            <a:r>
              <a:rPr b="1" i="0" lang="es-PE" sz="1500">
                <a:solidFill>
                  <a:schemeClr val="dk1"/>
                </a:solidFill>
                <a:latin typeface="Montserrat"/>
                <a:ea typeface="Montserrat"/>
                <a:cs typeface="Montserrat"/>
                <a:sym typeface="Montserrat"/>
              </a:rPr>
              <a:t>rectoría a nivel nacional en materia de ética pública, integridad pública y lucha contra la corrupción</a:t>
            </a:r>
            <a:r>
              <a:rPr i="0" lang="es-PE" sz="1500">
                <a:solidFill>
                  <a:schemeClr val="dk1"/>
                </a:solidFill>
                <a:latin typeface="Montserrat"/>
                <a:ea typeface="Montserrat"/>
                <a:cs typeface="Montserrat"/>
                <a:sym typeface="Montserrat"/>
              </a:rPr>
              <a:t>; así como la rectoría técnica de la Política Nacional de Integridad y Lucha contra la Corrupción.</a:t>
            </a:r>
            <a:endParaRPr sz="1500">
              <a:latin typeface="Montserrat"/>
              <a:ea typeface="Montserrat"/>
              <a:cs typeface="Montserrat"/>
              <a:sym typeface="Montserrat"/>
            </a:endParaRPr>
          </a:p>
          <a:p>
            <a:pPr indent="0" lvl="0" marL="0" marR="0" rtl="0" algn="just">
              <a:lnSpc>
                <a:spcPct val="50000"/>
              </a:lnSpc>
              <a:spcBef>
                <a:spcPts val="800"/>
              </a:spcBef>
              <a:spcAft>
                <a:spcPts val="0"/>
              </a:spcAft>
              <a:buNone/>
            </a:pPr>
            <a:r>
              <a:t/>
            </a:r>
            <a:endParaRPr i="0" sz="1500">
              <a:solidFill>
                <a:schemeClr val="dk1"/>
              </a:solidFill>
              <a:latin typeface="Montserrat"/>
              <a:ea typeface="Montserrat"/>
              <a:cs typeface="Montserrat"/>
              <a:sym typeface="Montserrat"/>
            </a:endParaRPr>
          </a:p>
          <a:p>
            <a:pPr indent="-323850" lvl="0" marL="457200" marR="0" rtl="0" algn="just">
              <a:lnSpc>
                <a:spcPct val="105882"/>
              </a:lnSpc>
              <a:spcBef>
                <a:spcPts val="800"/>
              </a:spcBef>
              <a:spcAft>
                <a:spcPts val="0"/>
              </a:spcAft>
              <a:buClr>
                <a:schemeClr val="dk1"/>
              </a:buClr>
              <a:buSzPts val="1500"/>
              <a:buFont typeface="Montserrat"/>
              <a:buChar char="●"/>
            </a:pPr>
            <a:r>
              <a:rPr i="0" lang="es-PE" sz="1500">
                <a:solidFill>
                  <a:schemeClr val="dk1"/>
                </a:solidFill>
                <a:latin typeface="Montserrat"/>
                <a:ea typeface="Montserrat"/>
                <a:cs typeface="Montserrat"/>
                <a:sym typeface="Montserrat"/>
              </a:rPr>
              <a:t>Se establece en la Presidencia del Consejo de Ministros, a través de la Secretaría de Integridad Pública, </a:t>
            </a:r>
            <a:r>
              <a:rPr b="1" i="0" lang="es-PE" sz="1500">
                <a:solidFill>
                  <a:schemeClr val="dk1"/>
                </a:solidFill>
                <a:latin typeface="Montserrat"/>
                <a:ea typeface="Montserrat"/>
                <a:cs typeface="Montserrat"/>
                <a:sym typeface="Montserrat"/>
              </a:rPr>
              <a:t>la Autoridad Nacional de Ética Pública, Integridad Pública y Lucha Contra la Corrupción.</a:t>
            </a:r>
            <a:endParaRPr sz="1500">
              <a:latin typeface="Montserrat"/>
              <a:ea typeface="Montserrat"/>
              <a:cs typeface="Montserrat"/>
              <a:sym typeface="Montserrat"/>
            </a:endParaRPr>
          </a:p>
        </p:txBody>
      </p:sp>
      <p:cxnSp>
        <p:nvCxnSpPr>
          <p:cNvPr id="174" name="Google Shape;174;p7"/>
          <p:cNvCxnSpPr/>
          <p:nvPr/>
        </p:nvCxnSpPr>
        <p:spPr>
          <a:xfrm>
            <a:off x="4160862" y="1020175"/>
            <a:ext cx="0" cy="5340000"/>
          </a:xfrm>
          <a:prstGeom prst="straightConnector1">
            <a:avLst/>
          </a:prstGeom>
          <a:noFill/>
          <a:ln cap="flat" cmpd="sng" w="9525">
            <a:solidFill>
              <a:schemeClr val="dk1"/>
            </a:solidFill>
            <a:prstDash val="dash"/>
            <a:miter lim="800000"/>
            <a:headEnd len="sm" w="sm" type="none"/>
            <a:tailEnd len="sm" w="sm" type="none"/>
          </a:ln>
        </p:spPr>
      </p:cxnSp>
      <p:sp>
        <p:nvSpPr>
          <p:cNvPr id="175" name="Google Shape;175;p7"/>
          <p:cNvSpPr txBox="1"/>
          <p:nvPr/>
        </p:nvSpPr>
        <p:spPr>
          <a:xfrm>
            <a:off x="4590500" y="3781234"/>
            <a:ext cx="6908400" cy="1409400"/>
          </a:xfrm>
          <a:prstGeom prst="rect">
            <a:avLst/>
          </a:prstGeom>
          <a:noFill/>
          <a:ln>
            <a:noFill/>
          </a:ln>
        </p:spPr>
        <p:txBody>
          <a:bodyPr anchorCtr="0" anchor="t" bIns="45700" lIns="91425" spcFirstLastPara="1" rIns="91425" wrap="square" tIns="45700">
            <a:spAutoFit/>
          </a:bodyPr>
          <a:lstStyle/>
          <a:p>
            <a:pPr indent="0" lvl="0" marL="12700" marR="955675" rtl="0" algn="just">
              <a:lnSpc>
                <a:spcPct val="116666"/>
              </a:lnSpc>
              <a:spcBef>
                <a:spcPts val="0"/>
              </a:spcBef>
              <a:spcAft>
                <a:spcPts val="0"/>
              </a:spcAft>
              <a:buNone/>
            </a:pPr>
            <a:r>
              <a:rPr b="1" lang="es-PE" sz="1800">
                <a:solidFill>
                  <a:srgbClr val="D72F62"/>
                </a:solidFill>
                <a:latin typeface="Montserrat"/>
                <a:ea typeface="Montserrat"/>
                <a:cs typeface="Montserrat"/>
                <a:sym typeface="Montserrat"/>
              </a:rPr>
              <a:t>Financiamiento (Art. 7)</a:t>
            </a:r>
            <a:endParaRPr b="1">
              <a:solidFill>
                <a:srgbClr val="D72F62"/>
              </a:solidFill>
              <a:latin typeface="Montserrat"/>
              <a:ea typeface="Montserrat"/>
              <a:cs typeface="Montserrat"/>
              <a:sym typeface="Montserrat"/>
            </a:endParaRPr>
          </a:p>
          <a:p>
            <a:pPr indent="0" lvl="0" marL="12700" marR="955675" rtl="0" algn="just">
              <a:lnSpc>
                <a:spcPct val="100000"/>
              </a:lnSpc>
              <a:spcBef>
                <a:spcPts val="219"/>
              </a:spcBef>
              <a:spcAft>
                <a:spcPts val="0"/>
              </a:spcAft>
              <a:buNone/>
            </a:pPr>
            <a:r>
              <a:t/>
            </a:r>
            <a:endParaRPr sz="1400">
              <a:solidFill>
                <a:schemeClr val="dk1"/>
              </a:solidFill>
              <a:latin typeface="Franklin Gothic"/>
              <a:ea typeface="Franklin Gothic"/>
              <a:cs typeface="Franklin Gothic"/>
              <a:sym typeface="Franklin Gothic"/>
            </a:endParaRPr>
          </a:p>
          <a:p>
            <a:pPr indent="-323850" lvl="0" marL="457200" marR="0" rtl="0" algn="just">
              <a:lnSpc>
                <a:spcPct val="112500"/>
              </a:lnSpc>
              <a:spcBef>
                <a:spcPts val="0"/>
              </a:spcBef>
              <a:spcAft>
                <a:spcPts val="0"/>
              </a:spcAft>
              <a:buClr>
                <a:schemeClr val="dk1"/>
              </a:buClr>
              <a:buSzPts val="1500"/>
              <a:buFont typeface="Montserrat Medium"/>
              <a:buChar char="●"/>
            </a:pPr>
            <a:r>
              <a:rPr lang="es-PE" sz="1500">
                <a:solidFill>
                  <a:schemeClr val="dk1"/>
                </a:solidFill>
                <a:latin typeface="Montserrat Medium"/>
                <a:ea typeface="Montserrat Medium"/>
                <a:cs typeface="Montserrat Medium"/>
                <a:sym typeface="Montserrat Medium"/>
              </a:rPr>
              <a:t>Se financia con cargo al presupuesto institucional de las entidades involucradas, sin demandar recursos adicionales al Tesoro Público. </a:t>
            </a:r>
            <a:endParaRPr sz="1500">
              <a:solidFill>
                <a:schemeClr val="dk1"/>
              </a:solidFill>
              <a:latin typeface="Montserrat Medium"/>
              <a:ea typeface="Montserrat Medium"/>
              <a:cs typeface="Montserrat Medium"/>
              <a:sym typeface="Montserrat Medium"/>
            </a:endParaRPr>
          </a:p>
        </p:txBody>
      </p:sp>
      <p:sp>
        <p:nvSpPr>
          <p:cNvPr id="176" name="Google Shape;176;p7"/>
          <p:cNvSpPr txBox="1"/>
          <p:nvPr/>
        </p:nvSpPr>
        <p:spPr>
          <a:xfrm>
            <a:off x="4635653" y="5227262"/>
            <a:ext cx="6908400" cy="859200"/>
          </a:xfrm>
          <a:prstGeom prst="rect">
            <a:avLst/>
          </a:prstGeom>
          <a:noFill/>
          <a:ln>
            <a:noFill/>
          </a:ln>
        </p:spPr>
        <p:txBody>
          <a:bodyPr anchorCtr="0" anchor="t" bIns="45700" lIns="91425" spcFirstLastPara="1" rIns="91425" wrap="square" tIns="45700">
            <a:spAutoFit/>
          </a:bodyPr>
          <a:lstStyle/>
          <a:p>
            <a:pPr indent="0" lvl="0" marL="12700" marR="955675" rtl="0" algn="just">
              <a:lnSpc>
                <a:spcPct val="116666"/>
              </a:lnSpc>
              <a:spcBef>
                <a:spcPts val="0"/>
              </a:spcBef>
              <a:spcAft>
                <a:spcPts val="0"/>
              </a:spcAft>
              <a:buNone/>
            </a:pPr>
            <a:r>
              <a:rPr b="1" lang="es-PE" sz="1800">
                <a:solidFill>
                  <a:srgbClr val="D72F62"/>
                </a:solidFill>
                <a:latin typeface="Montserrat"/>
                <a:ea typeface="Montserrat"/>
                <a:cs typeface="Montserrat"/>
                <a:sym typeface="Montserrat"/>
              </a:rPr>
              <a:t>Reglamentación</a:t>
            </a:r>
            <a:r>
              <a:rPr lang="es-PE" sz="1800">
                <a:solidFill>
                  <a:srgbClr val="D72F62"/>
                </a:solidFill>
                <a:latin typeface="Montserrat Medium"/>
                <a:ea typeface="Montserrat Medium"/>
                <a:cs typeface="Montserrat Medium"/>
                <a:sym typeface="Montserrat Medium"/>
              </a:rPr>
              <a:t> </a:t>
            </a:r>
            <a:endParaRPr sz="1800">
              <a:solidFill>
                <a:srgbClr val="D72F62"/>
              </a:solidFill>
              <a:latin typeface="Montserrat Medium"/>
              <a:ea typeface="Montserrat Medium"/>
              <a:cs typeface="Montserrat Medium"/>
              <a:sym typeface="Montserrat Medium"/>
            </a:endParaRPr>
          </a:p>
          <a:p>
            <a:pPr indent="0" lvl="0" marL="12700" marR="955675" rtl="0" algn="just">
              <a:lnSpc>
                <a:spcPct val="100000"/>
              </a:lnSpc>
              <a:spcBef>
                <a:spcPts val="219"/>
              </a:spcBef>
              <a:spcAft>
                <a:spcPts val="0"/>
              </a:spcAft>
              <a:buNone/>
            </a:pPr>
            <a:r>
              <a:t/>
            </a:r>
            <a:endParaRPr sz="1200">
              <a:solidFill>
                <a:schemeClr val="dk1"/>
              </a:solidFill>
              <a:latin typeface="Franklin Gothic"/>
              <a:ea typeface="Franklin Gothic"/>
              <a:cs typeface="Franklin Gothic"/>
              <a:sym typeface="Franklin Gothic"/>
            </a:endParaRPr>
          </a:p>
          <a:p>
            <a:pPr indent="-323850" lvl="0" marL="457200" marR="0" rtl="0" algn="just">
              <a:lnSpc>
                <a:spcPct val="112500"/>
              </a:lnSpc>
              <a:spcBef>
                <a:spcPts val="0"/>
              </a:spcBef>
              <a:spcAft>
                <a:spcPts val="0"/>
              </a:spcAft>
              <a:buClr>
                <a:schemeClr val="dk1"/>
              </a:buClr>
              <a:buSzPts val="1500"/>
              <a:buChar char="●"/>
            </a:pPr>
            <a:r>
              <a:rPr b="1" lang="es-PE" sz="1500">
                <a:solidFill>
                  <a:schemeClr val="dk1"/>
                </a:solidFill>
                <a:latin typeface="Montserrat"/>
                <a:ea typeface="Montserrat"/>
                <a:cs typeface="Montserrat"/>
                <a:sym typeface="Montserrat"/>
              </a:rPr>
              <a:t>60</a:t>
            </a:r>
            <a:r>
              <a:rPr lang="es-PE" sz="1500">
                <a:solidFill>
                  <a:schemeClr val="dk1"/>
                </a:solidFill>
                <a:latin typeface="Montserrat Medium"/>
                <a:ea typeface="Montserrat Medium"/>
                <a:cs typeface="Montserrat Medium"/>
                <a:sym typeface="Montserrat Medium"/>
              </a:rPr>
              <a:t> días hábiles</a:t>
            </a:r>
            <a:endParaRPr sz="1500">
              <a:solidFill>
                <a:schemeClr val="dk1"/>
              </a:solidFill>
              <a:latin typeface="Montserrat Medium"/>
              <a:ea typeface="Montserrat Medium"/>
              <a:cs typeface="Montserrat Medium"/>
              <a:sym typeface="Montserrat Medium"/>
            </a:endParaRPr>
          </a:p>
        </p:txBody>
      </p:sp>
      <p:pic>
        <p:nvPicPr>
          <p:cNvPr id="177" name="Google Shape;177;p7"/>
          <p:cNvPicPr preferRelativeResize="0"/>
          <p:nvPr/>
        </p:nvPicPr>
        <p:blipFill>
          <a:blip r:embed="rId3">
            <a:alphaModFix/>
          </a:blip>
          <a:stretch>
            <a:fillRect/>
          </a:stretch>
        </p:blipFill>
        <p:spPr>
          <a:xfrm>
            <a:off x="644688" y="5319250"/>
            <a:ext cx="1272525" cy="1268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g27cef144991_20_90"/>
          <p:cNvPicPr preferRelativeResize="0"/>
          <p:nvPr/>
        </p:nvPicPr>
        <p:blipFill rotWithShape="1">
          <a:blip r:embed="rId3">
            <a:alphaModFix/>
          </a:blip>
          <a:srcRect b="0" l="0" r="0" t="0"/>
          <a:stretch/>
        </p:blipFill>
        <p:spPr>
          <a:xfrm>
            <a:off x="-1" y="0"/>
            <a:ext cx="12424100" cy="7081736"/>
          </a:xfrm>
          <a:prstGeom prst="rect">
            <a:avLst/>
          </a:prstGeom>
          <a:noFill/>
          <a:ln>
            <a:noFill/>
          </a:ln>
        </p:spPr>
      </p:pic>
      <p:pic>
        <p:nvPicPr>
          <p:cNvPr id="184" name="Google Shape;184;g27cef144991_20_90"/>
          <p:cNvPicPr preferRelativeResize="0"/>
          <p:nvPr/>
        </p:nvPicPr>
        <p:blipFill rotWithShape="1">
          <a:blip r:embed="rId4">
            <a:alphaModFix/>
          </a:blip>
          <a:srcRect b="0" l="0" r="0" t="0"/>
          <a:stretch/>
        </p:blipFill>
        <p:spPr>
          <a:xfrm>
            <a:off x="887573" y="196041"/>
            <a:ext cx="10648950" cy="703947"/>
          </a:xfrm>
          <a:prstGeom prst="rect">
            <a:avLst/>
          </a:prstGeom>
          <a:noFill/>
          <a:ln>
            <a:noFill/>
          </a:ln>
        </p:spPr>
      </p:pic>
      <p:sp>
        <p:nvSpPr>
          <p:cNvPr id="185" name="Google Shape;185;g27cef144991_20_90"/>
          <p:cNvSpPr txBox="1"/>
          <p:nvPr/>
        </p:nvSpPr>
        <p:spPr>
          <a:xfrm>
            <a:off x="1250650" y="2629460"/>
            <a:ext cx="9772200" cy="1316700"/>
          </a:xfrm>
          <a:prstGeom prst="rect">
            <a:avLst/>
          </a:prstGeom>
          <a:noFill/>
          <a:ln>
            <a:noFill/>
          </a:ln>
        </p:spPr>
        <p:txBody>
          <a:bodyPr anchorCtr="0" anchor="b" bIns="45700" lIns="91425" spcFirstLastPara="1" rIns="91425" wrap="square" tIns="45700">
            <a:noAutofit/>
          </a:bodyPr>
          <a:lstStyle/>
          <a:p>
            <a:pPr indent="0" lvl="0" marL="0" rtl="0" algn="ctr">
              <a:lnSpc>
                <a:spcPct val="120000"/>
              </a:lnSpc>
              <a:spcBef>
                <a:spcPts val="0"/>
              </a:spcBef>
              <a:spcAft>
                <a:spcPts val="0"/>
              </a:spcAft>
              <a:buClr>
                <a:schemeClr val="lt1"/>
              </a:buClr>
              <a:buSzPts val="4000"/>
              <a:buFont typeface="Arial"/>
              <a:buNone/>
            </a:pPr>
            <a:r>
              <a:rPr b="1" lang="es-PE" sz="4000">
                <a:solidFill>
                  <a:schemeClr val="dk1"/>
                </a:solidFill>
                <a:latin typeface="Aleo"/>
                <a:ea typeface="Aleo"/>
                <a:cs typeface="Aleo"/>
                <a:sym typeface="Aleo"/>
              </a:rPr>
              <a:t>Muchas gracias</a:t>
            </a:r>
            <a:endParaRPr b="1" i="0" sz="3900" u="none" cap="none" strike="noStrike">
              <a:solidFill>
                <a:srgbClr val="E0251B"/>
              </a:solidFill>
              <a:latin typeface="Aleo"/>
              <a:ea typeface="Aleo"/>
              <a:cs typeface="Aleo"/>
              <a:sym typeface="Aleo"/>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2022-02-01T16:32:45Z</dcterms:created>
  <dc:creator>Fernando Hurtado Regalado</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0x0101003271273C5AF5B944B67A530373A39699</vt:lpwstr>
  </property>
</Properties>
</file>