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22"/>
  </p:notesMasterIdLst>
  <p:sldIdLst>
    <p:sldId id="273" r:id="rId2"/>
    <p:sldId id="337" r:id="rId3"/>
    <p:sldId id="270" r:id="rId4"/>
    <p:sldId id="331" r:id="rId5"/>
    <p:sldId id="296" r:id="rId6"/>
    <p:sldId id="342" r:id="rId7"/>
    <p:sldId id="347" r:id="rId8"/>
    <p:sldId id="322" r:id="rId9"/>
    <p:sldId id="340" r:id="rId10"/>
    <p:sldId id="324" r:id="rId11"/>
    <p:sldId id="341" r:id="rId12"/>
    <p:sldId id="336" r:id="rId13"/>
    <p:sldId id="326" r:id="rId14"/>
    <p:sldId id="327" r:id="rId15"/>
    <p:sldId id="328" r:id="rId16"/>
    <p:sldId id="345" r:id="rId17"/>
    <p:sldId id="338" r:id="rId18"/>
    <p:sldId id="348" r:id="rId19"/>
    <p:sldId id="346" r:id="rId20"/>
    <p:sldId id="339" r:id="rId21"/>
  </p:sldIdLst>
  <p:sldSz cx="12192000" cy="6858000"/>
  <p:notesSz cx="9296400" cy="7010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4800"/>
    <a:srgbClr val="002200"/>
    <a:srgbClr val="6BF725"/>
    <a:srgbClr val="69A12B"/>
    <a:srgbClr val="21FF21"/>
    <a:srgbClr val="003200"/>
    <a:srgbClr val="00B80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5B9BD5">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'Hoja10 (2)'!$F$33:$F$52</c:f>
              <c:strCache>
                <c:ptCount val="20"/>
                <c:pt idx="0">
                  <c:v>Defensa y Seguridad Nacional</c:v>
                </c:pt>
                <c:pt idx="1">
                  <c:v>Trabajo</c:v>
                </c:pt>
                <c:pt idx="2">
                  <c:v>Industria, Comercio y Servicios</c:v>
                </c:pt>
                <c:pt idx="3">
                  <c:v>Justicia</c:v>
                </c:pt>
                <c:pt idx="4">
                  <c:v>Pesca</c:v>
                </c:pt>
                <c:pt idx="5">
                  <c:v>Turismo</c:v>
                </c:pt>
                <c:pt idx="6">
                  <c:v>Protección Social</c:v>
                </c:pt>
                <c:pt idx="7">
                  <c:v>Comercio</c:v>
                </c:pt>
                <c:pt idx="8">
                  <c:v>Agropecuaria</c:v>
                </c:pt>
                <c:pt idx="9">
                  <c:v>Cultura y Deporte</c:v>
                </c:pt>
                <c:pt idx="10">
                  <c:v>Vivienda y Desarrollo Urbano</c:v>
                </c:pt>
                <c:pt idx="11">
                  <c:v>Comunicaciones</c:v>
                </c:pt>
                <c:pt idx="12">
                  <c:v>Ambiente</c:v>
                </c:pt>
                <c:pt idx="13">
                  <c:v>Planeamiento, Gest. Res. De Cont.</c:v>
                </c:pt>
                <c:pt idx="14">
                  <c:v>Orden Público y Seguridad</c:v>
                </c:pt>
                <c:pt idx="15">
                  <c:v>Energía</c:v>
                </c:pt>
                <c:pt idx="16">
                  <c:v>Salud</c:v>
                </c:pt>
                <c:pt idx="17">
                  <c:v>Saneamiento</c:v>
                </c:pt>
                <c:pt idx="18">
                  <c:v>Educación</c:v>
                </c:pt>
                <c:pt idx="19">
                  <c:v>Transporte</c:v>
                </c:pt>
              </c:strCache>
            </c:strRef>
          </c:cat>
          <c:val>
            <c:numRef>
              <c:f>'Hoja10 (2)'!$G$33:$G$52</c:f>
              <c:numCache>
                <c:formatCode>###,###,##0</c:formatCode>
                <c:ptCount val="20"/>
                <c:pt idx="0">
                  <c:v>5.4641215800000005</c:v>
                </c:pt>
                <c:pt idx="1">
                  <c:v>9.7001744399999996</c:v>
                </c:pt>
                <c:pt idx="2">
                  <c:v>64.710700799999998</c:v>
                </c:pt>
                <c:pt idx="3">
                  <c:v>97.918583700000013</c:v>
                </c:pt>
                <c:pt idx="4">
                  <c:v>113.86296767</c:v>
                </c:pt>
                <c:pt idx="5">
                  <c:v>400.15541079000008</c:v>
                </c:pt>
                <c:pt idx="6">
                  <c:v>405.62589102000027</c:v>
                </c:pt>
                <c:pt idx="7">
                  <c:v>413.78512314000005</c:v>
                </c:pt>
                <c:pt idx="8">
                  <c:v>478.13068603000016</c:v>
                </c:pt>
                <c:pt idx="9">
                  <c:v>771.11213396999892</c:v>
                </c:pt>
                <c:pt idx="10">
                  <c:v>795.54804715000046</c:v>
                </c:pt>
                <c:pt idx="11">
                  <c:v>882.97848423000016</c:v>
                </c:pt>
                <c:pt idx="12">
                  <c:v>1218.5977285200008</c:v>
                </c:pt>
                <c:pt idx="13">
                  <c:v>1776.3768748499997</c:v>
                </c:pt>
                <c:pt idx="14">
                  <c:v>1955.5064327699995</c:v>
                </c:pt>
                <c:pt idx="15">
                  <c:v>2063.5123804699997</c:v>
                </c:pt>
                <c:pt idx="16">
                  <c:v>3458.6601932500071</c:v>
                </c:pt>
                <c:pt idx="17">
                  <c:v>3667.352845069996</c:v>
                </c:pt>
                <c:pt idx="18">
                  <c:v>5430.8734677699977</c:v>
                </c:pt>
                <c:pt idx="19">
                  <c:v>10515.101289559989</c:v>
                </c:pt>
              </c:numCache>
            </c:numRef>
          </c:val>
          <c:extLst>
            <c:ext xmlns:c16="http://schemas.microsoft.com/office/drawing/2014/chart" uri="{C3380CC4-5D6E-409C-BE32-E72D297353CC}">
              <c16:uniqueId val="{00000000-6D46-4F63-A4A1-052121703253}"/>
            </c:ext>
          </c:extLst>
        </c:ser>
        <c:dLbls>
          <c:showLegendKey val="0"/>
          <c:showVal val="0"/>
          <c:showCatName val="0"/>
          <c:showSerName val="0"/>
          <c:showPercent val="0"/>
          <c:showBubbleSize val="0"/>
        </c:dLbls>
        <c:gapWidth val="50"/>
        <c:axId val="1639411023"/>
        <c:axId val="1639403535"/>
      </c:barChart>
      <c:catAx>
        <c:axId val="16394110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PE"/>
          </a:p>
        </c:txPr>
        <c:crossAx val="1639403535"/>
        <c:crosses val="autoZero"/>
        <c:auto val="1"/>
        <c:lblAlgn val="ctr"/>
        <c:lblOffset val="100"/>
        <c:noMultiLvlLbl val="0"/>
      </c:catAx>
      <c:valAx>
        <c:axId val="16394035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crossAx val="1639411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8440" cy="351738"/>
          </a:xfrm>
          <a:prstGeom prst="rect">
            <a:avLst/>
          </a:prstGeom>
        </p:spPr>
        <p:txBody>
          <a:bodyPr vert="horz" lIns="93166" tIns="46583" rIns="93166" bIns="46583" rtlCol="0"/>
          <a:lstStyle>
            <a:lvl1pPr algn="l">
              <a:defRPr sz="1200"/>
            </a:lvl1pPr>
          </a:lstStyle>
          <a:p>
            <a:endParaRPr lang="es-PE"/>
          </a:p>
        </p:txBody>
      </p:sp>
      <p:sp>
        <p:nvSpPr>
          <p:cNvPr id="3" name="Marcador de fecha 2"/>
          <p:cNvSpPr>
            <a:spLocks noGrp="1"/>
          </p:cNvSpPr>
          <p:nvPr>
            <p:ph type="dt" idx="1"/>
          </p:nvPr>
        </p:nvSpPr>
        <p:spPr>
          <a:xfrm>
            <a:off x="5265810" y="0"/>
            <a:ext cx="4028440" cy="351738"/>
          </a:xfrm>
          <a:prstGeom prst="rect">
            <a:avLst/>
          </a:prstGeom>
        </p:spPr>
        <p:txBody>
          <a:bodyPr vert="horz" lIns="93166" tIns="46583" rIns="93166" bIns="46583" rtlCol="0"/>
          <a:lstStyle>
            <a:lvl1pPr algn="r">
              <a:defRPr sz="1200"/>
            </a:lvl1pPr>
          </a:lstStyle>
          <a:p>
            <a:fld id="{4C86B3FA-38D1-4DAD-8EA7-EFD907068831}" type="datetimeFigureOut">
              <a:rPr lang="es-PE" smtClean="0"/>
              <a:t>25/10/2022</a:t>
            </a:fld>
            <a:endParaRPr lang="es-PE"/>
          </a:p>
        </p:txBody>
      </p:sp>
      <p:sp>
        <p:nvSpPr>
          <p:cNvPr id="4" name="Marcador de imagen de diapositiva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66" tIns="46583" rIns="93166" bIns="46583" rtlCol="0" anchor="ctr"/>
          <a:lstStyle/>
          <a:p>
            <a:endParaRPr lang="es-PE"/>
          </a:p>
        </p:txBody>
      </p:sp>
      <p:sp>
        <p:nvSpPr>
          <p:cNvPr id="5" name="Marcador de notas 4"/>
          <p:cNvSpPr>
            <a:spLocks noGrp="1"/>
          </p:cNvSpPr>
          <p:nvPr>
            <p:ph type="body" sz="quarter" idx="3"/>
          </p:nvPr>
        </p:nvSpPr>
        <p:spPr>
          <a:xfrm>
            <a:off x="929640" y="3373755"/>
            <a:ext cx="7437120" cy="2760346"/>
          </a:xfrm>
          <a:prstGeom prst="rect">
            <a:avLst/>
          </a:prstGeom>
        </p:spPr>
        <p:txBody>
          <a:bodyPr vert="horz" lIns="93166" tIns="46583" rIns="93166" bIns="4658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1" y="6658663"/>
            <a:ext cx="4028440" cy="351737"/>
          </a:xfrm>
          <a:prstGeom prst="rect">
            <a:avLst/>
          </a:prstGeom>
        </p:spPr>
        <p:txBody>
          <a:bodyPr vert="horz" lIns="93166" tIns="46583" rIns="93166" bIns="46583"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5265810" y="6658663"/>
            <a:ext cx="4028440" cy="351737"/>
          </a:xfrm>
          <a:prstGeom prst="rect">
            <a:avLst/>
          </a:prstGeom>
        </p:spPr>
        <p:txBody>
          <a:bodyPr vert="horz" lIns="93166" tIns="46583" rIns="93166" bIns="46583" rtlCol="0" anchor="b"/>
          <a:lstStyle>
            <a:lvl1pPr algn="r">
              <a:defRPr sz="1200"/>
            </a:lvl1pPr>
          </a:lstStyle>
          <a:p>
            <a:fld id="{049D785C-839F-45B8-A13E-C7B2376409D2}" type="slidenum">
              <a:rPr lang="es-PE" smtClean="0"/>
              <a:t>‹Nº›</a:t>
            </a:fld>
            <a:endParaRPr lang="es-PE"/>
          </a:p>
        </p:txBody>
      </p:sp>
    </p:spTree>
    <p:extLst>
      <p:ext uri="{BB962C8B-B14F-4D97-AF65-F5344CB8AC3E}">
        <p14:creationId xmlns:p14="http://schemas.microsoft.com/office/powerpoint/2010/main" val="241058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94253893-AE61-4418-951C-4F5EE984D4DA}" type="datetimeFigureOut">
              <a:rPr lang="es-PE" smtClean="0"/>
              <a:t>25/10/2022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100077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94253893-AE61-4418-951C-4F5EE984D4DA}" type="datetimeFigureOut">
              <a:rPr lang="es-PE" smtClean="0"/>
              <a:t>25/10/2022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2974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94253893-AE61-4418-951C-4F5EE984D4DA}" type="datetimeFigureOut">
              <a:rPr lang="es-PE" smtClean="0"/>
              <a:t>25/10/2022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93069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94253893-AE61-4418-951C-4F5EE984D4DA}" type="datetimeFigureOut">
              <a:rPr lang="es-PE" smtClean="0"/>
              <a:t>25/10/2022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33278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4253893-AE61-4418-951C-4F5EE984D4DA}" type="datetimeFigureOut">
              <a:rPr lang="es-PE" smtClean="0"/>
              <a:t>25/10/2022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5973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94253893-AE61-4418-951C-4F5EE984D4DA}" type="datetimeFigureOut">
              <a:rPr lang="es-PE" smtClean="0"/>
              <a:t>25/10/2022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94443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94253893-AE61-4418-951C-4F5EE984D4DA}" type="datetimeFigureOut">
              <a:rPr lang="es-PE" smtClean="0"/>
              <a:t>25/10/2022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17763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94253893-AE61-4418-951C-4F5EE984D4DA}" type="datetimeFigureOut">
              <a:rPr lang="es-PE" smtClean="0"/>
              <a:t>25/10/2022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04847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253893-AE61-4418-951C-4F5EE984D4DA}" type="datetimeFigureOut">
              <a:rPr lang="es-PE" smtClean="0"/>
              <a:t>25/10/2022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67180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4253893-AE61-4418-951C-4F5EE984D4DA}" type="datetimeFigureOut">
              <a:rPr lang="es-PE" smtClean="0"/>
              <a:t>25/10/2022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199557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4253893-AE61-4418-951C-4F5EE984D4DA}" type="datetimeFigureOut">
              <a:rPr lang="es-PE" smtClean="0"/>
              <a:t>25/10/2022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28139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53893-AE61-4418-951C-4F5EE984D4DA}" type="datetimeFigureOut">
              <a:rPr lang="es-PE" smtClean="0"/>
              <a:t>25/10/2022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5444F-0CB3-4491-A618-A1AB406AB953}" type="slidenum">
              <a:rPr lang="es-PE" smtClean="0"/>
              <a:t>‹Nº›</a:t>
            </a:fld>
            <a:endParaRPr lang="es-PE"/>
          </a:p>
        </p:txBody>
      </p:sp>
    </p:spTree>
    <p:extLst>
      <p:ext uri="{BB962C8B-B14F-4D97-AF65-F5344CB8AC3E}">
        <p14:creationId xmlns:p14="http://schemas.microsoft.com/office/powerpoint/2010/main" val="69529010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0E0E456-3AE3-4CF4-ACBA-C1985CCD1580}"/>
              </a:ext>
            </a:extLst>
          </p:cNvPr>
          <p:cNvSpPr txBox="1"/>
          <p:nvPr/>
        </p:nvSpPr>
        <p:spPr>
          <a:xfrm>
            <a:off x="-1" y="2511836"/>
            <a:ext cx="12190885" cy="1624847"/>
          </a:xfrm>
          <a:prstGeom prst="rect">
            <a:avLst/>
          </a:prstGeom>
          <a:solidFill>
            <a:schemeClr val="bg2">
              <a:lumMod val="90000"/>
            </a:schemeClr>
          </a:solidFill>
        </p:spPr>
        <p:txBody>
          <a:bodyPr wrap="square" rtlCol="0">
            <a:noAutofit/>
          </a:bodyPr>
          <a:lstStyle/>
          <a:p>
            <a:endParaRPr lang="es-PE" sz="1400" b="1" dirty="0">
              <a:latin typeface="Arial Black" panose="020B0A04020102020204" pitchFamily="34" charset="0"/>
              <a:cs typeface="Arial" panose="020B0604020202020204" pitchFamily="34" charset="0"/>
            </a:endParaRPr>
          </a:p>
          <a:p>
            <a:pPr algn="ctr"/>
            <a:r>
              <a:rPr lang="es-PE" sz="3600" b="1" dirty="0">
                <a:latin typeface="Arial Narrow" panose="020B0606020202030204" pitchFamily="34" charset="0"/>
                <a:cs typeface="Arial" panose="020B0604020202020204" pitchFamily="34" charset="0"/>
              </a:rPr>
              <a:t>PROYECTO DE PRESUPUESTO INSTITUCIONAL DE APERTURA</a:t>
            </a:r>
          </a:p>
          <a:p>
            <a:pPr algn="ctr"/>
            <a:r>
              <a:rPr lang="es-PE" sz="3600" b="1" dirty="0">
                <a:latin typeface="Arial Narrow" panose="020B0606020202030204" pitchFamily="34" charset="0"/>
                <a:cs typeface="Arial" panose="020B0604020202020204" pitchFamily="34" charset="0"/>
              </a:rPr>
              <a:t>AÑO FISCAL 2023</a:t>
            </a:r>
          </a:p>
        </p:txBody>
      </p:sp>
      <p:sp>
        <p:nvSpPr>
          <p:cNvPr id="13" name="CuadroTexto 12">
            <a:extLst>
              <a:ext uri="{FF2B5EF4-FFF2-40B4-BE49-F238E27FC236}">
                <a16:creationId xmlns:a16="http://schemas.microsoft.com/office/drawing/2014/main" id="{D0E0E456-3AE3-4CF4-ACBA-C1985CCD1580}"/>
              </a:ext>
            </a:extLst>
          </p:cNvPr>
          <p:cNvSpPr txBox="1"/>
          <p:nvPr/>
        </p:nvSpPr>
        <p:spPr>
          <a:xfrm>
            <a:off x="7489023" y="5969225"/>
            <a:ext cx="4070631" cy="6362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s-PE" sz="1600" b="1" dirty="0">
                <a:solidFill>
                  <a:schemeClr val="tx1"/>
                </a:solidFill>
                <a:latin typeface="Arial" panose="020B0604020202020204" pitchFamily="34" charset="0"/>
                <a:cs typeface="Arial" panose="020B0604020202020204" pitchFamily="34" charset="0"/>
              </a:rPr>
              <a:t>ELISBAN OCHOA SOSA</a:t>
            </a:r>
          </a:p>
          <a:p>
            <a:pPr algn="ctr"/>
            <a:r>
              <a:rPr lang="es-PE" sz="1600" b="1" dirty="0">
                <a:solidFill>
                  <a:schemeClr val="tx1"/>
                </a:solidFill>
                <a:latin typeface="Arial" panose="020B0604020202020204" pitchFamily="34" charset="0"/>
                <a:cs typeface="Arial" panose="020B0604020202020204" pitchFamily="34" charset="0"/>
              </a:rPr>
              <a:t>Gobernador Regional de Loreto</a:t>
            </a:r>
          </a:p>
        </p:txBody>
      </p:sp>
      <p:grpSp>
        <p:nvGrpSpPr>
          <p:cNvPr id="11" name="Grupo 10"/>
          <p:cNvGrpSpPr/>
          <p:nvPr/>
        </p:nvGrpSpPr>
        <p:grpSpPr>
          <a:xfrm>
            <a:off x="-5641" y="582350"/>
            <a:ext cx="12197641" cy="6288880"/>
            <a:chOff x="-5641" y="582350"/>
            <a:chExt cx="12197641" cy="6288880"/>
          </a:xfrm>
        </p:grpSpPr>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4519189" y="582350"/>
              <a:ext cx="3151330" cy="944705"/>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9480" y="6099579"/>
              <a:ext cx="1077057" cy="6061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flipV="1">
              <a:off x="-5641" y="2195366"/>
              <a:ext cx="12197641" cy="15868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1" name="CuadroTexto 20">
            <a:extLst>
              <a:ext uri="{FF2B5EF4-FFF2-40B4-BE49-F238E27FC236}">
                <a16:creationId xmlns:a16="http://schemas.microsoft.com/office/drawing/2014/main" id="{D0E0E456-3AE3-4CF4-ACBA-C1985CCD1580}"/>
              </a:ext>
            </a:extLst>
          </p:cNvPr>
          <p:cNvSpPr txBox="1"/>
          <p:nvPr/>
        </p:nvSpPr>
        <p:spPr>
          <a:xfrm>
            <a:off x="-1" y="4321769"/>
            <a:ext cx="12190885" cy="564130"/>
          </a:xfrm>
          <a:prstGeom prst="rect">
            <a:avLst/>
          </a:prstGeom>
          <a:solidFill>
            <a:schemeClr val="bg1"/>
          </a:solidFill>
          <a:ln>
            <a:noFill/>
          </a:ln>
        </p:spPr>
        <p:txBody>
          <a:bodyPr wrap="square" rtlCol="0">
            <a:noAutofit/>
          </a:bodyPr>
          <a:lstStyle/>
          <a:p>
            <a:pPr algn="ctr"/>
            <a:r>
              <a:rPr lang="es-PE"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GOBIERNO REGIONAL DE LORETO</a:t>
            </a:r>
          </a:p>
        </p:txBody>
      </p:sp>
    </p:spTree>
    <p:extLst>
      <p:ext uri="{BB962C8B-B14F-4D97-AF65-F5344CB8AC3E}">
        <p14:creationId xmlns:p14="http://schemas.microsoft.com/office/powerpoint/2010/main" val="9163963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803400" y="561123"/>
            <a:ext cx="8773613" cy="8922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DISTRIBUCIÓN DE LA ASIGNACIÓN PRESUPUESTAL DEL GASTO - AÑO FISCAL 2023</a:t>
            </a:r>
          </a:p>
          <a:p>
            <a:pPr algn="ctr"/>
            <a:r>
              <a:rPr lang="es-PE" b="1" dirty="0">
                <a:solidFill>
                  <a:schemeClr val="tx1"/>
                </a:solidFill>
              </a:rPr>
              <a:t>A Nivel de Categoría y Genérica del Gasto </a:t>
            </a:r>
          </a:p>
          <a:p>
            <a:pPr algn="ctr"/>
            <a:r>
              <a:rPr lang="es-PE" b="1" dirty="0">
                <a:solidFill>
                  <a:schemeClr val="tx1"/>
                </a:solidFill>
              </a:rPr>
              <a:t>Por Rubro</a:t>
            </a:r>
          </a:p>
        </p:txBody>
      </p:sp>
      <p:sp>
        <p:nvSpPr>
          <p:cNvPr id="4" name="Rectángulo 3"/>
          <p:cNvSpPr/>
          <p:nvPr/>
        </p:nvSpPr>
        <p:spPr>
          <a:xfrm>
            <a:off x="627074" y="1652004"/>
            <a:ext cx="6640946" cy="304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5" name="Tabla 4"/>
          <p:cNvGraphicFramePr>
            <a:graphicFrameLocks noGrp="1"/>
          </p:cNvGraphicFramePr>
          <p:nvPr>
            <p:extLst>
              <p:ext uri="{D42A27DB-BD31-4B8C-83A1-F6EECF244321}">
                <p14:modId xmlns:p14="http://schemas.microsoft.com/office/powerpoint/2010/main" val="2458221790"/>
              </p:ext>
            </p:extLst>
          </p:nvPr>
        </p:nvGraphicFramePr>
        <p:xfrm>
          <a:off x="624951" y="1979441"/>
          <a:ext cx="10934703" cy="4218644"/>
        </p:xfrm>
        <a:graphic>
          <a:graphicData uri="http://schemas.openxmlformats.org/drawingml/2006/table">
            <a:tbl>
              <a:tblPr/>
              <a:tblGrid>
                <a:gridCol w="3499182">
                  <a:extLst>
                    <a:ext uri="{9D8B030D-6E8A-4147-A177-3AD203B41FA5}">
                      <a16:colId xmlns:a16="http://schemas.microsoft.com/office/drawing/2014/main" val="957113012"/>
                    </a:ext>
                  </a:extLst>
                </a:gridCol>
                <a:gridCol w="1158432">
                  <a:extLst>
                    <a:ext uri="{9D8B030D-6E8A-4147-A177-3AD203B41FA5}">
                      <a16:colId xmlns:a16="http://schemas.microsoft.com/office/drawing/2014/main" val="2205198300"/>
                    </a:ext>
                  </a:extLst>
                </a:gridCol>
                <a:gridCol w="1158432">
                  <a:extLst>
                    <a:ext uri="{9D8B030D-6E8A-4147-A177-3AD203B41FA5}">
                      <a16:colId xmlns:a16="http://schemas.microsoft.com/office/drawing/2014/main" val="916653208"/>
                    </a:ext>
                  </a:extLst>
                </a:gridCol>
                <a:gridCol w="1158432">
                  <a:extLst>
                    <a:ext uri="{9D8B030D-6E8A-4147-A177-3AD203B41FA5}">
                      <a16:colId xmlns:a16="http://schemas.microsoft.com/office/drawing/2014/main" val="2281675324"/>
                    </a:ext>
                  </a:extLst>
                </a:gridCol>
                <a:gridCol w="1158432">
                  <a:extLst>
                    <a:ext uri="{9D8B030D-6E8A-4147-A177-3AD203B41FA5}">
                      <a16:colId xmlns:a16="http://schemas.microsoft.com/office/drawing/2014/main" val="667824764"/>
                    </a:ext>
                  </a:extLst>
                </a:gridCol>
                <a:gridCol w="1158432">
                  <a:extLst>
                    <a:ext uri="{9D8B030D-6E8A-4147-A177-3AD203B41FA5}">
                      <a16:colId xmlns:a16="http://schemas.microsoft.com/office/drawing/2014/main" val="1666349058"/>
                    </a:ext>
                  </a:extLst>
                </a:gridCol>
                <a:gridCol w="903816">
                  <a:extLst>
                    <a:ext uri="{9D8B030D-6E8A-4147-A177-3AD203B41FA5}">
                      <a16:colId xmlns:a16="http://schemas.microsoft.com/office/drawing/2014/main" val="3089892133"/>
                    </a:ext>
                  </a:extLst>
                </a:gridCol>
                <a:gridCol w="739545">
                  <a:extLst>
                    <a:ext uri="{9D8B030D-6E8A-4147-A177-3AD203B41FA5}">
                      <a16:colId xmlns:a16="http://schemas.microsoft.com/office/drawing/2014/main" val="1515541012"/>
                    </a:ext>
                  </a:extLst>
                </a:gridCol>
              </a:tblGrid>
              <a:tr h="900049">
                <a:tc>
                  <a:txBody>
                    <a:bodyPr/>
                    <a:lstStyle/>
                    <a:p>
                      <a:pPr algn="ctr" rtl="0" fontAlgn="ctr"/>
                      <a:r>
                        <a:rPr lang="es-PE" sz="1400" b="1" i="0" u="none" strike="noStrike">
                          <a:solidFill>
                            <a:srgbClr val="FFFFFF"/>
                          </a:solidFill>
                          <a:effectLst/>
                          <a:latin typeface="Calibri" panose="020F0502020204030204" pitchFamily="34" charset="0"/>
                        </a:rPr>
                        <a:t>CATEGORIA Y GENERICA DEL GASTO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a:solidFill>
                            <a:srgbClr val="FFFFFF"/>
                          </a:solidFill>
                          <a:effectLst/>
                          <a:latin typeface="Calibri" panose="020F0502020204030204" pitchFamily="34" charset="0"/>
                        </a:rPr>
                        <a:t>1-00</a:t>
                      </a:r>
                      <a:br>
                        <a:rPr lang="es-PE" sz="1400" b="1" i="0" u="none" strike="noStrike">
                          <a:solidFill>
                            <a:srgbClr val="FFFFFF"/>
                          </a:solidFill>
                          <a:effectLst/>
                          <a:latin typeface="Calibri" panose="020F0502020204030204" pitchFamily="34" charset="0"/>
                        </a:rPr>
                      </a:br>
                      <a:r>
                        <a:rPr lang="es-PE" sz="1400" b="1" i="0" u="none" strike="noStrike">
                          <a:solidFill>
                            <a:srgbClr val="FFFFFF"/>
                          </a:solidFill>
                          <a:effectLst/>
                          <a:latin typeface="Calibri" panose="020F0502020204030204" pitchFamily="34" charset="0"/>
                        </a:rPr>
                        <a:t>RECURSOS ORDINARIOS</a:t>
                      </a:r>
                      <a:br>
                        <a:rPr lang="es-PE" sz="1400" b="1" i="0" u="none" strike="noStrike">
                          <a:solidFill>
                            <a:srgbClr val="FFFFFF"/>
                          </a:solidFill>
                          <a:effectLst/>
                          <a:latin typeface="Calibri" panose="020F0502020204030204" pitchFamily="34" charset="0"/>
                        </a:rPr>
                      </a:br>
                      <a:r>
                        <a:rPr lang="es-PE" sz="1400" b="1" i="0" u="none" strike="noStrike">
                          <a:solidFill>
                            <a:srgbClr val="FFFFFF"/>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a:solidFill>
                            <a:srgbClr val="FFFFFF"/>
                          </a:solidFill>
                          <a:effectLst/>
                          <a:latin typeface="Calibri" panose="020F0502020204030204" pitchFamily="34" charset="0"/>
                        </a:rPr>
                        <a:t>2-09 REC. DIRECT. REC.</a:t>
                      </a:r>
                      <a:br>
                        <a:rPr lang="es-PE" sz="1400" b="1" i="0" u="none" strike="noStrike">
                          <a:solidFill>
                            <a:srgbClr val="FFFFFF"/>
                          </a:solidFill>
                          <a:effectLst/>
                          <a:latin typeface="Calibri" panose="020F0502020204030204" pitchFamily="34" charset="0"/>
                        </a:rPr>
                      </a:br>
                      <a:r>
                        <a:rPr lang="es-PE" sz="1400" b="1" i="0" u="none" strike="noStrike">
                          <a:solidFill>
                            <a:srgbClr val="FFFFFF"/>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dirty="0">
                          <a:solidFill>
                            <a:srgbClr val="FFFFFF"/>
                          </a:solidFill>
                          <a:effectLst/>
                          <a:latin typeface="Calibri" panose="020F0502020204030204" pitchFamily="34" charset="0"/>
                        </a:rPr>
                        <a:t>5-15</a:t>
                      </a:r>
                    </a:p>
                    <a:p>
                      <a:pPr algn="ctr" rtl="0" fontAlgn="ctr"/>
                      <a:r>
                        <a:rPr lang="es-PE" sz="1400" b="1" i="0" u="none" strike="noStrike" dirty="0">
                          <a:solidFill>
                            <a:srgbClr val="FFFFFF"/>
                          </a:solidFill>
                          <a:effectLst/>
                          <a:latin typeface="Calibri" panose="020F0502020204030204" pitchFamily="34" charset="0"/>
                        </a:rPr>
                        <a:t>FONCOR</a:t>
                      </a:r>
                      <a:br>
                        <a:rPr lang="es-PE" sz="1400" b="1" i="0" u="none" strike="noStrike" dirty="0">
                          <a:solidFill>
                            <a:srgbClr val="FFFFFF"/>
                          </a:solidFill>
                          <a:effectLst/>
                          <a:latin typeface="Calibri" panose="020F0502020204030204" pitchFamily="34" charset="0"/>
                        </a:rPr>
                      </a:br>
                      <a:r>
                        <a:rPr lang="es-PE" sz="1400" b="1" i="0" u="none" strike="noStrike" dirty="0">
                          <a:solidFill>
                            <a:srgbClr val="FFFFFF"/>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dirty="0">
                          <a:solidFill>
                            <a:srgbClr val="FFFFFF"/>
                          </a:solidFill>
                          <a:effectLst/>
                          <a:latin typeface="Calibri" panose="020F0502020204030204" pitchFamily="34" charset="0"/>
                        </a:rPr>
                        <a:t>5-18</a:t>
                      </a:r>
                    </a:p>
                    <a:p>
                      <a:pPr algn="ctr" rtl="0" fontAlgn="ctr"/>
                      <a:r>
                        <a:rPr lang="es-PE" sz="1400" b="1" i="0" u="none" strike="noStrike" dirty="0">
                          <a:solidFill>
                            <a:srgbClr val="FFFFFF"/>
                          </a:solidFill>
                          <a:effectLst/>
                          <a:latin typeface="Calibri" panose="020F0502020204030204" pitchFamily="34" charset="0"/>
                        </a:rPr>
                        <a:t>CANON</a:t>
                      </a:r>
                      <a:br>
                        <a:rPr lang="es-PE" sz="1400" b="1" i="0" u="none" strike="noStrike" dirty="0">
                          <a:solidFill>
                            <a:srgbClr val="FFFFFF"/>
                          </a:solidFill>
                          <a:effectLst/>
                          <a:latin typeface="Calibri" panose="020F0502020204030204" pitchFamily="34" charset="0"/>
                        </a:rPr>
                      </a:br>
                      <a:r>
                        <a:rPr lang="es-PE" sz="1400" b="1" i="0" u="none" strike="noStrike" dirty="0">
                          <a:solidFill>
                            <a:srgbClr val="FFFFFF"/>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a:solidFill>
                            <a:srgbClr val="FFFFFF"/>
                          </a:solidFill>
                          <a:effectLst/>
                          <a:latin typeface="Calibri" panose="020F0502020204030204" pitchFamily="34" charset="0"/>
                        </a:rPr>
                        <a:t>TOTAL PLIEGO</a:t>
                      </a:r>
                      <a:br>
                        <a:rPr lang="es-PE" sz="1400" b="1" i="0" u="none" strike="noStrike">
                          <a:solidFill>
                            <a:srgbClr val="FFFFFF"/>
                          </a:solidFill>
                          <a:effectLst/>
                          <a:latin typeface="Calibri" panose="020F0502020204030204" pitchFamily="34" charset="0"/>
                        </a:rPr>
                      </a:br>
                      <a:r>
                        <a:rPr lang="es-PE" sz="1400" b="1" i="0" u="none" strike="noStrike">
                          <a:solidFill>
                            <a:srgbClr val="FFFFFF"/>
                          </a:solidFill>
                          <a:effectLst/>
                          <a:latin typeface="Calibri" panose="020F050202020403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a:solidFill>
                            <a:srgbClr val="FFFFFF"/>
                          </a:solidFill>
                          <a:effectLst/>
                          <a:latin typeface="Calibri" panose="020F0502020204030204" pitchFamily="34" charset="0"/>
                        </a:rPr>
                        <a:t>META A EJECUTAR</a:t>
                      </a:r>
                      <a:br>
                        <a:rPr lang="es-PE" sz="1400" b="1" i="0" u="none" strike="noStrike">
                          <a:solidFill>
                            <a:srgbClr val="FFFFFF"/>
                          </a:solidFill>
                          <a:effectLst/>
                          <a:latin typeface="Calibri" panose="020F0502020204030204" pitchFamily="34" charset="0"/>
                        </a:rPr>
                      </a:br>
                      <a:r>
                        <a:rPr lang="es-PE" sz="1400" b="1"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a:solidFill>
                            <a:srgbClr val="FFFFFF"/>
                          </a:solidFill>
                          <a:effectLst/>
                          <a:latin typeface="Calibri" panose="020F0502020204030204" pitchFamily="34" charset="0"/>
                        </a:rPr>
                        <a:t>EST.</a:t>
                      </a:r>
                      <a:br>
                        <a:rPr lang="es-PE" sz="1400" b="1" i="0" u="none" strike="noStrike">
                          <a:solidFill>
                            <a:srgbClr val="FFFFFF"/>
                          </a:solidFill>
                          <a:effectLst/>
                          <a:latin typeface="Calibri" panose="020F0502020204030204" pitchFamily="34" charset="0"/>
                        </a:rPr>
                      </a:br>
                      <a:r>
                        <a:rPr lang="es-PE" sz="1400" b="1"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980229817"/>
                  </a:ext>
                </a:extLst>
              </a:tr>
              <a:tr h="232463">
                <a:tc>
                  <a:txBody>
                    <a:bodyPr/>
                    <a:lstStyle/>
                    <a:p>
                      <a:pPr algn="l" rtl="0" fontAlgn="ctr"/>
                      <a:r>
                        <a:rPr lang="es-PE" sz="1400" b="1" i="0" u="none" strike="noStrike">
                          <a:solidFill>
                            <a:srgbClr val="0000FF"/>
                          </a:solidFill>
                          <a:effectLst/>
                          <a:latin typeface="Calibri" panose="020F0502020204030204" pitchFamily="34" charset="0"/>
                        </a:rPr>
                        <a:t> 5  GASTOS CORRIENTES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dirty="0">
                          <a:solidFill>
                            <a:srgbClr val="0000FF"/>
                          </a:solidFill>
                          <a:effectLst/>
                          <a:latin typeface="Calibri" panose="020F0502020204030204" pitchFamily="34" charset="0"/>
                        </a:rPr>
                        <a:t>1,678,238,378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7,486,095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44,081,328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44,081,328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1,773,887,129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FF"/>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FF"/>
                          </a:solidFill>
                          <a:effectLst/>
                          <a:latin typeface="Calibri" panose="020F0502020204030204" pitchFamily="34" charset="0"/>
                        </a:rPr>
                        <a:t>71.37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603040"/>
                  </a:ext>
                </a:extLst>
              </a:tr>
              <a:tr h="232463">
                <a:tc>
                  <a:txBody>
                    <a:bodyPr/>
                    <a:lstStyle/>
                    <a:p>
                      <a:pPr algn="l" rtl="0" fontAlgn="ctr"/>
                      <a:r>
                        <a:rPr lang="es-PE" sz="1400" b="1" i="0" u="none" strike="noStrike">
                          <a:solidFill>
                            <a:srgbClr val="000000"/>
                          </a:solidFill>
                          <a:effectLst/>
                          <a:latin typeface="Calibri" panose="020F0502020204030204" pitchFamily="34" charset="0"/>
                        </a:rPr>
                        <a:t>      2.1 Personal y Obligaciones Sociales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1,319,924,198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1,319,924,198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53.10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6671003"/>
                  </a:ext>
                </a:extLst>
              </a:tr>
              <a:tr h="232463">
                <a:tc>
                  <a:txBody>
                    <a:bodyPr/>
                    <a:lstStyle/>
                    <a:p>
                      <a:pPr algn="l" rtl="0" fontAlgn="ctr"/>
                      <a:r>
                        <a:rPr lang="es-PE" sz="1400" b="1" i="0" u="none" strike="noStrike">
                          <a:solidFill>
                            <a:srgbClr val="000000"/>
                          </a:solidFill>
                          <a:effectLst/>
                          <a:latin typeface="Calibri" panose="020F0502020204030204" pitchFamily="34" charset="0"/>
                        </a:rPr>
                        <a:t>      2.2 pensiones y Otras Prestaciones Sociales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62,998,539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62,998,539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4740252"/>
                  </a:ext>
                </a:extLst>
              </a:tr>
              <a:tr h="232463">
                <a:tc>
                  <a:txBody>
                    <a:bodyPr/>
                    <a:lstStyle/>
                    <a:p>
                      <a:pPr algn="l" rtl="0" fontAlgn="ctr"/>
                      <a:r>
                        <a:rPr lang="es-PE" sz="1400" b="1" i="0" u="none" strike="noStrike">
                          <a:solidFill>
                            <a:srgbClr val="000000"/>
                          </a:solidFill>
                          <a:effectLst/>
                          <a:latin typeface="Calibri" panose="020F0502020204030204" pitchFamily="34" charset="0"/>
                        </a:rPr>
                        <a:t>      2.3 Bienes y Servicios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293,378,229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7,486,095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44,081,328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44,081,328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389,026,980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0849437"/>
                  </a:ext>
                </a:extLst>
              </a:tr>
              <a:tr h="232463">
                <a:tc>
                  <a:txBody>
                    <a:bodyPr/>
                    <a:lstStyle/>
                    <a:p>
                      <a:pPr algn="l" rtl="0" fontAlgn="ctr"/>
                      <a:r>
                        <a:rPr lang="es-PE" sz="1400" b="1" i="0" u="none" strike="noStrike">
                          <a:solidFill>
                            <a:srgbClr val="000000"/>
                          </a:solidFill>
                          <a:effectLst/>
                          <a:latin typeface="Calibri" panose="020F0502020204030204" pitchFamily="34" charset="0"/>
                        </a:rPr>
                        <a:t>      2.4 Donaciones y Transferncias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50949681"/>
                  </a:ext>
                </a:extLst>
              </a:tr>
              <a:tr h="232463">
                <a:tc>
                  <a:txBody>
                    <a:bodyPr/>
                    <a:lstStyle/>
                    <a:p>
                      <a:pPr algn="l" rtl="0" fontAlgn="ctr"/>
                      <a:r>
                        <a:rPr lang="es-PE" sz="1400" b="1" i="0" u="none" strike="noStrike">
                          <a:solidFill>
                            <a:srgbClr val="000000"/>
                          </a:solidFill>
                          <a:effectLst/>
                          <a:latin typeface="Calibri" panose="020F0502020204030204" pitchFamily="34" charset="0"/>
                        </a:rPr>
                        <a:t>      2.5  Otros Gastos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1,937,412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1,937,412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48036359"/>
                  </a:ext>
                </a:extLst>
              </a:tr>
              <a:tr h="148288">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383274"/>
                  </a:ext>
                </a:extLst>
              </a:tr>
              <a:tr h="232463">
                <a:tc>
                  <a:txBody>
                    <a:bodyPr/>
                    <a:lstStyle/>
                    <a:p>
                      <a:pPr algn="l" rtl="0" fontAlgn="ctr"/>
                      <a:r>
                        <a:rPr lang="es-PE" sz="1400" b="1" i="0" u="none" strike="noStrike">
                          <a:solidFill>
                            <a:srgbClr val="0000FF"/>
                          </a:solidFill>
                          <a:effectLst/>
                          <a:latin typeface="Calibri" panose="020F0502020204030204" pitchFamily="34" charset="0"/>
                        </a:rPr>
                        <a:t> 6  GASTOS DE 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6,915,673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18,034,310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263,260,319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368,877,423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657,087,725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FF"/>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FF"/>
                          </a:solidFill>
                          <a:effectLst/>
                          <a:latin typeface="Calibri" panose="020F0502020204030204" pitchFamily="34" charset="0"/>
                        </a:rPr>
                        <a:t>26.44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33169"/>
                  </a:ext>
                </a:extLst>
              </a:tr>
              <a:tr h="232463">
                <a:tc>
                  <a:txBody>
                    <a:bodyPr/>
                    <a:lstStyle/>
                    <a:p>
                      <a:pPr algn="l" rtl="0" fontAlgn="ctr"/>
                      <a:r>
                        <a:rPr lang="es-PE" sz="1400" b="1" i="0" u="none" strike="noStrike">
                          <a:solidFill>
                            <a:srgbClr val="000000"/>
                          </a:solidFill>
                          <a:effectLst/>
                          <a:latin typeface="Calibri" panose="020F0502020204030204" pitchFamily="34" charset="0"/>
                        </a:rPr>
                        <a:t>     2.5  Otros Gastos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7,069,381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7,069,381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73270627"/>
                  </a:ext>
                </a:extLst>
              </a:tr>
              <a:tr h="232463">
                <a:tc>
                  <a:txBody>
                    <a:bodyPr/>
                    <a:lstStyle/>
                    <a:p>
                      <a:pPr algn="l" rtl="0" fontAlgn="ctr"/>
                      <a:r>
                        <a:rPr lang="es-PE" sz="1400" b="1" i="0" u="none" strike="noStrike">
                          <a:solidFill>
                            <a:srgbClr val="000000"/>
                          </a:solidFill>
                          <a:effectLst/>
                          <a:latin typeface="Calibri" panose="020F0502020204030204" pitchFamily="34" charset="0"/>
                        </a:rPr>
                        <a:t>     2.6 Adquisiciones de Activos No Financieros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6,915,673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18,034,310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263,260,319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356,808,042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645,018,344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25.95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79742524"/>
                  </a:ext>
                </a:extLst>
              </a:tr>
              <a:tr h="232463">
                <a:tc>
                  <a:txBody>
                    <a:bodyPr/>
                    <a:lstStyle/>
                    <a:p>
                      <a:pPr algn="l" rtl="0" fontAlgn="ctr"/>
                      <a:r>
                        <a:rPr lang="es-PE" sz="1400" b="1" i="0" u="none" strike="noStrike">
                          <a:solidFill>
                            <a:srgbClr val="000000"/>
                          </a:solidFill>
                          <a:effectLst/>
                          <a:latin typeface="Calibri" panose="020F0502020204030204" pitchFamily="34" charset="0"/>
                        </a:rPr>
                        <a:t>     2.7 Adquisiciones de Activos Financieros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63635968"/>
                  </a:ext>
                </a:extLst>
              </a:tr>
              <a:tr h="148288">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5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826471"/>
                  </a:ext>
                </a:extLst>
              </a:tr>
              <a:tr h="232463">
                <a:tc>
                  <a:txBody>
                    <a:bodyPr/>
                    <a:lstStyle/>
                    <a:p>
                      <a:pPr algn="l" rtl="0" fontAlgn="ctr"/>
                      <a:r>
                        <a:rPr lang="es-PE" sz="1400" b="1" i="0" u="none" strike="noStrike">
                          <a:solidFill>
                            <a:srgbClr val="0000FF"/>
                          </a:solidFill>
                          <a:effectLst/>
                          <a:latin typeface="Calibri" panose="020F0502020204030204" pitchFamily="34" charset="0"/>
                        </a:rPr>
                        <a:t> 8 SERVICIO DE LA DEUDA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54,676,938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FF"/>
                          </a:solidFill>
                          <a:effectLst/>
                          <a:latin typeface="Calibri" panose="020F0502020204030204" pitchFamily="34" charset="0"/>
                        </a:rPr>
                        <a:t>54,676,938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FF"/>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FF"/>
                          </a:solidFill>
                          <a:effectLst/>
                          <a:latin typeface="Calibri" panose="020F050202020403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965027"/>
                  </a:ext>
                </a:extLst>
              </a:tr>
              <a:tr h="232463">
                <a:tc>
                  <a:txBody>
                    <a:bodyPr/>
                    <a:lstStyle/>
                    <a:p>
                      <a:pPr algn="l" rtl="0" fontAlgn="ctr"/>
                      <a:r>
                        <a:rPr lang="es-PE" sz="1400" b="1" i="0" u="none" strike="noStrike">
                          <a:solidFill>
                            <a:srgbClr val="000000"/>
                          </a:solidFill>
                          <a:effectLst/>
                          <a:latin typeface="Calibri" panose="020F0502020204030204" pitchFamily="34" charset="0"/>
                        </a:rPr>
                        <a:t>    2.8 Servicio de la Deuda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00"/>
                          </a:solidFill>
                          <a:effectLst/>
                          <a:latin typeface="Calibri" panose="020F0502020204030204" pitchFamily="34" charset="0"/>
                        </a:rPr>
                        <a:t>54,676,938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dirty="0">
                          <a:solidFill>
                            <a:srgbClr val="000000"/>
                          </a:solidFill>
                          <a:effectLst/>
                          <a:latin typeface="Calibri" panose="020F0502020204030204" pitchFamily="34" charset="0"/>
                        </a:rPr>
                        <a:t>54,676,938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00"/>
                          </a:solidFill>
                          <a:effectLst/>
                          <a:latin typeface="Calibri" panose="020F050202020403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759804"/>
                  </a:ext>
                </a:extLst>
              </a:tr>
              <a:tr h="232463">
                <a:tc>
                  <a:txBody>
                    <a:bodyPr/>
                    <a:lstStyle/>
                    <a:p>
                      <a:pPr algn="ctr" rtl="0" fontAlgn="ctr"/>
                      <a:r>
                        <a:rPr lang="es-PE" sz="14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dirty="0">
                          <a:solidFill>
                            <a:srgbClr val="000000"/>
                          </a:solidFill>
                          <a:effectLst/>
                          <a:latin typeface="Calibri" panose="020F0502020204030204" pitchFamily="34" charset="0"/>
                        </a:rPr>
                        <a:t>1,685,154,051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dirty="0">
                          <a:solidFill>
                            <a:srgbClr val="000000"/>
                          </a:solidFill>
                          <a:effectLst/>
                          <a:latin typeface="Calibri" panose="020F0502020204030204" pitchFamily="34" charset="0"/>
                        </a:rPr>
                        <a:t>25,520,405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a:solidFill>
                            <a:srgbClr val="000000"/>
                          </a:solidFill>
                          <a:effectLst/>
                          <a:latin typeface="Calibri" panose="020F0502020204030204" pitchFamily="34" charset="0"/>
                        </a:rPr>
                        <a:t>307,341,647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a:solidFill>
                            <a:srgbClr val="000000"/>
                          </a:solidFill>
                          <a:effectLst/>
                          <a:latin typeface="Calibri" panose="020F0502020204030204" pitchFamily="34" charset="0"/>
                        </a:rPr>
                        <a:t>467,635,689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a:solidFill>
                            <a:srgbClr val="000000"/>
                          </a:solidFill>
                          <a:effectLst/>
                          <a:latin typeface="Calibri" panose="020F0502020204030204" pitchFamily="34" charset="0"/>
                        </a:rPr>
                        <a:t>2,485,651,792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4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4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0522251"/>
                  </a:ext>
                </a:extLst>
              </a:tr>
            </a:tbl>
          </a:graphicData>
        </a:graphic>
      </p:graphicFrame>
    </p:spTree>
    <p:extLst>
      <p:ext uri="{BB962C8B-B14F-4D97-AF65-F5344CB8AC3E}">
        <p14:creationId xmlns:p14="http://schemas.microsoft.com/office/powerpoint/2010/main" val="159317384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803400" y="750407"/>
            <a:ext cx="8773613" cy="6846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DISTRIBUCIÓN DE LA ASIGNACIÓN PRESUPUESTAL PARA SERVICIO DE LA DEUDA</a:t>
            </a:r>
          </a:p>
          <a:p>
            <a:pPr algn="ctr"/>
            <a:r>
              <a:rPr lang="es-PE" sz="2000" b="1" dirty="0">
                <a:solidFill>
                  <a:schemeClr val="tx1"/>
                </a:solidFill>
              </a:rPr>
              <a:t>AÑO FISCAL 2023</a:t>
            </a:r>
          </a:p>
        </p:txBody>
      </p:sp>
      <p:sp>
        <p:nvSpPr>
          <p:cNvPr id="4" name="Rectángulo 3"/>
          <p:cNvSpPr/>
          <p:nvPr/>
        </p:nvSpPr>
        <p:spPr>
          <a:xfrm>
            <a:off x="3090874" y="1950349"/>
            <a:ext cx="5824526" cy="384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2" name="Tabla 1"/>
          <p:cNvGraphicFramePr>
            <a:graphicFrameLocks noGrp="1"/>
          </p:cNvGraphicFramePr>
          <p:nvPr>
            <p:extLst>
              <p:ext uri="{D42A27DB-BD31-4B8C-83A1-F6EECF244321}">
                <p14:modId xmlns:p14="http://schemas.microsoft.com/office/powerpoint/2010/main" val="3387217266"/>
              </p:ext>
            </p:extLst>
          </p:nvPr>
        </p:nvGraphicFramePr>
        <p:xfrm>
          <a:off x="3184878" y="2334521"/>
          <a:ext cx="5730522" cy="1593056"/>
        </p:xfrm>
        <a:graphic>
          <a:graphicData uri="http://schemas.openxmlformats.org/drawingml/2006/table">
            <a:tbl>
              <a:tblPr/>
              <a:tblGrid>
                <a:gridCol w="4114101">
                  <a:extLst>
                    <a:ext uri="{9D8B030D-6E8A-4147-A177-3AD203B41FA5}">
                      <a16:colId xmlns:a16="http://schemas.microsoft.com/office/drawing/2014/main" val="1274046403"/>
                    </a:ext>
                  </a:extLst>
                </a:gridCol>
                <a:gridCol w="1616421">
                  <a:extLst>
                    <a:ext uri="{9D8B030D-6E8A-4147-A177-3AD203B41FA5}">
                      <a16:colId xmlns:a16="http://schemas.microsoft.com/office/drawing/2014/main" val="1312939544"/>
                    </a:ext>
                  </a:extLst>
                </a:gridCol>
              </a:tblGrid>
              <a:tr h="406678">
                <a:tc>
                  <a:txBody>
                    <a:bodyPr/>
                    <a:lstStyle/>
                    <a:p>
                      <a:pPr algn="ctr" fontAlgn="ctr"/>
                      <a:r>
                        <a:rPr lang="es-PE" sz="1600" b="1" i="0" u="none" strike="noStrike" dirty="0">
                          <a:solidFill>
                            <a:srgbClr val="FFFFFF"/>
                          </a:solidFill>
                          <a:effectLst/>
                          <a:latin typeface="+mn-lt"/>
                        </a:rPr>
                        <a:t>SERVICIO DE LA DEUDA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a:solidFill>
                            <a:srgbClr val="FFFFFF"/>
                          </a:solidFill>
                          <a:effectLst/>
                          <a:latin typeface="+mn-lt"/>
                        </a:rPr>
                        <a:t>PIA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487377066"/>
                  </a:ext>
                </a:extLst>
              </a:tr>
              <a:tr h="406678">
                <a:tc>
                  <a:txBody>
                    <a:bodyPr/>
                    <a:lstStyle/>
                    <a:p>
                      <a:pPr algn="l" fontAlgn="ctr"/>
                      <a:r>
                        <a:rPr lang="es-PE" sz="1600" b="0" i="0" u="none" strike="noStrike" dirty="0">
                          <a:solidFill>
                            <a:srgbClr val="000000"/>
                          </a:solidFill>
                          <a:effectLst/>
                          <a:latin typeface="+mn-lt"/>
                        </a:rPr>
                        <a:t>Obras por Impuesto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0" i="0" u="none" strike="noStrike" dirty="0">
                          <a:solidFill>
                            <a:srgbClr val="000000"/>
                          </a:solidFill>
                          <a:effectLst/>
                          <a:latin typeface="+mn-lt"/>
                        </a:rPr>
                        <a:t>19,318,608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645"/>
                  </a:ext>
                </a:extLst>
              </a:tr>
              <a:tr h="406678">
                <a:tc>
                  <a:txBody>
                    <a:bodyPr/>
                    <a:lstStyle/>
                    <a:p>
                      <a:pPr algn="l" fontAlgn="ctr"/>
                      <a:r>
                        <a:rPr lang="es-PE" sz="1600" b="0" i="0" u="none" strike="noStrike" dirty="0">
                          <a:solidFill>
                            <a:srgbClr val="000000"/>
                          </a:solidFill>
                          <a:effectLst/>
                          <a:latin typeface="+mn-lt"/>
                        </a:rPr>
                        <a:t>Pago de Préstamo JICA (Alcantarillado)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0" i="0" u="none" strike="noStrike">
                          <a:solidFill>
                            <a:srgbClr val="000000"/>
                          </a:solidFill>
                          <a:effectLst/>
                          <a:latin typeface="+mn-lt"/>
                        </a:rPr>
                        <a:t>35,358,330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853482"/>
                  </a:ext>
                </a:extLst>
              </a:tr>
              <a:tr h="373022">
                <a:tc>
                  <a:txBody>
                    <a:bodyPr/>
                    <a:lstStyle/>
                    <a:p>
                      <a:pPr algn="ctr" fontAlgn="ctr"/>
                      <a:r>
                        <a:rPr lang="es-PE" sz="1600" b="1" i="0" u="none" strike="noStrike">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1" i="0" u="none" strike="noStrike" dirty="0">
                          <a:solidFill>
                            <a:srgbClr val="000000"/>
                          </a:solidFill>
                          <a:effectLst/>
                          <a:latin typeface="+mn-lt"/>
                        </a:rPr>
                        <a:t>54,676,938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689731"/>
                  </a:ext>
                </a:extLst>
              </a:tr>
            </a:tbl>
          </a:graphicData>
        </a:graphic>
      </p:graphicFrame>
    </p:spTree>
    <p:extLst>
      <p:ext uri="{BB962C8B-B14F-4D97-AF65-F5344CB8AC3E}">
        <p14:creationId xmlns:p14="http://schemas.microsoft.com/office/powerpoint/2010/main" val="211686723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072587" y="805555"/>
            <a:ext cx="9859222" cy="7141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COMPARATIVO DE LA ASIGNACION PRESUPUESTAL - AÑO FISCAL 2022 - 2023</a:t>
            </a:r>
          </a:p>
          <a:p>
            <a:pPr algn="ctr"/>
            <a:r>
              <a:rPr lang="es-PE" b="1" dirty="0">
                <a:solidFill>
                  <a:schemeClr val="tx1"/>
                </a:solidFill>
              </a:rPr>
              <a:t>Por Fuente de Financiamiento</a:t>
            </a:r>
            <a:endParaRPr lang="es-PE" sz="2000" b="1" dirty="0">
              <a:solidFill>
                <a:schemeClr val="tx1"/>
              </a:solidFill>
            </a:endParaRPr>
          </a:p>
        </p:txBody>
      </p:sp>
      <p:sp>
        <p:nvSpPr>
          <p:cNvPr id="4" name="Rectángulo 3"/>
          <p:cNvSpPr/>
          <p:nvPr/>
        </p:nvSpPr>
        <p:spPr>
          <a:xfrm>
            <a:off x="838200" y="1842044"/>
            <a:ext cx="6640946" cy="334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3" name="Tabla 2"/>
          <p:cNvGraphicFramePr>
            <a:graphicFrameLocks noGrp="1"/>
          </p:cNvGraphicFramePr>
          <p:nvPr>
            <p:extLst>
              <p:ext uri="{D42A27DB-BD31-4B8C-83A1-F6EECF244321}">
                <p14:modId xmlns:p14="http://schemas.microsoft.com/office/powerpoint/2010/main" val="1958571268"/>
              </p:ext>
            </p:extLst>
          </p:nvPr>
        </p:nvGraphicFramePr>
        <p:xfrm>
          <a:off x="838200" y="2230315"/>
          <a:ext cx="10515600" cy="3830493"/>
        </p:xfrm>
        <a:graphic>
          <a:graphicData uri="http://schemas.openxmlformats.org/drawingml/2006/table">
            <a:tbl>
              <a:tblPr/>
              <a:tblGrid>
                <a:gridCol w="6900081">
                  <a:extLst>
                    <a:ext uri="{9D8B030D-6E8A-4147-A177-3AD203B41FA5}">
                      <a16:colId xmlns:a16="http://schemas.microsoft.com/office/drawing/2014/main" val="3682493829"/>
                    </a:ext>
                  </a:extLst>
                </a:gridCol>
                <a:gridCol w="1392071">
                  <a:extLst>
                    <a:ext uri="{9D8B030D-6E8A-4147-A177-3AD203B41FA5}">
                      <a16:colId xmlns:a16="http://schemas.microsoft.com/office/drawing/2014/main" val="4094452936"/>
                    </a:ext>
                  </a:extLst>
                </a:gridCol>
                <a:gridCol w="1405720">
                  <a:extLst>
                    <a:ext uri="{9D8B030D-6E8A-4147-A177-3AD203B41FA5}">
                      <a16:colId xmlns:a16="http://schemas.microsoft.com/office/drawing/2014/main" val="2526532809"/>
                    </a:ext>
                  </a:extLst>
                </a:gridCol>
                <a:gridCol w="817728">
                  <a:extLst>
                    <a:ext uri="{9D8B030D-6E8A-4147-A177-3AD203B41FA5}">
                      <a16:colId xmlns:a16="http://schemas.microsoft.com/office/drawing/2014/main" val="76566733"/>
                    </a:ext>
                  </a:extLst>
                </a:gridCol>
              </a:tblGrid>
              <a:tr h="536342">
                <a:tc>
                  <a:txBody>
                    <a:bodyPr/>
                    <a:lstStyle/>
                    <a:p>
                      <a:pPr algn="ctr" fontAlgn="ctr"/>
                      <a:r>
                        <a:rPr lang="es-PE" sz="1600" b="1" i="0" u="none" strike="noStrike" dirty="0">
                          <a:solidFill>
                            <a:schemeClr val="bg1"/>
                          </a:solidFill>
                          <a:effectLst/>
                          <a:latin typeface="+mn-lt"/>
                        </a:rPr>
                        <a:t>FUENTE DE FINANCIAMIENTO</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dirty="0">
                          <a:solidFill>
                            <a:schemeClr val="bg1"/>
                          </a:solidFill>
                          <a:effectLst/>
                          <a:latin typeface="+mn-lt"/>
                        </a:rPr>
                        <a:t>PIA 2022</a:t>
                      </a:r>
                    </a:p>
                    <a:p>
                      <a:pPr algn="ctr" fontAlgn="ctr"/>
                      <a:r>
                        <a:rPr lang="es-PE" sz="1600" b="1" i="0" u="none" strike="noStrike" dirty="0">
                          <a:solidFill>
                            <a:schemeClr val="bg1"/>
                          </a:solidFill>
                          <a:effectLst/>
                          <a:latin typeface="+mn-lt"/>
                        </a:rPr>
                        <a:t>(S/)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dirty="0">
                          <a:solidFill>
                            <a:schemeClr val="bg1"/>
                          </a:solidFill>
                          <a:effectLst/>
                          <a:latin typeface="+mn-lt"/>
                        </a:rPr>
                        <a:t>PIA 2023</a:t>
                      </a:r>
                    </a:p>
                    <a:p>
                      <a:pPr algn="ctr" fontAlgn="ctr"/>
                      <a:r>
                        <a:rPr lang="es-PE" sz="1600" b="1" i="0" u="none" strike="noStrike" dirty="0">
                          <a:solidFill>
                            <a:schemeClr val="bg1"/>
                          </a:solidFill>
                          <a:effectLst/>
                          <a:latin typeface="+mn-lt"/>
                        </a:rPr>
                        <a:t>(S/)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dirty="0">
                          <a:solidFill>
                            <a:schemeClr val="bg1"/>
                          </a:solidFill>
                          <a:effectLst/>
                          <a:latin typeface="+mn-lt"/>
                        </a:rPr>
                        <a:t>VAR </a:t>
                      </a:r>
                    </a:p>
                    <a:p>
                      <a:pPr algn="ctr" fontAlgn="ctr"/>
                      <a:r>
                        <a:rPr lang="es-PE" sz="1600" b="1" i="0" u="none" strike="noStrike" dirty="0">
                          <a:solidFill>
                            <a:schemeClr val="bg1"/>
                          </a:solidFill>
                          <a:effectLst/>
                          <a:latin typeface="+mn-lt"/>
                        </a:rPr>
                        <a:t>(%)</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354661361"/>
                  </a:ext>
                </a:extLst>
              </a:tr>
              <a:tr h="416730">
                <a:tc>
                  <a:txBody>
                    <a:bodyPr/>
                    <a:lstStyle/>
                    <a:p>
                      <a:pPr marL="95250" indent="0" algn="l" fontAlgn="ctr"/>
                      <a:r>
                        <a:rPr lang="es-PE" sz="1600" b="1" i="0" u="none" strike="noStrike" dirty="0">
                          <a:solidFill>
                            <a:srgbClr val="0000FF"/>
                          </a:solidFill>
                          <a:effectLst/>
                          <a:latin typeface="+mn-lt"/>
                        </a:rPr>
                        <a:t>1 RECURSOS ORDINARIOS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1,562,865,823</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1,685,154,051</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7.82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70412218"/>
                  </a:ext>
                </a:extLst>
              </a:tr>
              <a:tr h="416730">
                <a:tc>
                  <a:txBody>
                    <a:bodyPr/>
                    <a:lstStyle/>
                    <a:p>
                      <a:pPr marL="95250" indent="0" algn="l" fontAlgn="ctr"/>
                      <a:r>
                        <a:rPr lang="es-PE" sz="1600" b="1" i="0" u="none" strike="noStrike" dirty="0">
                          <a:solidFill>
                            <a:srgbClr val="0000FF"/>
                          </a:solidFill>
                          <a:effectLst/>
                          <a:latin typeface="+mn-lt"/>
                        </a:rPr>
                        <a:t>2 RECURSOS DIRECTAMENTE RECAUDADOS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9,541,035</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rgbClr val="0000FF"/>
                          </a:solidFill>
                          <a:effectLst/>
                          <a:latin typeface="+mn-lt"/>
                        </a:rPr>
                        <a:t>25,520,405</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167.48</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791260185"/>
                  </a:ext>
                </a:extLst>
              </a:tr>
              <a:tr h="416730">
                <a:tc>
                  <a:txBody>
                    <a:bodyPr/>
                    <a:lstStyle/>
                    <a:p>
                      <a:pPr marL="95250" indent="0" algn="l" fontAlgn="ctr"/>
                      <a:r>
                        <a:rPr lang="es-PE" sz="1600" b="1" i="0" u="none" strike="noStrike" dirty="0">
                          <a:solidFill>
                            <a:srgbClr val="0000FF"/>
                          </a:solidFill>
                          <a:effectLst/>
                          <a:latin typeface="+mn-lt"/>
                        </a:rPr>
                        <a:t>3 RECURSOS POR OPERACIONES OFICIALES DE CRÉDITO</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33,125,160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-100.00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18090385"/>
                  </a:ext>
                </a:extLst>
              </a:tr>
              <a:tr h="416730">
                <a:tc>
                  <a:txBody>
                    <a:bodyPr/>
                    <a:lstStyle/>
                    <a:p>
                      <a:pPr marL="95250" indent="0" algn="l" fontAlgn="ctr"/>
                      <a:r>
                        <a:rPr lang="es-PE" sz="1600" b="1" i="0" u="none" strike="noStrike" dirty="0">
                          <a:solidFill>
                            <a:srgbClr val="0000FF"/>
                          </a:solidFill>
                          <a:effectLst/>
                          <a:latin typeface="+mn-lt"/>
                        </a:rPr>
                        <a:t>4 DONACIONES Y TRANSFERENCIAS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54,725</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rgbClr val="0000FF"/>
                          </a:solidFill>
                          <a:effectLst/>
                          <a:latin typeface="+mn-lt"/>
                        </a:rPr>
                        <a:t>-100.00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78008447"/>
                  </a:ext>
                </a:extLst>
              </a:tr>
              <a:tr h="416730">
                <a:tc>
                  <a:txBody>
                    <a:bodyPr/>
                    <a:lstStyle/>
                    <a:p>
                      <a:pPr marL="95250" indent="0" algn="l" fontAlgn="ctr"/>
                      <a:r>
                        <a:rPr lang="es-PE" sz="1600" b="1" i="0" u="none" strike="noStrike" dirty="0">
                          <a:solidFill>
                            <a:srgbClr val="0000FF"/>
                          </a:solidFill>
                          <a:effectLst/>
                          <a:latin typeface="+mn-lt"/>
                        </a:rPr>
                        <a:t>5 RECURSOS DETERMINADOS (Canon Petrolero y Fideicomiso)</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rgbClr val="0000FF"/>
                          </a:solidFill>
                          <a:effectLst/>
                          <a:latin typeface="+mn-lt"/>
                        </a:rPr>
                        <a:t>767,809,209</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rgbClr val="0000FF"/>
                          </a:solidFill>
                          <a:effectLst/>
                          <a:latin typeface="+mn-lt"/>
                        </a:rPr>
                        <a:t>774,977,336</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rgbClr val="0000FF"/>
                          </a:solidFill>
                          <a:effectLst/>
                          <a:latin typeface="+mn-lt"/>
                        </a:rPr>
                        <a:t>0.93</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702674287"/>
                  </a:ext>
                </a:extLst>
              </a:tr>
              <a:tr h="416730">
                <a:tc>
                  <a:txBody>
                    <a:bodyPr/>
                    <a:lstStyle/>
                    <a:p>
                      <a:pPr algn="l" fontAlgn="ctr"/>
                      <a:r>
                        <a:rPr lang="es-PE" sz="1600" b="1" i="0" u="none" strike="noStrike" dirty="0">
                          <a:solidFill>
                            <a:schemeClr val="tx1"/>
                          </a:solidFill>
                          <a:effectLst/>
                          <a:latin typeface="+mn-lt"/>
                        </a:rPr>
                        <a:t>     15 FONDO DE COMPENSACIÓN REGIONAL</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chemeClr val="tx1"/>
                          </a:solidFill>
                          <a:effectLst/>
                          <a:latin typeface="+mn-lt"/>
                        </a:rPr>
                        <a:t>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chemeClr val="tx1"/>
                          </a:solidFill>
                          <a:effectLst/>
                          <a:latin typeface="+mn-lt"/>
                        </a:rPr>
                        <a:t>307,341,647</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chemeClr val="tx1"/>
                          </a:solidFill>
                          <a:effectLst/>
                          <a:latin typeface="+mn-lt"/>
                        </a:rPr>
                        <a:t>0.00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25469295"/>
                  </a:ext>
                </a:extLst>
              </a:tr>
              <a:tr h="416730">
                <a:tc>
                  <a:txBody>
                    <a:bodyPr/>
                    <a:lstStyle/>
                    <a:p>
                      <a:pPr algn="l" fontAlgn="ctr"/>
                      <a:r>
                        <a:rPr lang="es-PE" sz="1600" b="1" i="0" u="none" strike="noStrike" dirty="0">
                          <a:solidFill>
                            <a:schemeClr val="tx1"/>
                          </a:solidFill>
                          <a:effectLst/>
                          <a:latin typeface="+mn-lt"/>
                        </a:rPr>
                        <a:t>     18 CANON Y SOBRECANO, REGALIAS RENTA DE ADUANAS Y PARTICIPACIONES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1" i="0" u="none" strike="noStrike" dirty="0">
                          <a:solidFill>
                            <a:schemeClr val="tx1"/>
                          </a:solidFill>
                          <a:effectLst/>
                          <a:latin typeface="+mn-lt"/>
                        </a:rPr>
                        <a:t>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1" i="0" u="none" strike="noStrike" dirty="0">
                          <a:solidFill>
                            <a:schemeClr val="tx1"/>
                          </a:solidFill>
                          <a:effectLst/>
                          <a:latin typeface="+mn-lt"/>
                        </a:rPr>
                        <a:t>467,635,689</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1" i="0" u="none" strike="noStrike" dirty="0">
                          <a:solidFill>
                            <a:schemeClr val="tx1"/>
                          </a:solidFill>
                          <a:effectLst/>
                          <a:latin typeface="+mn-lt"/>
                        </a:rPr>
                        <a:t>0.00</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8380622"/>
                  </a:ext>
                </a:extLst>
              </a:tr>
              <a:tr h="377041">
                <a:tc>
                  <a:txBody>
                    <a:bodyPr/>
                    <a:lstStyle/>
                    <a:p>
                      <a:pPr algn="ctr" fontAlgn="ctr"/>
                      <a:r>
                        <a:rPr lang="es-PE" sz="1600" b="1" i="0" u="none" strike="noStrike" dirty="0">
                          <a:solidFill>
                            <a:srgbClr val="000000"/>
                          </a:solidFill>
                          <a:effectLst/>
                          <a:latin typeface="+mn-lt"/>
                        </a:rPr>
                        <a:t>TOTAL</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1600" b="1" i="0" u="none" strike="noStrike" dirty="0">
                          <a:solidFill>
                            <a:srgbClr val="000000"/>
                          </a:solidFill>
                          <a:effectLst/>
                          <a:latin typeface="+mn-lt"/>
                        </a:rPr>
                        <a:t>2,373,395,952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1600" b="1" i="0" u="none" strike="noStrike" dirty="0">
                          <a:solidFill>
                            <a:srgbClr val="000000"/>
                          </a:solidFill>
                          <a:effectLst/>
                          <a:latin typeface="+mn-lt"/>
                        </a:rPr>
                        <a:t>2,485,651,792</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1600" b="1" i="0" u="none" strike="noStrike" dirty="0">
                          <a:solidFill>
                            <a:srgbClr val="000000"/>
                          </a:solidFill>
                          <a:effectLst/>
                          <a:latin typeface="+mn-lt"/>
                        </a:rPr>
                        <a:t>4.73</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54633472"/>
                  </a:ext>
                </a:extLst>
              </a:tr>
            </a:tbl>
          </a:graphicData>
        </a:graphic>
      </p:graphicFrame>
    </p:spTree>
    <p:extLst>
      <p:ext uri="{BB962C8B-B14F-4D97-AF65-F5344CB8AC3E}">
        <p14:creationId xmlns:p14="http://schemas.microsoft.com/office/powerpoint/2010/main" val="65095998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816100" y="501272"/>
            <a:ext cx="8767069" cy="5572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DISTRIBUCIÓN DE LA ASIGNACIÓN PRESUPUESTAL - AÑO FISCAL 2023</a:t>
            </a:r>
          </a:p>
          <a:p>
            <a:pPr algn="ctr"/>
            <a:r>
              <a:rPr lang="es-PE" b="1" dirty="0">
                <a:solidFill>
                  <a:schemeClr val="tx1"/>
                </a:solidFill>
              </a:rPr>
              <a:t>Por Unidades Ejecutoras – Toda Fuente de Financiamiento</a:t>
            </a:r>
          </a:p>
        </p:txBody>
      </p:sp>
      <p:sp>
        <p:nvSpPr>
          <p:cNvPr id="4" name="Rectángulo 3"/>
          <p:cNvSpPr/>
          <p:nvPr/>
        </p:nvSpPr>
        <p:spPr>
          <a:xfrm>
            <a:off x="342900" y="1076851"/>
            <a:ext cx="6640946" cy="3348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2" name="Tabla 1"/>
          <p:cNvGraphicFramePr>
            <a:graphicFrameLocks noGrp="1"/>
          </p:cNvGraphicFramePr>
          <p:nvPr>
            <p:extLst>
              <p:ext uri="{D42A27DB-BD31-4B8C-83A1-F6EECF244321}">
                <p14:modId xmlns:p14="http://schemas.microsoft.com/office/powerpoint/2010/main" val="1570179052"/>
              </p:ext>
            </p:extLst>
          </p:nvPr>
        </p:nvGraphicFramePr>
        <p:xfrm>
          <a:off x="406399" y="1412228"/>
          <a:ext cx="11328401" cy="4896076"/>
        </p:xfrm>
        <a:graphic>
          <a:graphicData uri="http://schemas.openxmlformats.org/drawingml/2006/table">
            <a:tbl>
              <a:tblPr/>
              <a:tblGrid>
                <a:gridCol w="2362201">
                  <a:extLst>
                    <a:ext uri="{9D8B030D-6E8A-4147-A177-3AD203B41FA5}">
                      <a16:colId xmlns:a16="http://schemas.microsoft.com/office/drawing/2014/main" val="3513852714"/>
                    </a:ext>
                  </a:extLst>
                </a:gridCol>
                <a:gridCol w="749300">
                  <a:extLst>
                    <a:ext uri="{9D8B030D-6E8A-4147-A177-3AD203B41FA5}">
                      <a16:colId xmlns:a16="http://schemas.microsoft.com/office/drawing/2014/main" val="4064229516"/>
                    </a:ext>
                  </a:extLst>
                </a:gridCol>
                <a:gridCol w="635000">
                  <a:extLst>
                    <a:ext uri="{9D8B030D-6E8A-4147-A177-3AD203B41FA5}">
                      <a16:colId xmlns:a16="http://schemas.microsoft.com/office/drawing/2014/main" val="841573432"/>
                    </a:ext>
                  </a:extLst>
                </a:gridCol>
                <a:gridCol w="685800">
                  <a:extLst>
                    <a:ext uri="{9D8B030D-6E8A-4147-A177-3AD203B41FA5}">
                      <a16:colId xmlns:a16="http://schemas.microsoft.com/office/drawing/2014/main" val="637255071"/>
                    </a:ext>
                  </a:extLst>
                </a:gridCol>
                <a:gridCol w="241300">
                  <a:extLst>
                    <a:ext uri="{9D8B030D-6E8A-4147-A177-3AD203B41FA5}">
                      <a16:colId xmlns:a16="http://schemas.microsoft.com/office/drawing/2014/main" val="879429111"/>
                    </a:ext>
                  </a:extLst>
                </a:gridCol>
                <a:gridCol w="521792">
                  <a:extLst>
                    <a:ext uri="{9D8B030D-6E8A-4147-A177-3AD203B41FA5}">
                      <a16:colId xmlns:a16="http://schemas.microsoft.com/office/drawing/2014/main" val="2745285167"/>
                    </a:ext>
                  </a:extLst>
                </a:gridCol>
                <a:gridCol w="716730">
                  <a:extLst>
                    <a:ext uri="{9D8B030D-6E8A-4147-A177-3AD203B41FA5}">
                      <a16:colId xmlns:a16="http://schemas.microsoft.com/office/drawing/2014/main" val="3436690599"/>
                    </a:ext>
                  </a:extLst>
                </a:gridCol>
                <a:gridCol w="246040">
                  <a:extLst>
                    <a:ext uri="{9D8B030D-6E8A-4147-A177-3AD203B41FA5}">
                      <a16:colId xmlns:a16="http://schemas.microsoft.com/office/drawing/2014/main" val="660082410"/>
                    </a:ext>
                  </a:extLst>
                </a:gridCol>
                <a:gridCol w="631149">
                  <a:extLst>
                    <a:ext uri="{9D8B030D-6E8A-4147-A177-3AD203B41FA5}">
                      <a16:colId xmlns:a16="http://schemas.microsoft.com/office/drawing/2014/main" val="3340069783"/>
                    </a:ext>
                  </a:extLst>
                </a:gridCol>
                <a:gridCol w="684636">
                  <a:extLst>
                    <a:ext uri="{9D8B030D-6E8A-4147-A177-3AD203B41FA5}">
                      <a16:colId xmlns:a16="http://schemas.microsoft.com/office/drawing/2014/main" val="4012512755"/>
                    </a:ext>
                  </a:extLst>
                </a:gridCol>
                <a:gridCol w="627583">
                  <a:extLst>
                    <a:ext uri="{9D8B030D-6E8A-4147-A177-3AD203B41FA5}">
                      <a16:colId xmlns:a16="http://schemas.microsoft.com/office/drawing/2014/main" val="386907119"/>
                    </a:ext>
                  </a:extLst>
                </a:gridCol>
                <a:gridCol w="698900">
                  <a:extLst>
                    <a:ext uri="{9D8B030D-6E8A-4147-A177-3AD203B41FA5}">
                      <a16:colId xmlns:a16="http://schemas.microsoft.com/office/drawing/2014/main" val="1319772029"/>
                    </a:ext>
                  </a:extLst>
                </a:gridCol>
                <a:gridCol w="670373">
                  <a:extLst>
                    <a:ext uri="{9D8B030D-6E8A-4147-A177-3AD203B41FA5}">
                      <a16:colId xmlns:a16="http://schemas.microsoft.com/office/drawing/2014/main" val="2934072288"/>
                    </a:ext>
                  </a:extLst>
                </a:gridCol>
                <a:gridCol w="673939">
                  <a:extLst>
                    <a:ext uri="{9D8B030D-6E8A-4147-A177-3AD203B41FA5}">
                      <a16:colId xmlns:a16="http://schemas.microsoft.com/office/drawing/2014/main" val="143847522"/>
                    </a:ext>
                  </a:extLst>
                </a:gridCol>
                <a:gridCol w="755953">
                  <a:extLst>
                    <a:ext uri="{9D8B030D-6E8A-4147-A177-3AD203B41FA5}">
                      <a16:colId xmlns:a16="http://schemas.microsoft.com/office/drawing/2014/main" val="1958935250"/>
                    </a:ext>
                  </a:extLst>
                </a:gridCol>
                <a:gridCol w="427705">
                  <a:extLst>
                    <a:ext uri="{9D8B030D-6E8A-4147-A177-3AD203B41FA5}">
                      <a16:colId xmlns:a16="http://schemas.microsoft.com/office/drawing/2014/main" val="19254842"/>
                    </a:ext>
                  </a:extLst>
                </a:gridCol>
              </a:tblGrid>
              <a:tr h="149158">
                <a:tc rowSpan="2">
                  <a:txBody>
                    <a:bodyPr/>
                    <a:lstStyle/>
                    <a:p>
                      <a:pPr algn="ctr" fontAlgn="ctr"/>
                      <a:r>
                        <a:rPr lang="es-PE" sz="900" b="1" i="0" u="none" strike="noStrike" dirty="0">
                          <a:solidFill>
                            <a:schemeClr val="bg1"/>
                          </a:solidFill>
                          <a:effectLst/>
                          <a:latin typeface="+mn-lt"/>
                        </a:rPr>
                        <a:t>UNIDADES EJECUTORAS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a:solidFill>
                            <a:schemeClr val="bg1"/>
                          </a:solidFill>
                          <a:effectLst/>
                          <a:latin typeface="+mn-lt"/>
                        </a:rPr>
                        <a:t>2.1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dirty="0">
                          <a:solidFill>
                            <a:schemeClr val="bg1"/>
                          </a:solidFill>
                          <a:effectLst/>
                          <a:latin typeface="+mn-lt"/>
                        </a:rPr>
                        <a:t>2.2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a:solidFill>
                            <a:schemeClr val="bg1"/>
                          </a:solidFill>
                          <a:effectLst/>
                          <a:latin typeface="+mn-lt"/>
                        </a:rPr>
                        <a:t>2.3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a:solidFill>
                            <a:schemeClr val="bg1"/>
                          </a:solidFill>
                          <a:effectLst/>
                          <a:latin typeface="+mn-lt"/>
                        </a:rPr>
                        <a:t>2.4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dirty="0">
                          <a:solidFill>
                            <a:schemeClr val="bg1"/>
                          </a:solidFill>
                          <a:effectLst/>
                          <a:latin typeface="+mn-lt"/>
                        </a:rPr>
                        <a:t>2.5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900" b="1" i="0" u="none" strike="noStrike">
                          <a:solidFill>
                            <a:schemeClr val="bg1"/>
                          </a:solidFill>
                          <a:effectLst/>
                          <a:latin typeface="+mn-lt"/>
                        </a:rPr>
                        <a:t>TOTAL GAST.</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rowSpan="2">
                  <a:txBody>
                    <a:bodyPr/>
                    <a:lstStyle/>
                    <a:p>
                      <a:pPr algn="ctr" fontAlgn="ctr"/>
                      <a:r>
                        <a:rPr lang="es-PE" sz="900" b="1" i="0" u="none" strike="noStrike" dirty="0">
                          <a:solidFill>
                            <a:schemeClr val="bg1"/>
                          </a:solidFill>
                          <a:effectLst/>
                          <a:latin typeface="+mn-lt"/>
                        </a:rPr>
                        <a:t>2.4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a:solidFill>
                            <a:schemeClr val="bg1"/>
                          </a:solidFill>
                          <a:effectLst/>
                          <a:latin typeface="+mn-lt"/>
                        </a:rPr>
                        <a:t>2.5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a:solidFill>
                            <a:schemeClr val="bg1"/>
                          </a:solidFill>
                          <a:effectLst/>
                          <a:latin typeface="+mn-lt"/>
                        </a:rPr>
                        <a:t>2.6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a:solidFill>
                            <a:schemeClr val="bg1"/>
                          </a:solidFill>
                          <a:effectLst/>
                          <a:latin typeface="+mn-lt"/>
                        </a:rPr>
                        <a:t>2.7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900" b="1" i="0" u="none" strike="noStrike">
                          <a:solidFill>
                            <a:schemeClr val="bg1"/>
                          </a:solidFill>
                          <a:effectLst/>
                          <a:latin typeface="+mn-lt"/>
                        </a:rPr>
                        <a:t>TOTAL GAST.</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rowSpan="2">
                  <a:txBody>
                    <a:bodyPr/>
                    <a:lstStyle/>
                    <a:p>
                      <a:pPr algn="ctr" fontAlgn="ctr"/>
                      <a:r>
                        <a:rPr lang="es-PE" sz="900" b="1" i="0" u="none" strike="noStrike" dirty="0">
                          <a:solidFill>
                            <a:schemeClr val="bg1"/>
                          </a:solidFill>
                          <a:effectLst/>
                          <a:latin typeface="+mn-lt"/>
                        </a:rPr>
                        <a:t>2.8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900" b="1" i="0" u="none" strike="noStrike">
                          <a:solidFill>
                            <a:schemeClr val="bg1"/>
                          </a:solidFill>
                          <a:effectLst/>
                          <a:latin typeface="+mn-lt"/>
                        </a:rPr>
                        <a:t>TOTAL SERV.</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rowSpan="2">
                  <a:txBody>
                    <a:bodyPr/>
                    <a:lstStyle/>
                    <a:p>
                      <a:pPr algn="ctr" fontAlgn="ctr"/>
                      <a:r>
                        <a:rPr lang="es-PE" sz="900" b="1" i="0" u="none" strike="noStrike" dirty="0">
                          <a:solidFill>
                            <a:schemeClr val="bg1"/>
                          </a:solidFill>
                          <a:effectLst/>
                          <a:latin typeface="+mn-lt"/>
                        </a:rPr>
                        <a:t>TOTAL</a:t>
                      </a:r>
                    </a:p>
                    <a:p>
                      <a:pPr algn="ctr" fontAlgn="ctr"/>
                      <a:r>
                        <a:rPr lang="es-PE" sz="900" b="1" i="0" u="none" strike="noStrike" dirty="0">
                          <a:solidFill>
                            <a:schemeClr val="bg1"/>
                          </a:solidFill>
                          <a:effectLst/>
                          <a:latin typeface="+mn-lt"/>
                        </a:rPr>
                        <a:t>(S/)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900" b="1" i="0" u="none" strike="noStrike" dirty="0">
                          <a:solidFill>
                            <a:schemeClr val="bg1"/>
                          </a:solidFill>
                          <a:effectLst/>
                          <a:latin typeface="+mn-lt"/>
                        </a:rPr>
                        <a:t>EST.</a:t>
                      </a:r>
                    </a:p>
                    <a:p>
                      <a:pPr algn="ctr" fontAlgn="ctr"/>
                      <a:r>
                        <a:rPr lang="es-PE" sz="900" b="1" i="0" u="none" strike="noStrike" dirty="0">
                          <a:solidFill>
                            <a:schemeClr val="bg1"/>
                          </a:solidFill>
                          <a:effectLst/>
                          <a:latin typeface="+mn-lt"/>
                        </a:rPr>
                        <a:t>(%)</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79175964"/>
                  </a:ext>
                </a:extLst>
              </a:tr>
              <a:tr h="149158">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900" b="1" i="0" u="none" strike="noStrike" dirty="0">
                          <a:solidFill>
                            <a:schemeClr val="bg1"/>
                          </a:solidFill>
                          <a:effectLst/>
                          <a:latin typeface="+mn-lt"/>
                        </a:rPr>
                        <a:t>CORRIENT.</a:t>
                      </a:r>
                    </a:p>
                    <a:p>
                      <a:pPr algn="ctr" fontAlgn="ctr"/>
                      <a:r>
                        <a:rPr lang="es-PE" sz="900" b="1" i="0" u="none" strike="noStrike" dirty="0">
                          <a:solidFill>
                            <a:schemeClr val="bg1"/>
                          </a:solidFill>
                          <a:effectLst/>
                          <a:latin typeface="+mn-lt"/>
                        </a:rPr>
                        <a:t>(S/)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900" b="1" i="0" u="none" strike="noStrike" dirty="0">
                          <a:solidFill>
                            <a:schemeClr val="bg1"/>
                          </a:solidFill>
                          <a:effectLst/>
                          <a:latin typeface="+mn-lt"/>
                        </a:rPr>
                        <a:t>CAPITAL</a:t>
                      </a:r>
                    </a:p>
                    <a:p>
                      <a:pPr algn="ctr" fontAlgn="ctr"/>
                      <a:r>
                        <a:rPr lang="es-PE" sz="900" b="1" i="0" u="none" strike="noStrike" dirty="0">
                          <a:solidFill>
                            <a:schemeClr val="bg1"/>
                          </a:solidFill>
                          <a:effectLst/>
                          <a:latin typeface="+mn-lt"/>
                        </a:rPr>
                        <a:t>(S/)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PE"/>
                    </a:p>
                  </a:txBody>
                  <a:tcPr/>
                </a:tc>
                <a:tc>
                  <a:txBody>
                    <a:bodyPr/>
                    <a:lstStyle/>
                    <a:p>
                      <a:pPr algn="ctr" fontAlgn="ctr"/>
                      <a:r>
                        <a:rPr lang="es-PE" sz="900" b="1" i="0" u="none" strike="noStrike" dirty="0">
                          <a:solidFill>
                            <a:schemeClr val="bg1"/>
                          </a:solidFill>
                          <a:effectLst/>
                          <a:latin typeface="+mn-lt"/>
                        </a:rPr>
                        <a:t>DEUDA</a:t>
                      </a:r>
                    </a:p>
                    <a:p>
                      <a:pPr algn="ctr" fontAlgn="ctr"/>
                      <a:r>
                        <a:rPr lang="es-PE" sz="900" b="1" i="0" u="none" strike="noStrike" dirty="0">
                          <a:solidFill>
                            <a:schemeClr val="bg1"/>
                          </a:solidFill>
                          <a:effectLst/>
                          <a:latin typeface="+mn-lt"/>
                        </a:rPr>
                        <a:t>(S/)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877430947"/>
                  </a:ext>
                </a:extLst>
              </a:tr>
              <a:tr h="149158">
                <a:tc>
                  <a:txBody>
                    <a:bodyPr/>
                    <a:lstStyle/>
                    <a:p>
                      <a:pPr algn="l" fontAlgn="ctr"/>
                      <a:r>
                        <a:rPr lang="es-PE" sz="900" b="1" i="0" u="none" strike="noStrike">
                          <a:solidFill>
                            <a:srgbClr val="0033CC"/>
                          </a:solidFill>
                          <a:effectLst/>
                          <a:latin typeface="+mn-lt"/>
                        </a:rPr>
                        <a:t>001-0861 SEDE CENTRAL</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35,855,426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3,592,524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119,915,018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204,141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dirty="0">
                          <a:solidFill>
                            <a:srgbClr val="0033CC"/>
                          </a:solidFill>
                          <a:effectLst/>
                          <a:latin typeface="+mn-lt"/>
                        </a:rPr>
                        <a:t>159,567,109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7,069,381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589,370,495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5,000,000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dirty="0">
                          <a:solidFill>
                            <a:srgbClr val="0033CC"/>
                          </a:solidFill>
                          <a:effectLst/>
                          <a:latin typeface="+mn-lt"/>
                        </a:rPr>
                        <a:t>601,439,876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19,318,608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dirty="0">
                          <a:solidFill>
                            <a:srgbClr val="0033CC"/>
                          </a:solidFill>
                          <a:effectLst/>
                          <a:latin typeface="+mn-lt"/>
                        </a:rPr>
                        <a:t>19,318,608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780,325,593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1" i="0" u="none" strike="noStrike" dirty="0">
                          <a:solidFill>
                            <a:srgbClr val="0033CC"/>
                          </a:solidFill>
                          <a:effectLst/>
                          <a:latin typeface="+mn-lt"/>
                        </a:rPr>
                        <a:t>31.39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82965765"/>
                  </a:ext>
                </a:extLst>
              </a:tr>
              <a:tr h="149158">
                <a:tc>
                  <a:txBody>
                    <a:bodyPr/>
                    <a:lstStyle/>
                    <a:p>
                      <a:pPr algn="l" fontAlgn="ctr"/>
                      <a:r>
                        <a:rPr lang="es-PE" sz="900" b="1" i="0" u="none" strike="noStrike" dirty="0">
                          <a:solidFill>
                            <a:srgbClr val="0033CC"/>
                          </a:solidFill>
                          <a:effectLst/>
                          <a:latin typeface="+mn-lt"/>
                        </a:rPr>
                        <a:t>002-0863 ALTO AMAZONAS YURIMAGUAS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1,228,196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92,785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3,821,040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5,142,021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23,040,396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23,040,396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28,182,417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1" i="0" u="none" strike="noStrike">
                          <a:solidFill>
                            <a:srgbClr val="0033CC"/>
                          </a:solidFill>
                          <a:effectLst/>
                          <a:latin typeface="+mn-lt"/>
                        </a:rPr>
                        <a:t>1.13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14255565"/>
                  </a:ext>
                </a:extLst>
              </a:tr>
              <a:tr h="149158">
                <a:tc>
                  <a:txBody>
                    <a:bodyPr/>
                    <a:lstStyle/>
                    <a:p>
                      <a:pPr algn="l" fontAlgn="ctr"/>
                      <a:r>
                        <a:rPr lang="es-PE" sz="900" b="1" i="0" u="none" strike="noStrike" dirty="0">
                          <a:solidFill>
                            <a:srgbClr val="0033CC"/>
                          </a:solidFill>
                          <a:effectLst/>
                          <a:latin typeface="+mn-lt"/>
                        </a:rPr>
                        <a:t>003-0864 UCAYALI CONTAMANA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766,340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20,217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4,193,189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dirty="0">
                          <a:solidFill>
                            <a:srgbClr val="0033CC"/>
                          </a:solidFill>
                          <a:effectLst/>
                          <a:latin typeface="+mn-lt"/>
                        </a:rPr>
                        <a:t>4,979,746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3,250,150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3,250,150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8,229,896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1" i="0" u="none" strike="noStrike">
                          <a:solidFill>
                            <a:srgbClr val="0033CC"/>
                          </a:solidFill>
                          <a:effectLst/>
                          <a:latin typeface="+mn-lt"/>
                        </a:rPr>
                        <a:t>0.33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21602395"/>
                  </a:ext>
                </a:extLst>
              </a:tr>
              <a:tr h="149158">
                <a:tc>
                  <a:txBody>
                    <a:bodyPr/>
                    <a:lstStyle/>
                    <a:p>
                      <a:pPr algn="l" fontAlgn="ctr"/>
                      <a:r>
                        <a:rPr lang="es-PE" sz="900" b="1" i="0" u="none" strike="noStrike">
                          <a:solidFill>
                            <a:srgbClr val="0033CC"/>
                          </a:solidFill>
                          <a:effectLst/>
                          <a:latin typeface="+mn-lt"/>
                        </a:rPr>
                        <a:t>004-1326 OPIPP</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17,584,310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17,584,310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8,803,418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8,803,418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35,358,330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1" i="0" u="none" strike="noStrike">
                          <a:solidFill>
                            <a:srgbClr val="0033CC"/>
                          </a:solidFill>
                          <a:effectLst/>
                          <a:latin typeface="+mn-lt"/>
                        </a:rPr>
                        <a:t>35,358,330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61,746,058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1" i="0" u="none" strike="noStrike">
                          <a:solidFill>
                            <a:srgbClr val="0033CC"/>
                          </a:solidFill>
                          <a:effectLst/>
                          <a:latin typeface="+mn-lt"/>
                        </a:rPr>
                        <a:t>2.48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96633924"/>
                  </a:ext>
                </a:extLst>
              </a:tr>
              <a:tr h="43526">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21081192"/>
                  </a:ext>
                </a:extLst>
              </a:tr>
              <a:tr h="149158">
                <a:tc>
                  <a:txBody>
                    <a:bodyPr/>
                    <a:lstStyle/>
                    <a:p>
                      <a:pPr algn="l" fontAlgn="ctr"/>
                      <a:r>
                        <a:rPr lang="es-PE" sz="900" b="1" i="0" u="none" strike="noStrike" dirty="0">
                          <a:solidFill>
                            <a:srgbClr val="0033CC"/>
                          </a:solidFill>
                          <a:effectLst/>
                          <a:latin typeface="+mn-lt"/>
                        </a:rPr>
                        <a:t>SECTOR AGRICULTURA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5,008,632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1,785,011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5,242,616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12,036,259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12,096,259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1" i="0" u="none" strike="noStrike">
                          <a:solidFill>
                            <a:srgbClr val="0033CC"/>
                          </a:solidFill>
                          <a:effectLst/>
                          <a:latin typeface="+mn-lt"/>
                        </a:rPr>
                        <a:t>0.49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43862314"/>
                  </a:ext>
                </a:extLst>
              </a:tr>
              <a:tr h="149158">
                <a:tc>
                  <a:txBody>
                    <a:bodyPr/>
                    <a:lstStyle/>
                    <a:p>
                      <a:pPr algn="l" fontAlgn="ctr"/>
                      <a:r>
                        <a:rPr lang="es-PE" sz="900" b="0" i="0" u="none" strike="noStrike">
                          <a:solidFill>
                            <a:srgbClr val="000000"/>
                          </a:solidFill>
                          <a:effectLst/>
                          <a:latin typeface="+mn-lt"/>
                        </a:rPr>
                        <a:t>100-0865 AGRICULTURA LORETO</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5,008,632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1,785,011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5,242,616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12,036,259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12,096,259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0.49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14074214"/>
                  </a:ext>
                </a:extLst>
              </a:tr>
              <a:tr h="54587">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59439665"/>
                  </a:ext>
                </a:extLst>
              </a:tr>
              <a:tr h="149158">
                <a:tc>
                  <a:txBody>
                    <a:bodyPr/>
                    <a:lstStyle/>
                    <a:p>
                      <a:pPr algn="l" fontAlgn="ctr"/>
                      <a:r>
                        <a:rPr lang="es-PE" sz="900" b="1" i="0" u="none" strike="noStrike">
                          <a:solidFill>
                            <a:srgbClr val="0033CC"/>
                          </a:solidFill>
                          <a:effectLst/>
                          <a:latin typeface="+mn-lt"/>
                        </a:rPr>
                        <a:t>SECTOR TRANSPORTES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2,922,836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553,322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22,113,714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25,589,872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dirty="0">
                          <a:solidFill>
                            <a:srgbClr val="0033CC"/>
                          </a:solidFill>
                          <a:effectLst/>
                          <a:latin typeface="+mn-lt"/>
                        </a:rPr>
                        <a:t>25,649,872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solidFill>
                            <a:srgbClr val="0033CC"/>
                          </a:solidFill>
                          <a:effectLst/>
                          <a:latin typeface="+mn-lt"/>
                        </a:rPr>
                        <a:t>1.03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06690399"/>
                  </a:ext>
                </a:extLst>
              </a:tr>
              <a:tr h="149158">
                <a:tc>
                  <a:txBody>
                    <a:bodyPr/>
                    <a:lstStyle/>
                    <a:p>
                      <a:pPr algn="l" fontAlgn="ctr"/>
                      <a:r>
                        <a:rPr lang="es-PE" sz="900" b="0" i="0" u="none" strike="noStrike">
                          <a:solidFill>
                            <a:srgbClr val="000000"/>
                          </a:solidFill>
                          <a:effectLst/>
                          <a:latin typeface="+mn-lt"/>
                        </a:rPr>
                        <a:t>200-0866 TRANSPORTES LORETO</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2,922,836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553,322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22,113,714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25,589,872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60,000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25,649,872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mn-lt"/>
                        </a:rPr>
                        <a:t>1.03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88747584"/>
                  </a:ext>
                </a:extLst>
              </a:tr>
              <a:tr h="67658">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9643490"/>
                  </a:ext>
                </a:extLst>
              </a:tr>
              <a:tr h="149158">
                <a:tc>
                  <a:txBody>
                    <a:bodyPr/>
                    <a:lstStyle/>
                    <a:p>
                      <a:pPr algn="l" fontAlgn="ctr"/>
                      <a:r>
                        <a:rPr lang="es-PE" sz="900" b="1" i="0" u="none" strike="noStrike">
                          <a:solidFill>
                            <a:srgbClr val="0033CC"/>
                          </a:solidFill>
                          <a:effectLst/>
                          <a:latin typeface="+mn-lt"/>
                        </a:rPr>
                        <a:t>SECTOR EDUCACIÓN</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1,055,103,388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50,999,868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93,358,083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1,199,461,339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984,575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984,575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dirty="0">
                          <a:solidFill>
                            <a:srgbClr val="0033CC"/>
                          </a:solidFill>
                          <a:effectLst/>
                          <a:latin typeface="+mn-lt"/>
                        </a:rPr>
                        <a:t>1,200,445,914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00" b="1" i="0" u="none" strike="noStrike">
                          <a:solidFill>
                            <a:srgbClr val="0033CC"/>
                          </a:solidFill>
                          <a:effectLst/>
                          <a:latin typeface="+mn-lt"/>
                        </a:rPr>
                        <a:t>48.30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2128417"/>
                  </a:ext>
                </a:extLst>
              </a:tr>
              <a:tr h="149158">
                <a:tc>
                  <a:txBody>
                    <a:bodyPr/>
                    <a:lstStyle/>
                    <a:p>
                      <a:pPr algn="l" fontAlgn="ctr"/>
                      <a:r>
                        <a:rPr lang="es-PE" sz="900" b="0" i="0" u="none" strike="noStrike">
                          <a:solidFill>
                            <a:srgbClr val="000000"/>
                          </a:solidFill>
                          <a:effectLst/>
                          <a:latin typeface="+mn-lt"/>
                        </a:rPr>
                        <a:t>300-0867 EDUCACION LORETO</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453,440,180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35,717,562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26,871,998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516,029,740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359,905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359,905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516,389,645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20.77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21848563"/>
                  </a:ext>
                </a:extLst>
              </a:tr>
              <a:tr h="149158">
                <a:tc>
                  <a:txBody>
                    <a:bodyPr/>
                    <a:lstStyle/>
                    <a:p>
                      <a:pPr algn="l" fontAlgn="ctr"/>
                      <a:r>
                        <a:rPr lang="es-PE" sz="900" b="0" i="0" u="none" strike="noStrike" dirty="0">
                          <a:solidFill>
                            <a:srgbClr val="000000"/>
                          </a:solidFill>
                          <a:effectLst/>
                          <a:latin typeface="+mn-lt"/>
                        </a:rPr>
                        <a:t>301-0868 EDUCACION ALTO AMAZONAS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144,844,384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6,429,164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22,055,711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173,329,259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137,035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137,035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173,466,294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6.98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27105125"/>
                  </a:ext>
                </a:extLst>
              </a:tr>
              <a:tr h="149158">
                <a:tc>
                  <a:txBody>
                    <a:bodyPr/>
                    <a:lstStyle/>
                    <a:p>
                      <a:pPr algn="l" fontAlgn="ctr"/>
                      <a:r>
                        <a:rPr lang="es-PE" sz="900" b="0" i="0" u="none" strike="noStrike">
                          <a:solidFill>
                            <a:srgbClr val="000000"/>
                          </a:solidFill>
                          <a:effectLst/>
                          <a:latin typeface="+mn-lt"/>
                        </a:rPr>
                        <a:t>302-0869 EDUCACION UCAYALI CONTAMANA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85,634,220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2,401,680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4,121,114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92,157,014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107,035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107,035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92,264,049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3.71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3238890"/>
                  </a:ext>
                </a:extLst>
              </a:tr>
              <a:tr h="149158">
                <a:tc>
                  <a:txBody>
                    <a:bodyPr/>
                    <a:lstStyle/>
                    <a:p>
                      <a:pPr algn="l" fontAlgn="ctr"/>
                      <a:r>
                        <a:rPr lang="es-PE" sz="900" b="0" i="0" u="none" strike="noStrike">
                          <a:solidFill>
                            <a:srgbClr val="000000"/>
                          </a:solidFill>
                          <a:effectLst/>
                          <a:latin typeface="+mn-lt"/>
                        </a:rPr>
                        <a:t>303-1125 EDUC. MARISCAL RAMON CASTILLA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69,685,212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1,162,870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8,969,160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79,817,242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75,000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75,000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79,892,242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mn-lt"/>
                        </a:rPr>
                        <a:t>3.21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39003668"/>
                  </a:ext>
                </a:extLst>
              </a:tr>
              <a:tr h="149158">
                <a:tc>
                  <a:txBody>
                    <a:bodyPr/>
                    <a:lstStyle/>
                    <a:p>
                      <a:pPr algn="l" fontAlgn="ctr"/>
                      <a:r>
                        <a:rPr lang="es-PE" sz="900" b="0" i="0" u="none" strike="noStrike">
                          <a:solidFill>
                            <a:srgbClr val="000000"/>
                          </a:solidFill>
                          <a:effectLst/>
                          <a:latin typeface="+mn-lt"/>
                        </a:rPr>
                        <a:t>304-1178 EDUCACION REQUENA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85,804,517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2,719,046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5,445,977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93,969,540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85,600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85,600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94,055,140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mn-lt"/>
                        </a:rPr>
                        <a:t>3.78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58237809"/>
                  </a:ext>
                </a:extLst>
              </a:tr>
              <a:tr h="149158">
                <a:tc>
                  <a:txBody>
                    <a:bodyPr/>
                    <a:lstStyle/>
                    <a:p>
                      <a:pPr algn="l" fontAlgn="ctr"/>
                      <a:r>
                        <a:rPr lang="es-PE" sz="900" b="0" i="0" u="none" strike="noStrike">
                          <a:solidFill>
                            <a:srgbClr val="000000"/>
                          </a:solidFill>
                          <a:effectLst/>
                          <a:latin typeface="+mn-lt"/>
                        </a:rPr>
                        <a:t>305-1179 EDUCACION NAUTA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103,053,577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1,680,632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7,297,186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112,031,395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112,111,395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mn-lt"/>
                        </a:rPr>
                        <a:t>4.51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9286733"/>
                  </a:ext>
                </a:extLst>
              </a:tr>
              <a:tr h="149158">
                <a:tc>
                  <a:txBody>
                    <a:bodyPr/>
                    <a:lstStyle/>
                    <a:p>
                      <a:pPr algn="l" fontAlgn="ctr"/>
                      <a:r>
                        <a:rPr lang="es-PE" sz="900" b="0" i="0" u="none" strike="noStrike">
                          <a:solidFill>
                            <a:srgbClr val="000000"/>
                          </a:solidFill>
                          <a:effectLst/>
                          <a:latin typeface="+mn-lt"/>
                        </a:rPr>
                        <a:t>306-1248 EDUC.DATEM DEL MARAÑÓN</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99,537,198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724,292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14,627,975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114,889,465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114,959,465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mn-lt"/>
                        </a:rPr>
                        <a:t>4.62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5250251"/>
                  </a:ext>
                </a:extLst>
              </a:tr>
              <a:tr h="149158">
                <a:tc>
                  <a:txBody>
                    <a:bodyPr/>
                    <a:lstStyle/>
                    <a:p>
                      <a:pPr algn="l" fontAlgn="ctr"/>
                      <a:r>
                        <a:rPr lang="es-PE" sz="900" b="0" i="0" u="none" strike="noStrike">
                          <a:solidFill>
                            <a:srgbClr val="000000"/>
                          </a:solidFill>
                          <a:effectLst/>
                          <a:latin typeface="+mn-lt"/>
                        </a:rPr>
                        <a:t>308-1676 EDUCACIÓN PUTUMAYO</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13,104,100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164,622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3,968,962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17,237,684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17,307,684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0.70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9401323"/>
                  </a:ext>
                </a:extLst>
              </a:tr>
              <a:tr h="56121">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l"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es-PE" sz="100" b="0"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6">
                        <a:lumMod val="40000"/>
                        <a:lumOff val="60000"/>
                      </a:schemeClr>
                    </a:solidFill>
                  </a:tcPr>
                </a:tc>
                <a:extLst>
                  <a:ext uri="{0D108BD9-81ED-4DB2-BD59-A6C34878D82A}">
                    <a16:rowId xmlns:a16="http://schemas.microsoft.com/office/drawing/2014/main" val="1272116603"/>
                  </a:ext>
                </a:extLst>
              </a:tr>
              <a:tr h="149158">
                <a:tc>
                  <a:txBody>
                    <a:bodyPr/>
                    <a:lstStyle/>
                    <a:p>
                      <a:pPr algn="l" fontAlgn="ctr"/>
                      <a:r>
                        <a:rPr lang="es-PE" sz="900" b="1" i="0" u="none" strike="noStrike">
                          <a:solidFill>
                            <a:srgbClr val="0033CC"/>
                          </a:solidFill>
                          <a:effectLst/>
                          <a:latin typeface="+mn-lt"/>
                        </a:rPr>
                        <a:t>SECTOR SALUD</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219,039,380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5,954,812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140,383,320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1,733,271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367,110,783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1,865,000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a:solidFill>
                            <a:srgbClr val="0033CC"/>
                          </a:solidFill>
                          <a:effectLst/>
                          <a:latin typeface="+mn-lt"/>
                        </a:rPr>
                        <a:t>1,865,000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1" i="0" u="none" strike="noStrike" dirty="0">
                          <a:solidFill>
                            <a:srgbClr val="0033CC"/>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33CC"/>
                          </a:solidFill>
                          <a:effectLst/>
                          <a:latin typeface="+mn-lt"/>
                        </a:rPr>
                        <a:t>368,975,783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PE" sz="900" b="1" i="0" u="none" strike="noStrike" dirty="0">
                          <a:solidFill>
                            <a:srgbClr val="0033CC"/>
                          </a:solidFill>
                          <a:effectLst/>
                          <a:latin typeface="+mn-lt"/>
                        </a:rPr>
                        <a:t>14.84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15973433"/>
                  </a:ext>
                </a:extLst>
              </a:tr>
              <a:tr h="149158">
                <a:tc>
                  <a:txBody>
                    <a:bodyPr/>
                    <a:lstStyle/>
                    <a:p>
                      <a:pPr algn="l" fontAlgn="ctr"/>
                      <a:r>
                        <a:rPr lang="es-PE" sz="900" b="0" i="0" u="none" strike="noStrike">
                          <a:solidFill>
                            <a:srgbClr val="000000"/>
                          </a:solidFill>
                          <a:effectLst/>
                          <a:latin typeface="+mn-lt"/>
                        </a:rPr>
                        <a:t>400-0870 SALUD LORETO</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92,560,141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5,061,537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49,099,253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985,349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147,706,280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250,000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250,000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147,956,280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5.95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80464082"/>
                  </a:ext>
                </a:extLst>
              </a:tr>
              <a:tr h="149158">
                <a:tc>
                  <a:txBody>
                    <a:bodyPr/>
                    <a:lstStyle/>
                    <a:p>
                      <a:pPr algn="l" fontAlgn="ctr"/>
                      <a:r>
                        <a:rPr lang="es-PE" sz="900" b="0" i="0" u="none" strike="noStrike">
                          <a:solidFill>
                            <a:srgbClr val="000000"/>
                          </a:solidFill>
                          <a:effectLst/>
                          <a:latin typeface="+mn-lt"/>
                        </a:rPr>
                        <a:t>401-0871 SALUD YURIMAGUAS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22,035,545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10,641,131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102,000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32,798,676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150,000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150,000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32,948,676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1.33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21720881"/>
                  </a:ext>
                </a:extLst>
              </a:tr>
              <a:tr h="149158">
                <a:tc>
                  <a:txBody>
                    <a:bodyPr/>
                    <a:lstStyle/>
                    <a:p>
                      <a:pPr algn="l" fontAlgn="ctr"/>
                      <a:r>
                        <a:rPr lang="es-PE" sz="900" b="0" i="0" u="none" strike="noStrike">
                          <a:solidFill>
                            <a:srgbClr val="000000"/>
                          </a:solidFill>
                          <a:effectLst/>
                          <a:latin typeface="+mn-lt"/>
                        </a:rPr>
                        <a:t>402-0873 HOSPITAL APOYO IQUITOS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27,455,537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7,554,929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35,030,466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590,000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590,000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35,620,466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1.43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2059442"/>
                  </a:ext>
                </a:extLst>
              </a:tr>
              <a:tr h="149158">
                <a:tc>
                  <a:txBody>
                    <a:bodyPr/>
                    <a:lstStyle/>
                    <a:p>
                      <a:pPr algn="l" fontAlgn="ctr"/>
                      <a:r>
                        <a:rPr lang="pt-BR" sz="900" b="0" i="0" u="none" strike="noStrike">
                          <a:solidFill>
                            <a:srgbClr val="000000"/>
                          </a:solidFill>
                          <a:effectLst/>
                          <a:latin typeface="+mn-lt"/>
                        </a:rPr>
                        <a:t>403-0874 HOSPITAL REGIONAL DE LORETO</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35,361,637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16,593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14,567,844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49,946,074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575,000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575,000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50,521,074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mn-lt"/>
                        </a:rPr>
                        <a:t>2.03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3077175"/>
                  </a:ext>
                </a:extLst>
              </a:tr>
              <a:tr h="152256">
                <a:tc>
                  <a:txBody>
                    <a:bodyPr/>
                    <a:lstStyle/>
                    <a:p>
                      <a:pPr algn="l" fontAlgn="ctr"/>
                      <a:r>
                        <a:rPr lang="es-PE" sz="900" b="0" i="0" u="none" strike="noStrike">
                          <a:solidFill>
                            <a:srgbClr val="000000"/>
                          </a:solidFill>
                          <a:effectLst/>
                          <a:latin typeface="+mn-lt"/>
                        </a:rPr>
                        <a:t>404-1391 RED DE SALUD DATEM DEL MARAÑÓN</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9,312,639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15,000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11,161,368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209,674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20,698,681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20,778,681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a:solidFill>
                            <a:srgbClr val="000000"/>
                          </a:solidFill>
                          <a:effectLst/>
                          <a:latin typeface="+mn-lt"/>
                        </a:rPr>
                        <a:t>0.84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9137825"/>
                  </a:ext>
                </a:extLst>
              </a:tr>
              <a:tr h="177800">
                <a:tc>
                  <a:txBody>
                    <a:bodyPr/>
                    <a:lstStyle/>
                    <a:p>
                      <a:pPr algn="l" fontAlgn="ctr"/>
                      <a:r>
                        <a:rPr lang="pt-BR" sz="900" b="0" i="0" u="none" strike="noStrike">
                          <a:solidFill>
                            <a:srgbClr val="000000"/>
                          </a:solidFill>
                          <a:effectLst/>
                          <a:latin typeface="+mn-lt"/>
                        </a:rPr>
                        <a:t>405-1407 HOSPITAL SANTA GEMA YURIMAGUAS</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15,215,417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821,682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32,549,766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48,586,865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50,000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48,636,865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900" b="0" i="0" u="none" strike="noStrike" dirty="0">
                          <a:solidFill>
                            <a:srgbClr val="000000"/>
                          </a:solidFill>
                          <a:effectLst/>
                          <a:latin typeface="+mn-lt"/>
                        </a:rPr>
                        <a:t>1.96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9240345"/>
                  </a:ext>
                </a:extLst>
              </a:tr>
              <a:tr h="149158">
                <a:tc>
                  <a:txBody>
                    <a:bodyPr/>
                    <a:lstStyle/>
                    <a:p>
                      <a:pPr algn="l" fontAlgn="ctr"/>
                      <a:r>
                        <a:rPr lang="es-PE" sz="900" b="0" i="0" u="none" strike="noStrike">
                          <a:solidFill>
                            <a:srgbClr val="000000"/>
                          </a:solidFill>
                          <a:effectLst/>
                          <a:latin typeface="+mn-lt"/>
                        </a:rPr>
                        <a:t>406-1672 SALUD UCAYALI CONTAMANA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s-PE" sz="900" b="0" i="0" u="none" strike="noStrike">
                          <a:solidFill>
                            <a:srgbClr val="000000"/>
                          </a:solidFill>
                          <a:effectLst/>
                          <a:latin typeface="+mn-lt"/>
                        </a:rPr>
                        <a:t>6,984,111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6,334,162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300,000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13,618,273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100,000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dirty="0">
                          <a:solidFill>
                            <a:srgbClr val="000000"/>
                          </a:solidFill>
                          <a:effectLst/>
                          <a:latin typeface="+mn-lt"/>
                        </a:rPr>
                        <a:t>100,000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13,718,273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es-PE" sz="900" b="0" i="0" u="none" strike="noStrike" dirty="0">
                          <a:solidFill>
                            <a:srgbClr val="000000"/>
                          </a:solidFill>
                          <a:effectLst/>
                          <a:latin typeface="+mn-lt"/>
                        </a:rPr>
                        <a:t>0.55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accent6">
                        <a:lumMod val="40000"/>
                        <a:lumOff val="60000"/>
                      </a:schemeClr>
                    </a:solidFill>
                  </a:tcPr>
                </a:tc>
                <a:extLst>
                  <a:ext uri="{0D108BD9-81ED-4DB2-BD59-A6C34878D82A}">
                    <a16:rowId xmlns:a16="http://schemas.microsoft.com/office/drawing/2014/main" val="4158512567"/>
                  </a:ext>
                </a:extLst>
              </a:tr>
              <a:tr h="149158">
                <a:tc>
                  <a:txBody>
                    <a:bodyPr/>
                    <a:lstStyle/>
                    <a:p>
                      <a:pPr algn="l" fontAlgn="ctr"/>
                      <a:r>
                        <a:rPr lang="es-PE" sz="900" b="0" i="0" u="none" strike="noStrike">
                          <a:solidFill>
                            <a:srgbClr val="000000"/>
                          </a:solidFill>
                          <a:effectLst/>
                          <a:latin typeface="+mn-lt"/>
                        </a:rPr>
                        <a:t>407-1714 SALUD NAUTA</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10,114,353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8,474,867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136,248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dirty="0">
                          <a:solidFill>
                            <a:srgbClr val="000000"/>
                          </a:solidFill>
                          <a:effectLst/>
                          <a:latin typeface="+mn-lt"/>
                        </a:rPr>
                        <a:t>18,725,468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70,000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dirty="0">
                          <a:solidFill>
                            <a:srgbClr val="000000"/>
                          </a:solidFill>
                          <a:effectLst/>
                          <a:latin typeface="+mn-lt"/>
                        </a:rPr>
                        <a:t>70,000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00" b="0" i="0" u="none" strike="noStrike" dirty="0">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0" i="0" u="none" strike="noStrike">
                          <a:solidFill>
                            <a:srgbClr val="000000"/>
                          </a:solidFill>
                          <a:effectLst/>
                          <a:latin typeface="+mn-lt"/>
                        </a:rPr>
                        <a:t>18,795,468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PE" sz="900" b="0" i="0" u="none" strike="noStrike" dirty="0">
                          <a:solidFill>
                            <a:srgbClr val="000000"/>
                          </a:solidFill>
                          <a:effectLst/>
                          <a:latin typeface="+mn-lt"/>
                        </a:rPr>
                        <a:t>0.76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97429047"/>
                  </a:ext>
                </a:extLst>
              </a:tr>
              <a:tr h="183930">
                <a:tc>
                  <a:txBody>
                    <a:bodyPr/>
                    <a:lstStyle/>
                    <a:p>
                      <a:pPr algn="ctr" fontAlgn="ctr"/>
                      <a:r>
                        <a:rPr lang="es-PE" sz="900" b="1" i="0" u="none" strike="noStrike" dirty="0">
                          <a:solidFill>
                            <a:srgbClr val="000000"/>
                          </a:solidFill>
                          <a:effectLst/>
                          <a:latin typeface="+mn-lt"/>
                        </a:rPr>
                        <a:t>TOTAL</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a:solidFill>
                            <a:srgbClr val="000000"/>
                          </a:solidFill>
                          <a:effectLst/>
                          <a:latin typeface="+mn-lt"/>
                        </a:rPr>
                        <a:t>1,319,924,198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dirty="0">
                          <a:solidFill>
                            <a:srgbClr val="000000"/>
                          </a:solidFill>
                          <a:effectLst/>
                          <a:latin typeface="+mn-lt"/>
                        </a:rPr>
                        <a:t>62,998,539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dirty="0">
                          <a:solidFill>
                            <a:srgbClr val="000000"/>
                          </a:solidFill>
                          <a:effectLst/>
                          <a:latin typeface="+mn-lt"/>
                        </a:rPr>
                        <a:t>406,611,290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a:solidFill>
                            <a:srgbClr val="000000"/>
                          </a:solidFill>
                          <a:effectLst/>
                          <a:latin typeface="+mn-lt"/>
                        </a:rPr>
                        <a:t>1,937,412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dirty="0">
                          <a:solidFill>
                            <a:srgbClr val="000000"/>
                          </a:solidFill>
                          <a:effectLst/>
                          <a:latin typeface="+mn-lt"/>
                        </a:rPr>
                        <a:t>1,791,471,439</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0000"/>
                          </a:solidFill>
                          <a:effectLst/>
                          <a:latin typeface="+mn-lt"/>
                        </a:rPr>
                        <a:t>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dirty="0">
                          <a:solidFill>
                            <a:srgbClr val="000000"/>
                          </a:solidFill>
                          <a:effectLst/>
                          <a:latin typeface="+mn-lt"/>
                        </a:rPr>
                        <a:t>7,069,381</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dirty="0">
                          <a:solidFill>
                            <a:srgbClr val="000000"/>
                          </a:solidFill>
                          <a:effectLst/>
                          <a:latin typeface="+mn-lt"/>
                        </a:rPr>
                        <a:t>627,374,034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a:solidFill>
                            <a:srgbClr val="000000"/>
                          </a:solidFill>
                          <a:effectLst/>
                          <a:latin typeface="+mn-lt"/>
                        </a:rPr>
                        <a:t>5,000,000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a:solidFill>
                            <a:srgbClr val="000000"/>
                          </a:solidFill>
                          <a:effectLst/>
                          <a:latin typeface="+mn-lt"/>
                        </a:rPr>
                        <a:t>639,503,415</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0000"/>
                          </a:solidFill>
                          <a:effectLst/>
                          <a:latin typeface="+mn-lt"/>
                        </a:rPr>
                        <a:t>54,676,938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900" b="1" i="0" u="none" strike="noStrike" dirty="0">
                          <a:solidFill>
                            <a:srgbClr val="000000"/>
                          </a:solidFill>
                          <a:effectLst/>
                          <a:latin typeface="+mn-lt"/>
                        </a:rPr>
                        <a:t>54,676,938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a:solidFill>
                            <a:srgbClr val="000000"/>
                          </a:solidFill>
                          <a:effectLst/>
                          <a:latin typeface="+mn-lt"/>
                        </a:rPr>
                        <a:t>2,485,651,792</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900" b="1" i="0" u="none" strike="noStrike" dirty="0">
                          <a:solidFill>
                            <a:srgbClr val="000000"/>
                          </a:solidFill>
                          <a:effectLst/>
                          <a:latin typeface="+mn-lt"/>
                        </a:rPr>
                        <a:t>100.00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49618881"/>
                  </a:ext>
                </a:extLst>
              </a:tr>
              <a:tr h="149158">
                <a:tc>
                  <a:txBody>
                    <a:bodyPr/>
                    <a:lstStyle/>
                    <a:p>
                      <a:pPr algn="ctr" fontAlgn="ctr"/>
                      <a:r>
                        <a:rPr lang="es-PE" sz="900" b="1" i="0" u="none" strike="noStrike" dirty="0">
                          <a:solidFill>
                            <a:srgbClr val="000000"/>
                          </a:solidFill>
                          <a:effectLst/>
                          <a:latin typeface="+mn-lt"/>
                        </a:rPr>
                        <a:t>ESTRUCTURA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53.10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2.53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16.36</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es-PE" sz="900" b="1"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0.08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72.07</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es-PE" sz="900" b="1" i="0" u="none" strike="noStrike" dirty="0">
                          <a:solidFill>
                            <a:srgbClr val="000000"/>
                          </a:solidFill>
                          <a:effectLst/>
                          <a:latin typeface="+mn-lt"/>
                        </a:rPr>
                        <a:t> </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0.28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25.24</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0.78</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25.73</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dirty="0">
                          <a:solidFill>
                            <a:srgbClr val="000000"/>
                          </a:solidFill>
                          <a:effectLst/>
                          <a:latin typeface="+mn-lt"/>
                        </a:rPr>
                        <a:t>2.20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r>
                        <a:rPr lang="es-PE" sz="900" b="1" i="0" u="none" strike="noStrike" dirty="0">
                          <a:solidFill>
                            <a:srgbClr val="000000"/>
                          </a:solidFill>
                          <a:effectLst/>
                          <a:latin typeface="+mn-lt"/>
                        </a:rPr>
                        <a:t>2.20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fontAlgn="ctr"/>
                      <a:r>
                        <a:rPr lang="es-PE" sz="900" b="1" i="0" u="none" strike="noStrike" dirty="0">
                          <a:solidFill>
                            <a:srgbClr val="000000"/>
                          </a:solidFill>
                          <a:effectLst/>
                          <a:latin typeface="+mn-lt"/>
                        </a:rPr>
                        <a:t>100.00</a:t>
                      </a:r>
                    </a:p>
                  </a:txBody>
                  <a:tcPr marL="7770" marR="7770" marT="7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es-PE" sz="900" b="0" i="0" u="none" strike="noStrike" dirty="0">
                        <a:solidFill>
                          <a:srgbClr val="000000"/>
                        </a:solidFill>
                        <a:effectLst/>
                        <a:latin typeface="+mn-lt"/>
                      </a:endParaRPr>
                    </a:p>
                  </a:txBody>
                  <a:tcPr marL="7770" marR="7770" marT="777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7900135"/>
                  </a:ext>
                </a:extLst>
              </a:tr>
            </a:tbl>
          </a:graphicData>
        </a:graphic>
      </p:graphicFrame>
    </p:spTree>
    <p:extLst>
      <p:ext uri="{BB962C8B-B14F-4D97-AF65-F5344CB8AC3E}">
        <p14:creationId xmlns:p14="http://schemas.microsoft.com/office/powerpoint/2010/main" val="71444808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897177" y="411724"/>
            <a:ext cx="8732672" cy="5891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DISTRIBUCIÓN DE LA ASIGNACIÓN PRESUPUESTAL - AÑO FISCAL 2022 - 2023</a:t>
            </a:r>
          </a:p>
          <a:p>
            <a:pPr algn="ctr"/>
            <a:r>
              <a:rPr lang="es-PE" b="1" dirty="0">
                <a:solidFill>
                  <a:schemeClr val="tx1"/>
                </a:solidFill>
              </a:rPr>
              <a:t>Por Categoría Presupuestal</a:t>
            </a:r>
          </a:p>
        </p:txBody>
      </p:sp>
      <p:sp>
        <p:nvSpPr>
          <p:cNvPr id="4" name="Rectángulo 3"/>
          <p:cNvSpPr/>
          <p:nvPr/>
        </p:nvSpPr>
        <p:spPr>
          <a:xfrm>
            <a:off x="793113" y="1025652"/>
            <a:ext cx="6640946" cy="343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6" name="Tabla 5"/>
          <p:cNvGraphicFramePr>
            <a:graphicFrameLocks noGrp="1"/>
          </p:cNvGraphicFramePr>
          <p:nvPr>
            <p:extLst>
              <p:ext uri="{D42A27DB-BD31-4B8C-83A1-F6EECF244321}">
                <p14:modId xmlns:p14="http://schemas.microsoft.com/office/powerpoint/2010/main" val="2564919849"/>
              </p:ext>
            </p:extLst>
          </p:nvPr>
        </p:nvGraphicFramePr>
        <p:xfrm>
          <a:off x="886350" y="1342638"/>
          <a:ext cx="10254725" cy="5193448"/>
        </p:xfrm>
        <a:graphic>
          <a:graphicData uri="http://schemas.openxmlformats.org/drawingml/2006/table">
            <a:tbl>
              <a:tblPr/>
              <a:tblGrid>
                <a:gridCol w="7757708">
                  <a:extLst>
                    <a:ext uri="{9D8B030D-6E8A-4147-A177-3AD203B41FA5}">
                      <a16:colId xmlns:a16="http://schemas.microsoft.com/office/drawing/2014/main" val="3343935045"/>
                    </a:ext>
                  </a:extLst>
                </a:gridCol>
                <a:gridCol w="915441">
                  <a:extLst>
                    <a:ext uri="{9D8B030D-6E8A-4147-A177-3AD203B41FA5}">
                      <a16:colId xmlns:a16="http://schemas.microsoft.com/office/drawing/2014/main" val="798014327"/>
                    </a:ext>
                  </a:extLst>
                </a:gridCol>
                <a:gridCol w="887104">
                  <a:extLst>
                    <a:ext uri="{9D8B030D-6E8A-4147-A177-3AD203B41FA5}">
                      <a16:colId xmlns:a16="http://schemas.microsoft.com/office/drawing/2014/main" val="1306188981"/>
                    </a:ext>
                  </a:extLst>
                </a:gridCol>
                <a:gridCol w="694472">
                  <a:extLst>
                    <a:ext uri="{9D8B030D-6E8A-4147-A177-3AD203B41FA5}">
                      <a16:colId xmlns:a16="http://schemas.microsoft.com/office/drawing/2014/main" val="1203467447"/>
                    </a:ext>
                  </a:extLst>
                </a:gridCol>
              </a:tblGrid>
              <a:tr h="252618">
                <a:tc>
                  <a:txBody>
                    <a:bodyPr/>
                    <a:lstStyle/>
                    <a:p>
                      <a:pPr algn="ctr" fontAlgn="ctr"/>
                      <a:r>
                        <a:rPr lang="es-PE" sz="1050" b="1" i="0" u="none" strike="noStrike" dirty="0">
                          <a:solidFill>
                            <a:srgbClr val="FFFFFF"/>
                          </a:solidFill>
                          <a:effectLst/>
                          <a:latin typeface="Calibri" panose="020F0502020204030204" pitchFamily="34" charset="0"/>
                        </a:rPr>
                        <a:t>CATERGORÍA PRESUPUESTAL</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dirty="0">
                          <a:solidFill>
                            <a:srgbClr val="FFFFFF"/>
                          </a:solidFill>
                          <a:effectLst/>
                          <a:latin typeface="Calibri" panose="020F0502020204030204" pitchFamily="34" charset="0"/>
                        </a:rPr>
                        <a:t>PIA 2022</a:t>
                      </a:r>
                      <a:br>
                        <a:rPr lang="es-PE" sz="1050" b="1" i="0" u="none" strike="noStrike" dirty="0">
                          <a:solidFill>
                            <a:srgbClr val="FFFFFF"/>
                          </a:solidFill>
                          <a:effectLst/>
                          <a:latin typeface="Calibri" panose="020F0502020204030204" pitchFamily="34" charset="0"/>
                        </a:rPr>
                      </a:br>
                      <a:r>
                        <a:rPr lang="es-PE" sz="1050" b="1" i="0" u="none" strike="noStrike" dirty="0">
                          <a:solidFill>
                            <a:srgbClr val="FFFFFF"/>
                          </a:solidFill>
                          <a:effectLst/>
                          <a:latin typeface="Calibri" panose="020F0502020204030204" pitchFamily="34" charset="0"/>
                        </a:rPr>
                        <a:t>(S/)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dirty="0">
                          <a:solidFill>
                            <a:srgbClr val="FFFFFF"/>
                          </a:solidFill>
                          <a:effectLst/>
                          <a:latin typeface="Calibri" panose="020F0502020204030204" pitchFamily="34" charset="0"/>
                        </a:rPr>
                        <a:t>PIA 2023</a:t>
                      </a:r>
                      <a:br>
                        <a:rPr lang="es-PE" sz="1050" b="1" i="0" u="none" strike="noStrike" dirty="0">
                          <a:solidFill>
                            <a:srgbClr val="FFFFFF"/>
                          </a:solidFill>
                          <a:effectLst/>
                          <a:latin typeface="Calibri" panose="020F0502020204030204" pitchFamily="34" charset="0"/>
                        </a:rPr>
                      </a:br>
                      <a:r>
                        <a:rPr lang="es-PE" sz="1050" b="1" i="0" u="none" strike="noStrike" dirty="0">
                          <a:solidFill>
                            <a:srgbClr val="FFFFFF"/>
                          </a:solidFill>
                          <a:effectLst/>
                          <a:latin typeface="Calibri" panose="020F0502020204030204" pitchFamily="34" charset="0"/>
                        </a:rPr>
                        <a:t>(S/)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dirty="0">
                          <a:solidFill>
                            <a:srgbClr val="FFFFFF"/>
                          </a:solidFill>
                          <a:effectLst/>
                          <a:latin typeface="Calibri" panose="020F0502020204030204" pitchFamily="34" charset="0"/>
                        </a:rPr>
                        <a:t>VAR</a:t>
                      </a:r>
                      <a:br>
                        <a:rPr lang="es-PE" sz="1050" b="1" i="0" u="none" strike="noStrike" dirty="0">
                          <a:solidFill>
                            <a:srgbClr val="FFFFFF"/>
                          </a:solidFill>
                          <a:effectLst/>
                          <a:latin typeface="Calibri" panose="020F0502020204030204" pitchFamily="34" charset="0"/>
                        </a:rPr>
                      </a:br>
                      <a:r>
                        <a:rPr lang="es-PE" sz="1050" b="1" i="0" u="none" strike="noStrike" dirty="0">
                          <a:solidFill>
                            <a:srgbClr val="FFFFFF"/>
                          </a:solidFill>
                          <a:effectLst/>
                          <a:latin typeface="Calibri" panose="020F0502020204030204" pitchFamily="34" charset="0"/>
                        </a:rPr>
                        <a:t>(%)</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976502537"/>
                  </a:ext>
                </a:extLst>
              </a:tr>
              <a:tr h="126309">
                <a:tc>
                  <a:txBody>
                    <a:bodyPr/>
                    <a:lstStyle/>
                    <a:p>
                      <a:pPr algn="l" fontAlgn="ctr"/>
                      <a:r>
                        <a:rPr lang="es-PE" sz="950" b="0" i="0" u="none" strike="noStrike" dirty="0">
                          <a:solidFill>
                            <a:srgbClr val="000000"/>
                          </a:solidFill>
                          <a:effectLst/>
                          <a:latin typeface="Calibri" panose="020F0502020204030204" pitchFamily="34" charset="0"/>
                        </a:rPr>
                        <a:t>0001. PROGRAMA ARTICULADO NUTRICIONAL</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9,616,495</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126998"/>
                  </a:ext>
                </a:extLst>
              </a:tr>
              <a:tr h="126309">
                <a:tc>
                  <a:txBody>
                    <a:bodyPr/>
                    <a:lstStyle/>
                    <a:p>
                      <a:pPr algn="l" fontAlgn="ctr"/>
                      <a:r>
                        <a:rPr lang="es-PE" sz="950" b="0" i="0" u="none" strike="noStrike" dirty="0">
                          <a:solidFill>
                            <a:srgbClr val="000000"/>
                          </a:solidFill>
                          <a:effectLst/>
                          <a:latin typeface="Calibri" panose="020F0502020204030204" pitchFamily="34" charset="0"/>
                        </a:rPr>
                        <a:t>0002. SALUD MATERNO NEONATAL</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45,237,439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60,241,850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33.17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210512"/>
                  </a:ext>
                </a:extLst>
              </a:tr>
              <a:tr h="126309">
                <a:tc>
                  <a:txBody>
                    <a:bodyPr/>
                    <a:lstStyle/>
                    <a:p>
                      <a:pPr algn="l" fontAlgn="ctr"/>
                      <a:r>
                        <a:rPr lang="es-PE" sz="950" b="0" i="0" u="none" strike="noStrike">
                          <a:solidFill>
                            <a:srgbClr val="000000"/>
                          </a:solidFill>
                          <a:effectLst/>
                          <a:latin typeface="Calibri" panose="020F0502020204030204" pitchFamily="34" charset="0"/>
                        </a:rPr>
                        <a:t>0016. TBC-VIH/SIDA</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17,516,416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26,165,613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49.38</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846716"/>
                  </a:ext>
                </a:extLst>
              </a:tr>
              <a:tr h="126309">
                <a:tc>
                  <a:txBody>
                    <a:bodyPr/>
                    <a:lstStyle/>
                    <a:p>
                      <a:pPr algn="l" fontAlgn="ctr"/>
                      <a:r>
                        <a:rPr lang="es-PE" sz="950" b="0" i="0" u="none" strike="noStrike">
                          <a:solidFill>
                            <a:srgbClr val="000000"/>
                          </a:solidFill>
                          <a:effectLst/>
                          <a:latin typeface="Calibri" panose="020F0502020204030204" pitchFamily="34" charset="0"/>
                        </a:rPr>
                        <a:t>0017. ENFERMEDADES METAXENICAS Y ZOONOSIS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29,428,641</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30,220,367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2.69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314727"/>
                  </a:ext>
                </a:extLst>
              </a:tr>
              <a:tr h="126309">
                <a:tc>
                  <a:txBody>
                    <a:bodyPr/>
                    <a:lstStyle/>
                    <a:p>
                      <a:pPr algn="l" fontAlgn="ctr"/>
                      <a:r>
                        <a:rPr lang="es-PE" sz="950" b="0" i="0" u="none" strike="noStrike" dirty="0">
                          <a:solidFill>
                            <a:srgbClr val="000000"/>
                          </a:solidFill>
                          <a:effectLst/>
                          <a:latin typeface="Calibri" panose="020F0502020204030204" pitchFamily="34" charset="0"/>
                        </a:rPr>
                        <a:t>0018. ENFERMEDADES NO TRANSMISIBLES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17,627,009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17,352,259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-1.56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403596"/>
                  </a:ext>
                </a:extLst>
              </a:tr>
              <a:tr h="126309">
                <a:tc>
                  <a:txBody>
                    <a:bodyPr/>
                    <a:lstStyle/>
                    <a:p>
                      <a:pPr algn="l" fontAlgn="ctr"/>
                      <a:r>
                        <a:rPr lang="es-PE" sz="950" b="0" i="0" u="none" strike="noStrike" dirty="0">
                          <a:solidFill>
                            <a:srgbClr val="000000"/>
                          </a:solidFill>
                          <a:effectLst/>
                          <a:latin typeface="Calibri" panose="020F0502020204030204" pitchFamily="34" charset="0"/>
                        </a:rPr>
                        <a:t>0024. PREVENCION Y CONTROL DEL CANCER</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5,269,234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4,621,541</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-12.29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555278"/>
                  </a:ext>
                </a:extLst>
              </a:tr>
              <a:tr h="126309">
                <a:tc>
                  <a:txBody>
                    <a:bodyPr/>
                    <a:lstStyle/>
                    <a:p>
                      <a:pPr algn="l" fontAlgn="ctr"/>
                      <a:r>
                        <a:rPr lang="es-PE" sz="950" b="0" i="0" u="none" strike="noStrike">
                          <a:solidFill>
                            <a:srgbClr val="000000"/>
                          </a:solidFill>
                          <a:effectLst/>
                          <a:latin typeface="Calibri" panose="020F0502020204030204" pitchFamily="34" charset="0"/>
                        </a:rPr>
                        <a:t>0051. PREVENCION Y TRATAMIENTO DEL CONSUMO DE DROGAS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1,005,003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1,006,230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0.12</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348914"/>
                  </a:ext>
                </a:extLst>
              </a:tr>
              <a:tr h="126309">
                <a:tc>
                  <a:txBody>
                    <a:bodyPr/>
                    <a:lstStyle/>
                    <a:p>
                      <a:pPr algn="l" fontAlgn="ctr"/>
                      <a:r>
                        <a:rPr lang="es-PE" sz="950" b="0" i="0" u="none" strike="noStrike">
                          <a:solidFill>
                            <a:srgbClr val="000000"/>
                          </a:solidFill>
                          <a:effectLst/>
                          <a:latin typeface="Calibri" panose="020F0502020204030204" pitchFamily="34" charset="0"/>
                        </a:rPr>
                        <a:t>0057. CONSERVACION DE LA DIVERSIDAD BIOLOGICA Y APROVECHAMIENTO SOSTENIBLE DE LOS RECURSOS NATURALES EN AREA NATURAL PROTEGIDA</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850,000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183318"/>
                  </a:ext>
                </a:extLst>
              </a:tr>
              <a:tr h="126309">
                <a:tc>
                  <a:txBody>
                    <a:bodyPr/>
                    <a:lstStyle/>
                    <a:p>
                      <a:pPr algn="l" fontAlgn="ctr"/>
                      <a:r>
                        <a:rPr lang="es-PE" sz="950" b="0" i="0" u="none" strike="noStrike">
                          <a:solidFill>
                            <a:srgbClr val="000000"/>
                          </a:solidFill>
                          <a:effectLst/>
                          <a:latin typeface="Calibri" panose="020F0502020204030204" pitchFamily="34" charset="0"/>
                        </a:rPr>
                        <a:t>0068. REDUCCION DE VULNERABILIDAD Y ATENCION DE EMERGENCIAS POR DESASTRES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11,139,953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3,010,605</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-72.97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711990"/>
                  </a:ext>
                </a:extLst>
              </a:tr>
              <a:tr h="126309">
                <a:tc>
                  <a:txBody>
                    <a:bodyPr/>
                    <a:lstStyle/>
                    <a:p>
                      <a:pPr algn="l" fontAlgn="ctr"/>
                      <a:r>
                        <a:rPr lang="pt-BR" sz="950" b="0" i="0" u="none" strike="noStrike">
                          <a:solidFill>
                            <a:srgbClr val="000000"/>
                          </a:solidFill>
                          <a:effectLst/>
                          <a:latin typeface="Calibri" panose="020F0502020204030204" pitchFamily="34" charset="0"/>
                        </a:rPr>
                        <a:t>0083. PROGRAMA NACIONAL DE SANEAMIENTO RURAL</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824,353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1,980,000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140.19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451065"/>
                  </a:ext>
                </a:extLst>
              </a:tr>
              <a:tr h="126309">
                <a:tc>
                  <a:txBody>
                    <a:bodyPr/>
                    <a:lstStyle/>
                    <a:p>
                      <a:pPr algn="l" fontAlgn="ctr"/>
                      <a:r>
                        <a:rPr lang="es-PE" sz="950" b="0" i="0" u="none" strike="noStrike">
                          <a:solidFill>
                            <a:srgbClr val="000000"/>
                          </a:solidFill>
                          <a:effectLst/>
                          <a:latin typeface="Calibri" panose="020F0502020204030204" pitchFamily="34" charset="0"/>
                        </a:rPr>
                        <a:t>0090. LOGROS DE APRENDIZAJE DE ESTUDIANTES DE LA EDUCACION BASICA REGULAR</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894,588,266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1,001,409,780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11.94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401867"/>
                  </a:ext>
                </a:extLst>
              </a:tr>
              <a:tr h="126309">
                <a:tc>
                  <a:txBody>
                    <a:bodyPr/>
                    <a:lstStyle/>
                    <a:p>
                      <a:pPr algn="l" fontAlgn="ctr"/>
                      <a:r>
                        <a:rPr lang="es-PE" sz="950" b="0" i="0" u="none" strike="noStrike">
                          <a:solidFill>
                            <a:srgbClr val="000000"/>
                          </a:solidFill>
                          <a:effectLst/>
                          <a:latin typeface="Calibri" panose="020F0502020204030204" pitchFamily="34" charset="0"/>
                        </a:rPr>
                        <a:t>0095. FORTALECIMIENTO DE LA PESCA ARTESANAL</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1,505,547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646261"/>
                  </a:ext>
                </a:extLst>
              </a:tr>
              <a:tr h="126309">
                <a:tc>
                  <a:txBody>
                    <a:bodyPr/>
                    <a:lstStyle/>
                    <a:p>
                      <a:pPr algn="l" fontAlgn="ctr"/>
                      <a:r>
                        <a:rPr lang="es-PE" sz="950" b="0" i="0" u="none" strike="noStrike">
                          <a:solidFill>
                            <a:srgbClr val="000000"/>
                          </a:solidFill>
                          <a:effectLst/>
                          <a:latin typeface="Calibri" panose="020F0502020204030204" pitchFamily="34" charset="0"/>
                        </a:rPr>
                        <a:t>0103. FORTALECIMIENTO DE LAS CONDICIONES LABORALES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900,000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1,565,000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73.89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049865"/>
                  </a:ext>
                </a:extLst>
              </a:tr>
              <a:tr h="126309">
                <a:tc>
                  <a:txBody>
                    <a:bodyPr/>
                    <a:lstStyle/>
                    <a:p>
                      <a:pPr algn="l" fontAlgn="ctr"/>
                      <a:r>
                        <a:rPr lang="es-PE" sz="950" b="0" i="0" u="none" strike="noStrike">
                          <a:solidFill>
                            <a:srgbClr val="000000"/>
                          </a:solidFill>
                          <a:effectLst/>
                          <a:latin typeface="Calibri" panose="020F0502020204030204" pitchFamily="34" charset="0"/>
                        </a:rPr>
                        <a:t>0104. REDUCCION DE LA MORTALIDAD POR EMERGENCIAS Y URGENCIAS MEDICAS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12,258,097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11,900,599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-2.92</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17388"/>
                  </a:ext>
                </a:extLst>
              </a:tr>
              <a:tr h="126309">
                <a:tc>
                  <a:txBody>
                    <a:bodyPr/>
                    <a:lstStyle/>
                    <a:p>
                      <a:pPr algn="l" fontAlgn="ctr"/>
                      <a:r>
                        <a:rPr lang="es-PE" sz="950" b="0" i="0" u="none" strike="noStrike">
                          <a:solidFill>
                            <a:srgbClr val="000000"/>
                          </a:solidFill>
                          <a:effectLst/>
                          <a:latin typeface="Calibri" panose="020F0502020204030204" pitchFamily="34" charset="0"/>
                        </a:rPr>
                        <a:t>0106. INCLUSION DE NIÑOS, NIÑAS Y JOVENES CON DISCAPACIDAD EN LA EDUCACION BASICA Y TECNICO PRODUCTIVA</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5,741,356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7,375,981</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28.47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19059"/>
                  </a:ext>
                </a:extLst>
              </a:tr>
              <a:tr h="126309">
                <a:tc>
                  <a:txBody>
                    <a:bodyPr/>
                    <a:lstStyle/>
                    <a:p>
                      <a:pPr algn="l" fontAlgn="ctr"/>
                      <a:r>
                        <a:rPr lang="es-PE" sz="950" b="0" i="0" u="none" strike="noStrike">
                          <a:solidFill>
                            <a:srgbClr val="000000"/>
                          </a:solidFill>
                          <a:effectLst/>
                          <a:latin typeface="Calibri" panose="020F0502020204030204" pitchFamily="34" charset="0"/>
                        </a:rPr>
                        <a:t>0107. MEJORA DE  LA FORMACION EN CARRERAS DOCENTES EN INSTITUTOS DE EDUCACION SUPERIOR NO UNIVERSITARIA</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10,332,223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12,723,236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23.14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367061"/>
                  </a:ext>
                </a:extLst>
              </a:tr>
              <a:tr h="126309">
                <a:tc>
                  <a:txBody>
                    <a:bodyPr/>
                    <a:lstStyle/>
                    <a:p>
                      <a:pPr algn="l" fontAlgn="ctr"/>
                      <a:r>
                        <a:rPr lang="es-PE" sz="950" b="0" i="0" u="none" strike="noStrike">
                          <a:solidFill>
                            <a:srgbClr val="000000"/>
                          </a:solidFill>
                          <a:effectLst/>
                          <a:latin typeface="Calibri" panose="020F0502020204030204" pitchFamily="34" charset="0"/>
                        </a:rPr>
                        <a:t>0116. MEJORAMIENTO DE LA EMPLEABILIDAD E INSERCION LABORAL-PROEMPLEO</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17,496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40,000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128.62</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555375"/>
                  </a:ext>
                </a:extLst>
              </a:tr>
              <a:tr h="126309">
                <a:tc>
                  <a:txBody>
                    <a:bodyPr/>
                    <a:lstStyle/>
                    <a:p>
                      <a:pPr algn="l" fontAlgn="ctr"/>
                      <a:r>
                        <a:rPr lang="es-PE" sz="950" b="0" i="0" u="none" strike="noStrike">
                          <a:solidFill>
                            <a:srgbClr val="000000"/>
                          </a:solidFill>
                          <a:effectLst/>
                          <a:latin typeface="Calibri" panose="020F0502020204030204" pitchFamily="34" charset="0"/>
                        </a:rPr>
                        <a:t>0117. ATENCION OPORTUNA DE NIÑAS, NIÑOS Y ADOLESCENTES EN PRESUNTO ESTADO DE ABANDONO</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430,892</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552424"/>
                  </a:ext>
                </a:extLst>
              </a:tr>
              <a:tr h="126309">
                <a:tc>
                  <a:txBody>
                    <a:bodyPr/>
                    <a:lstStyle/>
                    <a:p>
                      <a:pPr algn="l" fontAlgn="ctr"/>
                      <a:r>
                        <a:rPr lang="es-PE" sz="950" b="0" i="0" u="none" strike="noStrike">
                          <a:solidFill>
                            <a:srgbClr val="000000"/>
                          </a:solidFill>
                          <a:effectLst/>
                          <a:latin typeface="Calibri" panose="020F0502020204030204" pitchFamily="34" charset="0"/>
                        </a:rPr>
                        <a:t>0121. MEJORA DE LA ARTICULACION DE PEQUEÑOS PRODUCTORES AL MERCADO</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22,396,456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15,457,800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-30.98</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468328"/>
                  </a:ext>
                </a:extLst>
              </a:tr>
              <a:tr h="126309">
                <a:tc>
                  <a:txBody>
                    <a:bodyPr/>
                    <a:lstStyle/>
                    <a:p>
                      <a:pPr algn="l" fontAlgn="ctr"/>
                      <a:r>
                        <a:rPr lang="es-PE" sz="950" b="0" i="0" u="none" strike="noStrike">
                          <a:solidFill>
                            <a:srgbClr val="000000"/>
                          </a:solidFill>
                          <a:effectLst/>
                          <a:latin typeface="Calibri" panose="020F0502020204030204" pitchFamily="34" charset="0"/>
                        </a:rPr>
                        <a:t>0127. MEJORA DE LA COMPETITIVIDAD DE LOS DESTINOS TURISTICOS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dirty="0">
                          <a:solidFill>
                            <a:srgbClr val="000000"/>
                          </a:solidFill>
                          <a:effectLst/>
                          <a:latin typeface="Calibri" panose="020F0502020204030204" pitchFamily="34" charset="0"/>
                        </a:rPr>
                        <a:t>10,931,757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100.00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882589"/>
                  </a:ext>
                </a:extLst>
              </a:tr>
              <a:tr h="126309">
                <a:tc>
                  <a:txBody>
                    <a:bodyPr/>
                    <a:lstStyle/>
                    <a:p>
                      <a:pPr algn="l" fontAlgn="ctr"/>
                      <a:r>
                        <a:rPr lang="es-PE" sz="950" b="0" i="0" u="none" strike="noStrike">
                          <a:solidFill>
                            <a:srgbClr val="000000"/>
                          </a:solidFill>
                          <a:effectLst/>
                          <a:latin typeface="Calibri" panose="020F0502020204030204" pitchFamily="34" charset="0"/>
                        </a:rPr>
                        <a:t>0129. PREVENCION Y MANEJO DE CONDICIONES SECUNDARIAS DE SALUD EN PERSONAS CON DISCAPACIDAD</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292,403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dirty="0">
                          <a:solidFill>
                            <a:srgbClr val="000000"/>
                          </a:solidFill>
                          <a:effectLst/>
                          <a:latin typeface="Calibri" panose="020F0502020204030204" pitchFamily="34" charset="0"/>
                        </a:rPr>
                        <a:t>268,563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-8.15</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84155"/>
                  </a:ext>
                </a:extLst>
              </a:tr>
              <a:tr h="126309">
                <a:tc>
                  <a:txBody>
                    <a:bodyPr/>
                    <a:lstStyle/>
                    <a:p>
                      <a:pPr algn="l" fontAlgn="ctr"/>
                      <a:r>
                        <a:rPr lang="es-PE" sz="950" b="0" i="0" u="none" strike="noStrike">
                          <a:solidFill>
                            <a:srgbClr val="000000"/>
                          </a:solidFill>
                          <a:effectLst/>
                          <a:latin typeface="Calibri" panose="020F0502020204030204" pitchFamily="34" charset="0"/>
                        </a:rPr>
                        <a:t>0130. COMPETITIVIDAD Y APROVECHAMIENTO SOSTENIBLE DE LOS RECURSOS FORESTALES Y DE LA FAUNA SILVESTRE</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17,664,749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dirty="0">
                          <a:solidFill>
                            <a:srgbClr val="000000"/>
                          </a:solidFill>
                          <a:effectLst/>
                          <a:latin typeface="Calibri" panose="020F0502020204030204" pitchFamily="34" charset="0"/>
                        </a:rPr>
                        <a:t>16,505,305</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-6.56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225457"/>
                  </a:ext>
                </a:extLst>
              </a:tr>
              <a:tr h="126309">
                <a:tc>
                  <a:txBody>
                    <a:bodyPr/>
                    <a:lstStyle/>
                    <a:p>
                      <a:pPr algn="l" fontAlgn="ctr"/>
                      <a:r>
                        <a:rPr lang="es-PE" sz="950" b="0" i="0" u="none" strike="noStrike">
                          <a:solidFill>
                            <a:srgbClr val="000000"/>
                          </a:solidFill>
                          <a:effectLst/>
                          <a:latin typeface="Calibri" panose="020F0502020204030204" pitchFamily="34" charset="0"/>
                        </a:rPr>
                        <a:t>0131. CONTROL Y PREVENCION EN SALUD MENTAL</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7,636,360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12,721,717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a:solidFill>
                            <a:srgbClr val="000000"/>
                          </a:solidFill>
                          <a:effectLst/>
                          <a:latin typeface="Calibri" panose="020F0502020204030204" pitchFamily="34" charset="0"/>
                        </a:rPr>
                        <a:t>66.59</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662790"/>
                  </a:ext>
                </a:extLst>
              </a:tr>
              <a:tr h="126309">
                <a:tc>
                  <a:txBody>
                    <a:bodyPr/>
                    <a:lstStyle/>
                    <a:p>
                      <a:pPr algn="l" fontAlgn="ctr"/>
                      <a:r>
                        <a:rPr lang="es-PE" sz="950" b="0" i="0" u="none" strike="noStrike">
                          <a:solidFill>
                            <a:srgbClr val="000000"/>
                          </a:solidFill>
                          <a:effectLst/>
                          <a:latin typeface="Calibri" panose="020F0502020204030204" pitchFamily="34" charset="0"/>
                        </a:rPr>
                        <a:t>0138. REDUCCION DEL COSTO, TIEMPO E INSEGURIDAD EN EL SISTEMA DE TRANSPORTE</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141,982,777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83,804,601</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-40.98</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953226"/>
                  </a:ext>
                </a:extLst>
              </a:tr>
              <a:tr h="126309">
                <a:tc>
                  <a:txBody>
                    <a:bodyPr/>
                    <a:lstStyle/>
                    <a:p>
                      <a:pPr algn="l" fontAlgn="ctr"/>
                      <a:r>
                        <a:rPr lang="es-PE" sz="950" b="0" i="0" u="none" strike="noStrike">
                          <a:solidFill>
                            <a:srgbClr val="000000"/>
                          </a:solidFill>
                          <a:effectLst/>
                          <a:latin typeface="Calibri" panose="020F0502020204030204" pitchFamily="34" charset="0"/>
                        </a:rPr>
                        <a:t>0144. CONSERVACION Y USO SOSTENIBLE DE ECOSISTEMAS PARA LA PROVISION DE SERVICIOS ECOSISTEMICOS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3,211,598</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5,153,166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60.45</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062189"/>
                  </a:ext>
                </a:extLst>
              </a:tr>
              <a:tr h="126309">
                <a:tc>
                  <a:txBody>
                    <a:bodyPr/>
                    <a:lstStyle/>
                    <a:p>
                      <a:pPr algn="l" fontAlgn="ctr"/>
                      <a:r>
                        <a:rPr lang="es-PE" sz="950" b="0" i="0" u="none" strike="noStrike">
                          <a:solidFill>
                            <a:srgbClr val="000000"/>
                          </a:solidFill>
                          <a:effectLst/>
                          <a:latin typeface="Calibri" panose="020F0502020204030204" pitchFamily="34" charset="0"/>
                        </a:rPr>
                        <a:t>0147. FORTALECIMIENTO DE LA EDUCACION SUPERIOR TECNOLOGICA</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3,803,734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12,082,357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217.64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460020"/>
                  </a:ext>
                </a:extLst>
              </a:tr>
              <a:tr h="126309">
                <a:tc>
                  <a:txBody>
                    <a:bodyPr/>
                    <a:lstStyle/>
                    <a:p>
                      <a:pPr algn="l" fontAlgn="ctr"/>
                      <a:r>
                        <a:rPr lang="es-PE" sz="950" b="0" i="0" u="none" strike="noStrike">
                          <a:solidFill>
                            <a:srgbClr val="000000"/>
                          </a:solidFill>
                          <a:effectLst/>
                          <a:latin typeface="Calibri" panose="020F0502020204030204" pitchFamily="34" charset="0"/>
                        </a:rPr>
                        <a:t>0150. INCREMENTO EN EL ACCESO DE LA POBLACION A LOS SERVICIOS EDUCATIVOS PUBLICOS DE LA EDUCACION BASICA</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2,856,313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9,114,390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219.10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592376"/>
                  </a:ext>
                </a:extLst>
              </a:tr>
              <a:tr h="126309">
                <a:tc>
                  <a:txBody>
                    <a:bodyPr/>
                    <a:lstStyle/>
                    <a:p>
                      <a:pPr algn="l" fontAlgn="ctr"/>
                      <a:r>
                        <a:rPr lang="es-PE" sz="950" b="0" i="0" u="none" strike="noStrike">
                          <a:solidFill>
                            <a:srgbClr val="000000"/>
                          </a:solidFill>
                          <a:effectLst/>
                          <a:latin typeface="Calibri" panose="020F0502020204030204" pitchFamily="34" charset="0"/>
                        </a:rPr>
                        <a:t>1001. PRODUCTOS ESPECIFICOS PARA DESARROLLO INFANTIL TEMPRANO</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49,400,714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34,463,415</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-30.24</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375412"/>
                  </a:ext>
                </a:extLst>
              </a:tr>
              <a:tr h="126309">
                <a:tc>
                  <a:txBody>
                    <a:bodyPr/>
                    <a:lstStyle/>
                    <a:p>
                      <a:pPr algn="l" fontAlgn="ctr"/>
                      <a:r>
                        <a:rPr lang="es-PE" sz="950" b="0" i="0" u="none" strike="noStrike">
                          <a:solidFill>
                            <a:srgbClr val="000000"/>
                          </a:solidFill>
                          <a:effectLst/>
                          <a:latin typeface="Calibri" panose="020F0502020204030204" pitchFamily="34" charset="0"/>
                        </a:rPr>
                        <a:t>1002. PRODUCTOS ESPECIFICOS PARA REDUCCION DE LA VIOLENCIA CONTRA LA MUJER</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101,270</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202,768</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100.23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819355"/>
                  </a:ext>
                </a:extLst>
              </a:tr>
              <a:tr h="126309">
                <a:tc>
                  <a:txBody>
                    <a:bodyPr/>
                    <a:lstStyle/>
                    <a:p>
                      <a:pPr algn="l" fontAlgn="ctr"/>
                      <a:r>
                        <a:rPr lang="es-PE" sz="950" b="0" i="0" u="none" strike="noStrike">
                          <a:solidFill>
                            <a:srgbClr val="000000"/>
                          </a:solidFill>
                          <a:effectLst/>
                          <a:latin typeface="Calibri" panose="020F0502020204030204" pitchFamily="34" charset="0"/>
                        </a:rPr>
                        <a:t>9001. ACCIONES CENTRALES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252,137,476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356,605,416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41.43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99201"/>
                  </a:ext>
                </a:extLst>
              </a:tr>
              <a:tr h="126309">
                <a:tc>
                  <a:txBody>
                    <a:bodyPr/>
                    <a:lstStyle/>
                    <a:p>
                      <a:pPr algn="l" fontAlgn="ctr"/>
                      <a:r>
                        <a:rPr lang="es-PE" sz="950" b="0" i="0" u="none" strike="noStrike">
                          <a:solidFill>
                            <a:srgbClr val="000000"/>
                          </a:solidFill>
                          <a:effectLst/>
                          <a:latin typeface="Calibri" panose="020F0502020204030204" pitchFamily="34" charset="0"/>
                        </a:rPr>
                        <a:t>9002. ASIGNACIONES PRESUPUESTARIAS QUE NO RESULTAN EN PRODUCTOS</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810,410,121</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950" b="0" i="0" u="none" strike="noStrike">
                          <a:solidFill>
                            <a:srgbClr val="000000"/>
                          </a:solidFill>
                          <a:effectLst/>
                          <a:latin typeface="Calibri" panose="020F0502020204030204" pitchFamily="34" charset="0"/>
                        </a:rPr>
                        <a:t>745,941,037</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950" b="0" i="0" u="none" strike="noStrike" dirty="0">
                          <a:solidFill>
                            <a:srgbClr val="000000"/>
                          </a:solidFill>
                          <a:effectLst/>
                          <a:latin typeface="Calibri" panose="020F0502020204030204" pitchFamily="34" charset="0"/>
                        </a:rPr>
                        <a:t>-7.96</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6344"/>
                  </a:ext>
                </a:extLst>
              </a:tr>
              <a:tr h="183148">
                <a:tc>
                  <a:txBody>
                    <a:bodyPr/>
                    <a:lstStyle/>
                    <a:p>
                      <a:pPr algn="ctr" fontAlgn="ctr"/>
                      <a:r>
                        <a:rPr lang="es-PE" sz="950" b="1" i="0" u="none" strike="noStrike">
                          <a:solidFill>
                            <a:srgbClr val="000000"/>
                          </a:solidFill>
                          <a:effectLst/>
                          <a:latin typeface="Calibri" panose="020F0502020204030204" pitchFamily="34" charset="0"/>
                        </a:rPr>
                        <a:t>TOTAL</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950" b="1" i="0" u="none" strike="noStrike">
                          <a:solidFill>
                            <a:srgbClr val="000000"/>
                          </a:solidFill>
                          <a:effectLst/>
                          <a:latin typeface="Calibri" panose="020F0502020204030204" pitchFamily="34" charset="0"/>
                        </a:rPr>
                        <a:t>2,373,395,952</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950" b="1" i="0" u="none" strike="noStrike">
                          <a:solidFill>
                            <a:srgbClr val="000000"/>
                          </a:solidFill>
                          <a:effectLst/>
                          <a:latin typeface="Calibri" panose="020F0502020204030204" pitchFamily="34" charset="0"/>
                        </a:rPr>
                        <a:t>2,485,651,792</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E" sz="950" b="1" i="0" u="none" strike="noStrike" dirty="0">
                          <a:solidFill>
                            <a:srgbClr val="000000"/>
                          </a:solidFill>
                          <a:effectLst/>
                          <a:latin typeface="Calibri" panose="020F0502020204030204" pitchFamily="34" charset="0"/>
                        </a:rPr>
                        <a:t>4.73</a:t>
                      </a:r>
                    </a:p>
                  </a:txBody>
                  <a:tcPr marL="6315" marR="6315" marT="6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2653871"/>
                  </a:ext>
                </a:extLst>
              </a:tr>
            </a:tbl>
          </a:graphicData>
        </a:graphic>
      </p:graphicFrame>
    </p:spTree>
    <p:extLst>
      <p:ext uri="{BB962C8B-B14F-4D97-AF65-F5344CB8AC3E}">
        <p14:creationId xmlns:p14="http://schemas.microsoft.com/office/powerpoint/2010/main" val="411224002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072587" y="751471"/>
            <a:ext cx="9859222" cy="5572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DISTRIBUCIÓN DE LA ASIGNACIÓN PRESUPUESTAL DE INVERSIONES - AÑO FISCAL 2023</a:t>
            </a:r>
          </a:p>
          <a:p>
            <a:pPr algn="ctr"/>
            <a:r>
              <a:rPr lang="es-PE" b="1" dirty="0">
                <a:solidFill>
                  <a:schemeClr val="tx1"/>
                </a:solidFill>
              </a:rPr>
              <a:t>Por Función y Fuentes de Financiamiento</a:t>
            </a:r>
          </a:p>
        </p:txBody>
      </p:sp>
      <p:sp>
        <p:nvSpPr>
          <p:cNvPr id="4" name="Rectángulo 3"/>
          <p:cNvSpPr/>
          <p:nvPr/>
        </p:nvSpPr>
        <p:spPr>
          <a:xfrm>
            <a:off x="995374" y="1373295"/>
            <a:ext cx="6640946" cy="379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2" name="Tabla 1"/>
          <p:cNvGraphicFramePr>
            <a:graphicFrameLocks noGrp="1"/>
          </p:cNvGraphicFramePr>
          <p:nvPr>
            <p:extLst>
              <p:ext uri="{D42A27DB-BD31-4B8C-83A1-F6EECF244321}">
                <p14:modId xmlns:p14="http://schemas.microsoft.com/office/powerpoint/2010/main" val="3848494373"/>
              </p:ext>
            </p:extLst>
          </p:nvPr>
        </p:nvGraphicFramePr>
        <p:xfrm>
          <a:off x="1072587" y="1724026"/>
          <a:ext cx="9859224" cy="4630888"/>
        </p:xfrm>
        <a:graphic>
          <a:graphicData uri="http://schemas.openxmlformats.org/drawingml/2006/table">
            <a:tbl>
              <a:tblPr/>
              <a:tblGrid>
                <a:gridCol w="3685126">
                  <a:extLst>
                    <a:ext uri="{9D8B030D-6E8A-4147-A177-3AD203B41FA5}">
                      <a16:colId xmlns:a16="http://schemas.microsoft.com/office/drawing/2014/main" val="13408660"/>
                    </a:ext>
                  </a:extLst>
                </a:gridCol>
                <a:gridCol w="1353227">
                  <a:extLst>
                    <a:ext uri="{9D8B030D-6E8A-4147-A177-3AD203B41FA5}">
                      <a16:colId xmlns:a16="http://schemas.microsoft.com/office/drawing/2014/main" val="566092025"/>
                    </a:ext>
                  </a:extLst>
                </a:gridCol>
                <a:gridCol w="1353227">
                  <a:extLst>
                    <a:ext uri="{9D8B030D-6E8A-4147-A177-3AD203B41FA5}">
                      <a16:colId xmlns:a16="http://schemas.microsoft.com/office/drawing/2014/main" val="136754614"/>
                    </a:ext>
                  </a:extLst>
                </a:gridCol>
                <a:gridCol w="1353227">
                  <a:extLst>
                    <a:ext uri="{9D8B030D-6E8A-4147-A177-3AD203B41FA5}">
                      <a16:colId xmlns:a16="http://schemas.microsoft.com/office/drawing/2014/main" val="1169773388"/>
                    </a:ext>
                  </a:extLst>
                </a:gridCol>
                <a:gridCol w="1353227">
                  <a:extLst>
                    <a:ext uri="{9D8B030D-6E8A-4147-A177-3AD203B41FA5}">
                      <a16:colId xmlns:a16="http://schemas.microsoft.com/office/drawing/2014/main" val="282327007"/>
                    </a:ext>
                  </a:extLst>
                </a:gridCol>
                <a:gridCol w="761190">
                  <a:extLst>
                    <a:ext uri="{9D8B030D-6E8A-4147-A177-3AD203B41FA5}">
                      <a16:colId xmlns:a16="http://schemas.microsoft.com/office/drawing/2014/main" val="2787117810"/>
                    </a:ext>
                  </a:extLst>
                </a:gridCol>
              </a:tblGrid>
              <a:tr h="593364">
                <a:tc>
                  <a:txBody>
                    <a:bodyPr/>
                    <a:lstStyle/>
                    <a:p>
                      <a:pPr algn="ctr" rtl="0" fontAlgn="ctr"/>
                      <a:r>
                        <a:rPr lang="es-PE" sz="1400" b="1" i="0" u="none" strike="noStrike" dirty="0">
                          <a:solidFill>
                            <a:srgbClr val="FFFFFF"/>
                          </a:solidFill>
                          <a:effectLst/>
                          <a:latin typeface="+mn-lt"/>
                        </a:rPr>
                        <a:t>FUNCION</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dirty="0">
                          <a:solidFill>
                            <a:srgbClr val="FFFFFF"/>
                          </a:solidFill>
                          <a:effectLst/>
                          <a:latin typeface="+mn-lt"/>
                        </a:rPr>
                        <a:t>1. RECURSOS ORDINARIOS</a:t>
                      </a:r>
                      <a:br>
                        <a:rPr lang="es-PE" sz="1400" b="1" i="0" u="none" strike="noStrike" dirty="0">
                          <a:solidFill>
                            <a:srgbClr val="FFFFFF"/>
                          </a:solidFill>
                          <a:effectLst/>
                          <a:latin typeface="+mn-lt"/>
                        </a:rPr>
                      </a:br>
                      <a:r>
                        <a:rPr lang="es-PE" sz="1400" b="1" i="0" u="none" strike="noStrike" dirty="0">
                          <a:solidFill>
                            <a:srgbClr val="FFFFFF"/>
                          </a:solidFill>
                          <a:effectLst/>
                          <a:latin typeface="+mn-lt"/>
                        </a:rPr>
                        <a:t>(S/)</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pt-BR" sz="1400" b="1" i="0" u="none" strike="noStrike">
                          <a:solidFill>
                            <a:srgbClr val="FFFFFF"/>
                          </a:solidFill>
                          <a:effectLst/>
                          <a:latin typeface="+mn-lt"/>
                        </a:rPr>
                        <a:t>2. REC. DIR. REC.</a:t>
                      </a:r>
                      <a:br>
                        <a:rPr lang="pt-BR" sz="1400" b="1" i="0" u="none" strike="noStrike">
                          <a:solidFill>
                            <a:srgbClr val="FFFFFF"/>
                          </a:solidFill>
                          <a:effectLst/>
                          <a:latin typeface="+mn-lt"/>
                        </a:rPr>
                      </a:br>
                      <a:r>
                        <a:rPr lang="pt-BR" sz="1400" b="1" i="0" u="none" strike="noStrike">
                          <a:solidFill>
                            <a:srgbClr val="FFFFFF"/>
                          </a:solidFill>
                          <a:effectLst/>
                          <a:latin typeface="+mn-lt"/>
                        </a:rPr>
                        <a:t>(S/)</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a:solidFill>
                            <a:srgbClr val="FFFFFF"/>
                          </a:solidFill>
                          <a:effectLst/>
                          <a:latin typeface="+mn-lt"/>
                        </a:rPr>
                        <a:t>5. RECURSOS DETERMINADOS</a:t>
                      </a:r>
                      <a:br>
                        <a:rPr lang="es-PE" sz="1400" b="1" i="0" u="none" strike="noStrike">
                          <a:solidFill>
                            <a:srgbClr val="FFFFFF"/>
                          </a:solidFill>
                          <a:effectLst/>
                          <a:latin typeface="+mn-lt"/>
                        </a:rPr>
                      </a:br>
                      <a:r>
                        <a:rPr lang="es-PE" sz="1400" b="1" i="0" u="none" strike="noStrike">
                          <a:solidFill>
                            <a:srgbClr val="FFFFFF"/>
                          </a:solidFill>
                          <a:effectLst/>
                          <a:latin typeface="+mn-lt"/>
                        </a:rPr>
                        <a:t>(S/)</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dirty="0">
                          <a:solidFill>
                            <a:srgbClr val="FFFFFF"/>
                          </a:solidFill>
                          <a:effectLst/>
                          <a:latin typeface="+mn-lt"/>
                        </a:rPr>
                        <a:t>TODA FUENTE</a:t>
                      </a:r>
                      <a:br>
                        <a:rPr lang="es-PE" sz="1400" b="1" i="0" u="none" strike="noStrike" dirty="0">
                          <a:solidFill>
                            <a:srgbClr val="FFFFFF"/>
                          </a:solidFill>
                          <a:effectLst/>
                          <a:latin typeface="+mn-lt"/>
                        </a:rPr>
                      </a:br>
                      <a:r>
                        <a:rPr lang="es-PE" sz="1400" b="1" i="0" u="none" strike="noStrike" dirty="0">
                          <a:solidFill>
                            <a:srgbClr val="FFFFFF"/>
                          </a:solidFill>
                          <a:effectLst/>
                          <a:latin typeface="+mn-lt"/>
                        </a:rPr>
                        <a:t>(S/)</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PE" sz="1400" b="1" i="0" u="none" strike="noStrike">
                          <a:solidFill>
                            <a:srgbClr val="FFFFFF"/>
                          </a:solidFill>
                          <a:effectLst/>
                          <a:latin typeface="+mn-lt"/>
                        </a:rPr>
                        <a:t>EST</a:t>
                      </a:r>
                      <a:br>
                        <a:rPr lang="es-PE" sz="1400" b="1" i="0" u="none" strike="noStrike">
                          <a:solidFill>
                            <a:srgbClr val="FFFFFF"/>
                          </a:solidFill>
                          <a:effectLst/>
                          <a:latin typeface="+mn-lt"/>
                        </a:rPr>
                      </a:br>
                      <a:r>
                        <a:rPr lang="es-PE" sz="1400" b="1" i="0" u="none" strike="noStrike">
                          <a:solidFill>
                            <a:srgbClr val="FFFFFF"/>
                          </a:solidFill>
                          <a:effectLst/>
                          <a:latin typeface="+mn-lt"/>
                        </a:rPr>
                        <a:t>(%)</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773907516"/>
                  </a:ext>
                </a:extLst>
              </a:tr>
              <a:tr h="221057">
                <a:tc>
                  <a:txBody>
                    <a:bodyPr/>
                    <a:lstStyle/>
                    <a:p>
                      <a:pPr algn="l" rtl="0" fontAlgn="ctr"/>
                      <a:r>
                        <a:rPr lang="es-PE" sz="1400" b="0" i="0" u="none" strike="noStrike" dirty="0">
                          <a:solidFill>
                            <a:srgbClr val="000000"/>
                          </a:solidFill>
                          <a:effectLst/>
                          <a:latin typeface="+mn-lt"/>
                        </a:rPr>
                        <a:t>03. Planeamiento, </a:t>
                      </a:r>
                      <a:r>
                        <a:rPr lang="es-PE" sz="1400" b="0" i="0" u="none" strike="noStrike" dirty="0" err="1">
                          <a:solidFill>
                            <a:srgbClr val="000000"/>
                          </a:solidFill>
                          <a:effectLst/>
                          <a:latin typeface="+mn-lt"/>
                        </a:rPr>
                        <a:t>Gest</a:t>
                      </a:r>
                      <a:r>
                        <a:rPr lang="es-PE" sz="1400" b="0" i="0" u="none" strike="noStrike" dirty="0">
                          <a:solidFill>
                            <a:srgbClr val="000000"/>
                          </a:solidFill>
                          <a:effectLst/>
                          <a:latin typeface="+mn-lt"/>
                        </a:rPr>
                        <a:t>. y Res. de </a:t>
                      </a:r>
                      <a:r>
                        <a:rPr lang="es-PE" sz="1400" b="0" i="0" u="none" strike="noStrike" dirty="0" err="1">
                          <a:solidFill>
                            <a:srgbClr val="000000"/>
                          </a:solidFill>
                          <a:effectLst/>
                          <a:latin typeface="+mn-lt"/>
                        </a:rPr>
                        <a:t>Conting</a:t>
                      </a:r>
                      <a:r>
                        <a:rPr lang="es-PE" sz="1400" b="0" i="0" u="none" strike="noStrike" dirty="0">
                          <a:solidFill>
                            <a:srgbClr val="000000"/>
                          </a:solidFill>
                          <a:effectLst/>
                          <a:latin typeface="+mn-lt"/>
                        </a:rPr>
                        <a:t>.</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295,004</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17,584,310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66,738,082</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84,617,396</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13.23</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73295257"/>
                  </a:ext>
                </a:extLst>
              </a:tr>
              <a:tr h="197788">
                <a:tc>
                  <a:txBody>
                    <a:bodyPr/>
                    <a:lstStyle/>
                    <a:p>
                      <a:pPr algn="l" rtl="0" fontAlgn="ctr"/>
                      <a:r>
                        <a:rPr lang="es-PE" sz="1400" b="0" i="0" u="none" strike="noStrike" dirty="0">
                          <a:solidFill>
                            <a:srgbClr val="000000"/>
                          </a:solidFill>
                          <a:effectLst/>
                          <a:latin typeface="+mn-lt"/>
                        </a:rPr>
                        <a:t>05. Orden Publico y Seguridad</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mn-lt"/>
                        </a:rPr>
                        <a:t>0.00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90525889"/>
                  </a:ext>
                </a:extLst>
              </a:tr>
              <a:tr h="197788">
                <a:tc>
                  <a:txBody>
                    <a:bodyPr/>
                    <a:lstStyle/>
                    <a:p>
                      <a:pPr algn="l" rtl="0" fontAlgn="ctr"/>
                      <a:r>
                        <a:rPr lang="es-PE" sz="1400" b="0" i="0" u="none" strike="noStrike" dirty="0">
                          <a:solidFill>
                            <a:srgbClr val="000000"/>
                          </a:solidFill>
                          <a:effectLst/>
                          <a:latin typeface="+mn-lt"/>
                        </a:rPr>
                        <a:t>08. Comercio</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5,262,949</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5,262,949</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0.82</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85159300"/>
                  </a:ext>
                </a:extLst>
              </a:tr>
              <a:tr h="197788">
                <a:tc>
                  <a:txBody>
                    <a:bodyPr/>
                    <a:lstStyle/>
                    <a:p>
                      <a:pPr algn="l" rtl="0" fontAlgn="ctr"/>
                      <a:r>
                        <a:rPr lang="es-PE" sz="1400" b="0" i="0" u="none" strike="noStrike" dirty="0">
                          <a:solidFill>
                            <a:srgbClr val="000000"/>
                          </a:solidFill>
                          <a:effectLst/>
                          <a:latin typeface="+mn-lt"/>
                        </a:rPr>
                        <a:t>09. Turismo</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53,602,966</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53,602,966</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mn-lt"/>
                        </a:rPr>
                        <a:t>8.38</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62767543"/>
                  </a:ext>
                </a:extLst>
              </a:tr>
              <a:tr h="197788">
                <a:tc>
                  <a:txBody>
                    <a:bodyPr/>
                    <a:lstStyle/>
                    <a:p>
                      <a:pPr algn="l" rtl="0" fontAlgn="ctr"/>
                      <a:r>
                        <a:rPr lang="es-PE" sz="1400" b="0" i="0" u="none" strike="noStrike" dirty="0">
                          <a:solidFill>
                            <a:srgbClr val="000000"/>
                          </a:solidFill>
                          <a:effectLst/>
                          <a:latin typeface="+mn-lt"/>
                        </a:rPr>
                        <a:t>10. Agropecuaria</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37,179,360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37,179,360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5.81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92713396"/>
                  </a:ext>
                </a:extLst>
              </a:tr>
              <a:tr h="197788">
                <a:tc>
                  <a:txBody>
                    <a:bodyPr/>
                    <a:lstStyle/>
                    <a:p>
                      <a:pPr algn="l" rtl="0" fontAlgn="ctr"/>
                      <a:r>
                        <a:rPr lang="es-PE" sz="1400" b="0" i="0" u="none" strike="noStrike" dirty="0">
                          <a:solidFill>
                            <a:srgbClr val="000000"/>
                          </a:solidFill>
                          <a:effectLst/>
                          <a:latin typeface="+mn-lt"/>
                        </a:rPr>
                        <a:t>11. Pesca</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8,083,547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8,083,547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1.26</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2088300"/>
                  </a:ext>
                </a:extLst>
              </a:tr>
              <a:tr h="197788">
                <a:tc>
                  <a:txBody>
                    <a:bodyPr/>
                    <a:lstStyle/>
                    <a:p>
                      <a:pPr algn="l" rtl="0" fontAlgn="ctr"/>
                      <a:r>
                        <a:rPr lang="es-PE" sz="1400" b="0" i="0" u="none" strike="noStrike" dirty="0">
                          <a:solidFill>
                            <a:srgbClr val="000000"/>
                          </a:solidFill>
                          <a:effectLst/>
                          <a:latin typeface="+mn-lt"/>
                        </a:rPr>
                        <a:t>12. Energía</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9,099,381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9,099,381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1.42</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72035718"/>
                  </a:ext>
                </a:extLst>
              </a:tr>
              <a:tr h="197788">
                <a:tc>
                  <a:txBody>
                    <a:bodyPr/>
                    <a:lstStyle/>
                    <a:p>
                      <a:pPr algn="l" rtl="0" fontAlgn="ctr"/>
                      <a:r>
                        <a:rPr lang="es-PE" sz="1400" b="0" i="0" u="none" strike="noStrike" dirty="0">
                          <a:solidFill>
                            <a:srgbClr val="000000"/>
                          </a:solidFill>
                          <a:effectLst/>
                          <a:latin typeface="+mn-lt"/>
                        </a:rPr>
                        <a:t>14. Industria</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2,758,667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2,758,667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mn-lt"/>
                        </a:rPr>
                        <a:t>0.43</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60046945"/>
                  </a:ext>
                </a:extLst>
              </a:tr>
              <a:tr h="197788">
                <a:tc>
                  <a:txBody>
                    <a:bodyPr/>
                    <a:lstStyle/>
                    <a:p>
                      <a:pPr algn="l" rtl="0" fontAlgn="ctr"/>
                      <a:r>
                        <a:rPr lang="es-PE" sz="1400" b="0" i="0" u="none" strike="noStrike" dirty="0">
                          <a:solidFill>
                            <a:srgbClr val="000000"/>
                          </a:solidFill>
                          <a:effectLst/>
                          <a:latin typeface="+mn-lt"/>
                        </a:rPr>
                        <a:t>15. Transporte</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766,750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196,357,287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197,124,037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30.81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93460432"/>
                  </a:ext>
                </a:extLst>
              </a:tr>
              <a:tr h="197788">
                <a:tc>
                  <a:txBody>
                    <a:bodyPr/>
                    <a:lstStyle/>
                    <a:p>
                      <a:pPr algn="l" rtl="0" fontAlgn="ctr"/>
                      <a:r>
                        <a:rPr lang="es-PE" sz="1400" b="0" i="0" u="none" strike="noStrike" dirty="0">
                          <a:solidFill>
                            <a:srgbClr val="000000"/>
                          </a:solidFill>
                          <a:effectLst/>
                          <a:latin typeface="+mn-lt"/>
                        </a:rPr>
                        <a:t>17. Ambiente</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 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23,120,155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23,120,155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3.61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69217678"/>
                  </a:ext>
                </a:extLst>
              </a:tr>
              <a:tr h="197788">
                <a:tc>
                  <a:txBody>
                    <a:bodyPr/>
                    <a:lstStyle/>
                    <a:p>
                      <a:pPr algn="l" rtl="0" fontAlgn="ctr"/>
                      <a:r>
                        <a:rPr lang="es-PE" sz="1400" b="0" i="0" u="none" strike="noStrike" dirty="0">
                          <a:solidFill>
                            <a:srgbClr val="000000"/>
                          </a:solidFill>
                          <a:effectLst/>
                          <a:latin typeface="+mn-lt"/>
                        </a:rPr>
                        <a:t>18. Saneamiento</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 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0.00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21307382"/>
                  </a:ext>
                </a:extLst>
              </a:tr>
              <a:tr h="197788">
                <a:tc>
                  <a:txBody>
                    <a:bodyPr/>
                    <a:lstStyle/>
                    <a:p>
                      <a:pPr algn="l" rtl="0" fontAlgn="ctr"/>
                      <a:r>
                        <a:rPr lang="es-PE" sz="1400" b="0" i="0" u="none" strike="noStrike" dirty="0">
                          <a:solidFill>
                            <a:srgbClr val="000000"/>
                          </a:solidFill>
                          <a:effectLst/>
                          <a:latin typeface="+mn-lt"/>
                        </a:rPr>
                        <a:t>19. Vivienda y Desarrollo Urbano</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 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276,420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276,420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0.04</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1080875"/>
                  </a:ext>
                </a:extLst>
              </a:tr>
              <a:tr h="197788">
                <a:tc>
                  <a:txBody>
                    <a:bodyPr/>
                    <a:lstStyle/>
                    <a:p>
                      <a:pPr algn="l" rtl="0" fontAlgn="ctr"/>
                      <a:r>
                        <a:rPr lang="es-PE" sz="1400" b="0" i="0" u="none" strike="noStrike" dirty="0">
                          <a:solidFill>
                            <a:srgbClr val="000000"/>
                          </a:solidFill>
                          <a:effectLst/>
                          <a:latin typeface="+mn-lt"/>
                        </a:rPr>
                        <a:t>20. Salud</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52,322,734</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52,322,734</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8.18</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45035034"/>
                  </a:ext>
                </a:extLst>
              </a:tr>
              <a:tr h="197788">
                <a:tc>
                  <a:txBody>
                    <a:bodyPr/>
                    <a:lstStyle/>
                    <a:p>
                      <a:pPr algn="l" rtl="0" fontAlgn="ctr"/>
                      <a:r>
                        <a:rPr lang="es-PE" sz="1400" b="0" i="0" u="none" strike="noStrike" dirty="0">
                          <a:solidFill>
                            <a:srgbClr val="000000"/>
                          </a:solidFill>
                          <a:effectLst/>
                          <a:latin typeface="+mn-lt"/>
                        </a:rPr>
                        <a:t>21. Cultura y Deporte</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12,497,749</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12,497,749</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dirty="0">
                          <a:solidFill>
                            <a:srgbClr val="000000"/>
                          </a:solidFill>
                          <a:effectLst/>
                          <a:latin typeface="+mn-lt"/>
                        </a:rPr>
                        <a:t>1.95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78015852"/>
                  </a:ext>
                </a:extLst>
              </a:tr>
              <a:tr h="197788">
                <a:tc>
                  <a:txBody>
                    <a:bodyPr/>
                    <a:lstStyle/>
                    <a:p>
                      <a:pPr algn="l" rtl="0" fontAlgn="ctr"/>
                      <a:r>
                        <a:rPr lang="es-PE" sz="1400" b="0" i="0" u="none" strike="noStrike" dirty="0">
                          <a:solidFill>
                            <a:srgbClr val="000000"/>
                          </a:solidFill>
                          <a:effectLst/>
                          <a:latin typeface="+mn-lt"/>
                        </a:rPr>
                        <a:t>22. Educación</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1,008,165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0" i="0" u="none" strike="noStrike">
                          <a:solidFill>
                            <a:srgbClr val="000000"/>
                          </a:solidFill>
                          <a:effectLst/>
                          <a:latin typeface="+mn-lt"/>
                        </a:rPr>
                        <a:t>151,981,199</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s-PE" sz="1400" b="1" i="0" u="none" strike="noStrike">
                          <a:solidFill>
                            <a:srgbClr val="000000"/>
                          </a:solidFill>
                          <a:effectLst/>
                          <a:latin typeface="+mn-lt"/>
                        </a:rPr>
                        <a:t>152,989,364</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PE" sz="1400" b="1" i="0" u="none" strike="noStrike">
                          <a:solidFill>
                            <a:srgbClr val="000000"/>
                          </a:solidFill>
                          <a:effectLst/>
                          <a:latin typeface="+mn-lt"/>
                        </a:rPr>
                        <a:t>23.91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06182811"/>
                  </a:ext>
                </a:extLst>
              </a:tr>
              <a:tr h="197788">
                <a:tc>
                  <a:txBody>
                    <a:bodyPr/>
                    <a:lstStyle/>
                    <a:p>
                      <a:pPr algn="l" rtl="0" fontAlgn="ctr"/>
                      <a:r>
                        <a:rPr lang="es-PE" sz="1400" b="0" i="0" u="none" strike="noStrike" dirty="0">
                          <a:solidFill>
                            <a:srgbClr val="000000"/>
                          </a:solidFill>
                          <a:effectLst/>
                          <a:latin typeface="+mn-lt"/>
                        </a:rPr>
                        <a:t>23. Protección Social</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mn-lt"/>
                        </a:rPr>
                        <a:t>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0" i="0" u="none" strike="noStrike" dirty="0">
                          <a:solidFill>
                            <a:srgbClr val="000000"/>
                          </a:solidFill>
                          <a:effectLst/>
                          <a:latin typeface="+mn-lt"/>
                        </a:rPr>
                        <a:t>0 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0" i="0" u="none" strike="noStrike">
                          <a:solidFill>
                            <a:srgbClr val="000000"/>
                          </a:solidFill>
                          <a:effectLst/>
                          <a:latin typeface="+mn-lt"/>
                        </a:rPr>
                        <a:t>787,865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400" b="1" i="0" u="none" strike="noStrike">
                          <a:solidFill>
                            <a:srgbClr val="000000"/>
                          </a:solidFill>
                          <a:effectLst/>
                          <a:latin typeface="+mn-lt"/>
                        </a:rPr>
                        <a:t>787,865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400" b="1" i="0" u="none" strike="noStrike">
                          <a:solidFill>
                            <a:srgbClr val="000000"/>
                          </a:solidFill>
                          <a:effectLst/>
                          <a:latin typeface="+mn-lt"/>
                        </a:rPr>
                        <a:t>0.12</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703411"/>
                  </a:ext>
                </a:extLst>
              </a:tr>
              <a:tr h="197788">
                <a:tc>
                  <a:txBody>
                    <a:bodyPr/>
                    <a:lstStyle/>
                    <a:p>
                      <a:pPr algn="ctr" rtl="0" fontAlgn="ctr"/>
                      <a:r>
                        <a:rPr lang="es-PE" sz="1400" b="1" i="0" u="none" strike="noStrike">
                          <a:solidFill>
                            <a:srgbClr val="000000"/>
                          </a:solidFill>
                          <a:effectLst/>
                          <a:latin typeface="+mn-lt"/>
                        </a:rPr>
                        <a:t>TOTAL</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a:solidFill>
                            <a:srgbClr val="000000"/>
                          </a:solidFill>
                          <a:effectLst/>
                          <a:latin typeface="+mn-lt"/>
                        </a:rPr>
                        <a:t>2,069,919</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a:solidFill>
                            <a:srgbClr val="000000"/>
                          </a:solidFill>
                          <a:effectLst/>
                          <a:latin typeface="+mn-lt"/>
                        </a:rPr>
                        <a:t>17,584,310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a:solidFill>
                            <a:srgbClr val="000000"/>
                          </a:solidFill>
                          <a:effectLst/>
                          <a:latin typeface="+mn-lt"/>
                        </a:rPr>
                        <a:t>620,068,361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400" b="1" i="0" u="none" strike="noStrike" dirty="0">
                          <a:solidFill>
                            <a:srgbClr val="000000"/>
                          </a:solidFill>
                          <a:effectLst/>
                          <a:latin typeface="+mn-lt"/>
                        </a:rPr>
                        <a:t>639,722,590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400" b="1" i="0" u="none" strike="noStrike">
                          <a:solidFill>
                            <a:srgbClr val="000000"/>
                          </a:solidFill>
                          <a:effectLst/>
                          <a:latin typeface="+mn-lt"/>
                        </a:rPr>
                        <a:t>100.00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602251"/>
                  </a:ext>
                </a:extLst>
              </a:tr>
              <a:tr h="197788">
                <a:tc>
                  <a:txBody>
                    <a:bodyPr/>
                    <a:lstStyle/>
                    <a:p>
                      <a:pPr algn="ctr" rtl="0" fontAlgn="ctr"/>
                      <a:r>
                        <a:rPr lang="es-PE" sz="1400" b="1" i="0" u="none" strike="noStrike" dirty="0">
                          <a:solidFill>
                            <a:srgbClr val="000000"/>
                          </a:solidFill>
                          <a:effectLst/>
                          <a:latin typeface="+mn-lt"/>
                        </a:rPr>
                        <a:t> ESTRUCTURA (%)</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PE" sz="1400" b="1" i="0" u="none" strike="noStrike">
                          <a:solidFill>
                            <a:srgbClr val="000000"/>
                          </a:solidFill>
                          <a:effectLst/>
                          <a:latin typeface="+mn-lt"/>
                        </a:rPr>
                        <a:t>0.32</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PE" sz="1400" b="1" i="0" u="none" strike="noStrike">
                          <a:solidFill>
                            <a:srgbClr val="000000"/>
                          </a:solidFill>
                          <a:effectLst/>
                          <a:latin typeface="+mn-lt"/>
                        </a:rPr>
                        <a:t>2.75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PE" sz="1400" b="1" i="0" u="none" strike="noStrike">
                          <a:solidFill>
                            <a:srgbClr val="000000"/>
                          </a:solidFill>
                          <a:effectLst/>
                          <a:latin typeface="+mn-lt"/>
                        </a:rPr>
                        <a:t>96.93</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s-PE" sz="1400" b="1" i="0" u="none" strike="noStrike" dirty="0">
                          <a:solidFill>
                            <a:srgbClr val="000000"/>
                          </a:solidFill>
                          <a:effectLst/>
                          <a:latin typeface="+mn-lt"/>
                        </a:rPr>
                        <a:t>100.00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es-PE" sz="1400" b="0" i="0" u="none" strike="noStrike" dirty="0">
                        <a:solidFill>
                          <a:srgbClr val="000000"/>
                        </a:solidFill>
                        <a:effectLst/>
                        <a:latin typeface="+mn-lt"/>
                      </a:endParaRPr>
                    </a:p>
                  </a:txBody>
                  <a:tcPr marL="7912" marR="7912" marT="791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0673158"/>
                  </a:ext>
                </a:extLst>
              </a:tr>
            </a:tbl>
          </a:graphicData>
        </a:graphic>
      </p:graphicFrame>
    </p:spTree>
    <p:extLst>
      <p:ext uri="{BB962C8B-B14F-4D97-AF65-F5344CB8AC3E}">
        <p14:creationId xmlns:p14="http://schemas.microsoft.com/office/powerpoint/2010/main" val="366517621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072587" y="814971"/>
            <a:ext cx="9859222" cy="5572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DISTRIBUCIÓN DE LA ASIGNACIÓN PRESUPUESTAL DE INVERSIONES - AÑO FISCAL 2023</a:t>
            </a:r>
          </a:p>
          <a:p>
            <a:pPr algn="ctr"/>
            <a:r>
              <a:rPr lang="es-PE" b="1" dirty="0">
                <a:solidFill>
                  <a:schemeClr val="tx1"/>
                </a:solidFill>
              </a:rPr>
              <a:t>Por Orden de Prelación</a:t>
            </a:r>
          </a:p>
        </p:txBody>
      </p:sp>
      <p:sp>
        <p:nvSpPr>
          <p:cNvPr id="4" name="Rectángulo 3"/>
          <p:cNvSpPr/>
          <p:nvPr/>
        </p:nvSpPr>
        <p:spPr>
          <a:xfrm>
            <a:off x="2374900" y="1838727"/>
            <a:ext cx="5990294" cy="379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8" name="Tabla 7"/>
          <p:cNvGraphicFramePr>
            <a:graphicFrameLocks noGrp="1"/>
          </p:cNvGraphicFramePr>
          <p:nvPr>
            <p:extLst>
              <p:ext uri="{D42A27DB-BD31-4B8C-83A1-F6EECF244321}">
                <p14:modId xmlns:p14="http://schemas.microsoft.com/office/powerpoint/2010/main" val="2793438913"/>
              </p:ext>
            </p:extLst>
          </p:nvPr>
        </p:nvGraphicFramePr>
        <p:xfrm>
          <a:off x="2374901" y="2273459"/>
          <a:ext cx="7289800" cy="2527140"/>
        </p:xfrm>
        <a:graphic>
          <a:graphicData uri="http://schemas.openxmlformats.org/drawingml/2006/table">
            <a:tbl>
              <a:tblPr/>
              <a:tblGrid>
                <a:gridCol w="4597399">
                  <a:extLst>
                    <a:ext uri="{9D8B030D-6E8A-4147-A177-3AD203B41FA5}">
                      <a16:colId xmlns:a16="http://schemas.microsoft.com/office/drawing/2014/main" val="3641600082"/>
                    </a:ext>
                  </a:extLst>
                </a:gridCol>
                <a:gridCol w="1308100">
                  <a:extLst>
                    <a:ext uri="{9D8B030D-6E8A-4147-A177-3AD203B41FA5}">
                      <a16:colId xmlns:a16="http://schemas.microsoft.com/office/drawing/2014/main" val="2492245996"/>
                    </a:ext>
                  </a:extLst>
                </a:gridCol>
                <a:gridCol w="1384301">
                  <a:extLst>
                    <a:ext uri="{9D8B030D-6E8A-4147-A177-3AD203B41FA5}">
                      <a16:colId xmlns:a16="http://schemas.microsoft.com/office/drawing/2014/main" val="35915296"/>
                    </a:ext>
                  </a:extLst>
                </a:gridCol>
              </a:tblGrid>
              <a:tr h="560110">
                <a:tc>
                  <a:txBody>
                    <a:bodyPr/>
                    <a:lstStyle/>
                    <a:p>
                      <a:pPr algn="ctr" fontAlgn="ctr"/>
                      <a:r>
                        <a:rPr lang="es-PE" sz="1600" b="1" i="0" u="none" strike="noStrike" dirty="0">
                          <a:solidFill>
                            <a:srgbClr val="FFFFFF"/>
                          </a:solidFill>
                          <a:effectLst/>
                          <a:latin typeface="+mn-lt"/>
                        </a:rPr>
                        <a:t>ORDEN DE PRELACION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dirty="0">
                          <a:solidFill>
                            <a:srgbClr val="FFFFFF"/>
                          </a:solidFill>
                          <a:effectLst/>
                          <a:latin typeface="+mn-lt"/>
                        </a:rPr>
                        <a:t>N° INVERSIONES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a:solidFill>
                            <a:srgbClr val="FFFFFF"/>
                          </a:solidFill>
                          <a:effectLst/>
                          <a:latin typeface="+mn-lt"/>
                        </a:rPr>
                        <a:t>PIA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135694479"/>
                  </a:ext>
                </a:extLst>
              </a:tr>
              <a:tr h="393406">
                <a:tc>
                  <a:txBody>
                    <a:bodyPr/>
                    <a:lstStyle/>
                    <a:p>
                      <a:pPr marL="88900" indent="0" algn="l" fontAlgn="ctr"/>
                      <a:r>
                        <a:rPr lang="es-PE" sz="1600" b="0" i="0" u="none" strike="noStrike" dirty="0">
                          <a:solidFill>
                            <a:srgbClr val="000000"/>
                          </a:solidFill>
                          <a:effectLst/>
                          <a:latin typeface="+mn-lt"/>
                        </a:rPr>
                        <a:t>INVERSIONES EN CONTINUIDAD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mn-lt"/>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0" i="0" u="none" strike="noStrike">
                          <a:solidFill>
                            <a:srgbClr val="000000"/>
                          </a:solidFill>
                          <a:effectLst/>
                          <a:latin typeface="+mn-lt"/>
                        </a:rPr>
                        <a:t>412,002,221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601282"/>
                  </a:ext>
                </a:extLst>
              </a:tr>
              <a:tr h="393406">
                <a:tc>
                  <a:txBody>
                    <a:bodyPr/>
                    <a:lstStyle/>
                    <a:p>
                      <a:pPr marL="88900" indent="0" algn="l" fontAlgn="ctr"/>
                      <a:r>
                        <a:rPr lang="es-PE" sz="1600" b="0" i="0" u="none" strike="noStrike" dirty="0">
                          <a:solidFill>
                            <a:srgbClr val="000000"/>
                          </a:solidFill>
                          <a:effectLst/>
                          <a:latin typeface="+mn-lt"/>
                        </a:rPr>
                        <a:t>PRIORIZADAS EN PRESUPUESTO PARTICIPATIVO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mn-lt"/>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0" i="0" u="none" strike="noStrike">
                          <a:solidFill>
                            <a:srgbClr val="000000"/>
                          </a:solidFill>
                          <a:effectLst/>
                          <a:latin typeface="+mn-lt"/>
                        </a:rPr>
                        <a:t>85,971,227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873065"/>
                  </a:ext>
                </a:extLst>
              </a:tr>
              <a:tr h="393406">
                <a:tc>
                  <a:txBody>
                    <a:bodyPr/>
                    <a:lstStyle/>
                    <a:p>
                      <a:pPr marL="88900" indent="0" algn="l" fontAlgn="ctr"/>
                      <a:r>
                        <a:rPr lang="es-PE" sz="1600" b="0" i="0" u="none" strike="noStrike" dirty="0">
                          <a:solidFill>
                            <a:srgbClr val="000000"/>
                          </a:solidFill>
                          <a:effectLst/>
                          <a:latin typeface="+mn-lt"/>
                        </a:rPr>
                        <a:t>INVERSIONES</a:t>
                      </a:r>
                      <a:r>
                        <a:rPr lang="es-PE" sz="1600" b="0" i="0" u="none" strike="noStrike" baseline="0" dirty="0">
                          <a:solidFill>
                            <a:srgbClr val="000000"/>
                          </a:solidFill>
                          <a:effectLst/>
                          <a:latin typeface="+mn-lt"/>
                        </a:rPr>
                        <a:t> </a:t>
                      </a:r>
                      <a:r>
                        <a:rPr lang="es-PE" sz="1600" b="0" i="0" u="none" strike="noStrike" dirty="0">
                          <a:solidFill>
                            <a:srgbClr val="000000"/>
                          </a:solidFill>
                          <a:effectLst/>
                          <a:latin typeface="+mn-lt"/>
                        </a:rPr>
                        <a:t>NUEVAS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0" i="0" u="none" strike="noStrike">
                          <a:solidFill>
                            <a:srgbClr val="000000"/>
                          </a:solidFill>
                          <a:effectLst/>
                          <a:latin typeface="+mn-lt"/>
                        </a:rPr>
                        <a:t>83,097,787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035883"/>
                  </a:ext>
                </a:extLst>
              </a:tr>
              <a:tr h="393406">
                <a:tc>
                  <a:txBody>
                    <a:bodyPr/>
                    <a:lstStyle/>
                    <a:p>
                      <a:pPr marL="88900" indent="0" algn="l" fontAlgn="ctr"/>
                      <a:r>
                        <a:rPr lang="es-PE" sz="1600" b="0" i="0" u="none" strike="noStrike" dirty="0">
                          <a:solidFill>
                            <a:srgbClr val="000000"/>
                          </a:solidFill>
                          <a:effectLst/>
                          <a:latin typeface="+mn-lt"/>
                        </a:rPr>
                        <a:t>PRE-INVERSIÓN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0" i="0" u="none" strike="noStrike">
                          <a:solidFill>
                            <a:srgbClr val="000000"/>
                          </a:solidFill>
                          <a:effectLst/>
                          <a:latin typeface="+mn-lt"/>
                        </a:rPr>
                        <a:t>58,651,355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374468"/>
                  </a:ext>
                </a:extLst>
              </a:tr>
              <a:tr h="393406">
                <a:tc>
                  <a:txBody>
                    <a:bodyPr/>
                    <a:lstStyle/>
                    <a:p>
                      <a:pPr algn="ctr" fontAlgn="ctr"/>
                      <a:r>
                        <a:rPr lang="es-PE" sz="1600" b="1" i="0" u="none" strike="noStrike" dirty="0">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E" sz="1600" b="1" i="0" u="none" strike="noStrike">
                          <a:solidFill>
                            <a:srgbClr val="000000"/>
                          </a:solidFill>
                          <a:effectLst/>
                          <a:latin typeface="+mn-lt"/>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1600" b="1" i="0" u="none" strike="noStrike" dirty="0">
                          <a:solidFill>
                            <a:srgbClr val="000000"/>
                          </a:solidFill>
                          <a:effectLst/>
                          <a:latin typeface="+mn-lt"/>
                        </a:rPr>
                        <a:t>639,722,590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34796352"/>
                  </a:ext>
                </a:extLst>
              </a:tr>
            </a:tbl>
          </a:graphicData>
        </a:graphic>
      </p:graphicFrame>
    </p:spTree>
    <p:extLst>
      <p:ext uri="{BB962C8B-B14F-4D97-AF65-F5344CB8AC3E}">
        <p14:creationId xmlns:p14="http://schemas.microsoft.com/office/powerpoint/2010/main" val="43105506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319117" y="357187"/>
            <a:ext cx="7548124" cy="5572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DISTRIBUCIÓN DE LA ASIGNACIÓN PRESUPUESTAL - AÑO FISCAL 2023</a:t>
            </a:r>
          </a:p>
          <a:p>
            <a:pPr algn="ctr"/>
            <a:r>
              <a:rPr lang="es-PE" b="1" dirty="0">
                <a:solidFill>
                  <a:schemeClr val="tx1"/>
                </a:solidFill>
              </a:rPr>
              <a:t>Proyectos Priorizados en el Presupuesto Participativo Regional 2023</a:t>
            </a:r>
          </a:p>
        </p:txBody>
      </p:sp>
      <p:sp>
        <p:nvSpPr>
          <p:cNvPr id="4" name="Rectángulo 3"/>
          <p:cNvSpPr/>
          <p:nvPr/>
        </p:nvSpPr>
        <p:spPr>
          <a:xfrm>
            <a:off x="1009022" y="936563"/>
            <a:ext cx="6640946" cy="379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2" name="Tabla 1"/>
          <p:cNvGraphicFramePr>
            <a:graphicFrameLocks noGrp="1"/>
          </p:cNvGraphicFramePr>
          <p:nvPr>
            <p:extLst>
              <p:ext uri="{D42A27DB-BD31-4B8C-83A1-F6EECF244321}">
                <p14:modId xmlns:p14="http://schemas.microsoft.com/office/powerpoint/2010/main" val="1141774901"/>
              </p:ext>
            </p:extLst>
          </p:nvPr>
        </p:nvGraphicFramePr>
        <p:xfrm>
          <a:off x="682390" y="1278886"/>
          <a:ext cx="10877265" cy="5195950"/>
        </p:xfrm>
        <a:graphic>
          <a:graphicData uri="http://schemas.openxmlformats.org/drawingml/2006/table">
            <a:tbl>
              <a:tblPr/>
              <a:tblGrid>
                <a:gridCol w="683015">
                  <a:extLst>
                    <a:ext uri="{9D8B030D-6E8A-4147-A177-3AD203B41FA5}">
                      <a16:colId xmlns:a16="http://schemas.microsoft.com/office/drawing/2014/main" val="1643458043"/>
                    </a:ext>
                  </a:extLst>
                </a:gridCol>
                <a:gridCol w="7205389">
                  <a:extLst>
                    <a:ext uri="{9D8B030D-6E8A-4147-A177-3AD203B41FA5}">
                      <a16:colId xmlns:a16="http://schemas.microsoft.com/office/drawing/2014/main" val="4127180787"/>
                    </a:ext>
                  </a:extLst>
                </a:gridCol>
                <a:gridCol w="832513">
                  <a:extLst>
                    <a:ext uri="{9D8B030D-6E8A-4147-A177-3AD203B41FA5}">
                      <a16:colId xmlns:a16="http://schemas.microsoft.com/office/drawing/2014/main" val="1622181666"/>
                    </a:ext>
                  </a:extLst>
                </a:gridCol>
                <a:gridCol w="668741">
                  <a:extLst>
                    <a:ext uri="{9D8B030D-6E8A-4147-A177-3AD203B41FA5}">
                      <a16:colId xmlns:a16="http://schemas.microsoft.com/office/drawing/2014/main" val="1769943079"/>
                    </a:ext>
                  </a:extLst>
                </a:gridCol>
                <a:gridCol w="709683">
                  <a:extLst>
                    <a:ext uri="{9D8B030D-6E8A-4147-A177-3AD203B41FA5}">
                      <a16:colId xmlns:a16="http://schemas.microsoft.com/office/drawing/2014/main" val="2658814507"/>
                    </a:ext>
                  </a:extLst>
                </a:gridCol>
                <a:gridCol w="777924">
                  <a:extLst>
                    <a:ext uri="{9D8B030D-6E8A-4147-A177-3AD203B41FA5}">
                      <a16:colId xmlns:a16="http://schemas.microsoft.com/office/drawing/2014/main" val="1474475201"/>
                    </a:ext>
                  </a:extLst>
                </a:gridCol>
              </a:tblGrid>
              <a:tr h="325537">
                <a:tc>
                  <a:txBody>
                    <a:bodyPr/>
                    <a:lstStyle/>
                    <a:p>
                      <a:pPr algn="ctr" fontAlgn="ctr"/>
                      <a:r>
                        <a:rPr lang="es-PE" sz="1000" b="1" i="0" u="none" strike="noStrike" dirty="0">
                          <a:solidFill>
                            <a:srgbClr val="FFFFFF"/>
                          </a:solidFill>
                          <a:effectLst/>
                          <a:latin typeface="+mn-lt"/>
                        </a:rPr>
                        <a:t>CÓDIGO ÚNICO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00" b="1" i="0" u="none" strike="noStrike">
                          <a:solidFill>
                            <a:srgbClr val="FFFFFF"/>
                          </a:solidFill>
                          <a:effectLst/>
                          <a:latin typeface="+mn-lt"/>
                        </a:rPr>
                        <a:t>PROYECTO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00" b="1" i="0" u="none" strike="noStrike">
                          <a:solidFill>
                            <a:srgbClr val="FFFFFF"/>
                          </a:solidFill>
                          <a:effectLst/>
                          <a:latin typeface="+mn-lt"/>
                        </a:rPr>
                        <a:t>COSTO DE INVERSION</a:t>
                      </a:r>
                      <a:br>
                        <a:rPr lang="es-PE" sz="1000" b="1" i="0" u="none" strike="noStrike">
                          <a:solidFill>
                            <a:srgbClr val="FFFFFF"/>
                          </a:solidFill>
                          <a:effectLst/>
                          <a:latin typeface="+mn-lt"/>
                        </a:rPr>
                      </a:br>
                      <a:r>
                        <a:rPr lang="es-PE" sz="1000" b="1" i="0" u="none" strike="noStrike">
                          <a:solidFill>
                            <a:srgbClr val="FFFFFF"/>
                          </a:solidFill>
                          <a:effectLst/>
                          <a:latin typeface="+mn-lt"/>
                        </a:rPr>
                        <a:t>(S/)</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00" b="1" i="0" u="none" strike="noStrike">
                          <a:solidFill>
                            <a:srgbClr val="FFFFFF"/>
                          </a:solidFill>
                          <a:effectLst/>
                          <a:latin typeface="+mn-lt"/>
                        </a:rPr>
                        <a:t>EJECUTADO</a:t>
                      </a:r>
                      <a:br>
                        <a:rPr lang="es-PE" sz="1000" b="1" i="0" u="none" strike="noStrike">
                          <a:solidFill>
                            <a:srgbClr val="FFFFFF"/>
                          </a:solidFill>
                          <a:effectLst/>
                          <a:latin typeface="+mn-lt"/>
                        </a:rPr>
                      </a:br>
                      <a:r>
                        <a:rPr lang="es-PE" sz="1000" b="1" i="0" u="none" strike="noStrike">
                          <a:solidFill>
                            <a:srgbClr val="FFFFFF"/>
                          </a:solidFill>
                          <a:effectLst/>
                          <a:latin typeface="+mn-lt"/>
                        </a:rPr>
                        <a:t>(S/)</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00" b="1" i="0" u="none" strike="noStrike">
                          <a:solidFill>
                            <a:srgbClr val="FFFFFF"/>
                          </a:solidFill>
                          <a:effectLst/>
                          <a:latin typeface="+mn-lt"/>
                        </a:rPr>
                        <a:t>PIA 2023</a:t>
                      </a:r>
                      <a:br>
                        <a:rPr lang="es-PE" sz="1000" b="1" i="0" u="none" strike="noStrike">
                          <a:solidFill>
                            <a:srgbClr val="FFFFFF"/>
                          </a:solidFill>
                          <a:effectLst/>
                          <a:latin typeface="+mn-lt"/>
                        </a:rPr>
                      </a:br>
                      <a:r>
                        <a:rPr lang="es-PE" sz="1000" b="1" i="0" u="none" strike="noStrike">
                          <a:solidFill>
                            <a:srgbClr val="FFFFFF"/>
                          </a:solidFill>
                          <a:effectLst/>
                          <a:latin typeface="+mn-lt"/>
                        </a:rPr>
                        <a:t>(S/)</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00" b="1" i="0" u="none" strike="noStrike">
                          <a:solidFill>
                            <a:srgbClr val="FFFFFF"/>
                          </a:solidFill>
                          <a:effectLst/>
                          <a:latin typeface="+mn-lt"/>
                        </a:rPr>
                        <a:t>SALDO POR FINANCIAR</a:t>
                      </a:r>
                      <a:br>
                        <a:rPr lang="es-PE" sz="1000" b="1" i="0" u="none" strike="noStrike">
                          <a:solidFill>
                            <a:srgbClr val="FFFFFF"/>
                          </a:solidFill>
                          <a:effectLst/>
                          <a:latin typeface="+mn-lt"/>
                        </a:rPr>
                      </a:br>
                      <a:r>
                        <a:rPr lang="es-PE" sz="1000" b="1" i="0" u="none" strike="noStrike">
                          <a:solidFill>
                            <a:srgbClr val="FFFFFF"/>
                          </a:solidFill>
                          <a:effectLst/>
                          <a:latin typeface="+mn-lt"/>
                        </a:rPr>
                        <a:t>(S/)</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773115472"/>
                  </a:ext>
                </a:extLst>
              </a:tr>
              <a:tr h="276706">
                <a:tc>
                  <a:txBody>
                    <a:bodyPr/>
                    <a:lstStyle/>
                    <a:p>
                      <a:pPr algn="ctr" fontAlgn="ctr"/>
                      <a:r>
                        <a:rPr lang="es-PE" sz="1000" b="0" i="0" u="none" strike="noStrike" dirty="0">
                          <a:solidFill>
                            <a:srgbClr val="000000"/>
                          </a:solidFill>
                          <a:effectLst/>
                          <a:latin typeface="+mn-lt"/>
                        </a:rPr>
                        <a:t>2451148</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DEL CAMINO VECINAL 10 DE OCTUBRE I ZONA - UNION (CARRETERA IQUITOS - NAUTA),  DISTRITO DE SAN JUAN BAUTISTA - PROVINCIA DE MAYNAS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15,317,541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281,525</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5,500,000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9,536,016</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867937"/>
                  </a:ext>
                </a:extLst>
              </a:tr>
              <a:tr h="184471">
                <a:tc>
                  <a:txBody>
                    <a:bodyPr/>
                    <a:lstStyle/>
                    <a:p>
                      <a:pPr algn="ctr" fontAlgn="ctr"/>
                      <a:r>
                        <a:rPr lang="es-PE" sz="1000" b="0" i="0" u="none" strike="noStrike">
                          <a:solidFill>
                            <a:srgbClr val="000000"/>
                          </a:solidFill>
                          <a:effectLst/>
                          <a:latin typeface="+mn-lt"/>
                        </a:rPr>
                        <a:t>2251632</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DEL SERVICIO CONSERVACION FORESTAL EN COMUNIDADES NATIVAS DEL RIO MARAÑON, DISTRITOS DE NAUTA Y PARINARI, PROVINCIA DE LORETO, REGION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4,615,141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65,000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3,000,000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1,550,141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719584"/>
                  </a:ext>
                </a:extLst>
              </a:tr>
              <a:tr h="276706">
                <a:tc>
                  <a:txBody>
                    <a:bodyPr/>
                    <a:lstStyle/>
                    <a:p>
                      <a:pPr algn="ctr" fontAlgn="ctr"/>
                      <a:r>
                        <a:rPr lang="es-PE" sz="1000" b="0" i="0" u="none" strike="noStrike">
                          <a:solidFill>
                            <a:srgbClr val="000000"/>
                          </a:solidFill>
                          <a:effectLst/>
                          <a:latin typeface="+mn-lt"/>
                        </a:rPr>
                        <a:t>2489785</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CREACION DE LA INFRAESTRUCTURA DEPORTIVA, RECREACIONAL Y CULTURAL EN LA LOCALIDAD DE CABALLOCOCHA DEL DISTRITO DE RAMON CASTILLA - PROVINCIA DE MARISCAL RAMON CASTILLA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14,601,113</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5,000,000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9,601,113</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297529"/>
                  </a:ext>
                </a:extLst>
              </a:tr>
              <a:tr h="553412">
                <a:tc>
                  <a:txBody>
                    <a:bodyPr/>
                    <a:lstStyle/>
                    <a:p>
                      <a:pPr algn="ctr" fontAlgn="ctr"/>
                      <a:r>
                        <a:rPr lang="es-PE" sz="1000" b="0" i="0" u="none" strike="noStrike">
                          <a:solidFill>
                            <a:srgbClr val="000000"/>
                          </a:solidFill>
                          <a:effectLst/>
                          <a:latin typeface="+mn-lt"/>
                        </a:rPr>
                        <a:t>2319286</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 LOS SERVICIOS DE EDUCACIÓN DE LAS I.E.P N° 61193 DEL CASERIO PERLA DEL UCAYALI, I.E.P. N° 64743 DE NUEVO SAN PEDRO, I.E.P. N° 64741 DE NUEVO AMANECER, I.E.P. N° 64732 DE MONTE SINAÍ, I.E.P. N° 64213 DE SAN CARLOS Y LA I.E.P. N° 64216 DE TUMBES, I.E.P N° 64200 DE LOURDES DE CHIATIPISHCA, I.E.P N° 61168-B CC.NN. MILAGRITOS, I.E.P N° 644694-B CC.NN. CANAÁN DE CHIATIPISHCA.  DISTRITO DE CONTAMANA - PROVINCIA DE UCAYALI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5,886,001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5,000,000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886,001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453297"/>
                  </a:ext>
                </a:extLst>
              </a:tr>
              <a:tr h="184471">
                <a:tc>
                  <a:txBody>
                    <a:bodyPr/>
                    <a:lstStyle/>
                    <a:p>
                      <a:pPr algn="ctr" fontAlgn="ctr"/>
                      <a:r>
                        <a:rPr lang="es-PE" sz="1000" b="0" i="0" u="none" strike="noStrike">
                          <a:solidFill>
                            <a:srgbClr val="000000"/>
                          </a:solidFill>
                          <a:effectLst/>
                          <a:latin typeface="+mn-lt"/>
                        </a:rPr>
                        <a:t>2531603</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ADQUISICION DE MOBILIARIO DE AULA; EN MIL TRESCIENTOS SESENTA Y DOS II.EE. PRIMARIA A NIVEL DEPARTAMENTAL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13,730,932</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13,000,000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730,932</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538629"/>
                  </a:ext>
                </a:extLst>
              </a:tr>
              <a:tr h="368941">
                <a:tc>
                  <a:txBody>
                    <a:bodyPr/>
                    <a:lstStyle/>
                    <a:p>
                      <a:pPr algn="ctr" fontAlgn="ctr"/>
                      <a:r>
                        <a:rPr lang="es-PE" sz="1000" b="0" i="0" u="none" strike="noStrike">
                          <a:solidFill>
                            <a:srgbClr val="000000"/>
                          </a:solidFill>
                          <a:effectLst/>
                          <a:latin typeface="+mn-lt"/>
                        </a:rPr>
                        <a:t>2483634</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 LOS SERVICIOS DE EDUCACION EN LAS 07 INSTITUCIONES EDUCATIVAS DE IEPM 60350, IEPSM Nº 60964, IEPSM Nº 601335, IEPSM Nº 601060, IEPSM Nº 601617, IEPSM Nº 60363 Y IEPSM Nº 6010233, DISTRITO DE TENIENTE MANUEL CLAVERO - PROVINCIA DE PUTUMAYO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9,848,709</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5,000,000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4,848,709</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039504"/>
                  </a:ext>
                </a:extLst>
              </a:tr>
              <a:tr h="368941">
                <a:tc>
                  <a:txBody>
                    <a:bodyPr/>
                    <a:lstStyle/>
                    <a:p>
                      <a:pPr algn="ctr" fontAlgn="ctr"/>
                      <a:r>
                        <a:rPr lang="es-PE" sz="1000" b="0" i="0" u="none" strike="noStrike">
                          <a:solidFill>
                            <a:srgbClr val="000000"/>
                          </a:solidFill>
                          <a:effectLst/>
                          <a:latin typeface="+mn-lt"/>
                        </a:rPr>
                        <a:t>2515539</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dirty="0">
                          <a:solidFill>
                            <a:srgbClr val="000000"/>
                          </a:solidFill>
                          <a:effectLst/>
                          <a:latin typeface="+mn-lt"/>
                        </a:rPr>
                        <a:t>MEJORAMIENTO DE LAS CALLES ARGENTINA, 11 DE MAYO, PSJE. LA MARINA, PROLONGACION PIURA, FRANCISCO CARRASCO, 14 DE FEBRERO, SAN VALENTIN Y CALLE BUENOS AIRES DEL AA.HH LAS MALVINAS,  DISTRITO DE PUNCHANA - MAYNAS -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12,240,992</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6,000,000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6,240,992</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107534"/>
                  </a:ext>
                </a:extLst>
              </a:tr>
              <a:tr h="276706">
                <a:tc>
                  <a:txBody>
                    <a:bodyPr/>
                    <a:lstStyle/>
                    <a:p>
                      <a:pPr algn="ctr" fontAlgn="ctr"/>
                      <a:r>
                        <a:rPr lang="es-PE" sz="1000" b="0" i="0" u="none" strike="noStrike">
                          <a:solidFill>
                            <a:srgbClr val="000000"/>
                          </a:solidFill>
                          <a:effectLst/>
                          <a:latin typeface="+mn-lt"/>
                        </a:rPr>
                        <a:t>2476084</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DEL COMPLEJO CULTURAL, ARTESANÍA Y TURÍSTICA EN LA COMUNIDAD CAMPESINA DE SAN JUAN DE MIRAFLORES,  DISTRITO DE SAN JUAN BAUTISTA - PROVINCIA DE MAYNAS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17,389,326</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141,890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6,000,000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11,247,436</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332022"/>
                  </a:ext>
                </a:extLst>
              </a:tr>
              <a:tr h="276706">
                <a:tc>
                  <a:txBody>
                    <a:bodyPr/>
                    <a:lstStyle/>
                    <a:p>
                      <a:pPr algn="ctr" fontAlgn="ctr"/>
                      <a:r>
                        <a:rPr lang="es-PE" sz="1000" b="0" i="0" u="none" strike="noStrike">
                          <a:solidFill>
                            <a:srgbClr val="000000"/>
                          </a:solidFill>
                          <a:effectLst/>
                          <a:latin typeface="+mn-lt"/>
                        </a:rPr>
                        <a:t>2461030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Y AMPLIACIÓN DE LOS ESPACIOS Y SERVICIOS URBANOS DEL EMBARCADERO DENOMINADO EL VADO EN LA RIVERA DEL RÍO PARANAPURA, YURIMAGUAS DEL DISTRITO DE YURIMAGUAS - PROVINCIA DE ALTO AMAZONAS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9,834,863</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5,000,000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4,834,863</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466046"/>
                  </a:ext>
                </a:extLst>
              </a:tr>
              <a:tr h="276706">
                <a:tc>
                  <a:txBody>
                    <a:bodyPr/>
                    <a:lstStyle/>
                    <a:p>
                      <a:pPr algn="ctr" fontAlgn="ctr"/>
                      <a:r>
                        <a:rPr lang="es-PE" sz="1000" b="0" i="0" u="none" strike="noStrike">
                          <a:solidFill>
                            <a:srgbClr val="000000"/>
                          </a:solidFill>
                          <a:effectLst/>
                          <a:latin typeface="+mn-lt"/>
                        </a:rPr>
                        <a:t>2540046</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CREACION DEL SERVICIO DE TRANSITABILIDAD EN LA AV. GUARDIA CIVIL (CALLE JESUS PAENZ-PJE. NANAY DE LA CALLE LOS NOGALES) A.H. EL PORVENIR,  DISTRITO DE SAN JUAN BAUTISTA - PROVINCIA DE MAYNAS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7,265,311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7,265,311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399660"/>
                  </a:ext>
                </a:extLst>
              </a:tr>
              <a:tr h="184471">
                <a:tc>
                  <a:txBody>
                    <a:bodyPr/>
                    <a:lstStyle/>
                    <a:p>
                      <a:pPr algn="ctr" fontAlgn="ctr"/>
                      <a:r>
                        <a:rPr lang="es-PE" sz="1000" b="0" i="0" u="none" strike="noStrike">
                          <a:solidFill>
                            <a:srgbClr val="000000"/>
                          </a:solidFill>
                          <a:effectLst/>
                          <a:latin typeface="+mn-lt"/>
                        </a:rPr>
                        <a:t>2516197</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 LA TRANSITABILIDAD VEHICULAR DE LAS CALLES DEL SECTOR DE MICAELA BASTIDAS,  DISTRITO DE IQUITOS - PROVINCIA DE MAYNAS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13,367,777</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6,000,000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7,367,777</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761430"/>
                  </a:ext>
                </a:extLst>
              </a:tr>
              <a:tr h="368941">
                <a:tc>
                  <a:txBody>
                    <a:bodyPr/>
                    <a:lstStyle/>
                    <a:p>
                      <a:pPr algn="ctr" fontAlgn="ctr"/>
                      <a:r>
                        <a:rPr lang="es-PE" sz="1000" b="0" i="0" u="none" strike="noStrike">
                          <a:solidFill>
                            <a:srgbClr val="000000"/>
                          </a:solidFill>
                          <a:effectLst/>
                          <a:latin typeface="+mn-lt"/>
                        </a:rPr>
                        <a:t>2513783</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DEL SERVICIO DE MOVILIDAD URBANA EN LOS ASENTAMIENTOS HUMANOS: NUEVO AMANECER, SAN VALENTÍN, ACCIÓN CATÓLICA, IVÁN VÁSQUEZ, RÁUL CHUQUIPIONDO Y PROLONGACIÓN INDEPENDENCIA EN VILLA PUNCHANA  DISTRITO DE PUNCHANA - PROVINCIA DE MAYNAS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49,091,617</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14,000,000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35,091,617</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062122"/>
                  </a:ext>
                </a:extLst>
              </a:tr>
              <a:tr h="276706">
                <a:tc>
                  <a:txBody>
                    <a:bodyPr/>
                    <a:lstStyle/>
                    <a:p>
                      <a:pPr algn="ctr" fontAlgn="ctr"/>
                      <a:r>
                        <a:rPr lang="es-PE" sz="1000" b="0" i="0" u="none" strike="noStrike">
                          <a:solidFill>
                            <a:srgbClr val="000000"/>
                          </a:solidFill>
                          <a:effectLst/>
                          <a:latin typeface="+mn-lt"/>
                        </a:rPr>
                        <a:t>2523851</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00" b="0" i="0" u="none" strike="noStrike">
                          <a:solidFill>
                            <a:srgbClr val="000000"/>
                          </a:solidFill>
                          <a:effectLst/>
                          <a:latin typeface="+mn-lt"/>
                        </a:rPr>
                        <a:t>MEJORAMIENTO DEL SERVICIO DE MOVILIDAD URBANA EN LOS ASENTAMIENTOS HUMANOS DE LA ZONA PERI URBANA, I-ETAPA DEL  DISTRITO DE BELEN - PROVINCIA DE MAYNAS - DEPARTAMENTO DE LORETO</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18,850,672</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0</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5,205,916</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00" b="0" i="0" u="none" strike="noStrike">
                          <a:solidFill>
                            <a:srgbClr val="000000"/>
                          </a:solidFill>
                          <a:effectLst/>
                          <a:latin typeface="+mn-lt"/>
                        </a:rPr>
                        <a:t>13,644,756</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117298"/>
                  </a:ext>
                </a:extLst>
              </a:tr>
              <a:tr h="151917">
                <a:tc gridSpan="2">
                  <a:txBody>
                    <a:bodyPr/>
                    <a:lstStyle/>
                    <a:p>
                      <a:pPr algn="ctr" fontAlgn="ctr"/>
                      <a:r>
                        <a:rPr lang="es-PE" sz="1000" b="1" i="0" u="none" strike="noStrike">
                          <a:solidFill>
                            <a:srgbClr val="000000"/>
                          </a:solidFill>
                          <a:effectLst/>
                          <a:latin typeface="+mn-lt"/>
                        </a:rPr>
                        <a:t>TOTAL</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PE"/>
                    </a:p>
                  </a:txBody>
                  <a:tcPr/>
                </a:tc>
                <a:tc>
                  <a:txBody>
                    <a:bodyPr/>
                    <a:lstStyle/>
                    <a:p>
                      <a:pPr algn="r" fontAlgn="ctr"/>
                      <a:r>
                        <a:rPr lang="es-PE" sz="1000" b="1" i="0" u="none" strike="noStrike">
                          <a:solidFill>
                            <a:srgbClr val="000000"/>
                          </a:solidFill>
                          <a:effectLst/>
                          <a:latin typeface="+mn-lt"/>
                        </a:rPr>
                        <a:t>192,039,994</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1000" b="1" i="0" u="none" strike="noStrike">
                          <a:solidFill>
                            <a:srgbClr val="000000"/>
                          </a:solidFill>
                          <a:effectLst/>
                          <a:latin typeface="+mn-lt"/>
                        </a:rPr>
                        <a:t>488,415</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1000" b="1" i="0" u="none" strike="noStrike">
                          <a:solidFill>
                            <a:srgbClr val="000000"/>
                          </a:solidFill>
                          <a:effectLst/>
                          <a:latin typeface="+mn-lt"/>
                        </a:rPr>
                        <a:t>85,971,227</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1000" b="1" i="0" u="none" strike="noStrike" dirty="0">
                          <a:solidFill>
                            <a:srgbClr val="000000"/>
                          </a:solidFill>
                          <a:effectLst/>
                          <a:latin typeface="+mn-lt"/>
                        </a:rPr>
                        <a:t>105,580,352</a:t>
                      </a:r>
                    </a:p>
                  </a:txBody>
                  <a:tcPr marL="5426" marR="5426" marT="5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30383554"/>
                  </a:ext>
                </a:extLst>
              </a:tr>
            </a:tbl>
          </a:graphicData>
        </a:graphic>
      </p:graphicFrame>
    </p:spTree>
    <p:extLst>
      <p:ext uri="{BB962C8B-B14F-4D97-AF65-F5344CB8AC3E}">
        <p14:creationId xmlns:p14="http://schemas.microsoft.com/office/powerpoint/2010/main" val="26954026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576106" y="327691"/>
            <a:ext cx="7097838" cy="5671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DEMANDA ADICIONAL DE INVERSIONES – AÑO FISCAL 2023</a:t>
            </a: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2" name="Tabla 1"/>
          <p:cNvGraphicFramePr>
            <a:graphicFrameLocks noGrp="1"/>
          </p:cNvGraphicFramePr>
          <p:nvPr>
            <p:extLst>
              <p:ext uri="{D42A27DB-BD31-4B8C-83A1-F6EECF244321}">
                <p14:modId xmlns:p14="http://schemas.microsoft.com/office/powerpoint/2010/main" val="245651084"/>
              </p:ext>
            </p:extLst>
          </p:nvPr>
        </p:nvGraphicFramePr>
        <p:xfrm>
          <a:off x="818865" y="1000231"/>
          <a:ext cx="10385947" cy="5310521"/>
        </p:xfrm>
        <a:graphic>
          <a:graphicData uri="http://schemas.openxmlformats.org/drawingml/2006/table">
            <a:tbl>
              <a:tblPr/>
              <a:tblGrid>
                <a:gridCol w="697451">
                  <a:extLst>
                    <a:ext uri="{9D8B030D-6E8A-4147-A177-3AD203B41FA5}">
                      <a16:colId xmlns:a16="http://schemas.microsoft.com/office/drawing/2014/main" val="2384232184"/>
                    </a:ext>
                  </a:extLst>
                </a:gridCol>
                <a:gridCol w="6504483">
                  <a:extLst>
                    <a:ext uri="{9D8B030D-6E8A-4147-A177-3AD203B41FA5}">
                      <a16:colId xmlns:a16="http://schemas.microsoft.com/office/drawing/2014/main" val="3573570853"/>
                    </a:ext>
                  </a:extLst>
                </a:gridCol>
                <a:gridCol w="970365">
                  <a:extLst>
                    <a:ext uri="{9D8B030D-6E8A-4147-A177-3AD203B41FA5}">
                      <a16:colId xmlns:a16="http://schemas.microsoft.com/office/drawing/2014/main" val="1667377833"/>
                    </a:ext>
                  </a:extLst>
                </a:gridCol>
                <a:gridCol w="1137148">
                  <a:extLst>
                    <a:ext uri="{9D8B030D-6E8A-4147-A177-3AD203B41FA5}">
                      <a16:colId xmlns:a16="http://schemas.microsoft.com/office/drawing/2014/main" val="3471094328"/>
                    </a:ext>
                  </a:extLst>
                </a:gridCol>
                <a:gridCol w="1076500">
                  <a:extLst>
                    <a:ext uri="{9D8B030D-6E8A-4147-A177-3AD203B41FA5}">
                      <a16:colId xmlns:a16="http://schemas.microsoft.com/office/drawing/2014/main" val="631250582"/>
                    </a:ext>
                  </a:extLst>
                </a:gridCol>
              </a:tblGrid>
              <a:tr h="318495">
                <a:tc>
                  <a:txBody>
                    <a:bodyPr/>
                    <a:lstStyle/>
                    <a:p>
                      <a:pPr algn="ctr" fontAlgn="ctr"/>
                      <a:r>
                        <a:rPr lang="es-PE" sz="1050" b="1" i="0" u="none" strike="noStrike" dirty="0">
                          <a:solidFill>
                            <a:srgbClr val="FFFFFF"/>
                          </a:solidFill>
                          <a:effectLst/>
                          <a:latin typeface="Calibri" panose="020F0502020204030204" pitchFamily="34" charset="0"/>
                        </a:rPr>
                        <a:t>CUI</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a:solidFill>
                            <a:srgbClr val="FFFFFF"/>
                          </a:solidFill>
                          <a:effectLst/>
                          <a:latin typeface="Calibri" panose="020F0502020204030204" pitchFamily="34" charset="0"/>
                        </a:rPr>
                        <a:t>PROYECTO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a:solidFill>
                            <a:srgbClr val="FFFFFF"/>
                          </a:solidFill>
                          <a:effectLst/>
                          <a:latin typeface="Calibri" panose="020F0502020204030204" pitchFamily="34" charset="0"/>
                        </a:rPr>
                        <a:t>FUNCIÓN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a:solidFill>
                            <a:srgbClr val="FFFFFF"/>
                          </a:solidFill>
                          <a:effectLst/>
                          <a:latin typeface="Calibri" panose="020F0502020204030204" pitchFamily="34" charset="0"/>
                        </a:rPr>
                        <a:t>ESTADO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a:solidFill>
                            <a:srgbClr val="FFFFFF"/>
                          </a:solidFill>
                          <a:effectLst/>
                          <a:latin typeface="Calibri" panose="020F0502020204030204" pitchFamily="34" charset="0"/>
                        </a:rPr>
                        <a:t>SALDO POR FINANCIAR</a:t>
                      </a:r>
                      <a:br>
                        <a:rPr lang="es-PE" sz="1050" b="1" i="0" u="none" strike="noStrike">
                          <a:solidFill>
                            <a:srgbClr val="FFFFFF"/>
                          </a:solidFill>
                          <a:effectLst/>
                          <a:latin typeface="Calibri" panose="020F0502020204030204" pitchFamily="34" charset="0"/>
                        </a:rPr>
                      </a:br>
                      <a:r>
                        <a:rPr lang="es-PE" sz="1050" b="1" i="0" u="none" strike="noStrike">
                          <a:solidFill>
                            <a:srgbClr val="FFFFFF"/>
                          </a:solidFill>
                          <a:effectLst/>
                          <a:latin typeface="Calibri" panose="020F0502020204030204" pitchFamily="34" charset="0"/>
                        </a:rPr>
                        <a:t>(S/)</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346446683"/>
                  </a:ext>
                </a:extLst>
              </a:tr>
              <a:tr h="306006">
                <a:tc>
                  <a:txBody>
                    <a:bodyPr/>
                    <a:lstStyle/>
                    <a:p>
                      <a:pPr algn="ctr" fontAlgn="ctr"/>
                      <a:r>
                        <a:rPr lang="es-PE" sz="1050" b="0" i="0" u="none" strike="noStrike">
                          <a:solidFill>
                            <a:srgbClr val="000000"/>
                          </a:solidFill>
                          <a:effectLst/>
                          <a:latin typeface="Calibri" panose="020F0502020204030204" pitchFamily="34" charset="0"/>
                        </a:rPr>
                        <a:t>2495722</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dirty="0">
                          <a:solidFill>
                            <a:srgbClr val="000000"/>
                          </a:solidFill>
                          <a:effectLst/>
                          <a:latin typeface="Calibri" panose="020F0502020204030204" pitchFamily="34" charset="0"/>
                        </a:rPr>
                        <a:t>MEJORAMIENTO DE LOS SERVICIOS EDUCATIVOS DEL INSTITUTO SUPERIOR PEDAGOGICO PUBLICO FRAY FLORENCIO PASQUAL ALEGRE GONZALES REQUENA DEL DISTRITO DE REQUENA - PROVINCIA DE REQUENA -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EDUCACION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CON EXPEDIENTE TECNICO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39,142,107</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693485"/>
                  </a:ext>
                </a:extLst>
              </a:tr>
              <a:tr h="306006">
                <a:tc>
                  <a:txBody>
                    <a:bodyPr/>
                    <a:lstStyle/>
                    <a:p>
                      <a:pPr algn="ctr" fontAlgn="ctr"/>
                      <a:r>
                        <a:rPr lang="es-PE" sz="1050" b="0" i="0" u="none" strike="noStrike">
                          <a:solidFill>
                            <a:srgbClr val="000000"/>
                          </a:solidFill>
                          <a:effectLst/>
                          <a:latin typeface="Calibri" panose="020F0502020204030204" pitchFamily="34" charset="0"/>
                        </a:rPr>
                        <a:t>2489021</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 LA PRESTACIÓN DE LOS SERVICIOS DE SALUD EN EL CENTRO DE SALUD I-4 CABALLOCOCHA, DISTRITO DE RAMON CASTILLA - PROVINCIA DE MARISCAL RAMON CASTILLA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SALUD</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EXP. TECNICO EN ELABORACION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96,521,611</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639042"/>
                  </a:ext>
                </a:extLst>
              </a:tr>
              <a:tr h="306006">
                <a:tc>
                  <a:txBody>
                    <a:bodyPr/>
                    <a:lstStyle/>
                    <a:p>
                      <a:pPr algn="ctr" fontAlgn="ctr"/>
                      <a:r>
                        <a:rPr lang="es-PE" sz="1050" b="0" i="0" u="none" strike="noStrike">
                          <a:solidFill>
                            <a:srgbClr val="000000"/>
                          </a:solidFill>
                          <a:effectLst/>
                          <a:latin typeface="Calibri" panose="020F0502020204030204" pitchFamily="34" charset="0"/>
                        </a:rPr>
                        <a:t>2078482</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Y AMPLIACION DEL SISTEMA DE ALCANTARILLADO E INSTALACION DE PLANTA DE TRATAMIENTO DE AGUAS RESIDUALES DE LA CIUDAD DE IQUITOS</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SANEAMIENTO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EXP. TECNICO EN ELABORACION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dirty="0">
                          <a:solidFill>
                            <a:srgbClr val="000000"/>
                          </a:solidFill>
                          <a:effectLst/>
                          <a:latin typeface="Calibri" panose="020F0502020204030204" pitchFamily="34" charset="0"/>
                        </a:rPr>
                        <a:t>156,083,847</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060864"/>
                  </a:ext>
                </a:extLst>
              </a:tr>
              <a:tr h="306006">
                <a:tc>
                  <a:txBody>
                    <a:bodyPr/>
                    <a:lstStyle/>
                    <a:p>
                      <a:pPr algn="ctr" fontAlgn="ctr"/>
                      <a:r>
                        <a:rPr lang="es-PE" sz="1050" b="0" i="0" u="none" strike="noStrike">
                          <a:solidFill>
                            <a:srgbClr val="000000"/>
                          </a:solidFill>
                          <a:effectLst/>
                          <a:latin typeface="Calibri" panose="020F0502020204030204" pitchFamily="34" charset="0"/>
                        </a:rPr>
                        <a:t>2490719</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 LA OFERTA DEL SERVICIO AEROPORTUARIO DEL AERODROMO DEL DISTRITO DE CONTAMANA - PROVINCIA DE UCAYALI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dirty="0">
                          <a:solidFill>
                            <a:srgbClr val="000000"/>
                          </a:solidFill>
                          <a:effectLst/>
                          <a:latin typeface="Calibri" panose="020F0502020204030204" pitchFamily="34" charset="0"/>
                        </a:rPr>
                        <a:t>61,041,817</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400803"/>
                  </a:ext>
                </a:extLst>
              </a:tr>
              <a:tr h="306006">
                <a:tc>
                  <a:txBody>
                    <a:bodyPr/>
                    <a:lstStyle/>
                    <a:p>
                      <a:pPr algn="ctr" fontAlgn="ctr"/>
                      <a:r>
                        <a:rPr lang="es-PE" sz="1050" b="0" i="0" u="none" strike="noStrike">
                          <a:solidFill>
                            <a:srgbClr val="000000"/>
                          </a:solidFill>
                          <a:effectLst/>
                          <a:latin typeface="Calibri" panose="020F0502020204030204" pitchFamily="34" charset="0"/>
                        </a:rPr>
                        <a:t>2452919</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dirty="0">
                          <a:solidFill>
                            <a:srgbClr val="000000"/>
                          </a:solidFill>
                          <a:effectLst/>
                          <a:latin typeface="Calibri" panose="020F0502020204030204" pitchFamily="34" charset="0"/>
                        </a:rPr>
                        <a:t>MEJORAMIENTO DEL CAMINO VECINAL EX PETROLEROS I Y II ZONA (CARRETERA IQUITOS - NAUTA KM 41+000),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25,425,742</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7189"/>
                  </a:ext>
                </a:extLst>
              </a:tr>
              <a:tr h="306006">
                <a:tc>
                  <a:txBody>
                    <a:bodyPr/>
                    <a:lstStyle/>
                    <a:p>
                      <a:pPr algn="ctr" fontAlgn="ctr"/>
                      <a:r>
                        <a:rPr lang="es-PE" sz="1050" b="0" i="0" u="none" strike="noStrike">
                          <a:solidFill>
                            <a:srgbClr val="000000"/>
                          </a:solidFill>
                          <a:effectLst/>
                          <a:latin typeface="Calibri" panose="020F0502020204030204" pitchFamily="34" charset="0"/>
                        </a:rPr>
                        <a:t>2464292</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 LA VIA VECINAL NUEVO MILAGRO - SAN CARLOS (RIO ITAYA), CARRETERA IQUITOS - NAUTA KM 21+120,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27,719,006</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811511"/>
                  </a:ext>
                </a:extLst>
              </a:tr>
              <a:tr h="342386">
                <a:tc>
                  <a:txBody>
                    <a:bodyPr/>
                    <a:lstStyle/>
                    <a:p>
                      <a:pPr algn="ctr" fontAlgn="ctr"/>
                      <a:r>
                        <a:rPr lang="es-PE" sz="1050" b="0" i="0" u="none" strike="noStrike" dirty="0">
                          <a:solidFill>
                            <a:srgbClr val="000000"/>
                          </a:solidFill>
                          <a:effectLst/>
                          <a:latin typeface="Calibri" panose="020F0502020204030204" pitchFamily="34" charset="0"/>
                        </a:rPr>
                        <a:t>2452395</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dirty="0">
                          <a:solidFill>
                            <a:srgbClr val="000000"/>
                          </a:solidFill>
                          <a:effectLst/>
                          <a:latin typeface="Calibri" panose="020F0502020204030204" pitchFamily="34" charset="0"/>
                        </a:rPr>
                        <a:t>MEJORAMIENTO DEL CAMINO VECINAL ANGEL CARDENAS HAYA I ZONA (CARRETERA IQUITOS - NAUTA KM 35+000),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5,986,652</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806633"/>
                  </a:ext>
                </a:extLst>
              </a:tr>
              <a:tr h="306006">
                <a:tc>
                  <a:txBody>
                    <a:bodyPr/>
                    <a:lstStyle/>
                    <a:p>
                      <a:pPr algn="ctr" fontAlgn="ctr"/>
                      <a:r>
                        <a:rPr lang="es-PE" sz="1050" b="0" i="0" u="none" strike="noStrike">
                          <a:solidFill>
                            <a:srgbClr val="000000"/>
                          </a:solidFill>
                          <a:effectLst/>
                          <a:latin typeface="Calibri" panose="020F0502020204030204" pitchFamily="34" charset="0"/>
                        </a:rPr>
                        <a:t>2452783</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DEL CAMINO VECINAL EL DORADO - BELEN DE JUDA (CARRETERA IQUITOS - NAUTA KM 25+000),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15,095,574</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706481"/>
                  </a:ext>
                </a:extLst>
              </a:tr>
              <a:tr h="306006">
                <a:tc>
                  <a:txBody>
                    <a:bodyPr/>
                    <a:lstStyle/>
                    <a:p>
                      <a:pPr algn="ctr" fontAlgn="ctr"/>
                      <a:r>
                        <a:rPr lang="es-PE" sz="1050" b="0" i="0" u="none" strike="noStrike">
                          <a:solidFill>
                            <a:srgbClr val="000000"/>
                          </a:solidFill>
                          <a:effectLst/>
                          <a:latin typeface="Calibri" panose="020F0502020204030204" pitchFamily="34" charset="0"/>
                        </a:rPr>
                        <a:t>2452797</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DEL CAMINO VECINAL PAUJIL I Y II ZONA (CARRETERA IQUITOS - NAUTA KM 35+500),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39,090,804</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33968"/>
                  </a:ext>
                </a:extLst>
              </a:tr>
              <a:tr h="306006">
                <a:tc>
                  <a:txBody>
                    <a:bodyPr/>
                    <a:lstStyle/>
                    <a:p>
                      <a:pPr algn="ctr" fontAlgn="ctr"/>
                      <a:r>
                        <a:rPr lang="es-PE" sz="1050" b="0" i="0" u="none" strike="noStrike">
                          <a:solidFill>
                            <a:srgbClr val="000000"/>
                          </a:solidFill>
                          <a:effectLst/>
                          <a:latin typeface="Calibri" panose="020F0502020204030204" pitchFamily="34" charset="0"/>
                        </a:rPr>
                        <a:t>2460804</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 LA VÍA VECINAL CASERÍO NUEVO TRIUNFO KM 46+500,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31,874,991</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637964"/>
                  </a:ext>
                </a:extLst>
              </a:tr>
              <a:tr h="306006">
                <a:tc>
                  <a:txBody>
                    <a:bodyPr/>
                    <a:lstStyle/>
                    <a:p>
                      <a:pPr algn="ctr" fontAlgn="ctr"/>
                      <a:r>
                        <a:rPr lang="es-PE" sz="1050" b="0" i="0" u="none" strike="noStrike">
                          <a:solidFill>
                            <a:srgbClr val="000000"/>
                          </a:solidFill>
                          <a:effectLst/>
                          <a:latin typeface="Calibri" panose="020F0502020204030204" pitchFamily="34" charset="0"/>
                        </a:rPr>
                        <a:t>2460209</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 LA VÍA VECINAL CASERÍO NUEVO TRIUNFO KM 46+500,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18,306,565</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6338"/>
                  </a:ext>
                </a:extLst>
              </a:tr>
              <a:tr h="306006">
                <a:tc>
                  <a:txBody>
                    <a:bodyPr/>
                    <a:lstStyle/>
                    <a:p>
                      <a:pPr algn="ctr" fontAlgn="ctr"/>
                      <a:r>
                        <a:rPr lang="es-PE" sz="1050" b="0" i="0" u="none" strike="noStrike">
                          <a:solidFill>
                            <a:srgbClr val="000000"/>
                          </a:solidFill>
                          <a:effectLst/>
                          <a:latin typeface="Calibri" panose="020F0502020204030204" pitchFamily="34" charset="0"/>
                        </a:rPr>
                        <a:t>2459254</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 LA VIA VECINAL CASERIO SAN JUAN DE PINTUYACU - CARRETERA IQUITOS - NAUTA,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 EXPEDIENTE TECNICO</a:t>
                      </a:r>
                      <a:endPar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11,341,356</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373249"/>
                  </a:ext>
                </a:extLst>
              </a:tr>
              <a:tr h="306006">
                <a:tc>
                  <a:txBody>
                    <a:bodyPr/>
                    <a:lstStyle/>
                    <a:p>
                      <a:pPr algn="ctr" fontAlgn="ctr"/>
                      <a:r>
                        <a:rPr lang="es-PE" sz="1050" b="0" i="0" u="none" strike="noStrike">
                          <a:solidFill>
                            <a:srgbClr val="000000"/>
                          </a:solidFill>
                          <a:effectLst/>
                          <a:latin typeface="Calibri" panose="020F0502020204030204" pitchFamily="34" charset="0"/>
                        </a:rPr>
                        <a:t>2450315</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DE LA VIA VECINAL CASERÍO NUEVO HORIZONTE (CARRETERA IQUITOS – NAUTA KM 38 + 500), DEL DISTRITO DE SAN JUAN BAUTISTA -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 EXPEDIENTE TECNICO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21,449,822</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74796"/>
                  </a:ext>
                </a:extLst>
              </a:tr>
              <a:tr h="306006">
                <a:tc>
                  <a:txBody>
                    <a:bodyPr/>
                    <a:lstStyle/>
                    <a:p>
                      <a:pPr algn="ctr" fontAlgn="ctr"/>
                      <a:r>
                        <a:rPr lang="es-PE" sz="1050" b="0" i="0" u="none" strike="noStrike">
                          <a:solidFill>
                            <a:srgbClr val="000000"/>
                          </a:solidFill>
                          <a:effectLst/>
                          <a:latin typeface="Calibri" panose="020F0502020204030204" pitchFamily="34" charset="0"/>
                        </a:rPr>
                        <a:t>2489058</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Calibri" panose="020F0502020204030204" pitchFamily="34" charset="0"/>
                        </a:rPr>
                        <a:t>MEJORAMIENTO Y AMPLIACION DE LA INFRAESTRUCTURA VIAL DE LA AVENIDA ABELARDO QUIÑONES EN LOS DISTRITOS DE BELEN Y SAN JUAN BAUTISTA DE LA PROVINCIA DE MAYNAS - DEPARTAMENTO DE LORETO</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Calibri" panose="020F0502020204030204" pitchFamily="34" charset="0"/>
                        </a:rPr>
                        <a:t>TRANSPORTE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Calibri" panose="020F0502020204030204" pitchFamily="34" charset="0"/>
                        </a:rPr>
                        <a:t>EXP. TECNICO EN ELABORACION</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050" b="0" i="0" u="none" strike="noStrike">
                          <a:solidFill>
                            <a:srgbClr val="000000"/>
                          </a:solidFill>
                          <a:effectLst/>
                          <a:latin typeface="Calibri" panose="020F0502020204030204" pitchFamily="34" charset="0"/>
                        </a:rPr>
                        <a:t>149,057,840</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223434"/>
                  </a:ext>
                </a:extLst>
              </a:tr>
              <a:tr h="252529">
                <a:tc gridSpan="4">
                  <a:txBody>
                    <a:bodyPr/>
                    <a:lstStyle/>
                    <a:p>
                      <a:pPr algn="ctr" fontAlgn="ctr"/>
                      <a:r>
                        <a:rPr lang="es-PE" sz="1050" b="1" i="0" u="none" strike="noStrike">
                          <a:solidFill>
                            <a:srgbClr val="000000"/>
                          </a:solidFill>
                          <a:effectLst/>
                          <a:latin typeface="Calibri" panose="020F0502020204030204" pitchFamily="34" charset="0"/>
                        </a:rPr>
                        <a:t>TOTAL</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r" fontAlgn="ctr"/>
                      <a:r>
                        <a:rPr lang="es-PE" sz="1050" b="1" i="0" u="none" strike="noStrike" dirty="0">
                          <a:solidFill>
                            <a:srgbClr val="000000"/>
                          </a:solidFill>
                          <a:effectLst/>
                          <a:latin typeface="Calibri" panose="020F0502020204030204" pitchFamily="34" charset="0"/>
                        </a:rPr>
                        <a:t>713,173,749.56</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66686195"/>
                  </a:ext>
                </a:extLst>
              </a:tr>
            </a:tbl>
          </a:graphicData>
        </a:graphic>
      </p:graphicFrame>
    </p:spTree>
    <p:extLst>
      <p:ext uri="{BB962C8B-B14F-4D97-AF65-F5344CB8AC3E}">
        <p14:creationId xmlns:p14="http://schemas.microsoft.com/office/powerpoint/2010/main" val="351143181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576106" y="327691"/>
            <a:ext cx="7097838" cy="5349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CREACIÓN DE UNIDAD EJECUTORA – UGEL MAYNAS</a:t>
            </a: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3" name="Imagen 2"/>
          <p:cNvPicPr>
            <a:picLocks noChangeAspect="1"/>
          </p:cNvPicPr>
          <p:nvPr/>
        </p:nvPicPr>
        <p:blipFill>
          <a:blip r:embed="rId4"/>
          <a:stretch>
            <a:fillRect/>
          </a:stretch>
        </p:blipFill>
        <p:spPr>
          <a:xfrm>
            <a:off x="1421204" y="971802"/>
            <a:ext cx="3860479" cy="5682244"/>
          </a:xfrm>
          <a:prstGeom prst="rect">
            <a:avLst/>
          </a:prstGeom>
          <a:ln>
            <a:solidFill>
              <a:schemeClr val="bg1">
                <a:lumMod val="75000"/>
              </a:schemeClr>
            </a:solidFill>
          </a:ln>
          <a:effectLst>
            <a:outerShdw blurRad="50800" dist="38100" dir="5400000" algn="t" rotWithShape="0">
              <a:prstClr val="black">
                <a:alpha val="40000"/>
              </a:prstClr>
            </a:outerShdw>
          </a:effectLst>
        </p:spPr>
      </p:pic>
      <p:sp>
        <p:nvSpPr>
          <p:cNvPr id="4" name="CuadroTexto 3"/>
          <p:cNvSpPr txBox="1"/>
          <p:nvPr/>
        </p:nvSpPr>
        <p:spPr>
          <a:xfrm>
            <a:off x="6125025" y="3119938"/>
            <a:ext cx="4684002" cy="1323439"/>
          </a:xfrm>
          <a:prstGeom prst="rect">
            <a:avLst/>
          </a:prstGeom>
          <a:solidFill>
            <a:schemeClr val="accent4">
              <a:lumMod val="60000"/>
              <a:lumOff val="40000"/>
            </a:schemeClr>
          </a:solidFill>
          <a:effectLst>
            <a:outerShdw blurRad="50800" dist="38100" dir="13500000" algn="br" rotWithShape="0">
              <a:prstClr val="black">
                <a:alpha val="40000"/>
              </a:prstClr>
            </a:outerShdw>
          </a:effectLst>
        </p:spPr>
        <p:txBody>
          <a:bodyPr wrap="square" rtlCol="0">
            <a:spAutoFit/>
          </a:bodyPr>
          <a:lstStyle/>
          <a:p>
            <a:pPr algn="ctr"/>
            <a:r>
              <a:rPr lang="es-PE" sz="2000" b="1" dirty="0"/>
              <a:t>Incluir en la Ley de Presupuesto 2023 una Disposición Complementaria para la “CREACIÓN DE LA UNIDAD EJECUTORA: UGEL MAYNAS”.</a:t>
            </a:r>
          </a:p>
        </p:txBody>
      </p:sp>
      <p:sp>
        <p:nvSpPr>
          <p:cNvPr id="6" name="Llamada de flecha hacia abajo 5"/>
          <p:cNvSpPr/>
          <p:nvPr/>
        </p:nvSpPr>
        <p:spPr>
          <a:xfrm>
            <a:off x="6919415" y="1951631"/>
            <a:ext cx="3002507" cy="1037228"/>
          </a:xfrm>
          <a:prstGeom prst="downArrowCallout">
            <a:avLst>
              <a:gd name="adj1" fmla="val 65976"/>
              <a:gd name="adj2" fmla="val 54953"/>
              <a:gd name="adj3" fmla="val 25000"/>
              <a:gd name="adj4" fmla="val 6497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a:solidFill>
                  <a:schemeClr val="bg1"/>
                </a:solidFill>
              </a:rPr>
              <a:t>PROPUESTA</a:t>
            </a:r>
          </a:p>
        </p:txBody>
      </p:sp>
    </p:spTree>
    <p:extLst>
      <p:ext uri="{BB962C8B-B14F-4D97-AF65-F5344CB8AC3E}">
        <p14:creationId xmlns:p14="http://schemas.microsoft.com/office/powerpoint/2010/main" val="58541727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5641" y="-4683"/>
            <a:ext cx="12197641" cy="6875913"/>
            <a:chOff x="-5641" y="-4683"/>
            <a:chExt cx="12197641" cy="6875913"/>
          </a:xfrm>
        </p:grpSpPr>
        <p:pic>
          <p:nvPicPr>
            <p:cNvPr id="11" name="Imagen 10"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2" name="Rectángulo 11"/>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8" name="Rectángulo 17"/>
          <p:cNvSpPr/>
          <p:nvPr/>
        </p:nvSpPr>
        <p:spPr>
          <a:xfrm>
            <a:off x="2018775" y="2679923"/>
            <a:ext cx="8148808" cy="1402480"/>
          </a:xfrm>
          <a:prstGeom prst="rect">
            <a:avLst/>
          </a:prstGeom>
          <a:solidFill>
            <a:srgbClr val="00206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bg1"/>
                </a:solidFill>
              </a:rPr>
              <a:t>INTRODUCCIÓN</a:t>
            </a:r>
          </a:p>
        </p:txBody>
      </p:sp>
    </p:spTree>
    <p:extLst>
      <p:ext uri="{BB962C8B-B14F-4D97-AF65-F5344CB8AC3E}">
        <p14:creationId xmlns:p14="http://schemas.microsoft.com/office/powerpoint/2010/main" val="171473935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018775" y="2679923"/>
            <a:ext cx="8148808" cy="1402480"/>
          </a:xfrm>
          <a:prstGeom prst="rect">
            <a:avLst/>
          </a:prstGeom>
          <a:no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6000" b="1" dirty="0">
                <a:solidFill>
                  <a:srgbClr val="002060"/>
                </a:solidFill>
              </a:rPr>
              <a:t>GRACIAS</a:t>
            </a:r>
          </a:p>
        </p:txBody>
      </p:sp>
      <p:grpSp>
        <p:nvGrpSpPr>
          <p:cNvPr id="10" name="Grupo 9"/>
          <p:cNvGrpSpPr/>
          <p:nvPr/>
        </p:nvGrpSpPr>
        <p:grpSpPr>
          <a:xfrm>
            <a:off x="-5641" y="-4683"/>
            <a:ext cx="12197641" cy="6875913"/>
            <a:chOff x="-5641" y="-4683"/>
            <a:chExt cx="12197641" cy="6875913"/>
          </a:xfrm>
        </p:grpSpPr>
        <p:pic>
          <p:nvPicPr>
            <p:cNvPr id="11" name="Imagen 10"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2" name="Rectángulo 11"/>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34278439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33929" y="864224"/>
            <a:ext cx="10086355" cy="5383758"/>
          </a:xfrm>
          <a:prstGeom prst="rect">
            <a:avLst/>
          </a:prstGeom>
          <a:solidFill>
            <a:schemeClr val="bg1">
              <a:lumMod val="9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s-ES_tradnl" sz="2100" b="1" dirty="0">
                <a:solidFill>
                  <a:schemeClr val="tx1"/>
                </a:solidFill>
              </a:rPr>
              <a:t>Loreto constituye la región más grande del país, con una superficie de 368, mil Km. El Perú posee un poco mas de  65,millones de Ha. de bosques, de los cuales, el 55% están ubicados en el Departamento de Loreto.</a:t>
            </a:r>
          </a:p>
          <a:p>
            <a:pPr marL="342900" indent="-342900" algn="just">
              <a:buFont typeface="+mj-lt"/>
              <a:buAutoNum type="arabicPeriod"/>
            </a:pPr>
            <a:endParaRPr lang="es-ES_tradnl" sz="2100" b="1" dirty="0">
              <a:solidFill>
                <a:schemeClr val="tx1"/>
              </a:solidFill>
            </a:endParaRPr>
          </a:p>
          <a:p>
            <a:pPr marL="342900" indent="-342900" algn="just">
              <a:buFont typeface="+mj-lt"/>
              <a:buAutoNum type="arabicPeriod"/>
            </a:pPr>
            <a:r>
              <a:rPr lang="es-ES" sz="2100" b="1" dirty="0">
                <a:solidFill>
                  <a:schemeClr val="tx1"/>
                </a:solidFill>
              </a:rPr>
              <a:t>La Región Loreto esta constituida por 08 provincias (Maynas, Alto Amazonas, Ucayali, Requena, Nauta, Mariscal Ramón Castilla, Datem del Marañón y El Putumayo), y 53 Distritos y cuenta con una población estimada de 1’039,372 habitantes.</a:t>
            </a:r>
          </a:p>
          <a:p>
            <a:pPr marL="342900" indent="-342900" algn="just">
              <a:buFont typeface="+mj-lt"/>
              <a:buAutoNum type="arabicPeriod"/>
            </a:pPr>
            <a:endParaRPr lang="es-ES" sz="2100" b="1" dirty="0">
              <a:solidFill>
                <a:schemeClr val="tx1"/>
              </a:solidFill>
            </a:endParaRPr>
          </a:p>
          <a:p>
            <a:pPr marL="342900" indent="-342900" algn="just">
              <a:buFont typeface="+mj-lt"/>
              <a:buAutoNum type="arabicPeriod"/>
            </a:pPr>
            <a:r>
              <a:rPr lang="es-ES" sz="2100" b="1" dirty="0">
                <a:solidFill>
                  <a:schemeClr val="tx1"/>
                </a:solidFill>
              </a:rPr>
              <a:t>El Gobierno Regional de Loreto es el órgano con personalidad jurídica de derecho público y patrimonio propio, que tiene a su cargo la administración superior del departamento de Loreto, cuya finalidad es el lograr el desarrollo social, cultural y económico en su ámbito territorial. Tiene su sede en la capital regional, la ciudad de Iquitos. </a:t>
            </a:r>
            <a:endParaRPr lang="es-ES_tradnl" sz="2100" b="1" dirty="0">
              <a:solidFill>
                <a:schemeClr val="tx1"/>
              </a:solidFill>
            </a:endParaRPr>
          </a:p>
          <a:p>
            <a:pPr marL="342900" indent="-342900" algn="just">
              <a:buFont typeface="+mj-lt"/>
              <a:buAutoNum type="arabicPeriod"/>
            </a:pPr>
            <a:endParaRPr lang="es-ES_tradnl" sz="2100" b="1" dirty="0">
              <a:solidFill>
                <a:schemeClr val="tx1"/>
              </a:solidFill>
            </a:endParaRPr>
          </a:p>
          <a:p>
            <a:pPr marL="342900" indent="-342900" algn="just">
              <a:buFont typeface="+mj-lt"/>
              <a:buAutoNum type="arabicPeriod"/>
            </a:pPr>
            <a:r>
              <a:rPr lang="es-ES_tradnl" sz="2100" b="1" dirty="0">
                <a:solidFill>
                  <a:schemeClr val="tx1"/>
                </a:solidFill>
              </a:rPr>
              <a:t>Cuenta con 22 Unidades Ejecutoras Presupuestales, de las cuales la mayor parte pertenecen a los sectores Salud y Educación (08 UE por cada sector).</a:t>
            </a:r>
          </a:p>
        </p:txBody>
      </p:sp>
      <p:grpSp>
        <p:nvGrpSpPr>
          <p:cNvPr id="2" name="Grupo 1"/>
          <p:cNvGrpSpPr/>
          <p:nvPr/>
        </p:nvGrpSpPr>
        <p:grpSpPr>
          <a:xfrm>
            <a:off x="-5641" y="-4683"/>
            <a:ext cx="12197641" cy="6875913"/>
            <a:chOff x="-5641" y="-4683"/>
            <a:chExt cx="12197641" cy="6875913"/>
          </a:xfrm>
        </p:grpSpPr>
        <p:pic>
          <p:nvPicPr>
            <p:cNvPr id="17" name="Imagen 16"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4" name="Rectángulo 13"/>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6"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117783272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derecha 1"/>
          <p:cNvSpPr/>
          <p:nvPr/>
        </p:nvSpPr>
        <p:spPr>
          <a:xfrm>
            <a:off x="736977" y="1927310"/>
            <a:ext cx="1603116" cy="1147389"/>
          </a:xfrm>
          <a:prstGeom prst="rightArrow">
            <a:avLst/>
          </a:prstGeom>
          <a:solidFill>
            <a:srgbClr val="0066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Visión</a:t>
            </a:r>
            <a:endParaRPr lang="en-US" sz="2400" b="1" dirty="0">
              <a:solidFill>
                <a:schemeClr val="bg1"/>
              </a:solidFill>
            </a:endParaRPr>
          </a:p>
        </p:txBody>
      </p:sp>
      <p:sp>
        <p:nvSpPr>
          <p:cNvPr id="5" name="Rectángulo 4"/>
          <p:cNvSpPr/>
          <p:nvPr/>
        </p:nvSpPr>
        <p:spPr>
          <a:xfrm>
            <a:off x="2492080" y="960025"/>
            <a:ext cx="8495607" cy="3120657"/>
          </a:xfrm>
          <a:prstGeom prst="rect">
            <a:avLst/>
          </a:prstGeom>
          <a:solidFill>
            <a:schemeClr val="bg1">
              <a:lumMod val="9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100" b="1" dirty="0">
                <a:solidFill>
                  <a:schemeClr val="tx1"/>
                </a:solidFill>
              </a:rPr>
              <a:t>“Loreto al 2030 es una región amazónica cuya población ha satisfecho sus      necesidades básicas y ejerce plenamente sus derechos fundamentales. </a:t>
            </a:r>
            <a:endParaRPr lang="en-US" sz="2100" b="1" dirty="0">
              <a:solidFill>
                <a:schemeClr val="tx1"/>
              </a:solidFill>
            </a:endParaRPr>
          </a:p>
          <a:p>
            <a:pPr algn="just"/>
            <a:r>
              <a:rPr lang="es-PE" sz="2100" b="1" dirty="0">
                <a:solidFill>
                  <a:schemeClr val="tx1"/>
                </a:solidFill>
              </a:rPr>
              <a:t>Está conducida por gobiernos modernos y eficientes, que gestionan oportunamente la ocurrencia de conflictos sociales y desastres naturales.</a:t>
            </a:r>
            <a:endParaRPr lang="en-US" sz="2100" b="1" dirty="0">
              <a:solidFill>
                <a:schemeClr val="tx1"/>
              </a:solidFill>
            </a:endParaRPr>
          </a:p>
          <a:p>
            <a:pPr algn="just"/>
            <a:r>
              <a:rPr lang="es-PE" sz="2100" b="1" dirty="0">
                <a:solidFill>
                  <a:schemeClr val="tx1"/>
                </a:solidFill>
              </a:rPr>
              <a:t>Loreto ha integrado sus fronteras, desarrollado infraestructura para la conectividad y la provisión de energía, ha consolidado su crecimiento económico sobre la base del turismo y la producción diversificada, aprovechando sosteniblemente sus recursos naturales”.</a:t>
            </a:r>
            <a:endParaRPr lang="en-US" sz="2100" b="1" dirty="0">
              <a:solidFill>
                <a:schemeClr val="tx1"/>
              </a:solidFill>
            </a:endParaRPr>
          </a:p>
        </p:txBody>
      </p:sp>
      <p:sp>
        <p:nvSpPr>
          <p:cNvPr id="16" name="Rectángulo 15"/>
          <p:cNvSpPr/>
          <p:nvPr/>
        </p:nvSpPr>
        <p:spPr>
          <a:xfrm>
            <a:off x="2500980" y="4375985"/>
            <a:ext cx="8495607" cy="1478905"/>
          </a:xfrm>
          <a:prstGeom prst="rect">
            <a:avLst/>
          </a:prstGeom>
          <a:solidFill>
            <a:schemeClr val="bg1">
              <a:lumMod val="9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100" b="1" dirty="0">
                <a:solidFill>
                  <a:schemeClr val="tx1"/>
                </a:solidFill>
              </a:rPr>
              <a:t>“Organizar y conducir la gestión pública regional orientada a mejorar la calidad de vida de la población, contribuyendo al desarrollo sostenible e integral de la región”.</a:t>
            </a:r>
            <a:endParaRPr lang="en-US" sz="2100" b="1" dirty="0">
              <a:solidFill>
                <a:schemeClr val="tx1"/>
              </a:solidFill>
            </a:endParaRPr>
          </a:p>
        </p:txBody>
      </p:sp>
      <p:grpSp>
        <p:nvGrpSpPr>
          <p:cNvPr id="26" name="Grupo 25"/>
          <p:cNvGrpSpPr/>
          <p:nvPr/>
        </p:nvGrpSpPr>
        <p:grpSpPr>
          <a:xfrm>
            <a:off x="-5641" y="-4683"/>
            <a:ext cx="12197641" cy="6875913"/>
            <a:chOff x="-5641" y="-4683"/>
            <a:chExt cx="12197641" cy="6875913"/>
          </a:xfrm>
        </p:grpSpPr>
        <p:pic>
          <p:nvPicPr>
            <p:cNvPr id="27" name="Imagen 26"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28" name="Rectángulo 27"/>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0"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31"/>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33" name="Flecha derecha 32"/>
          <p:cNvSpPr/>
          <p:nvPr/>
        </p:nvSpPr>
        <p:spPr>
          <a:xfrm>
            <a:off x="736977" y="4536342"/>
            <a:ext cx="1603116" cy="1147389"/>
          </a:xfrm>
          <a:prstGeom prst="rightArrow">
            <a:avLst/>
          </a:prstGeom>
          <a:solidFill>
            <a:srgbClr val="0066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Misión</a:t>
            </a:r>
            <a:endParaRPr lang="en-US" sz="2400" b="1" dirty="0">
              <a:solidFill>
                <a:schemeClr val="bg1"/>
              </a:solidFill>
            </a:endParaRPr>
          </a:p>
        </p:txBody>
      </p:sp>
    </p:spTree>
    <p:extLst>
      <p:ext uri="{BB962C8B-B14F-4D97-AF65-F5344CB8AC3E}">
        <p14:creationId xmlns:p14="http://schemas.microsoft.com/office/powerpoint/2010/main" val="10217133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adroTexto 44">
            <a:extLst>
              <a:ext uri="{FF2B5EF4-FFF2-40B4-BE49-F238E27FC236}">
                <a16:creationId xmlns:a16="http://schemas.microsoft.com/office/drawing/2014/main" id="{95EA1E20-037D-41D8-97B5-E72E6EB66A69}"/>
              </a:ext>
            </a:extLst>
          </p:cNvPr>
          <p:cNvSpPr txBox="1"/>
          <p:nvPr/>
        </p:nvSpPr>
        <p:spPr>
          <a:xfrm>
            <a:off x="9278056" y="4082464"/>
            <a:ext cx="1707444" cy="523220"/>
          </a:xfrm>
          <a:prstGeom prst="rect">
            <a:avLst/>
          </a:prstGeom>
          <a:noFill/>
        </p:spPr>
        <p:txBody>
          <a:bodyPr wrap="square" rtlCol="0">
            <a:spAutoFit/>
          </a:bodyPr>
          <a:lstStyle/>
          <a:p>
            <a:r>
              <a:rPr lang="es-PE" sz="2800" b="1" dirty="0">
                <a:solidFill>
                  <a:schemeClr val="bg1"/>
                </a:solidFill>
              </a:rPr>
              <a:t>AIRHSP</a:t>
            </a:r>
          </a:p>
        </p:txBody>
      </p:sp>
      <p:sp>
        <p:nvSpPr>
          <p:cNvPr id="5" name="Rectángulo 4"/>
          <p:cNvSpPr/>
          <p:nvPr/>
        </p:nvSpPr>
        <p:spPr>
          <a:xfrm>
            <a:off x="2784143" y="1055548"/>
            <a:ext cx="8516204" cy="4786802"/>
          </a:xfrm>
          <a:prstGeom prst="rect">
            <a:avLst/>
          </a:prstGeom>
          <a:solidFill>
            <a:schemeClr val="bg1">
              <a:lumMod val="9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s-ES" sz="2100" b="1" dirty="0">
                <a:solidFill>
                  <a:schemeClr val="tx1"/>
                </a:solidFill>
              </a:rPr>
              <a:t>Contribuir al pleno ejercicio de los derechos fundamentales de la población.</a:t>
            </a:r>
          </a:p>
          <a:p>
            <a:pPr marL="342900" indent="-342900" algn="just">
              <a:buFont typeface="+mj-lt"/>
              <a:buAutoNum type="arabicPeriod"/>
            </a:pPr>
            <a:endParaRPr lang="es-ES" sz="1000" b="1" dirty="0">
              <a:solidFill>
                <a:schemeClr val="tx1"/>
              </a:solidFill>
            </a:endParaRPr>
          </a:p>
          <a:p>
            <a:pPr marL="342900" indent="-342900" algn="just">
              <a:buFont typeface="+mj-lt"/>
              <a:buAutoNum type="arabicPeriod"/>
            </a:pPr>
            <a:r>
              <a:rPr lang="es-ES" sz="2100" b="1" dirty="0">
                <a:solidFill>
                  <a:schemeClr val="tx1"/>
                </a:solidFill>
              </a:rPr>
              <a:t>Brindar servicios básicos de calidad que mejoren las condiciones de vida de la población</a:t>
            </a:r>
          </a:p>
          <a:p>
            <a:pPr marL="228600" indent="-228600" algn="just">
              <a:buFont typeface="+mj-lt"/>
              <a:buAutoNum type="arabicPeriod"/>
            </a:pPr>
            <a:endParaRPr lang="es-ES" sz="1000" b="1" dirty="0">
              <a:solidFill>
                <a:schemeClr val="tx1"/>
              </a:solidFill>
            </a:endParaRPr>
          </a:p>
          <a:p>
            <a:pPr marL="342900" indent="-342900" algn="just">
              <a:buFont typeface="+mj-lt"/>
              <a:buAutoNum type="arabicPeriod"/>
            </a:pPr>
            <a:r>
              <a:rPr lang="es-ES" sz="2100" b="1" dirty="0">
                <a:solidFill>
                  <a:schemeClr val="tx1"/>
                </a:solidFill>
              </a:rPr>
              <a:t>Afirmar la gobernabilidad con una gestión institucional eficiente que beneficie a la población.</a:t>
            </a:r>
          </a:p>
          <a:p>
            <a:pPr marL="228600" indent="-228600" algn="just">
              <a:buFont typeface="+mj-lt"/>
              <a:buAutoNum type="arabicPeriod"/>
            </a:pPr>
            <a:endParaRPr lang="es-ES" sz="1000" b="1" dirty="0">
              <a:solidFill>
                <a:schemeClr val="tx1"/>
              </a:solidFill>
            </a:endParaRPr>
          </a:p>
          <a:p>
            <a:pPr marL="342900" indent="-342900" algn="just">
              <a:buFont typeface="+mj-lt"/>
              <a:buAutoNum type="arabicPeriod"/>
            </a:pPr>
            <a:r>
              <a:rPr lang="es-ES" sz="2100" b="1" dirty="0">
                <a:solidFill>
                  <a:schemeClr val="tx1"/>
                </a:solidFill>
              </a:rPr>
              <a:t>Desarrollar una economía diversificada, competitiva y generadora de empleo. </a:t>
            </a:r>
          </a:p>
          <a:p>
            <a:pPr marL="228600" indent="-228600" algn="just">
              <a:buFont typeface="+mj-lt"/>
              <a:buAutoNum type="arabicPeriod"/>
            </a:pPr>
            <a:endParaRPr lang="es-ES" sz="1000" b="1" dirty="0">
              <a:solidFill>
                <a:schemeClr val="tx1"/>
              </a:solidFill>
            </a:endParaRPr>
          </a:p>
          <a:p>
            <a:pPr marL="342900" indent="-342900" algn="just">
              <a:buFont typeface="+mj-lt"/>
              <a:buAutoNum type="arabicPeriod"/>
            </a:pPr>
            <a:r>
              <a:rPr lang="es-ES" sz="2100" b="1" dirty="0">
                <a:solidFill>
                  <a:schemeClr val="tx1"/>
                </a:solidFill>
              </a:rPr>
              <a:t>Mejorar la infraestructura para la competitividad regional</a:t>
            </a:r>
          </a:p>
          <a:p>
            <a:pPr marL="228600" indent="-228600" algn="just">
              <a:buFont typeface="+mj-lt"/>
              <a:buAutoNum type="arabicPeriod"/>
            </a:pPr>
            <a:endParaRPr lang="es-ES" sz="1000" b="1" dirty="0">
              <a:solidFill>
                <a:schemeClr val="tx1"/>
              </a:solidFill>
            </a:endParaRPr>
          </a:p>
          <a:p>
            <a:pPr marL="342900" indent="-342900" algn="just">
              <a:buFont typeface="+mj-lt"/>
              <a:buAutoNum type="arabicPeriod"/>
            </a:pPr>
            <a:r>
              <a:rPr lang="es-ES" sz="2100" b="1" dirty="0">
                <a:solidFill>
                  <a:schemeClr val="tx1"/>
                </a:solidFill>
              </a:rPr>
              <a:t>Aprovechar sosteniblemente los recursos naturales y mejorar la gestión de riesgo de desastres.</a:t>
            </a:r>
            <a:endParaRPr lang="en-US" sz="2100"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1" name="Flecha derecha 20"/>
          <p:cNvSpPr/>
          <p:nvPr/>
        </p:nvSpPr>
        <p:spPr>
          <a:xfrm>
            <a:off x="586854" y="2704606"/>
            <a:ext cx="2047164" cy="1457335"/>
          </a:xfrm>
          <a:prstGeom prst="rightArrow">
            <a:avLst/>
          </a:prstGeom>
          <a:solidFill>
            <a:srgbClr val="0066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rPr>
              <a:t>Objetivos Estratégicos</a:t>
            </a:r>
            <a:endParaRPr lang="en-US" sz="2000" b="1" dirty="0">
              <a:solidFill>
                <a:schemeClr val="bg1"/>
              </a:solidFill>
            </a:endParaRPr>
          </a:p>
        </p:txBody>
      </p:sp>
    </p:spTree>
    <p:extLst>
      <p:ext uri="{BB962C8B-B14F-4D97-AF65-F5344CB8AC3E}">
        <p14:creationId xmlns:p14="http://schemas.microsoft.com/office/powerpoint/2010/main" val="314835268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576106" y="327691"/>
            <a:ext cx="7097838" cy="5671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BRECHA DE INVERSIÓN ESTIMADA EN LA REGION LORETO</a:t>
            </a:r>
          </a:p>
          <a:p>
            <a:pPr algn="ctr"/>
            <a:r>
              <a:rPr lang="es-PE" dirty="0">
                <a:solidFill>
                  <a:schemeClr val="tx1"/>
                </a:solidFill>
              </a:rPr>
              <a:t>(En Millones de Soles)</a:t>
            </a: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13" name="Gráfico 12"/>
          <p:cNvGraphicFramePr>
            <a:graphicFrameLocks/>
          </p:cNvGraphicFramePr>
          <p:nvPr>
            <p:extLst>
              <p:ext uri="{D42A27DB-BD31-4B8C-83A1-F6EECF244321}">
                <p14:modId xmlns:p14="http://schemas.microsoft.com/office/powerpoint/2010/main" val="2370087830"/>
              </p:ext>
            </p:extLst>
          </p:nvPr>
        </p:nvGraphicFramePr>
        <p:xfrm>
          <a:off x="889927" y="894796"/>
          <a:ext cx="8459716" cy="5373302"/>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9526136" y="2348638"/>
            <a:ext cx="2184082" cy="1138773"/>
          </a:xfrm>
          <a:prstGeom prst="rect">
            <a:avLst/>
          </a:prstGeom>
          <a:solidFill>
            <a:schemeClr val="accent6">
              <a:lumMod val="60000"/>
              <a:lumOff val="40000"/>
            </a:schemeClr>
          </a:solidFill>
          <a:ln>
            <a:solidFill>
              <a:schemeClr val="tx1"/>
            </a:solidFill>
          </a:ln>
          <a:effectLst>
            <a:outerShdw blurRad="50800" dist="38100" dir="10800000" algn="r" rotWithShape="0">
              <a:prstClr val="black">
                <a:alpha val="40000"/>
              </a:prstClr>
            </a:outerShdw>
          </a:effectLst>
        </p:spPr>
        <p:txBody>
          <a:bodyPr wrap="square" rtlCol="0">
            <a:spAutoFit/>
          </a:bodyPr>
          <a:lstStyle/>
          <a:p>
            <a:pPr algn="ctr"/>
            <a:r>
              <a:rPr lang="es-PE" sz="2000" b="1" dirty="0"/>
              <a:t>INVERSIÓN TOTAL</a:t>
            </a:r>
          </a:p>
          <a:p>
            <a:pPr algn="ctr"/>
            <a:r>
              <a:rPr lang="es-PE" sz="2000" b="1" dirty="0"/>
              <a:t>2000 – 2022 </a:t>
            </a:r>
            <a:r>
              <a:rPr lang="es-PE" sz="1400" dirty="0"/>
              <a:t>(set)</a:t>
            </a:r>
          </a:p>
          <a:p>
            <a:pPr algn="ctr"/>
            <a:endParaRPr lang="es-PE" sz="1000" b="1" dirty="0"/>
          </a:p>
          <a:p>
            <a:pPr algn="ctr"/>
            <a:r>
              <a:rPr lang="es-PE" b="1" dirty="0"/>
              <a:t>S/ 4,780 Millones</a:t>
            </a:r>
          </a:p>
        </p:txBody>
      </p:sp>
      <p:sp>
        <p:nvSpPr>
          <p:cNvPr id="21" name="Rectángulo 20"/>
          <p:cNvSpPr/>
          <p:nvPr/>
        </p:nvSpPr>
        <p:spPr>
          <a:xfrm>
            <a:off x="2593016" y="6265512"/>
            <a:ext cx="6403500" cy="56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i="1" dirty="0">
                <a:solidFill>
                  <a:schemeClr val="tx1"/>
                </a:solidFill>
              </a:rPr>
              <a:t>* Brecha calculada en base a inversiones viables/aprobadas para la región Loreto</a:t>
            </a:r>
          </a:p>
        </p:txBody>
      </p:sp>
      <p:sp>
        <p:nvSpPr>
          <p:cNvPr id="22" name="CuadroTexto 21"/>
          <p:cNvSpPr txBox="1"/>
          <p:nvPr/>
        </p:nvSpPr>
        <p:spPr>
          <a:xfrm>
            <a:off x="9526136" y="4052310"/>
            <a:ext cx="2184082" cy="923330"/>
          </a:xfrm>
          <a:prstGeom prst="rect">
            <a:avLst/>
          </a:prstGeom>
          <a:solidFill>
            <a:schemeClr val="accent1">
              <a:lumMod val="40000"/>
              <a:lumOff val="60000"/>
            </a:schemeClr>
          </a:solidFill>
          <a:ln>
            <a:solidFill>
              <a:schemeClr val="tx1"/>
            </a:solidFill>
          </a:ln>
          <a:effectLst>
            <a:outerShdw blurRad="50800" dist="38100" dir="10800000" algn="r" rotWithShape="0">
              <a:prstClr val="black">
                <a:alpha val="40000"/>
              </a:prstClr>
            </a:outerShdw>
          </a:effectLst>
        </p:spPr>
        <p:txBody>
          <a:bodyPr wrap="square" rtlCol="0">
            <a:spAutoFit/>
          </a:bodyPr>
          <a:lstStyle/>
          <a:p>
            <a:pPr algn="ctr"/>
            <a:r>
              <a:rPr lang="es-PE" sz="2400" b="1" dirty="0">
                <a:solidFill>
                  <a:srgbClr val="C00000"/>
                </a:solidFill>
              </a:rPr>
              <a:t>BRECHA TOTAL</a:t>
            </a:r>
          </a:p>
          <a:p>
            <a:pPr algn="ctr"/>
            <a:endParaRPr lang="es-PE" sz="1000" b="1" dirty="0"/>
          </a:p>
          <a:p>
            <a:pPr algn="ctr"/>
            <a:r>
              <a:rPr lang="es-PE" sz="2000" b="1" dirty="0"/>
              <a:t>S/ 34,525 Millones</a:t>
            </a:r>
          </a:p>
        </p:txBody>
      </p:sp>
    </p:spTree>
    <p:extLst>
      <p:ext uri="{BB962C8B-B14F-4D97-AF65-F5344CB8AC3E}">
        <p14:creationId xmlns:p14="http://schemas.microsoft.com/office/powerpoint/2010/main" val="178796618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091330" y="494391"/>
            <a:ext cx="7956645" cy="6172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DISTRIBUCIÓN DE RECUROS HUMANOS (PEA – AIRHSP)</a:t>
            </a:r>
          </a:p>
          <a:p>
            <a:pPr algn="ctr"/>
            <a:r>
              <a:rPr lang="es-PE" b="1" dirty="0">
                <a:solidFill>
                  <a:schemeClr val="tx1"/>
                </a:solidFill>
              </a:rPr>
              <a:t>A nivel de Unidades Ejecutoras y Régimen Laboral</a:t>
            </a:r>
            <a:endParaRPr lang="es-PE" sz="2000" b="1" dirty="0">
              <a:solidFill>
                <a:schemeClr val="tx1"/>
              </a:solidFill>
            </a:endParaRPr>
          </a:p>
        </p:txBody>
      </p:sp>
      <p:sp>
        <p:nvSpPr>
          <p:cNvPr id="4" name="Rectángulo 3"/>
          <p:cNvSpPr/>
          <p:nvPr/>
        </p:nvSpPr>
        <p:spPr>
          <a:xfrm>
            <a:off x="869395" y="1149719"/>
            <a:ext cx="8901960" cy="407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2" name="Tabla 1"/>
          <p:cNvGraphicFramePr>
            <a:graphicFrameLocks noGrp="1"/>
          </p:cNvGraphicFramePr>
          <p:nvPr>
            <p:extLst>
              <p:ext uri="{D42A27DB-BD31-4B8C-83A1-F6EECF244321}">
                <p14:modId xmlns:p14="http://schemas.microsoft.com/office/powerpoint/2010/main" val="2025494365"/>
              </p:ext>
            </p:extLst>
          </p:nvPr>
        </p:nvGraphicFramePr>
        <p:xfrm>
          <a:off x="957333" y="1532070"/>
          <a:ext cx="10199238" cy="4956668"/>
        </p:xfrm>
        <a:graphic>
          <a:graphicData uri="http://schemas.openxmlformats.org/drawingml/2006/table">
            <a:tbl>
              <a:tblPr/>
              <a:tblGrid>
                <a:gridCol w="373245">
                  <a:extLst>
                    <a:ext uri="{9D8B030D-6E8A-4147-A177-3AD203B41FA5}">
                      <a16:colId xmlns:a16="http://schemas.microsoft.com/office/drawing/2014/main" val="1555138477"/>
                    </a:ext>
                  </a:extLst>
                </a:gridCol>
                <a:gridCol w="3126623">
                  <a:extLst>
                    <a:ext uri="{9D8B030D-6E8A-4147-A177-3AD203B41FA5}">
                      <a16:colId xmlns:a16="http://schemas.microsoft.com/office/drawing/2014/main" val="1946669836"/>
                    </a:ext>
                  </a:extLst>
                </a:gridCol>
                <a:gridCol w="800965">
                  <a:extLst>
                    <a:ext uri="{9D8B030D-6E8A-4147-A177-3AD203B41FA5}">
                      <a16:colId xmlns:a16="http://schemas.microsoft.com/office/drawing/2014/main" val="3035924590"/>
                    </a:ext>
                  </a:extLst>
                </a:gridCol>
                <a:gridCol w="888025">
                  <a:extLst>
                    <a:ext uri="{9D8B030D-6E8A-4147-A177-3AD203B41FA5}">
                      <a16:colId xmlns:a16="http://schemas.microsoft.com/office/drawing/2014/main" val="3763665452"/>
                    </a:ext>
                  </a:extLst>
                </a:gridCol>
                <a:gridCol w="731314">
                  <a:extLst>
                    <a:ext uri="{9D8B030D-6E8A-4147-A177-3AD203B41FA5}">
                      <a16:colId xmlns:a16="http://schemas.microsoft.com/office/drawing/2014/main" val="1099167777"/>
                    </a:ext>
                  </a:extLst>
                </a:gridCol>
                <a:gridCol w="770495">
                  <a:extLst>
                    <a:ext uri="{9D8B030D-6E8A-4147-A177-3AD203B41FA5}">
                      <a16:colId xmlns:a16="http://schemas.microsoft.com/office/drawing/2014/main" val="2281852376"/>
                    </a:ext>
                  </a:extLst>
                </a:gridCol>
                <a:gridCol w="666019">
                  <a:extLst>
                    <a:ext uri="{9D8B030D-6E8A-4147-A177-3AD203B41FA5}">
                      <a16:colId xmlns:a16="http://schemas.microsoft.com/office/drawing/2014/main" val="1039844290"/>
                    </a:ext>
                  </a:extLst>
                </a:gridCol>
                <a:gridCol w="666019">
                  <a:extLst>
                    <a:ext uri="{9D8B030D-6E8A-4147-A177-3AD203B41FA5}">
                      <a16:colId xmlns:a16="http://schemas.microsoft.com/office/drawing/2014/main" val="3258255875"/>
                    </a:ext>
                  </a:extLst>
                </a:gridCol>
                <a:gridCol w="679079">
                  <a:extLst>
                    <a:ext uri="{9D8B030D-6E8A-4147-A177-3AD203B41FA5}">
                      <a16:colId xmlns:a16="http://schemas.microsoft.com/office/drawing/2014/main" val="3713957249"/>
                    </a:ext>
                  </a:extLst>
                </a:gridCol>
                <a:gridCol w="679079">
                  <a:extLst>
                    <a:ext uri="{9D8B030D-6E8A-4147-A177-3AD203B41FA5}">
                      <a16:colId xmlns:a16="http://schemas.microsoft.com/office/drawing/2014/main" val="3997949194"/>
                    </a:ext>
                  </a:extLst>
                </a:gridCol>
                <a:gridCol w="818375">
                  <a:extLst>
                    <a:ext uri="{9D8B030D-6E8A-4147-A177-3AD203B41FA5}">
                      <a16:colId xmlns:a16="http://schemas.microsoft.com/office/drawing/2014/main" val="2488535078"/>
                    </a:ext>
                  </a:extLst>
                </a:gridCol>
              </a:tblGrid>
              <a:tr h="282879">
                <a:tc rowSpan="2">
                  <a:txBody>
                    <a:bodyPr/>
                    <a:lstStyle/>
                    <a:p>
                      <a:pPr algn="ctr" fontAlgn="ctr"/>
                      <a:r>
                        <a:rPr lang="es-PE" sz="1050" b="1" i="0" u="none" strike="noStrike" dirty="0">
                          <a:solidFill>
                            <a:schemeClr val="bg1"/>
                          </a:solidFill>
                          <a:effectLst/>
                          <a:latin typeface="Arial Narrow" panose="020B0606020202030204" pitchFamily="34" charset="0"/>
                        </a:rPr>
                        <a:t>Nº</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1050" b="1" i="0" u="none" strike="noStrike" dirty="0">
                          <a:solidFill>
                            <a:schemeClr val="bg1"/>
                          </a:solidFill>
                          <a:effectLst/>
                          <a:latin typeface="Arial Narrow" panose="020B0606020202030204" pitchFamily="34" charset="0"/>
                        </a:rPr>
                        <a:t>UNIDADES EJECUTORAS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1050" b="1" i="0" u="none" strike="noStrike" dirty="0">
                          <a:solidFill>
                            <a:schemeClr val="bg1"/>
                          </a:solidFill>
                          <a:effectLst/>
                          <a:latin typeface="Arial Narrow" panose="020B0606020202030204" pitchFamily="34" charset="0"/>
                        </a:rPr>
                        <a:t>ADMINIST. </a:t>
                      </a:r>
                    </a:p>
                    <a:p>
                      <a:pPr algn="ctr" fontAlgn="ctr"/>
                      <a:r>
                        <a:rPr lang="es-PE" sz="1050" b="1" i="0" u="none" strike="noStrike" dirty="0">
                          <a:solidFill>
                            <a:schemeClr val="bg1"/>
                          </a:solidFill>
                          <a:effectLst/>
                          <a:latin typeface="Arial Narrow" panose="020B0606020202030204" pitchFamily="34" charset="0"/>
                        </a:rPr>
                        <a:t>D </a:t>
                      </a:r>
                      <a:r>
                        <a:rPr lang="es-PE" sz="1050" b="1" i="0" u="none" strike="noStrike" dirty="0" err="1">
                          <a:solidFill>
                            <a:schemeClr val="bg1"/>
                          </a:solidFill>
                          <a:effectLst/>
                          <a:latin typeface="Arial Narrow" panose="020B0606020202030204" pitchFamily="34" charset="0"/>
                        </a:rPr>
                        <a:t>Leg</a:t>
                      </a:r>
                      <a:r>
                        <a:rPr lang="es-PE" sz="1050" b="1" i="0" u="none" strike="noStrike" baseline="0" dirty="0">
                          <a:solidFill>
                            <a:schemeClr val="bg1"/>
                          </a:solidFill>
                          <a:effectLst/>
                          <a:latin typeface="Arial Narrow" panose="020B0606020202030204" pitchFamily="34" charset="0"/>
                        </a:rPr>
                        <a:t> 276</a:t>
                      </a:r>
                      <a:endParaRPr lang="es-PE" sz="1050" b="1" i="0" u="none" strike="noStrike" dirty="0">
                        <a:solidFill>
                          <a:schemeClr val="bg1"/>
                        </a:solidFill>
                        <a:effectLst/>
                        <a:latin typeface="Arial Narrow" panose="020B0606020202030204" pitchFamily="34" charset="0"/>
                      </a:endParaRP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1050" b="1" i="0" u="none" strike="noStrike" dirty="0">
                          <a:solidFill>
                            <a:schemeClr val="bg1"/>
                          </a:solidFill>
                          <a:effectLst/>
                          <a:latin typeface="Arial Narrow" panose="020B0606020202030204" pitchFamily="34" charset="0"/>
                        </a:rPr>
                        <a:t>CONSEJEROS REGIONALES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1050" b="1" i="0" u="none" strike="noStrike" dirty="0">
                          <a:solidFill>
                            <a:schemeClr val="bg1"/>
                          </a:solidFill>
                          <a:effectLst/>
                          <a:latin typeface="Arial Narrow" panose="020B0606020202030204" pitchFamily="34" charset="0"/>
                        </a:rPr>
                        <a:t>DOCENT.</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1050" b="1" i="0" u="none" strike="noStrike">
                          <a:solidFill>
                            <a:schemeClr val="bg1"/>
                          </a:solidFill>
                          <a:effectLst/>
                          <a:latin typeface="Arial Narrow" panose="020B0606020202030204" pitchFamily="34" charset="0"/>
                        </a:rPr>
                        <a:t>ASISTENC.</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1050" b="1" i="0" u="none" strike="noStrike" dirty="0">
                          <a:solidFill>
                            <a:schemeClr val="bg1"/>
                          </a:solidFill>
                          <a:effectLst/>
                          <a:latin typeface="Arial Narrow" panose="020B0606020202030204" pitchFamily="34" charset="0"/>
                        </a:rPr>
                        <a:t>PROF. DE LA SALUD</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PE" sz="1050" b="1" i="0" u="none" strike="noStrike" dirty="0">
                          <a:solidFill>
                            <a:schemeClr val="bg1"/>
                          </a:solidFill>
                          <a:effectLst/>
                          <a:latin typeface="Arial Narrow" panose="020B0606020202030204" pitchFamily="34" charset="0"/>
                        </a:rPr>
                        <a:t>CAS</a:t>
                      </a:r>
                    </a:p>
                    <a:p>
                      <a:pPr algn="ctr" fontAlgn="ctr"/>
                      <a:r>
                        <a:rPr lang="es-PE" sz="1050" b="1" i="0" u="none" strike="noStrike" dirty="0">
                          <a:solidFill>
                            <a:schemeClr val="bg1"/>
                          </a:solidFill>
                          <a:effectLst/>
                          <a:latin typeface="Arial Narrow" panose="020B0606020202030204" pitchFamily="34" charset="0"/>
                        </a:rPr>
                        <a:t>D</a:t>
                      </a:r>
                      <a:r>
                        <a:rPr lang="es-PE" sz="1050" b="1" i="0" u="none" strike="noStrike" baseline="0" dirty="0">
                          <a:solidFill>
                            <a:schemeClr val="bg1"/>
                          </a:solidFill>
                          <a:effectLst/>
                          <a:latin typeface="Arial Narrow" panose="020B0606020202030204" pitchFamily="34" charset="0"/>
                        </a:rPr>
                        <a:t> </a:t>
                      </a:r>
                      <a:r>
                        <a:rPr lang="es-PE" sz="1050" b="1" i="0" u="none" strike="noStrike" baseline="0" dirty="0" err="1">
                          <a:solidFill>
                            <a:schemeClr val="bg1"/>
                          </a:solidFill>
                          <a:effectLst/>
                          <a:latin typeface="Arial Narrow" panose="020B0606020202030204" pitchFamily="34" charset="0"/>
                        </a:rPr>
                        <a:t>Leg</a:t>
                      </a:r>
                      <a:r>
                        <a:rPr lang="es-PE" sz="1050" b="1" i="0" u="none" strike="noStrike" baseline="0" dirty="0">
                          <a:solidFill>
                            <a:schemeClr val="bg1"/>
                          </a:solidFill>
                          <a:effectLst/>
                          <a:latin typeface="Arial Narrow" panose="020B0606020202030204" pitchFamily="34" charset="0"/>
                        </a:rPr>
                        <a:t> 1057</a:t>
                      </a:r>
                      <a:endParaRPr lang="es-PE" sz="1050" b="1" i="0" u="none" strike="noStrike" dirty="0">
                        <a:solidFill>
                          <a:schemeClr val="bg1"/>
                        </a:solidFill>
                        <a:effectLst/>
                        <a:latin typeface="Arial Narrow" panose="020B0606020202030204" pitchFamily="34" charset="0"/>
                      </a:endParaRP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es-PE" sz="1050" b="1" i="0" u="none" strike="noStrike" dirty="0">
                          <a:solidFill>
                            <a:schemeClr val="bg1"/>
                          </a:solidFill>
                          <a:effectLst/>
                          <a:latin typeface="Arial Narrow" panose="020B0606020202030204" pitchFamily="34" charset="0"/>
                        </a:rPr>
                        <a:t>PENSIONES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PE"/>
                    </a:p>
                  </a:txBody>
                  <a:tcPr/>
                </a:tc>
                <a:tc rowSpan="2">
                  <a:txBody>
                    <a:bodyPr/>
                    <a:lstStyle/>
                    <a:p>
                      <a:pPr algn="ctr" fontAlgn="ctr"/>
                      <a:r>
                        <a:rPr lang="es-PE" sz="1050" b="1" i="0" u="none" strike="noStrike">
                          <a:solidFill>
                            <a:schemeClr val="bg1"/>
                          </a:solidFill>
                          <a:effectLst/>
                          <a:latin typeface="Arial Narrow" panose="020B0606020202030204" pitchFamily="34" charset="0"/>
                        </a:rPr>
                        <a:t>TOTAL</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33682698"/>
                  </a:ext>
                </a:extLst>
              </a:tr>
              <a:tr h="249599">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1050" b="1" i="0" u="none" strike="noStrike">
                          <a:solidFill>
                            <a:schemeClr val="bg1"/>
                          </a:solidFill>
                          <a:effectLst/>
                          <a:latin typeface="Arial Narrow" panose="020B0606020202030204" pitchFamily="34" charset="0"/>
                        </a:rPr>
                        <a:t>PENS.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050" b="1" i="0" u="none" strike="noStrike" dirty="0">
                          <a:solidFill>
                            <a:schemeClr val="bg1"/>
                          </a:solidFill>
                          <a:effectLst/>
                          <a:latin typeface="Arial Narrow" panose="020B0606020202030204" pitchFamily="34" charset="0"/>
                        </a:rPr>
                        <a:t>SOBREVI.</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PE"/>
                    </a:p>
                  </a:txBody>
                  <a:tcPr/>
                </a:tc>
                <a:extLst>
                  <a:ext uri="{0D108BD9-81ED-4DB2-BD59-A6C34878D82A}">
                    <a16:rowId xmlns:a16="http://schemas.microsoft.com/office/drawing/2014/main" val="2133150083"/>
                  </a:ext>
                </a:extLst>
              </a:tr>
              <a:tr h="141439">
                <a:tc>
                  <a:txBody>
                    <a:bodyPr/>
                    <a:lstStyle/>
                    <a:p>
                      <a:pPr algn="ctr" fontAlgn="b"/>
                      <a:r>
                        <a:rPr lang="es-PE" sz="1050" b="0" i="0" u="none" strike="noStrike" dirty="0">
                          <a:solidFill>
                            <a:schemeClr val="tx1"/>
                          </a:solidFill>
                          <a:effectLst/>
                          <a:latin typeface="Arial Narrow" panose="020B0606020202030204" pitchFamily="34" charset="0"/>
                        </a:rPr>
                        <a:t>1</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dirty="0">
                          <a:solidFill>
                            <a:schemeClr val="tx1"/>
                          </a:solidFill>
                          <a:effectLst/>
                          <a:latin typeface="Arial Narrow" panose="020B0606020202030204" pitchFamily="34" charset="0"/>
                        </a:rPr>
                        <a:t>001-0861 SEDE CENTRAL</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657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16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703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93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36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1,505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9213430"/>
                  </a:ext>
                </a:extLst>
              </a:tr>
              <a:tr h="141439">
                <a:tc>
                  <a:txBody>
                    <a:bodyPr/>
                    <a:lstStyle/>
                    <a:p>
                      <a:pPr algn="ctr" fontAlgn="b"/>
                      <a:r>
                        <a:rPr lang="es-PE" sz="1050" b="0" i="0" u="none" strike="noStrike">
                          <a:solidFill>
                            <a:schemeClr val="tx1"/>
                          </a:solidFill>
                          <a:effectLst/>
                          <a:latin typeface="Arial Narrow" panose="020B0606020202030204" pitchFamily="34" charset="0"/>
                        </a:rPr>
                        <a:t>2</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chemeClr val="tx1"/>
                          </a:solidFill>
                          <a:effectLst/>
                          <a:latin typeface="Arial Narrow" panose="020B0606020202030204" pitchFamily="34" charset="0"/>
                        </a:rPr>
                        <a:t>002-0863 ALTO AMAZONAS YURIMAGUAS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24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54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86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36560337"/>
                  </a:ext>
                </a:extLst>
              </a:tr>
              <a:tr h="141439">
                <a:tc>
                  <a:txBody>
                    <a:bodyPr/>
                    <a:lstStyle/>
                    <a:p>
                      <a:pPr algn="ctr" fontAlgn="b"/>
                      <a:r>
                        <a:rPr lang="es-PE" sz="1050" b="0" i="0" u="none" strike="noStrike">
                          <a:solidFill>
                            <a:schemeClr val="tx1"/>
                          </a:solidFill>
                          <a:effectLst/>
                          <a:latin typeface="Arial Narrow" panose="020B0606020202030204" pitchFamily="34" charset="0"/>
                        </a:rPr>
                        <a:t>3</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chemeClr val="tx1"/>
                          </a:solidFill>
                          <a:effectLst/>
                          <a:latin typeface="Arial Narrow" panose="020B0606020202030204" pitchFamily="34" charset="0"/>
                        </a:rPr>
                        <a:t>003-0864 UCAYALI CONTAMANA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14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76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91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94038235"/>
                  </a:ext>
                </a:extLst>
              </a:tr>
              <a:tr h="141439">
                <a:tc>
                  <a:txBody>
                    <a:bodyPr/>
                    <a:lstStyle/>
                    <a:p>
                      <a:pPr algn="ctr" fontAlgn="b"/>
                      <a:r>
                        <a:rPr lang="es-PE" sz="1050" b="0" i="0" u="none" strike="noStrike">
                          <a:solidFill>
                            <a:schemeClr val="tx1"/>
                          </a:solidFill>
                          <a:effectLst/>
                          <a:latin typeface="Arial Narrow" panose="020B0606020202030204" pitchFamily="34" charset="0"/>
                        </a:rPr>
                        <a:t>4</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chemeClr val="tx1"/>
                          </a:solidFill>
                          <a:effectLst/>
                          <a:latin typeface="Arial Narrow" panose="020B0606020202030204" pitchFamily="34" charset="0"/>
                        </a:rPr>
                        <a:t>004-1326 OPIPP</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98969251"/>
                  </a:ext>
                </a:extLst>
              </a:tr>
              <a:tr h="141439">
                <a:tc>
                  <a:txBody>
                    <a:bodyPr/>
                    <a:lstStyle/>
                    <a:p>
                      <a:pPr algn="ctr" fontAlgn="b"/>
                      <a:r>
                        <a:rPr lang="es-PE" sz="1050" b="0" i="0" u="none" strike="noStrike" dirty="0">
                          <a:solidFill>
                            <a:schemeClr val="tx1"/>
                          </a:solidFill>
                          <a:effectLst/>
                          <a:latin typeface="Arial Narrow" panose="020B0606020202030204" pitchFamily="34" charset="0"/>
                        </a:rPr>
                        <a:t>5</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dirty="0">
                          <a:solidFill>
                            <a:schemeClr val="tx1"/>
                          </a:solidFill>
                          <a:effectLst/>
                          <a:latin typeface="Arial Narrow" panose="020B0606020202030204" pitchFamily="34" charset="0"/>
                        </a:rPr>
                        <a:t>100-865: REGION LORETO-AGRICULTURA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95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53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97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40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285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44049603"/>
                  </a:ext>
                </a:extLst>
              </a:tr>
              <a:tr h="141700">
                <a:tc>
                  <a:txBody>
                    <a:bodyPr/>
                    <a:lstStyle/>
                    <a:p>
                      <a:pPr algn="ctr" fontAlgn="b"/>
                      <a:r>
                        <a:rPr lang="es-PE" sz="1050" b="0" i="0" u="none" strike="noStrike">
                          <a:solidFill>
                            <a:schemeClr val="tx1"/>
                          </a:solidFill>
                          <a:effectLst/>
                          <a:latin typeface="Arial Narrow" panose="020B0606020202030204" pitchFamily="34" charset="0"/>
                        </a:rPr>
                        <a:t>6</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dirty="0">
                          <a:solidFill>
                            <a:schemeClr val="tx1"/>
                          </a:solidFill>
                          <a:effectLst/>
                          <a:latin typeface="Arial Narrow" panose="020B0606020202030204" pitchFamily="34" charset="0"/>
                        </a:rPr>
                        <a:t>200-866: REGION LORETO-TRANSPORTES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65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chemeClr val="tx1"/>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51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28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chemeClr val="tx1"/>
                          </a:solidFill>
                          <a:effectLst/>
                          <a:latin typeface="Arial Narrow" panose="020B0606020202030204" pitchFamily="34" charset="0"/>
                        </a:rPr>
                        <a:t>152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63918181"/>
                  </a:ext>
                </a:extLst>
              </a:tr>
              <a:tr h="61274">
                <a:tc>
                  <a:txBody>
                    <a:bodyPr/>
                    <a:lstStyle/>
                    <a:p>
                      <a:pPr algn="ctr" fontAlgn="b"/>
                      <a:r>
                        <a:rPr lang="es-PE" sz="100" b="1" i="0" u="none" strike="noStrike" dirty="0">
                          <a:solidFill>
                            <a:srgbClr val="0F2EB1"/>
                          </a:solidFill>
                          <a:effectLst/>
                          <a:latin typeface="Arial Narrow" panose="020B0606020202030204" pitchFamily="34" charset="0"/>
                        </a:rPr>
                        <a:t> </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1" i="0" u="none" strike="noStrike" dirty="0">
                          <a:solidFill>
                            <a:srgbClr val="0033CC"/>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69176991"/>
                  </a:ext>
                </a:extLst>
              </a:tr>
              <a:tr h="141439">
                <a:tc>
                  <a:txBody>
                    <a:bodyPr/>
                    <a:lstStyle/>
                    <a:p>
                      <a:pPr algn="ctr" fontAlgn="b"/>
                      <a:r>
                        <a:rPr lang="es-PE" sz="1050" b="1" i="0" u="none" strike="noStrike">
                          <a:solidFill>
                            <a:srgbClr val="0F2EB1"/>
                          </a:solidFill>
                          <a:effectLst/>
                          <a:latin typeface="Arial Narrow" panose="020B0606020202030204" pitchFamily="34" charset="0"/>
                        </a:rPr>
                        <a:t> </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1" i="0" u="none" strike="noStrike">
                          <a:solidFill>
                            <a:srgbClr val="0033CC"/>
                          </a:solidFill>
                          <a:effectLst/>
                          <a:latin typeface="Arial Narrow" panose="020B0606020202030204" pitchFamily="34" charset="0"/>
                        </a:rPr>
                        <a:t>SECTOR EDUCACIÓN</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2,196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24,652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1,512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3,249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33CC"/>
                          </a:solidFill>
                          <a:effectLst/>
                          <a:latin typeface="Arial Narrow" panose="020B0606020202030204" pitchFamily="34" charset="0"/>
                        </a:rPr>
                        <a:t>202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33CC"/>
                          </a:solidFill>
                          <a:effectLst/>
                          <a:latin typeface="Arial Narrow" panose="020B0606020202030204" pitchFamily="34" charset="0"/>
                        </a:rPr>
                        <a:t>31,811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595360"/>
                  </a:ext>
                </a:extLst>
              </a:tr>
              <a:tr h="141439">
                <a:tc>
                  <a:txBody>
                    <a:bodyPr/>
                    <a:lstStyle/>
                    <a:p>
                      <a:pPr algn="ctr" fontAlgn="b"/>
                      <a:r>
                        <a:rPr lang="es-PE" sz="1050" b="0" i="0" u="none" strike="noStrike">
                          <a:solidFill>
                            <a:srgbClr val="000000"/>
                          </a:solidFill>
                          <a:effectLst/>
                          <a:latin typeface="Arial Narrow" panose="020B0606020202030204" pitchFamily="34" charset="0"/>
                        </a:rPr>
                        <a:t>7</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300-0867 EDUCACION LORETO</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1,423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10,277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343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2,424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14,467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43554579"/>
                  </a:ext>
                </a:extLst>
              </a:tr>
              <a:tr h="141439">
                <a:tc>
                  <a:txBody>
                    <a:bodyPr/>
                    <a:lstStyle/>
                    <a:p>
                      <a:pPr algn="ctr" fontAlgn="b"/>
                      <a:r>
                        <a:rPr lang="es-PE" sz="1050" b="0" i="0" u="none" strike="noStrike">
                          <a:solidFill>
                            <a:srgbClr val="000000"/>
                          </a:solidFill>
                          <a:effectLst/>
                          <a:latin typeface="Arial Narrow" panose="020B0606020202030204" pitchFamily="34" charset="0"/>
                        </a:rPr>
                        <a:t>8</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301-0868 EDUCACION ALTO AMAZONAS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211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3,455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309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329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95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4,399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60624308"/>
                  </a:ext>
                </a:extLst>
              </a:tr>
              <a:tr h="141439">
                <a:tc>
                  <a:txBody>
                    <a:bodyPr/>
                    <a:lstStyle/>
                    <a:p>
                      <a:pPr algn="ctr" fontAlgn="b"/>
                      <a:r>
                        <a:rPr lang="es-PE" sz="1050" b="0" i="0" u="none" strike="noStrike">
                          <a:solidFill>
                            <a:srgbClr val="000000"/>
                          </a:solidFill>
                          <a:effectLst/>
                          <a:latin typeface="Arial Narrow" panose="020B0606020202030204" pitchFamily="34" charset="0"/>
                        </a:rPr>
                        <a:t>9</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302-0869 EDUCACION UCAYALI CONTAMANA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1,990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66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137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2,369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38688767"/>
                  </a:ext>
                </a:extLst>
              </a:tr>
              <a:tr h="141439">
                <a:tc>
                  <a:txBody>
                    <a:bodyPr/>
                    <a:lstStyle/>
                    <a:p>
                      <a:pPr algn="ctr" fontAlgn="b"/>
                      <a:r>
                        <a:rPr lang="es-PE" sz="1050" b="0" i="0" u="none" strike="noStrike">
                          <a:solidFill>
                            <a:srgbClr val="000000"/>
                          </a:solidFill>
                          <a:effectLst/>
                          <a:latin typeface="Arial Narrow" panose="020B0606020202030204" pitchFamily="34" charset="0"/>
                        </a:rPr>
                        <a:t>10</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303-1125 EDUC. MARISCAL RAMON CASTILLA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83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1,617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146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63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1,915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11641709"/>
                  </a:ext>
                </a:extLst>
              </a:tr>
              <a:tr h="141439">
                <a:tc>
                  <a:txBody>
                    <a:bodyPr/>
                    <a:lstStyle/>
                    <a:p>
                      <a:pPr algn="ctr" fontAlgn="b"/>
                      <a:r>
                        <a:rPr lang="es-PE" sz="1050" b="0" i="0" u="none" strike="noStrike">
                          <a:solidFill>
                            <a:srgbClr val="000000"/>
                          </a:solidFill>
                          <a:effectLst/>
                          <a:latin typeface="Arial Narrow" panose="020B0606020202030204" pitchFamily="34" charset="0"/>
                        </a:rPr>
                        <a:t>11</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304-1178 EDUCACION REQUENA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132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2,021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86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154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44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2,437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9023857"/>
                  </a:ext>
                </a:extLst>
              </a:tr>
              <a:tr h="141439">
                <a:tc>
                  <a:txBody>
                    <a:bodyPr/>
                    <a:lstStyle/>
                    <a:p>
                      <a:pPr algn="ctr" fontAlgn="b"/>
                      <a:r>
                        <a:rPr lang="es-PE" sz="1050" b="0" i="0" u="none" strike="noStrike">
                          <a:solidFill>
                            <a:srgbClr val="000000"/>
                          </a:solidFill>
                          <a:effectLst/>
                          <a:latin typeface="Arial Narrow" panose="020B0606020202030204" pitchFamily="34" charset="0"/>
                        </a:rPr>
                        <a:t>12</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305-1179 EDUCACION NAUTA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124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2,464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181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100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2,886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45896805"/>
                  </a:ext>
                </a:extLst>
              </a:tr>
              <a:tr h="141439">
                <a:tc>
                  <a:txBody>
                    <a:bodyPr/>
                    <a:lstStyle/>
                    <a:p>
                      <a:pPr algn="ctr" fontAlgn="b"/>
                      <a:r>
                        <a:rPr lang="es-PE" sz="1050" b="0" i="0" u="none" strike="noStrike">
                          <a:solidFill>
                            <a:srgbClr val="000000"/>
                          </a:solidFill>
                          <a:effectLst/>
                          <a:latin typeface="Arial Narrow" panose="020B0606020202030204" pitchFamily="34" charset="0"/>
                        </a:rPr>
                        <a:t>13</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306-1248 EDUC.DATEM DEL MARAÑÓN</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40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2,506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294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2,887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74870902"/>
                  </a:ext>
                </a:extLst>
              </a:tr>
              <a:tr h="141439">
                <a:tc>
                  <a:txBody>
                    <a:bodyPr/>
                    <a:lstStyle/>
                    <a:p>
                      <a:pPr algn="ctr" fontAlgn="b"/>
                      <a:r>
                        <a:rPr lang="es-PE" sz="1050" b="0" i="0" u="none" strike="noStrike">
                          <a:solidFill>
                            <a:srgbClr val="000000"/>
                          </a:solidFill>
                          <a:effectLst/>
                          <a:latin typeface="Arial Narrow" panose="020B0606020202030204" pitchFamily="34" charset="0"/>
                        </a:rPr>
                        <a:t>14</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308-1676 EDUCACIÓN PUTUMAYO</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322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87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451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72412379"/>
                  </a:ext>
                </a:extLst>
              </a:tr>
              <a:tr h="67739">
                <a:tc>
                  <a:txBody>
                    <a:bodyPr/>
                    <a:lstStyle/>
                    <a:p>
                      <a:pPr algn="ctr" fontAlgn="b"/>
                      <a:r>
                        <a:rPr lang="es-PE" sz="100" b="0" i="0" u="none" strike="noStrike" dirty="0">
                          <a:solidFill>
                            <a:srgbClr val="000000"/>
                          </a:solidFill>
                          <a:effectLst/>
                          <a:latin typeface="Arial Narrow" panose="020B0606020202030204" pitchFamily="34" charset="0"/>
                        </a:rPr>
                        <a:t> </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0" b="0" i="0" u="none" strike="noStrike" dirty="0">
                          <a:solidFill>
                            <a:srgbClr val="000000"/>
                          </a:solidFill>
                          <a:effectLst/>
                          <a:latin typeface="Arial Narrow" panose="020B0606020202030204" pitchFamily="34" charset="0"/>
                        </a:rPr>
                        <a:t> </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7470287"/>
                  </a:ext>
                </a:extLst>
              </a:tr>
              <a:tr h="141439">
                <a:tc>
                  <a:txBody>
                    <a:bodyPr/>
                    <a:lstStyle/>
                    <a:p>
                      <a:pPr algn="ctr" fontAlgn="b"/>
                      <a:r>
                        <a:rPr lang="es-PE" sz="1050" b="1" i="0" u="none" strike="noStrike" dirty="0">
                          <a:solidFill>
                            <a:srgbClr val="0000FF"/>
                          </a:solidFill>
                          <a:effectLst/>
                          <a:latin typeface="Arial Narrow" panose="020B0606020202030204" pitchFamily="34" charset="0"/>
                        </a:rPr>
                        <a:t> </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1" i="0" u="none" strike="noStrike" dirty="0">
                          <a:solidFill>
                            <a:srgbClr val="0000FF"/>
                          </a:solidFill>
                          <a:effectLst/>
                          <a:latin typeface="Arial Narrow" panose="020B0606020202030204" pitchFamily="34" charset="0"/>
                        </a:rPr>
                        <a:t>SECTOR SALUD</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00FF"/>
                          </a:solidFill>
                          <a:effectLst/>
                          <a:latin typeface="Arial Narrow" panose="020B0606020202030204" pitchFamily="34" charset="0"/>
                        </a:rPr>
                        <a:t>548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00FF"/>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00FF"/>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00FF"/>
                          </a:solidFill>
                          <a:effectLst/>
                          <a:latin typeface="Arial Narrow" panose="020B0606020202030204" pitchFamily="34" charset="0"/>
                        </a:rPr>
                        <a:t>2,305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00FF"/>
                          </a:solidFill>
                          <a:effectLst/>
                          <a:latin typeface="Arial Narrow" panose="020B0606020202030204" pitchFamily="34" charset="0"/>
                        </a:rPr>
                        <a:t>1,358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00FF"/>
                          </a:solidFill>
                          <a:effectLst/>
                          <a:latin typeface="Arial Narrow" panose="020B0606020202030204" pitchFamily="34" charset="0"/>
                        </a:rPr>
                        <a:t>4,772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a:solidFill>
                            <a:srgbClr val="0000FF"/>
                          </a:solidFill>
                          <a:effectLst/>
                          <a:latin typeface="Arial Narrow" panose="020B0606020202030204" pitchFamily="34" charset="0"/>
                        </a:rPr>
                        <a:t>240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00FF"/>
                          </a:solidFill>
                          <a:effectLst/>
                          <a:latin typeface="Arial Narrow" panose="020B0606020202030204" pitchFamily="34" charset="0"/>
                        </a:rPr>
                        <a:t>136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1" i="0" u="none" strike="noStrike" dirty="0">
                          <a:solidFill>
                            <a:srgbClr val="0000FF"/>
                          </a:solidFill>
                          <a:effectLst/>
                          <a:latin typeface="Arial Narrow" panose="020B0606020202030204" pitchFamily="34" charset="0"/>
                        </a:rPr>
                        <a:t>9,359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440965"/>
                  </a:ext>
                </a:extLst>
              </a:tr>
              <a:tr h="141439">
                <a:tc>
                  <a:txBody>
                    <a:bodyPr/>
                    <a:lstStyle/>
                    <a:p>
                      <a:pPr algn="ctr" fontAlgn="b"/>
                      <a:r>
                        <a:rPr lang="es-PE" sz="1050" b="0" i="0" u="none" strike="noStrike">
                          <a:solidFill>
                            <a:srgbClr val="000000"/>
                          </a:solidFill>
                          <a:effectLst/>
                          <a:latin typeface="Arial Narrow" panose="020B0606020202030204" pitchFamily="34" charset="0"/>
                        </a:rPr>
                        <a:t>15</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400-0870 SALUD LORETO</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217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968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550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1,660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204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120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3,719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84021044"/>
                  </a:ext>
                </a:extLst>
              </a:tr>
              <a:tr h="141439">
                <a:tc>
                  <a:txBody>
                    <a:bodyPr/>
                    <a:lstStyle/>
                    <a:p>
                      <a:pPr algn="ctr" fontAlgn="b"/>
                      <a:r>
                        <a:rPr lang="es-PE" sz="1050" b="0" i="0" u="none" strike="noStrike">
                          <a:solidFill>
                            <a:srgbClr val="000000"/>
                          </a:solidFill>
                          <a:effectLst/>
                          <a:latin typeface="Arial Narrow" panose="020B0606020202030204" pitchFamily="34" charset="0"/>
                        </a:rPr>
                        <a:t>16</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401-0871 SALUD YURIMAGUAS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42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277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127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752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1,198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11535184"/>
                  </a:ext>
                </a:extLst>
              </a:tr>
              <a:tr h="141439">
                <a:tc>
                  <a:txBody>
                    <a:bodyPr/>
                    <a:lstStyle/>
                    <a:p>
                      <a:pPr algn="ctr" fontAlgn="b"/>
                      <a:r>
                        <a:rPr lang="es-PE" sz="1050" b="0" i="0" u="none" strike="noStrike">
                          <a:solidFill>
                            <a:srgbClr val="000000"/>
                          </a:solidFill>
                          <a:effectLst/>
                          <a:latin typeface="Arial Narrow" panose="020B0606020202030204" pitchFamily="34" charset="0"/>
                        </a:rPr>
                        <a:t>17</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402-0873 HOSPITAL APOYO IQUITOS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118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238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193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303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852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20957524"/>
                  </a:ext>
                </a:extLst>
              </a:tr>
              <a:tr h="141439">
                <a:tc>
                  <a:txBody>
                    <a:bodyPr/>
                    <a:lstStyle/>
                    <a:p>
                      <a:pPr algn="ctr" fontAlgn="b"/>
                      <a:r>
                        <a:rPr lang="es-PE" sz="1050" b="0" i="0" u="none" strike="noStrike">
                          <a:solidFill>
                            <a:srgbClr val="000000"/>
                          </a:solidFill>
                          <a:effectLst/>
                          <a:latin typeface="Arial Narrow" panose="020B0606020202030204" pitchFamily="34" charset="0"/>
                        </a:rPr>
                        <a:t>18</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pt-BR" sz="1050" b="0" i="0" u="none" strike="noStrike">
                          <a:solidFill>
                            <a:srgbClr val="000000"/>
                          </a:solidFill>
                          <a:effectLst/>
                          <a:latin typeface="Arial Narrow" panose="020B0606020202030204" pitchFamily="34" charset="0"/>
                        </a:rPr>
                        <a:t>403-0874 HOSPITAL REGIONAL DE LORETO</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115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291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266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666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1,338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91105716"/>
                  </a:ext>
                </a:extLst>
              </a:tr>
              <a:tr h="141439">
                <a:tc>
                  <a:txBody>
                    <a:bodyPr/>
                    <a:lstStyle/>
                    <a:p>
                      <a:pPr algn="ctr" fontAlgn="b"/>
                      <a:r>
                        <a:rPr lang="es-PE" sz="1050" b="0" i="0" u="none" strike="noStrike">
                          <a:solidFill>
                            <a:srgbClr val="000000"/>
                          </a:solidFill>
                          <a:effectLst/>
                          <a:latin typeface="Arial Narrow" panose="020B0606020202030204" pitchFamily="34" charset="0"/>
                        </a:rPr>
                        <a:t>19</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404-1391 RED DE SALUD DATEM DEL MARAÑÓN</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146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298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474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67014496"/>
                  </a:ext>
                </a:extLst>
              </a:tr>
              <a:tr h="141439">
                <a:tc>
                  <a:txBody>
                    <a:bodyPr/>
                    <a:lstStyle/>
                    <a:p>
                      <a:pPr algn="ctr" fontAlgn="b"/>
                      <a:r>
                        <a:rPr lang="es-PE" sz="1050" b="0" i="0" u="none" strike="noStrike">
                          <a:solidFill>
                            <a:srgbClr val="000000"/>
                          </a:solidFill>
                          <a:effectLst/>
                          <a:latin typeface="Arial Narrow" panose="020B0606020202030204" pitchFamily="34" charset="0"/>
                        </a:rPr>
                        <a:t>20</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pt-BR" sz="1050" b="0" i="0" u="none" strike="noStrike">
                          <a:solidFill>
                            <a:srgbClr val="000000"/>
                          </a:solidFill>
                          <a:effectLst/>
                          <a:latin typeface="Arial Narrow" panose="020B0606020202030204" pitchFamily="34" charset="0"/>
                        </a:rPr>
                        <a:t>405-1407 HOSPITAL SANTA GEMA YURIMAGUAS</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54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156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104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474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16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840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25509013"/>
                  </a:ext>
                </a:extLst>
              </a:tr>
              <a:tr h="141439">
                <a:tc>
                  <a:txBody>
                    <a:bodyPr/>
                    <a:lstStyle/>
                    <a:p>
                      <a:pPr algn="ctr" fontAlgn="b"/>
                      <a:r>
                        <a:rPr lang="es-PE" sz="1050" b="0" i="0" u="none" strike="noStrike">
                          <a:solidFill>
                            <a:srgbClr val="000000"/>
                          </a:solidFill>
                          <a:effectLst/>
                          <a:latin typeface="Arial Narrow" panose="020B0606020202030204" pitchFamily="34" charset="0"/>
                        </a:rPr>
                        <a:t>21</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406-1672 SALUD UCAYALI CONTAMANA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111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32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504</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647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5256224"/>
                  </a:ext>
                </a:extLst>
              </a:tr>
              <a:tr h="141439">
                <a:tc>
                  <a:txBody>
                    <a:bodyPr/>
                    <a:lstStyle/>
                    <a:p>
                      <a:pPr algn="ctr" fontAlgn="b"/>
                      <a:r>
                        <a:rPr lang="es-PE" sz="1050" b="0" i="0" u="none" strike="noStrike">
                          <a:solidFill>
                            <a:srgbClr val="000000"/>
                          </a:solidFill>
                          <a:effectLst/>
                          <a:latin typeface="Arial Narrow" panose="020B0606020202030204" pitchFamily="34" charset="0"/>
                        </a:rPr>
                        <a:t>22</a:t>
                      </a:r>
                    </a:p>
                  </a:txBody>
                  <a:tcPr marL="8320" marR="8320" marT="83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PE" sz="1050" b="0" i="0" u="none" strike="noStrike">
                          <a:solidFill>
                            <a:srgbClr val="000000"/>
                          </a:solidFill>
                          <a:effectLst/>
                          <a:latin typeface="Arial Narrow" panose="020B0606020202030204" pitchFamily="34" charset="0"/>
                        </a:rPr>
                        <a:t>407-1714 SALUD NAUTA</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118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57</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115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a:solidFill>
                            <a:srgbClr val="000000"/>
                          </a:solidFill>
                          <a:effectLst/>
                          <a:latin typeface="Arial Narrow" panose="020B0606020202030204" pitchFamily="34" charset="0"/>
                        </a:rPr>
                        <a:t>0</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50" b="0" i="0" u="none" strike="noStrike" dirty="0">
                          <a:solidFill>
                            <a:srgbClr val="000000"/>
                          </a:solidFill>
                          <a:effectLst/>
                          <a:latin typeface="Arial Narrow" panose="020B0606020202030204" pitchFamily="34" charset="0"/>
                        </a:rPr>
                        <a:t>291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009306"/>
                  </a:ext>
                </a:extLst>
              </a:tr>
              <a:tr h="255017">
                <a:tc gridSpan="2">
                  <a:txBody>
                    <a:bodyPr/>
                    <a:lstStyle/>
                    <a:p>
                      <a:pPr algn="ctr" fontAlgn="ctr"/>
                      <a:r>
                        <a:rPr lang="es-PE" sz="1050" b="1" i="0" u="none" strike="noStrike" dirty="0">
                          <a:solidFill>
                            <a:srgbClr val="000000"/>
                          </a:solidFill>
                          <a:effectLst/>
                          <a:latin typeface="Arial Narrow" panose="020B0606020202030204" pitchFamily="34" charset="0"/>
                        </a:rPr>
                        <a:t>TOTAL</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s-PE"/>
                    </a:p>
                  </a:txBody>
                  <a:tcPr/>
                </a:tc>
                <a:tc>
                  <a:txBody>
                    <a:bodyPr/>
                    <a:lstStyle/>
                    <a:p>
                      <a:pPr algn="ctr" fontAlgn="ctr"/>
                      <a:r>
                        <a:rPr lang="es-PE" sz="1050" b="1" i="0" u="none" strike="noStrike" dirty="0">
                          <a:solidFill>
                            <a:srgbClr val="000000"/>
                          </a:solidFill>
                          <a:effectLst/>
                          <a:latin typeface="Arial Narrow" panose="020B0606020202030204" pitchFamily="34" charset="0"/>
                        </a:rPr>
                        <a:t>3,599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a:solidFill>
                            <a:srgbClr val="000000"/>
                          </a:solidFill>
                          <a:effectLst/>
                          <a:latin typeface="Arial Narrow" panose="020B0606020202030204" pitchFamily="34" charset="0"/>
                        </a:rPr>
                        <a:t>16</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a:solidFill>
                            <a:srgbClr val="000000"/>
                          </a:solidFill>
                          <a:effectLst/>
                          <a:latin typeface="Arial Narrow" panose="020B0606020202030204" pitchFamily="34" charset="0"/>
                        </a:rPr>
                        <a:t>24,652</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dirty="0">
                          <a:solidFill>
                            <a:srgbClr val="000000"/>
                          </a:solidFill>
                          <a:effectLst/>
                          <a:latin typeface="Arial Narrow" panose="020B0606020202030204" pitchFamily="34" charset="0"/>
                        </a:rPr>
                        <a:t>2,305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a:solidFill>
                            <a:srgbClr val="000000"/>
                          </a:solidFill>
                          <a:effectLst/>
                          <a:latin typeface="Arial Narrow" panose="020B0606020202030204" pitchFamily="34" charset="0"/>
                        </a:rPr>
                        <a:t>1,358</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dirty="0">
                          <a:solidFill>
                            <a:srgbClr val="000000"/>
                          </a:solidFill>
                          <a:effectLst/>
                          <a:latin typeface="Arial Narrow" panose="020B0606020202030204" pitchFamily="34" charset="0"/>
                        </a:rPr>
                        <a:t>7,221</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dirty="0">
                          <a:solidFill>
                            <a:srgbClr val="000000"/>
                          </a:solidFill>
                          <a:effectLst/>
                          <a:latin typeface="Arial Narrow" panose="020B0606020202030204" pitchFamily="34" charset="0"/>
                        </a:rPr>
                        <a:t>3,713</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dirty="0">
                          <a:solidFill>
                            <a:srgbClr val="000000"/>
                          </a:solidFill>
                          <a:effectLst/>
                          <a:latin typeface="Arial Narrow" panose="020B0606020202030204" pitchFamily="34" charset="0"/>
                        </a:rPr>
                        <a:t>425</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050" b="1" i="0" u="none" strike="noStrike" dirty="0">
                          <a:solidFill>
                            <a:srgbClr val="000000"/>
                          </a:solidFill>
                          <a:effectLst/>
                          <a:latin typeface="Arial Narrow" panose="020B0606020202030204" pitchFamily="34" charset="0"/>
                        </a:rPr>
                        <a:t>43,289</a:t>
                      </a:r>
                    </a:p>
                  </a:txBody>
                  <a:tcPr marL="8320" marR="8320" marT="8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20728160"/>
                  </a:ext>
                </a:extLst>
              </a:tr>
            </a:tbl>
          </a:graphicData>
        </a:graphic>
      </p:graphicFrame>
    </p:spTree>
    <p:extLst>
      <p:ext uri="{BB962C8B-B14F-4D97-AF65-F5344CB8AC3E}">
        <p14:creationId xmlns:p14="http://schemas.microsoft.com/office/powerpoint/2010/main" val="17389922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018775" y="2679923"/>
            <a:ext cx="8148808" cy="1402480"/>
          </a:xfrm>
          <a:prstGeom prst="rect">
            <a:avLst/>
          </a:prstGeom>
          <a:solidFill>
            <a:srgbClr val="00206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bg1"/>
                </a:solidFill>
              </a:rPr>
              <a:t>PRESUPUESTO INSTITUCIONAL DE APERTURA</a:t>
            </a:r>
          </a:p>
          <a:p>
            <a:pPr algn="ctr"/>
            <a:r>
              <a:rPr lang="es-ES" sz="3200" b="1" dirty="0">
                <a:solidFill>
                  <a:schemeClr val="bg1"/>
                </a:solidFill>
              </a:rPr>
              <a:t>AÑO</a:t>
            </a:r>
            <a:r>
              <a:rPr lang="es-PE" sz="3200" b="1" dirty="0">
                <a:solidFill>
                  <a:schemeClr val="bg1"/>
                </a:solidFill>
              </a:rPr>
              <a:t> FISCAL 2023</a:t>
            </a:r>
          </a:p>
        </p:txBody>
      </p:sp>
      <p:grpSp>
        <p:nvGrpSpPr>
          <p:cNvPr id="10" name="Grupo 9"/>
          <p:cNvGrpSpPr/>
          <p:nvPr/>
        </p:nvGrpSpPr>
        <p:grpSpPr>
          <a:xfrm>
            <a:off x="-5641" y="-4683"/>
            <a:ext cx="12197641" cy="6875913"/>
            <a:chOff x="-5641" y="-4683"/>
            <a:chExt cx="12197641" cy="6875913"/>
          </a:xfrm>
        </p:grpSpPr>
        <p:pic>
          <p:nvPicPr>
            <p:cNvPr id="11" name="Imagen 10"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2" name="Rectángulo 11"/>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40411876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1951630" y="575330"/>
            <a:ext cx="8428196" cy="6519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rPr>
              <a:t>ASIGNACIÓN PRESUPUESTAL DE INGRESOS - AÑO FISCAL 2023</a:t>
            </a:r>
          </a:p>
          <a:p>
            <a:pPr algn="ctr"/>
            <a:r>
              <a:rPr lang="es-PE" b="1" dirty="0">
                <a:solidFill>
                  <a:schemeClr val="tx1"/>
                </a:solidFill>
              </a:rPr>
              <a:t>Por Fuente de Financiamiento</a:t>
            </a:r>
          </a:p>
        </p:txBody>
      </p:sp>
      <p:sp>
        <p:nvSpPr>
          <p:cNvPr id="4" name="Rectángulo 3"/>
          <p:cNvSpPr/>
          <p:nvPr/>
        </p:nvSpPr>
        <p:spPr>
          <a:xfrm>
            <a:off x="1676951" y="1274277"/>
            <a:ext cx="8901960" cy="407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Pliego: 453 Gobierno Regional del Departamento de Loreto</a:t>
            </a:r>
            <a:endParaRPr lang="en-US" b="1" dirty="0">
              <a:solidFill>
                <a:schemeClr val="tx1"/>
              </a:solidFill>
            </a:endParaRPr>
          </a:p>
        </p:txBody>
      </p:sp>
      <p:grpSp>
        <p:nvGrpSpPr>
          <p:cNvPr id="14" name="Grupo 13"/>
          <p:cNvGrpSpPr/>
          <p:nvPr/>
        </p:nvGrpSpPr>
        <p:grpSpPr>
          <a:xfrm>
            <a:off x="-5641" y="-4683"/>
            <a:ext cx="12197641" cy="6875913"/>
            <a:chOff x="-5641" y="-4683"/>
            <a:chExt cx="12197641" cy="6875913"/>
          </a:xfrm>
        </p:grpSpPr>
        <p:pic>
          <p:nvPicPr>
            <p:cNvPr id="15" name="Imagen 14"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4" y="195793"/>
              <a:ext cx="1583256" cy="474628"/>
            </a:xfrm>
            <a:prstGeom prst="rect">
              <a:avLst/>
            </a:prstGeom>
            <a:noFill/>
            <a:ln>
              <a:noFill/>
            </a:ln>
          </p:spPr>
        </p:pic>
        <p:sp>
          <p:nvSpPr>
            <p:cNvPr id="16" name="Rectángulo 15"/>
            <p:cNvSpPr/>
            <p:nvPr/>
          </p:nvSpPr>
          <p:spPr>
            <a:xfrm>
              <a:off x="-5641" y="6763230"/>
              <a:ext cx="12197641"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p:cNvSpPr/>
            <p:nvPr/>
          </p:nvSpPr>
          <p:spPr>
            <a:xfrm>
              <a:off x="11559654" y="6026562"/>
              <a:ext cx="631231" cy="631231"/>
            </a:xfrm>
            <a:prstGeom prst="rect">
              <a:avLst/>
            </a:prstGeom>
            <a:solidFill>
              <a:srgbClr val="004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Marca Loreto Para El Mundo! - Noticias - Gobierno Regional Loreto -  Gobierno del Perú"/>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6587" y="202746"/>
              <a:ext cx="998680" cy="562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641" y="-4683"/>
              <a:ext cx="12197641" cy="108000"/>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11354939" y="6247981"/>
              <a:ext cx="518614" cy="518614"/>
            </a:xfrm>
            <a:prstGeom prst="rect">
              <a:avLst/>
            </a:prstGeom>
            <a:solidFill>
              <a:srgbClr val="69A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aphicFrame>
        <p:nvGraphicFramePr>
          <p:cNvPr id="5" name="Tabla 4"/>
          <p:cNvGraphicFramePr>
            <a:graphicFrameLocks noGrp="1"/>
          </p:cNvGraphicFramePr>
          <p:nvPr>
            <p:extLst>
              <p:ext uri="{D42A27DB-BD31-4B8C-83A1-F6EECF244321}">
                <p14:modId xmlns:p14="http://schemas.microsoft.com/office/powerpoint/2010/main" val="342606842"/>
              </p:ext>
            </p:extLst>
          </p:nvPr>
        </p:nvGraphicFramePr>
        <p:xfrm>
          <a:off x="1748808" y="1641600"/>
          <a:ext cx="8830103" cy="4858822"/>
        </p:xfrm>
        <a:graphic>
          <a:graphicData uri="http://schemas.openxmlformats.org/drawingml/2006/table">
            <a:tbl>
              <a:tblPr/>
              <a:tblGrid>
                <a:gridCol w="5730648">
                  <a:extLst>
                    <a:ext uri="{9D8B030D-6E8A-4147-A177-3AD203B41FA5}">
                      <a16:colId xmlns:a16="http://schemas.microsoft.com/office/drawing/2014/main" val="362078089"/>
                    </a:ext>
                  </a:extLst>
                </a:gridCol>
                <a:gridCol w="1966688">
                  <a:extLst>
                    <a:ext uri="{9D8B030D-6E8A-4147-A177-3AD203B41FA5}">
                      <a16:colId xmlns:a16="http://schemas.microsoft.com/office/drawing/2014/main" val="690304664"/>
                    </a:ext>
                  </a:extLst>
                </a:gridCol>
                <a:gridCol w="1132767">
                  <a:extLst>
                    <a:ext uri="{9D8B030D-6E8A-4147-A177-3AD203B41FA5}">
                      <a16:colId xmlns:a16="http://schemas.microsoft.com/office/drawing/2014/main" val="1727499907"/>
                    </a:ext>
                  </a:extLst>
                </a:gridCol>
              </a:tblGrid>
              <a:tr h="419212">
                <a:tc>
                  <a:txBody>
                    <a:bodyPr/>
                    <a:lstStyle/>
                    <a:p>
                      <a:pPr algn="ctr" fontAlgn="ctr"/>
                      <a:r>
                        <a:rPr lang="es-PE" sz="1600" b="1" i="0" u="none" strike="noStrike" dirty="0">
                          <a:solidFill>
                            <a:schemeClr val="bg1"/>
                          </a:solidFill>
                          <a:effectLst/>
                          <a:latin typeface="+mn-lt"/>
                        </a:rPr>
                        <a:t>FUENTE DE FINANCIAMIENTO</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dirty="0">
                          <a:solidFill>
                            <a:schemeClr val="bg1"/>
                          </a:solidFill>
                          <a:effectLst/>
                          <a:latin typeface="+mn-lt"/>
                        </a:rPr>
                        <a:t>MONTO DE INGRESOS</a:t>
                      </a:r>
                    </a:p>
                    <a:p>
                      <a:pPr algn="ctr" fontAlgn="ctr"/>
                      <a:r>
                        <a:rPr lang="es-PE" sz="1600" b="1" i="0" u="none" strike="noStrike" dirty="0">
                          <a:solidFill>
                            <a:schemeClr val="bg1"/>
                          </a:solidFill>
                          <a:effectLst/>
                          <a:latin typeface="+mn-lt"/>
                        </a:rPr>
                        <a:t>(S/)</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PE" sz="1600" b="1" i="0" u="none" strike="noStrike" dirty="0">
                          <a:solidFill>
                            <a:schemeClr val="bg1"/>
                          </a:solidFill>
                          <a:effectLst/>
                          <a:latin typeface="+mn-lt"/>
                        </a:rPr>
                        <a:t>EST.</a:t>
                      </a:r>
                      <a:endParaRPr lang="es-PE" sz="1600" b="1" i="0" u="none" strike="noStrike" baseline="0" dirty="0">
                        <a:solidFill>
                          <a:schemeClr val="bg1"/>
                        </a:solidFill>
                        <a:effectLst/>
                        <a:latin typeface="+mn-lt"/>
                      </a:endParaRPr>
                    </a:p>
                    <a:p>
                      <a:pPr algn="ctr" fontAlgn="ctr"/>
                      <a:r>
                        <a:rPr lang="es-PE" sz="1600" b="1" i="0" u="none" strike="noStrike" baseline="0" dirty="0">
                          <a:solidFill>
                            <a:schemeClr val="bg1"/>
                          </a:solidFill>
                          <a:effectLst/>
                          <a:latin typeface="+mn-lt"/>
                        </a:rPr>
                        <a:t>(</a:t>
                      </a:r>
                      <a:r>
                        <a:rPr lang="es-PE" sz="1600" b="1" i="0" u="none" strike="noStrike" dirty="0">
                          <a:solidFill>
                            <a:schemeClr val="bg1"/>
                          </a:solidFill>
                          <a:effectLst/>
                          <a:latin typeface="+mn-lt"/>
                        </a:rPr>
                        <a:t>%)</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1905033"/>
                  </a:ext>
                </a:extLst>
              </a:tr>
              <a:tr h="341040">
                <a:tc>
                  <a:txBody>
                    <a:bodyPr/>
                    <a:lstStyle/>
                    <a:p>
                      <a:pPr marL="95250" indent="0" algn="l" fontAlgn="ctr"/>
                      <a:r>
                        <a:rPr lang="es-PE" sz="1600" b="1" i="0" u="none" strike="noStrike" dirty="0">
                          <a:solidFill>
                            <a:srgbClr val="0000FF"/>
                          </a:solidFill>
                          <a:effectLst/>
                          <a:latin typeface="+mn-lt"/>
                        </a:rPr>
                        <a:t>1 RECURSOS ORDINARIOS</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rgbClr val="0000FF"/>
                          </a:solidFill>
                          <a:effectLst/>
                          <a:latin typeface="+mn-lt"/>
                        </a:rPr>
                        <a:t>1,685,154,051</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rgbClr val="0000FF"/>
                          </a:solidFill>
                          <a:effectLst/>
                          <a:latin typeface="+mn-lt"/>
                        </a:rPr>
                        <a:t>67.80</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13499232"/>
                  </a:ext>
                </a:extLst>
              </a:tr>
              <a:tr h="341194">
                <a:tc>
                  <a:txBody>
                    <a:bodyPr/>
                    <a:lstStyle/>
                    <a:p>
                      <a:pPr marL="95250" indent="0" algn="l" fontAlgn="ctr"/>
                      <a:r>
                        <a:rPr lang="es-PE" sz="1600" b="1" i="0" u="none" strike="noStrike" dirty="0">
                          <a:solidFill>
                            <a:srgbClr val="0000FF"/>
                          </a:solidFill>
                          <a:effectLst/>
                          <a:latin typeface="+mn-lt"/>
                        </a:rPr>
                        <a:t>2 </a:t>
                      </a:r>
                      <a:r>
                        <a:rPr lang="es-PE" sz="1600" b="1" i="0" u="none" strike="noStrike" kern="1200" dirty="0">
                          <a:solidFill>
                            <a:srgbClr val="0000FF"/>
                          </a:solidFill>
                          <a:effectLst/>
                          <a:latin typeface="+mn-lt"/>
                          <a:ea typeface="+mn-ea"/>
                          <a:cs typeface="+mn-cs"/>
                        </a:rPr>
                        <a:t>RECURSOS</a:t>
                      </a:r>
                      <a:r>
                        <a:rPr lang="es-PE" sz="1600" b="1" i="0" u="none" strike="noStrike" dirty="0">
                          <a:solidFill>
                            <a:srgbClr val="0000FF"/>
                          </a:solidFill>
                          <a:effectLst/>
                          <a:latin typeface="+mn-lt"/>
                        </a:rPr>
                        <a:t> DIRECTAMENTE RECAUDADOS</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rgbClr val="0000FF"/>
                          </a:solidFill>
                          <a:effectLst/>
                          <a:latin typeface="+mn-lt"/>
                        </a:rPr>
                        <a:t>25,520,405</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rgbClr val="0000FF"/>
                          </a:solidFill>
                          <a:effectLst/>
                          <a:latin typeface="+mn-lt"/>
                        </a:rPr>
                        <a:t>1.03</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5559222"/>
                  </a:ext>
                </a:extLst>
              </a:tr>
              <a:tr h="296536">
                <a:tc>
                  <a:txBody>
                    <a:bodyPr/>
                    <a:lstStyle/>
                    <a:p>
                      <a:pPr algn="l" fontAlgn="ctr"/>
                      <a:r>
                        <a:rPr lang="es-PE" sz="1600" b="1" i="0" u="none" strike="noStrike" dirty="0">
                          <a:solidFill>
                            <a:schemeClr val="tx1"/>
                          </a:solidFill>
                          <a:effectLst/>
                          <a:latin typeface="+mn-lt"/>
                        </a:rPr>
                        <a:t>      Saldo de Balance</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chemeClr val="tx1"/>
                          </a:solidFill>
                          <a:effectLst/>
                          <a:latin typeface="+mn-lt"/>
                        </a:rPr>
                        <a:t>16,204,116</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63.49</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15137631"/>
                  </a:ext>
                </a:extLst>
              </a:tr>
              <a:tr h="296536">
                <a:tc>
                  <a:txBody>
                    <a:bodyPr/>
                    <a:lstStyle/>
                    <a:p>
                      <a:pPr algn="l" fontAlgn="ctr"/>
                      <a:r>
                        <a:rPr lang="es-PE" sz="1600" b="1" i="0" u="none" strike="noStrike" dirty="0">
                          <a:solidFill>
                            <a:schemeClr val="tx1"/>
                          </a:solidFill>
                          <a:effectLst/>
                          <a:latin typeface="+mn-lt"/>
                        </a:rPr>
                        <a:t>      (Otras Genéricas No Incluye Saldo de Balance)</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chemeClr val="tx1"/>
                          </a:solidFill>
                          <a:effectLst/>
                          <a:latin typeface="+mn-lt"/>
                        </a:rPr>
                        <a:t>9,316,289</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36.51</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35112221"/>
                  </a:ext>
                </a:extLst>
              </a:tr>
              <a:tr h="375919">
                <a:tc>
                  <a:txBody>
                    <a:bodyPr/>
                    <a:lstStyle/>
                    <a:p>
                      <a:pPr marL="95250" indent="0" algn="l" fontAlgn="ctr"/>
                      <a:r>
                        <a:rPr lang="es-PE" sz="1600" b="1" i="0" u="none" strike="noStrike" dirty="0">
                          <a:solidFill>
                            <a:srgbClr val="0000FF"/>
                          </a:solidFill>
                          <a:effectLst/>
                          <a:latin typeface="+mn-lt"/>
                        </a:rPr>
                        <a:t>5 RECURSOS DETERMINADOS</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rgbClr val="0000FF"/>
                          </a:solidFill>
                          <a:effectLst/>
                          <a:latin typeface="+mn-lt"/>
                        </a:rPr>
                        <a:t>774,977,336</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rgbClr val="0000FF"/>
                          </a:solidFill>
                          <a:effectLst/>
                          <a:latin typeface="+mn-lt"/>
                        </a:rPr>
                        <a:t>31.18</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50265929"/>
                  </a:ext>
                </a:extLst>
              </a:tr>
              <a:tr h="296536">
                <a:tc>
                  <a:txBody>
                    <a:bodyPr/>
                    <a:lstStyle/>
                    <a:p>
                      <a:pPr algn="l" fontAlgn="ctr"/>
                      <a:r>
                        <a:rPr lang="es-PE" sz="1600" b="1" i="0" u="none" strike="noStrike" dirty="0">
                          <a:solidFill>
                            <a:schemeClr val="tx1"/>
                          </a:solidFill>
                          <a:effectLst/>
                          <a:latin typeface="+mn-lt"/>
                        </a:rPr>
                        <a:t>      Saldo de Balance</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chemeClr val="tx1"/>
                          </a:solidFill>
                          <a:effectLst/>
                          <a:latin typeface="+mn-lt"/>
                        </a:rPr>
                        <a:t>26,126,702</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3.37</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56781234"/>
                  </a:ext>
                </a:extLst>
              </a:tr>
              <a:tr h="296536">
                <a:tc>
                  <a:txBody>
                    <a:bodyPr/>
                    <a:lstStyle/>
                    <a:p>
                      <a:pPr algn="l" fontAlgn="ctr"/>
                      <a:r>
                        <a:rPr lang="es-PE" sz="1600" b="1" i="0" u="none" strike="noStrike" dirty="0">
                          <a:solidFill>
                            <a:schemeClr val="tx1"/>
                          </a:solidFill>
                          <a:effectLst/>
                          <a:latin typeface="+mn-lt"/>
                        </a:rPr>
                        <a:t>      Canon Petrolero</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chemeClr val="tx1"/>
                          </a:solidFill>
                          <a:effectLst/>
                          <a:latin typeface="+mn-lt"/>
                        </a:rPr>
                        <a:t>107,924,790</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13.93</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37962491"/>
                  </a:ext>
                </a:extLst>
              </a:tr>
              <a:tr h="296536">
                <a:tc>
                  <a:txBody>
                    <a:bodyPr/>
                    <a:lstStyle/>
                    <a:p>
                      <a:pPr algn="l" fontAlgn="ctr"/>
                      <a:r>
                        <a:rPr lang="es-PE" sz="1600" b="1" i="0" u="none" strike="noStrike" dirty="0">
                          <a:solidFill>
                            <a:schemeClr val="tx1"/>
                          </a:solidFill>
                          <a:effectLst/>
                          <a:latin typeface="+mn-lt"/>
                        </a:rPr>
                        <a:t>      Sobre Canon Petrolero</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chemeClr val="tx1"/>
                          </a:solidFill>
                          <a:effectLst/>
                          <a:latin typeface="+mn-lt"/>
                        </a:rPr>
                        <a:t>1,064,786</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0.14</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9400177"/>
                  </a:ext>
                </a:extLst>
              </a:tr>
              <a:tr h="296536">
                <a:tc>
                  <a:txBody>
                    <a:bodyPr/>
                    <a:lstStyle/>
                    <a:p>
                      <a:pPr algn="l" fontAlgn="ctr"/>
                      <a:r>
                        <a:rPr lang="es-PE" sz="1600" b="1" i="0" u="none" strike="noStrike" dirty="0">
                          <a:solidFill>
                            <a:schemeClr val="tx1"/>
                          </a:solidFill>
                          <a:effectLst/>
                          <a:latin typeface="+mn-lt"/>
                        </a:rPr>
                        <a:t>      Canon Forestal</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chemeClr val="tx1"/>
                          </a:solidFill>
                          <a:effectLst/>
                          <a:latin typeface="+mn-lt"/>
                        </a:rPr>
                        <a:t>127,940</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0.02</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52851470"/>
                  </a:ext>
                </a:extLst>
              </a:tr>
              <a:tr h="296536">
                <a:tc>
                  <a:txBody>
                    <a:bodyPr/>
                    <a:lstStyle/>
                    <a:p>
                      <a:pPr algn="l" fontAlgn="ctr"/>
                      <a:r>
                        <a:rPr lang="es-PE" sz="1600" b="1" i="0" u="none" strike="noStrike" dirty="0">
                          <a:solidFill>
                            <a:schemeClr val="tx1"/>
                          </a:solidFill>
                          <a:effectLst/>
                          <a:latin typeface="+mn-lt"/>
                        </a:rPr>
                        <a:t>      Fondo de Compensación Regional</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dirty="0">
                          <a:solidFill>
                            <a:schemeClr val="tx1"/>
                          </a:solidFill>
                          <a:effectLst/>
                          <a:latin typeface="+mn-lt"/>
                        </a:rPr>
                        <a:t>307,341,647</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39.66</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10348216"/>
                  </a:ext>
                </a:extLst>
              </a:tr>
              <a:tr h="373416">
                <a:tc>
                  <a:txBody>
                    <a:bodyPr/>
                    <a:lstStyle/>
                    <a:p>
                      <a:pPr marL="273050" indent="0" algn="l" fontAlgn="ctr"/>
                      <a:r>
                        <a:rPr lang="es-PE" sz="1600" b="1" i="0" u="none" strike="noStrike" dirty="0">
                          <a:solidFill>
                            <a:schemeClr val="tx1"/>
                          </a:solidFill>
                          <a:effectLst/>
                          <a:latin typeface="+mn-lt"/>
                        </a:rPr>
                        <a:t>Fideicomiso</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1" i="0" u="none" strike="noStrike">
                          <a:solidFill>
                            <a:schemeClr val="tx1"/>
                          </a:solidFill>
                          <a:effectLst/>
                          <a:latin typeface="+mn-lt"/>
                        </a:rPr>
                        <a:t>332,391,471</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1" i="0" u="none" strike="noStrike" dirty="0">
                          <a:solidFill>
                            <a:schemeClr val="tx1"/>
                          </a:solidFill>
                          <a:effectLst/>
                          <a:latin typeface="+mn-lt"/>
                        </a:rPr>
                        <a:t>42.89</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23723988"/>
                  </a:ext>
                </a:extLst>
              </a:tr>
              <a:tr h="296536">
                <a:tc>
                  <a:txBody>
                    <a:bodyPr/>
                    <a:lstStyle/>
                    <a:p>
                      <a:pPr algn="l" fontAlgn="ctr"/>
                      <a:r>
                        <a:rPr lang="es-PE" sz="1600" b="0" i="0" u="none" strike="noStrike" dirty="0">
                          <a:solidFill>
                            <a:srgbClr val="000000"/>
                          </a:solidFill>
                          <a:effectLst/>
                          <a:latin typeface="+mn-lt"/>
                        </a:rPr>
                        <a:t>           Ley</a:t>
                      </a:r>
                      <a:r>
                        <a:rPr lang="es-PE" sz="1600" b="0" i="0" u="none" strike="noStrike" baseline="0" dirty="0">
                          <a:solidFill>
                            <a:srgbClr val="000000"/>
                          </a:solidFill>
                          <a:effectLst/>
                          <a:latin typeface="+mn-lt"/>
                        </a:rPr>
                        <a:t> N°</a:t>
                      </a:r>
                      <a:r>
                        <a:rPr lang="es-PE" sz="1600" b="0" i="0" u="none" strike="noStrike" dirty="0">
                          <a:solidFill>
                            <a:srgbClr val="000000"/>
                          </a:solidFill>
                          <a:effectLst/>
                          <a:latin typeface="+mn-lt"/>
                        </a:rPr>
                        <a:t> 30712</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s-PE" sz="1600" b="0" i="0" u="none" strike="noStrike" dirty="0">
                          <a:solidFill>
                            <a:srgbClr val="000000"/>
                          </a:solidFill>
                          <a:effectLst/>
                          <a:latin typeface="+mn-lt"/>
                        </a:rPr>
                        <a:t>32,433,126</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PE" sz="1600" b="0" i="0" u="none" strike="noStrike" dirty="0">
                          <a:solidFill>
                            <a:srgbClr val="000000"/>
                          </a:solidFill>
                          <a:effectLst/>
                          <a:latin typeface="+mn-lt"/>
                        </a:rPr>
                        <a:t>9.76</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22573974"/>
                  </a:ext>
                </a:extLst>
              </a:tr>
              <a:tr h="296536">
                <a:tc>
                  <a:txBody>
                    <a:bodyPr/>
                    <a:lstStyle/>
                    <a:p>
                      <a:pPr algn="l" fontAlgn="ctr"/>
                      <a:r>
                        <a:rPr lang="es-PE" sz="1600" b="0" i="0" u="none" strike="noStrike" dirty="0">
                          <a:solidFill>
                            <a:srgbClr val="000000"/>
                          </a:solidFill>
                          <a:effectLst/>
                          <a:latin typeface="+mn-lt"/>
                        </a:rPr>
                        <a:t>           Ley</a:t>
                      </a:r>
                      <a:r>
                        <a:rPr lang="es-PE" sz="1600" b="0" i="0" u="none" strike="noStrike" baseline="0" dirty="0">
                          <a:solidFill>
                            <a:srgbClr val="000000"/>
                          </a:solidFill>
                          <a:effectLst/>
                          <a:latin typeface="+mn-lt"/>
                        </a:rPr>
                        <a:t> N°</a:t>
                      </a:r>
                      <a:r>
                        <a:rPr lang="es-PE" sz="1600" b="0" i="0" u="none" strike="noStrike" dirty="0">
                          <a:solidFill>
                            <a:srgbClr val="000000"/>
                          </a:solidFill>
                          <a:effectLst/>
                          <a:latin typeface="+mn-lt"/>
                        </a:rPr>
                        <a:t> 30897</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600" b="0" i="0" u="none" strike="noStrike" dirty="0">
                          <a:solidFill>
                            <a:srgbClr val="000000"/>
                          </a:solidFill>
                          <a:effectLst/>
                          <a:latin typeface="+mn-lt"/>
                        </a:rPr>
                        <a:t>299,958,345</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mn-lt"/>
                        </a:rPr>
                        <a:t>90.24</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4548541"/>
                  </a:ext>
                </a:extLst>
              </a:tr>
              <a:tr h="264303">
                <a:tc>
                  <a:txBody>
                    <a:bodyPr/>
                    <a:lstStyle/>
                    <a:p>
                      <a:pPr algn="ctr" fontAlgn="ctr"/>
                      <a:r>
                        <a:rPr lang="es-PE" sz="1600" b="1" i="0" u="none" strike="noStrike" dirty="0">
                          <a:solidFill>
                            <a:srgbClr val="000000"/>
                          </a:solidFill>
                          <a:effectLst/>
                          <a:latin typeface="+mn-lt"/>
                        </a:rPr>
                        <a:t>TOTAL</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es-PE" sz="1600" b="1" i="0" u="none" strike="noStrike" dirty="0">
                          <a:solidFill>
                            <a:srgbClr val="000000"/>
                          </a:solidFill>
                          <a:effectLst/>
                          <a:latin typeface="+mn-lt"/>
                        </a:rPr>
                        <a:t>2,485,651,792</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600" b="1" i="0" u="none" strike="noStrike" dirty="0">
                          <a:solidFill>
                            <a:srgbClr val="000000"/>
                          </a:solidFill>
                          <a:effectLst/>
                          <a:latin typeface="+mn-lt"/>
                        </a:rPr>
                        <a:t>100.00</a:t>
                      </a:r>
                    </a:p>
                  </a:txBody>
                  <a:tcPr marL="6446" marR="6446" marT="6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5130993"/>
                  </a:ext>
                </a:extLst>
              </a:tr>
            </a:tbl>
          </a:graphicData>
        </a:graphic>
      </p:graphicFrame>
    </p:spTree>
    <p:extLst>
      <p:ext uri="{BB962C8B-B14F-4D97-AF65-F5344CB8AC3E}">
        <p14:creationId xmlns:p14="http://schemas.microsoft.com/office/powerpoint/2010/main" val="1437724544"/>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21666</TotalTime>
  <Words>3982</Words>
  <Application>Microsoft Office PowerPoint</Application>
  <PresentationFormat>Panorámica</PresentationFormat>
  <Paragraphs>1579</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Arial Black</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Participantes del proceso</dc:title>
  <dc:creator>Tito Meza Corcino</dc:creator>
  <cp:lastModifiedBy>Luis Enrique Pineda Larzo</cp:lastModifiedBy>
  <cp:revision>390</cp:revision>
  <cp:lastPrinted>2022-10-19T17:51:53Z</cp:lastPrinted>
  <dcterms:created xsi:type="dcterms:W3CDTF">2020-05-30T05:34:48Z</dcterms:created>
  <dcterms:modified xsi:type="dcterms:W3CDTF">2022-10-25T13:46:03Z</dcterms:modified>
</cp:coreProperties>
</file>