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D75B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D75B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D75B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036" y="1516380"/>
            <a:ext cx="3330586" cy="16200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9036" y="365759"/>
            <a:ext cx="1144524" cy="68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0718" y="200980"/>
            <a:ext cx="11370563" cy="1014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D75B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4881" y="2508757"/>
            <a:ext cx="9483725" cy="3776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3077" y="3564382"/>
            <a:ext cx="93338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25" dirty="0">
                <a:solidFill>
                  <a:srgbClr val="333E50"/>
                </a:solidFill>
                <a:latin typeface="Lucida Sans Unicode"/>
                <a:cs typeface="Lucida Sans Unicode"/>
              </a:rPr>
              <a:t>Sustentación</a:t>
            </a:r>
            <a:r>
              <a:rPr sz="4200" spc="-21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42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del</a:t>
            </a:r>
            <a:r>
              <a:rPr sz="4200" spc="-2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42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Presupuesto</a:t>
            </a:r>
            <a:r>
              <a:rPr sz="4200" spc="-2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4200" spc="-175" dirty="0">
                <a:solidFill>
                  <a:srgbClr val="333E50"/>
                </a:solidFill>
                <a:latin typeface="Lucida Sans Unicode"/>
                <a:cs typeface="Lucida Sans Unicode"/>
              </a:rPr>
              <a:t>2023</a:t>
            </a:r>
            <a:endParaRPr sz="4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6605" y="4222750"/>
            <a:ext cx="9271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5" dirty="0">
                <a:solidFill>
                  <a:srgbClr val="333E50"/>
                </a:solidFill>
                <a:latin typeface="Arial"/>
                <a:cs typeface="Arial"/>
              </a:rPr>
              <a:t>Comisión</a:t>
            </a:r>
            <a:r>
              <a:rPr sz="2400" b="1" spc="-1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50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2400" b="1" spc="-1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333E50"/>
                </a:solidFill>
                <a:latin typeface="Arial"/>
                <a:cs typeface="Arial"/>
              </a:rPr>
              <a:t>Presupuesto</a:t>
            </a:r>
            <a:r>
              <a:rPr sz="2400" b="1" spc="-1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80" dirty="0">
                <a:solidFill>
                  <a:srgbClr val="333E50"/>
                </a:solidFill>
                <a:latin typeface="Arial"/>
                <a:cs typeface="Arial"/>
              </a:rPr>
              <a:t>y</a:t>
            </a:r>
            <a:r>
              <a:rPr sz="2400" b="1" spc="-1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65" dirty="0">
                <a:solidFill>
                  <a:srgbClr val="333E50"/>
                </a:solidFill>
                <a:latin typeface="Arial"/>
                <a:cs typeface="Arial"/>
              </a:rPr>
              <a:t>Cuenta</a:t>
            </a:r>
            <a:r>
              <a:rPr sz="2400" b="1" spc="-1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14" dirty="0">
                <a:solidFill>
                  <a:srgbClr val="333E50"/>
                </a:solidFill>
                <a:latin typeface="Arial"/>
                <a:cs typeface="Arial"/>
              </a:rPr>
              <a:t>General</a:t>
            </a:r>
            <a:r>
              <a:rPr sz="2400" b="1" spc="-1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50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2400" b="1" spc="-1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65" dirty="0">
                <a:solidFill>
                  <a:srgbClr val="333E50"/>
                </a:solidFill>
                <a:latin typeface="Arial"/>
                <a:cs typeface="Arial"/>
              </a:rPr>
              <a:t>la</a:t>
            </a:r>
            <a:r>
              <a:rPr sz="2400" b="1" spc="-1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05" dirty="0">
                <a:solidFill>
                  <a:srgbClr val="333E50"/>
                </a:solidFill>
                <a:latin typeface="Arial"/>
                <a:cs typeface="Arial"/>
              </a:rPr>
              <a:t>República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3784" y="5858052"/>
            <a:ext cx="14268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35" dirty="0">
                <a:solidFill>
                  <a:srgbClr val="BBBBBB"/>
                </a:solidFill>
                <a:latin typeface="Lucida Sans Unicode"/>
                <a:cs typeface="Lucida Sans Unicode"/>
              </a:rPr>
              <a:t>1</a:t>
            </a:r>
            <a:r>
              <a:rPr sz="2000" spc="-55" dirty="0">
                <a:solidFill>
                  <a:srgbClr val="BBBBBB"/>
                </a:solidFill>
                <a:latin typeface="Lucida Sans Unicode"/>
                <a:cs typeface="Lucida Sans Unicode"/>
              </a:rPr>
              <a:t>4/</a:t>
            </a:r>
            <a:r>
              <a:rPr sz="2000" spc="-35" dirty="0">
                <a:solidFill>
                  <a:srgbClr val="BBBBBB"/>
                </a:solidFill>
                <a:latin typeface="Lucida Sans Unicode"/>
                <a:cs typeface="Lucida Sans Unicode"/>
              </a:rPr>
              <a:t>09</a:t>
            </a:r>
            <a:r>
              <a:rPr sz="2000" spc="-45" dirty="0">
                <a:solidFill>
                  <a:srgbClr val="BBBBBB"/>
                </a:solidFill>
                <a:latin typeface="Lucida Sans Unicode"/>
                <a:cs typeface="Lucida Sans Unicode"/>
              </a:rPr>
              <a:t>/</a:t>
            </a:r>
            <a:r>
              <a:rPr sz="2000" spc="-85" dirty="0">
                <a:solidFill>
                  <a:srgbClr val="BBBBBB"/>
                </a:solidFill>
                <a:latin typeface="Lucida Sans Unicode"/>
                <a:cs typeface="Lucida Sans Unicode"/>
              </a:rPr>
              <a:t>2022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0045" y="5093970"/>
            <a:ext cx="3855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Piero</a:t>
            </a:r>
            <a:r>
              <a:rPr sz="1800" spc="-1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Alessandro</a:t>
            </a:r>
            <a:r>
              <a:rPr sz="18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Corvetto</a:t>
            </a:r>
            <a:r>
              <a:rPr sz="1800" spc="-12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Salinas</a:t>
            </a:r>
            <a:endParaRPr sz="18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800" b="1" spc="75" dirty="0">
                <a:solidFill>
                  <a:srgbClr val="333E50"/>
                </a:solidFill>
                <a:latin typeface="Arial"/>
                <a:cs typeface="Arial"/>
              </a:rPr>
              <a:t>Jefe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25" dirty="0">
                <a:solidFill>
                  <a:srgbClr val="333E50"/>
                </a:solidFill>
                <a:latin typeface="Arial"/>
                <a:cs typeface="Arial"/>
              </a:rPr>
              <a:t>la</a:t>
            </a:r>
            <a:r>
              <a:rPr sz="18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E50"/>
                </a:solidFill>
                <a:latin typeface="Arial"/>
                <a:cs typeface="Arial"/>
              </a:rPr>
              <a:t>ON</a:t>
            </a:r>
            <a:r>
              <a:rPr sz="1800" b="1" dirty="0">
                <a:solidFill>
                  <a:srgbClr val="333E50"/>
                </a:solidFill>
                <a:latin typeface="Arial"/>
                <a:cs typeface="Arial"/>
              </a:rPr>
              <a:t>P</a:t>
            </a:r>
            <a:r>
              <a:rPr sz="1800" b="1" spc="-229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408" y="5305878"/>
            <a:ext cx="640669" cy="38553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200" y="5759450"/>
            <a:ext cx="1024255" cy="3556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500"/>
              </a:lnSpc>
              <a:spcBef>
                <a:spcPts val="200"/>
              </a:spcBef>
            </a:pPr>
            <a:r>
              <a:rPr sz="500" dirty="0">
                <a:latin typeface="Arial MT"/>
                <a:cs typeface="Arial MT"/>
              </a:rPr>
              <a:t>Firmado</a:t>
            </a:r>
            <a:r>
              <a:rPr sz="500" spc="-3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digitalmente</a:t>
            </a:r>
            <a:r>
              <a:rPr sz="500" spc="-3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por</a:t>
            </a:r>
            <a:r>
              <a:rPr sz="500" spc="-3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CHOQUE  PARILLO Doris Angelica FAU </a:t>
            </a:r>
            <a:r>
              <a:rPr sz="500" spc="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20291973851</a:t>
            </a:r>
            <a:r>
              <a:rPr sz="500" spc="-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soft</a:t>
            </a:r>
            <a:endParaRPr sz="500">
              <a:latin typeface="Arial MT"/>
              <a:cs typeface="Arial MT"/>
            </a:endParaRPr>
          </a:p>
          <a:p>
            <a:pPr marL="12700">
              <a:lnSpc>
                <a:spcPts val="450"/>
              </a:lnSpc>
            </a:pPr>
            <a:r>
              <a:rPr sz="500" dirty="0">
                <a:latin typeface="Arial MT"/>
                <a:cs typeface="Arial MT"/>
              </a:rPr>
              <a:t>Motivo:</a:t>
            </a:r>
            <a:r>
              <a:rPr sz="500" spc="-3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Doy</a:t>
            </a:r>
            <a:r>
              <a:rPr sz="500" spc="-3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V°</a:t>
            </a:r>
            <a:r>
              <a:rPr sz="500" spc="-3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B°</a:t>
            </a:r>
            <a:endParaRPr sz="500">
              <a:latin typeface="Arial MT"/>
              <a:cs typeface="Arial MT"/>
            </a:endParaRPr>
          </a:p>
          <a:p>
            <a:pPr marL="12700">
              <a:lnSpc>
                <a:spcPts val="550"/>
              </a:lnSpc>
            </a:pPr>
            <a:r>
              <a:rPr sz="500" dirty="0">
                <a:latin typeface="Arial MT"/>
                <a:cs typeface="Arial MT"/>
              </a:rPr>
              <a:t>Fecha:</a:t>
            </a:r>
            <a:r>
              <a:rPr sz="500" spc="-2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13.09.2022</a:t>
            </a:r>
            <a:r>
              <a:rPr sz="500" spc="-2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15:52:23</a:t>
            </a:r>
            <a:r>
              <a:rPr sz="500" spc="-2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-05:00</a:t>
            </a:r>
            <a:endParaRPr sz="5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389" y="4755847"/>
            <a:ext cx="529620" cy="31870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06652" y="4711700"/>
            <a:ext cx="1021080" cy="3556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75565">
              <a:lnSpc>
                <a:spcPts val="500"/>
              </a:lnSpc>
              <a:spcBef>
                <a:spcPts val="200"/>
              </a:spcBef>
            </a:pPr>
            <a:r>
              <a:rPr sz="500" dirty="0">
                <a:latin typeface="Arial MT"/>
                <a:cs typeface="Arial MT"/>
              </a:rPr>
              <a:t>Firmado</a:t>
            </a:r>
            <a:r>
              <a:rPr sz="500" spc="-3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digitalmente</a:t>
            </a:r>
            <a:r>
              <a:rPr sz="500" spc="-3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por</a:t>
            </a:r>
            <a:r>
              <a:rPr sz="500" spc="-3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SALAS </a:t>
            </a:r>
            <a:r>
              <a:rPr sz="500" spc="-13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PALACIOS Maria Rocio FAU </a:t>
            </a:r>
            <a:r>
              <a:rPr sz="500" spc="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20291973851</a:t>
            </a:r>
            <a:r>
              <a:rPr sz="500" spc="-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soft</a:t>
            </a:r>
            <a:endParaRPr sz="500">
              <a:latin typeface="Arial MT"/>
              <a:cs typeface="Arial MT"/>
            </a:endParaRPr>
          </a:p>
          <a:p>
            <a:pPr marL="12700" marR="5080">
              <a:lnSpc>
                <a:spcPts val="500"/>
              </a:lnSpc>
            </a:pPr>
            <a:r>
              <a:rPr sz="500" dirty="0">
                <a:latin typeface="Arial MT"/>
                <a:cs typeface="Arial MT"/>
              </a:rPr>
              <a:t>Motivo: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Soy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el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autor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del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documento </a:t>
            </a:r>
            <a:r>
              <a:rPr sz="500" spc="-13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Fecha:</a:t>
            </a:r>
            <a:r>
              <a:rPr sz="500" spc="-3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13.09.2022</a:t>
            </a:r>
            <a:r>
              <a:rPr sz="500" spc="-3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16:00:25</a:t>
            </a:r>
            <a:r>
              <a:rPr sz="500" spc="-3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-05:00</a:t>
            </a:r>
            <a:endParaRPr sz="5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4889" y="6216347"/>
            <a:ext cx="529620" cy="31870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876153" y="6172200"/>
            <a:ext cx="1098550" cy="3556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500"/>
              </a:lnSpc>
              <a:spcBef>
                <a:spcPts val="200"/>
              </a:spcBef>
            </a:pPr>
            <a:r>
              <a:rPr sz="500" dirty="0">
                <a:latin typeface="Arial MT"/>
                <a:cs typeface="Arial MT"/>
              </a:rPr>
              <a:t>Firmado</a:t>
            </a:r>
            <a:r>
              <a:rPr sz="500" spc="-3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digitalmente</a:t>
            </a:r>
            <a:r>
              <a:rPr sz="500" spc="-3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por</a:t>
            </a:r>
            <a:r>
              <a:rPr sz="500" spc="-3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CORVETTO  SALINAS Piero Alessandro FAU </a:t>
            </a:r>
            <a:r>
              <a:rPr sz="500" spc="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20291973851</a:t>
            </a:r>
            <a:r>
              <a:rPr sz="500" spc="-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soft</a:t>
            </a:r>
            <a:endParaRPr sz="500">
              <a:latin typeface="Arial MT"/>
              <a:cs typeface="Arial MT"/>
            </a:endParaRPr>
          </a:p>
          <a:p>
            <a:pPr marL="12700" marR="81915">
              <a:lnSpc>
                <a:spcPts val="500"/>
              </a:lnSpc>
            </a:pPr>
            <a:r>
              <a:rPr sz="500" dirty="0">
                <a:latin typeface="Arial MT"/>
                <a:cs typeface="Arial MT"/>
              </a:rPr>
              <a:t>Motivo: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Soy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el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autor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del</a:t>
            </a:r>
            <a:r>
              <a:rPr sz="500" spc="-2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documento </a:t>
            </a:r>
            <a:r>
              <a:rPr sz="500" spc="-13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Fecha:</a:t>
            </a:r>
            <a:r>
              <a:rPr sz="500" spc="-35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13.09.2022</a:t>
            </a:r>
            <a:r>
              <a:rPr sz="500" spc="-3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16:36:08</a:t>
            </a:r>
            <a:r>
              <a:rPr sz="500" spc="-30" dirty="0">
                <a:latin typeface="Arial MT"/>
                <a:cs typeface="Arial MT"/>
              </a:rPr>
              <a:t> </a:t>
            </a:r>
            <a:r>
              <a:rPr sz="500" dirty="0">
                <a:latin typeface="Arial MT"/>
                <a:cs typeface="Arial MT"/>
              </a:rPr>
              <a:t>-05:00</a:t>
            </a:r>
            <a:endParaRPr sz="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333" y="101002"/>
            <a:ext cx="11138535" cy="10147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745605">
              <a:lnSpc>
                <a:spcPct val="100000"/>
              </a:lnSpc>
              <a:spcBef>
                <a:spcPts val="470"/>
              </a:spcBef>
            </a:pPr>
            <a:r>
              <a:rPr spc="-215" dirty="0"/>
              <a:t>2.</a:t>
            </a:r>
            <a:r>
              <a:rPr spc="-125" dirty="0"/>
              <a:t> </a:t>
            </a:r>
            <a:r>
              <a:rPr spc="135" dirty="0"/>
              <a:t>C</a:t>
            </a:r>
            <a:r>
              <a:rPr spc="130" dirty="0"/>
              <a:t>u</a:t>
            </a:r>
            <a:r>
              <a:rPr spc="225" dirty="0"/>
              <a:t>m</a:t>
            </a:r>
            <a:r>
              <a:rPr spc="155" dirty="0"/>
              <a:t>p</a:t>
            </a:r>
            <a:r>
              <a:rPr spc="-114" dirty="0"/>
              <a:t>l</a:t>
            </a:r>
            <a:r>
              <a:rPr spc="-130" dirty="0"/>
              <a:t>i</a:t>
            </a:r>
            <a:r>
              <a:rPr spc="65" dirty="0"/>
              <a:t>miento</a:t>
            </a:r>
            <a:r>
              <a:rPr spc="-165" dirty="0"/>
              <a:t> </a:t>
            </a:r>
            <a:r>
              <a:rPr spc="140" dirty="0"/>
              <a:t>de</a:t>
            </a:r>
            <a:r>
              <a:rPr spc="-120" dirty="0"/>
              <a:t> </a:t>
            </a:r>
            <a:r>
              <a:rPr spc="260" dirty="0"/>
              <a:t>m</a:t>
            </a:r>
            <a:r>
              <a:rPr spc="165" dirty="0"/>
              <a:t>e</a:t>
            </a:r>
            <a:r>
              <a:rPr spc="110" dirty="0"/>
              <a:t>tas</a:t>
            </a:r>
          </a:p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5970905" algn="l"/>
              </a:tabLst>
            </a:pPr>
            <a:r>
              <a:rPr b="1" u="heavy" spc="-17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	</a:t>
            </a:r>
            <a:r>
              <a:rPr b="1" u="heavy" spc="5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Pro</a:t>
            </a:r>
            <a:r>
              <a:rPr b="1" u="heavy" spc="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g</a:t>
            </a:r>
            <a:r>
              <a:rPr b="1" u="heavy" spc="2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ramac</a:t>
            </a:r>
            <a:r>
              <a:rPr b="1" u="heavy" spc="10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i</a:t>
            </a:r>
            <a:r>
              <a:rPr b="1" u="heavy" spc="7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ó</a:t>
            </a:r>
            <a:r>
              <a:rPr b="1" u="heavy" spc="16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n</a:t>
            </a:r>
            <a:r>
              <a:rPr b="1" u="heavy" spc="-21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17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d</a:t>
            </a:r>
            <a:r>
              <a:rPr b="1" u="heavy" spc="15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e</a:t>
            </a:r>
            <a:r>
              <a:rPr b="1" u="heavy" spc="-18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27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meta</a:t>
            </a:r>
            <a:r>
              <a:rPr b="1" u="heavy" spc="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s</a:t>
            </a:r>
            <a:r>
              <a:rPr b="1" u="heavy" spc="-1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20</a:t>
            </a:r>
            <a:r>
              <a:rPr sz="3200" b="1" u="heavy" spc="12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3200" b="1" u="heavy" spc="15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9696" y="1671954"/>
            <a:ext cx="10031095" cy="438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10" dirty="0">
                <a:solidFill>
                  <a:srgbClr val="333E50"/>
                </a:solidFill>
                <a:latin typeface="Arial"/>
                <a:cs typeface="Arial"/>
              </a:rPr>
              <a:t>Verificación</a:t>
            </a:r>
            <a:r>
              <a:rPr sz="2400" b="1" spc="-1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80" dirty="0">
                <a:solidFill>
                  <a:srgbClr val="333E50"/>
                </a:solidFill>
                <a:latin typeface="Arial"/>
                <a:cs typeface="Arial"/>
              </a:rPr>
              <a:t>y</a:t>
            </a:r>
            <a:r>
              <a:rPr sz="2400" b="1" spc="-1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333E50"/>
                </a:solidFill>
                <a:latin typeface="Arial"/>
                <a:cs typeface="Arial"/>
              </a:rPr>
              <a:t>control</a:t>
            </a:r>
            <a:r>
              <a:rPr sz="2400" b="1" spc="-1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50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2400" b="1" spc="-17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10" dirty="0">
                <a:solidFill>
                  <a:srgbClr val="333E50"/>
                </a:solidFill>
                <a:latin typeface="Arial"/>
                <a:cs typeface="Arial"/>
              </a:rPr>
              <a:t>las</a:t>
            </a:r>
            <a:r>
              <a:rPr sz="2400" b="1" spc="-1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20" dirty="0">
                <a:solidFill>
                  <a:srgbClr val="333E50"/>
                </a:solidFill>
                <a:latin typeface="Arial"/>
                <a:cs typeface="Arial"/>
              </a:rPr>
              <a:t>finanzas</a:t>
            </a:r>
            <a:r>
              <a:rPr sz="2400" b="1" spc="-18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204" dirty="0">
                <a:solidFill>
                  <a:srgbClr val="333E50"/>
                </a:solidFill>
                <a:latin typeface="Arial"/>
                <a:cs typeface="Arial"/>
              </a:rPr>
              <a:t>pa</a:t>
            </a:r>
            <a:r>
              <a:rPr sz="2400" b="1" spc="140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400" b="1" spc="150" dirty="0">
                <a:solidFill>
                  <a:srgbClr val="333E50"/>
                </a:solidFill>
                <a:latin typeface="Arial"/>
                <a:cs typeface="Arial"/>
              </a:rPr>
              <a:t>tidar</a:t>
            </a:r>
            <a:r>
              <a:rPr sz="2400" b="1" spc="110" dirty="0">
                <a:solidFill>
                  <a:srgbClr val="333E50"/>
                </a:solidFill>
                <a:latin typeface="Arial"/>
                <a:cs typeface="Arial"/>
              </a:rPr>
              <a:t>ias</a:t>
            </a:r>
            <a:endParaRPr sz="2400">
              <a:latin typeface="Arial"/>
              <a:cs typeface="Arial"/>
            </a:endParaRPr>
          </a:p>
          <a:p>
            <a:pPr marL="518795" indent="-229235">
              <a:lnSpc>
                <a:spcPct val="100000"/>
              </a:lnSpc>
              <a:spcBef>
                <a:spcPts val="1315"/>
              </a:spcBef>
              <a:buFont typeface="Wingdings"/>
              <a:buChar char=""/>
              <a:tabLst>
                <a:tab pos="519430" algn="l"/>
              </a:tabLst>
            </a:pPr>
            <a:r>
              <a:rPr sz="1800" b="1" spc="105" dirty="0">
                <a:solidFill>
                  <a:srgbClr val="333E50"/>
                </a:solidFill>
                <a:latin typeface="Arial"/>
                <a:cs typeface="Arial"/>
              </a:rPr>
              <a:t>Capacitación,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6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aspectos</a:t>
            </a:r>
            <a:r>
              <a:rPr sz="160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relacionados</a:t>
            </a:r>
            <a:r>
              <a:rPr sz="16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con</a:t>
            </a:r>
            <a:r>
              <a:rPr sz="16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6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finanzas</a:t>
            </a:r>
            <a:r>
              <a:rPr sz="16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partidarias</a:t>
            </a:r>
            <a:endParaRPr sz="1600">
              <a:latin typeface="Lucida Sans Unicode"/>
              <a:cs typeface="Lucida Sans Unicode"/>
            </a:endParaRPr>
          </a:p>
          <a:p>
            <a:pPr marL="518795" indent="-229235">
              <a:lnSpc>
                <a:spcPts val="2070"/>
              </a:lnSpc>
              <a:spcBef>
                <a:spcPts val="780"/>
              </a:spcBef>
              <a:buFont typeface="Wingdings"/>
              <a:buChar char=""/>
              <a:tabLst>
                <a:tab pos="519430" algn="l"/>
              </a:tabLst>
            </a:pP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Verificación</a:t>
            </a:r>
            <a:r>
              <a:rPr sz="18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35" dirty="0">
                <a:solidFill>
                  <a:srgbClr val="333E50"/>
                </a:solidFill>
                <a:latin typeface="Arial"/>
                <a:cs typeface="Arial"/>
              </a:rPr>
              <a:t>y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control,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análisis</a:t>
            </a:r>
            <a:r>
              <a:rPr sz="16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6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6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información</a:t>
            </a:r>
            <a:r>
              <a:rPr sz="16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financiera</a:t>
            </a:r>
            <a:r>
              <a:rPr sz="16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6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6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organizaciones</a:t>
            </a:r>
            <a:r>
              <a:rPr sz="16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políticas</a:t>
            </a:r>
            <a:endParaRPr sz="1600">
              <a:latin typeface="Lucida Sans Unicode"/>
              <a:cs typeface="Lucida Sans Unicode"/>
            </a:endParaRPr>
          </a:p>
          <a:p>
            <a:pPr marL="518795">
              <a:lnSpc>
                <a:spcPts val="1830"/>
              </a:lnSpc>
            </a:pPr>
            <a:r>
              <a:rPr sz="1600" spc="19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6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nivel</a:t>
            </a:r>
            <a:r>
              <a:rPr sz="16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nacional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Lucida Sans Unicode"/>
              <a:cs typeface="Lucida Sans Unicode"/>
            </a:endParaRPr>
          </a:p>
          <a:p>
            <a:pPr marL="147955">
              <a:lnSpc>
                <a:spcPct val="100000"/>
              </a:lnSpc>
            </a:pPr>
            <a:r>
              <a:rPr sz="2400" b="1" spc="65" dirty="0">
                <a:solidFill>
                  <a:srgbClr val="333E50"/>
                </a:solidFill>
                <a:latin typeface="Arial"/>
                <a:cs typeface="Arial"/>
              </a:rPr>
              <a:t>Asiste</a:t>
            </a:r>
            <a:r>
              <a:rPr sz="2400" b="1" spc="150" dirty="0">
                <a:solidFill>
                  <a:srgbClr val="333E50"/>
                </a:solidFill>
                <a:latin typeface="Arial"/>
                <a:cs typeface="Arial"/>
              </a:rPr>
              <a:t>ncia</a:t>
            </a:r>
            <a:r>
              <a:rPr sz="2400" b="1" spc="-1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2400" b="1" spc="145" dirty="0">
                <a:solidFill>
                  <a:srgbClr val="333E50"/>
                </a:solidFill>
                <a:latin typeface="Arial"/>
                <a:cs typeface="Arial"/>
              </a:rPr>
              <a:t>écnica</a:t>
            </a:r>
            <a:r>
              <a:rPr sz="2400" b="1" spc="-18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333E50"/>
                </a:solidFill>
                <a:latin typeface="Arial"/>
                <a:cs typeface="Arial"/>
              </a:rPr>
              <a:t>El</a:t>
            </a:r>
            <a:r>
              <a:rPr sz="2400" b="1" spc="-55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2400" b="1" spc="105" dirty="0">
                <a:solidFill>
                  <a:srgbClr val="333E50"/>
                </a:solidFill>
                <a:latin typeface="Arial"/>
                <a:cs typeface="Arial"/>
              </a:rPr>
              <a:t>ct</a:t>
            </a:r>
            <a:r>
              <a:rPr sz="2400" b="1" spc="13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400" b="1" spc="140" dirty="0">
                <a:solidFill>
                  <a:srgbClr val="333E50"/>
                </a:solidFill>
                <a:latin typeface="Arial"/>
                <a:cs typeface="Arial"/>
              </a:rPr>
              <a:t>ral</a:t>
            </a:r>
            <a:endParaRPr sz="2400">
              <a:latin typeface="Arial"/>
              <a:cs typeface="Arial"/>
            </a:endParaRPr>
          </a:p>
          <a:p>
            <a:pPr marL="434340" indent="-287020">
              <a:lnSpc>
                <a:spcPct val="100000"/>
              </a:lnSpc>
              <a:spcBef>
                <a:spcPts val="1390"/>
              </a:spcBef>
              <a:buFont typeface="Wingdings"/>
              <a:buChar char=""/>
              <a:tabLst>
                <a:tab pos="434975" algn="l"/>
              </a:tabLst>
            </a:pPr>
            <a:r>
              <a:rPr sz="1600" spc="-30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organizaciones</a:t>
            </a:r>
            <a:r>
              <a:rPr sz="16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políticas</a:t>
            </a:r>
            <a:r>
              <a:rPr sz="16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9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6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nivel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nacional</a:t>
            </a:r>
            <a:r>
              <a:rPr sz="16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procesos</a:t>
            </a:r>
            <a:r>
              <a:rPr sz="16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democracia</a:t>
            </a:r>
            <a:r>
              <a:rPr sz="16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interna</a:t>
            </a:r>
            <a:endParaRPr sz="1600">
              <a:latin typeface="Lucida Sans Unicode"/>
              <a:cs typeface="Lucida Sans Unicode"/>
            </a:endParaRPr>
          </a:p>
          <a:p>
            <a:pPr marL="434340" indent="-287020">
              <a:lnSpc>
                <a:spcPct val="100000"/>
              </a:lnSpc>
              <a:buFont typeface="Wingdings"/>
              <a:buChar char=""/>
              <a:tabLst>
                <a:tab pos="434975" algn="l"/>
              </a:tabLst>
            </a:pPr>
            <a:r>
              <a:rPr sz="16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Organizaciones</a:t>
            </a:r>
            <a:r>
              <a:rPr sz="16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6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sociedad</a:t>
            </a:r>
            <a:r>
              <a:rPr sz="16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333E50"/>
                </a:solidFill>
                <a:latin typeface="Lucida Sans Unicode"/>
                <a:cs typeface="Lucida Sans Unicode"/>
              </a:rPr>
              <a:t>civil,</a:t>
            </a:r>
            <a:r>
              <a:rPr sz="1600" spc="3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6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instituciones</a:t>
            </a:r>
            <a:r>
              <a:rPr sz="16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públicas</a:t>
            </a:r>
            <a:r>
              <a:rPr sz="16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9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6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nivel</a:t>
            </a:r>
            <a:r>
              <a:rPr sz="16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nacional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100">
              <a:latin typeface="Lucida Sans Unicode"/>
              <a:cs typeface="Lucida Sans Unicode"/>
            </a:endParaRPr>
          </a:p>
          <a:p>
            <a:pPr marL="147955">
              <a:lnSpc>
                <a:spcPct val="100000"/>
              </a:lnSpc>
            </a:pPr>
            <a:r>
              <a:rPr sz="2400" b="1" spc="85" dirty="0">
                <a:solidFill>
                  <a:srgbClr val="333E50"/>
                </a:solidFill>
                <a:latin typeface="Arial"/>
                <a:cs typeface="Arial"/>
              </a:rPr>
              <a:t>Educación</a:t>
            </a:r>
            <a:r>
              <a:rPr sz="2400" b="1" spc="-1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35" dirty="0">
                <a:solidFill>
                  <a:srgbClr val="333E50"/>
                </a:solidFill>
                <a:latin typeface="Arial"/>
                <a:cs typeface="Arial"/>
              </a:rPr>
              <a:t>Elect</a:t>
            </a:r>
            <a:r>
              <a:rPr sz="2400" b="1" spc="3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400" b="1" spc="190" dirty="0">
                <a:solidFill>
                  <a:srgbClr val="333E50"/>
                </a:solidFill>
                <a:latin typeface="Arial"/>
                <a:cs typeface="Arial"/>
              </a:rPr>
              <a:t>ra</a:t>
            </a:r>
            <a:r>
              <a:rPr sz="2400" b="1" spc="40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147955">
              <a:lnSpc>
                <a:spcPts val="1710"/>
              </a:lnSpc>
              <a:spcBef>
                <a:spcPts val="1195"/>
              </a:spcBef>
            </a:pPr>
            <a:r>
              <a:rPr sz="15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Acciones</a:t>
            </a:r>
            <a:r>
              <a:rPr sz="15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5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información</a:t>
            </a:r>
            <a:r>
              <a:rPr sz="15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sobre</a:t>
            </a:r>
            <a:r>
              <a:rPr sz="15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cultura</a:t>
            </a:r>
            <a:r>
              <a:rPr sz="15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</a:t>
            </a:r>
            <a:r>
              <a:rPr sz="1500" spc="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18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5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-170" dirty="0">
                <a:solidFill>
                  <a:srgbClr val="333E50"/>
                </a:solidFill>
                <a:latin typeface="Lucida Sans Unicode"/>
                <a:cs typeface="Lucida Sans Unicode"/>
              </a:rPr>
              <a:t>1397</a:t>
            </a:r>
            <a:r>
              <a:rPr sz="15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ciudadanos/as</a:t>
            </a:r>
            <a:r>
              <a:rPr sz="15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con</a:t>
            </a:r>
            <a:r>
              <a:rPr sz="15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énfasis</a:t>
            </a:r>
            <a:r>
              <a:rPr sz="15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18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5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mujeres</a:t>
            </a:r>
            <a:r>
              <a:rPr sz="15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endParaRPr sz="1500">
              <a:latin typeface="Lucida Sans Unicode"/>
              <a:cs typeface="Lucida Sans Unicode"/>
            </a:endParaRPr>
          </a:p>
          <a:p>
            <a:pPr marL="147955">
              <a:lnSpc>
                <a:spcPts val="1710"/>
              </a:lnSpc>
            </a:pPr>
            <a:r>
              <a:rPr sz="15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jóvenes</a:t>
            </a:r>
            <a:r>
              <a:rPr sz="15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333E50"/>
                </a:solidFill>
                <a:latin typeface="Lucida Sans Unicode"/>
                <a:cs typeface="Lucida Sans Unicode"/>
              </a:rPr>
              <a:t>universitarios.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333" y="154117"/>
            <a:ext cx="11139170" cy="10147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44370">
              <a:lnSpc>
                <a:spcPct val="100000"/>
              </a:lnSpc>
              <a:spcBef>
                <a:spcPts val="465"/>
              </a:spcBef>
            </a:pPr>
            <a:r>
              <a:rPr spc="-195" dirty="0"/>
              <a:t>3.</a:t>
            </a:r>
            <a:r>
              <a:rPr spc="-114" dirty="0"/>
              <a:t> </a:t>
            </a:r>
            <a:r>
              <a:rPr spc="5" dirty="0"/>
              <a:t>Análisis</a:t>
            </a:r>
            <a:r>
              <a:rPr spc="-114" dirty="0"/>
              <a:t> </a:t>
            </a:r>
            <a:r>
              <a:rPr spc="140" dirty="0"/>
              <a:t>de</a:t>
            </a:r>
            <a:r>
              <a:rPr spc="-110" dirty="0"/>
              <a:t> </a:t>
            </a:r>
            <a:r>
              <a:rPr spc="105" dirty="0"/>
              <a:t>la</a:t>
            </a:r>
            <a:r>
              <a:rPr spc="-120" dirty="0"/>
              <a:t> </a:t>
            </a:r>
            <a:r>
              <a:rPr spc="100" dirty="0"/>
              <a:t>asignación</a:t>
            </a:r>
            <a:r>
              <a:rPr spc="-140" dirty="0"/>
              <a:t> </a:t>
            </a:r>
            <a:r>
              <a:rPr spc="140" dirty="0"/>
              <a:t>de</a:t>
            </a:r>
            <a:r>
              <a:rPr spc="-120" dirty="0"/>
              <a:t> </a:t>
            </a:r>
            <a:r>
              <a:rPr spc="45" dirty="0"/>
              <a:t>Créditos</a:t>
            </a:r>
            <a:r>
              <a:rPr spc="-120" dirty="0"/>
              <a:t> </a:t>
            </a:r>
            <a:r>
              <a:rPr spc="50" dirty="0"/>
              <a:t>Presupuestarios</a:t>
            </a: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4069079" algn="l"/>
              </a:tabLst>
            </a:pPr>
            <a:r>
              <a:rPr b="1" u="heavy" spc="-17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	</a:t>
            </a:r>
            <a:r>
              <a:rPr b="1" u="heavy" spc="-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PI</a:t>
            </a:r>
            <a:r>
              <a:rPr b="1" u="heavy" spc="22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M</a:t>
            </a:r>
            <a:r>
              <a:rPr b="1" u="heavy" spc="-18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7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20</a:t>
            </a:r>
            <a:r>
              <a:rPr sz="3200" b="1" u="heavy" spc="-9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1</a:t>
            </a:r>
            <a:r>
              <a:rPr sz="3200" b="1" u="heavy" spc="1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9</a:t>
            </a:r>
            <a:r>
              <a:rPr sz="3200" b="1" u="heavy" spc="-22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39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</a:t>
            </a:r>
            <a:r>
              <a:rPr sz="3200" b="1" u="heavy" spc="5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l</a:t>
            </a:r>
            <a:r>
              <a:rPr sz="3200" b="1" u="heavy" spc="-22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20</a:t>
            </a:r>
            <a:r>
              <a:rPr sz="3200" b="1" u="heavy" spc="114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3200" b="1" u="heavy" spc="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3200" b="1" u="heavy" spc="-21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20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y</a:t>
            </a:r>
            <a:r>
              <a:rPr b="1" u="heavy" spc="-1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2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Pr</a:t>
            </a:r>
            <a:r>
              <a:rPr b="1" u="heavy" spc="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o</a:t>
            </a:r>
            <a:r>
              <a:rPr b="1" u="heavy" spc="19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gr</a:t>
            </a:r>
            <a:r>
              <a:rPr b="1" u="heavy" spc="20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</a:t>
            </a:r>
            <a:r>
              <a:rPr b="1" u="heavy" spc="3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ma</a:t>
            </a:r>
            <a:r>
              <a:rPr b="1" u="heavy" spc="26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d</a:t>
            </a:r>
            <a:r>
              <a:rPr b="1" u="heavy" spc="7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o</a:t>
            </a:r>
            <a:r>
              <a:rPr b="1" u="heavy" spc="-21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32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</a:t>
            </a:r>
            <a:r>
              <a:rPr b="1" u="heavy" spc="4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l</a:t>
            </a:r>
            <a:r>
              <a:rPr b="1" u="heavy" spc="-17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20</a:t>
            </a:r>
            <a:r>
              <a:rPr sz="3200" b="1" u="heavy" spc="114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3200" b="1" u="heavy" spc="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1045" y="1478407"/>
            <a:ext cx="5020310" cy="491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450">
              <a:lnSpc>
                <a:spcPct val="100000"/>
              </a:lnSpc>
              <a:spcBef>
                <a:spcPts val="100"/>
              </a:spcBef>
            </a:pPr>
            <a:r>
              <a:rPr sz="2400" b="1" spc="85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2400" b="1" spc="6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400" b="1" spc="155" dirty="0">
                <a:solidFill>
                  <a:srgbClr val="333E50"/>
                </a:solidFill>
                <a:latin typeface="Arial"/>
                <a:cs typeface="Arial"/>
              </a:rPr>
              <a:t>mponentes</a:t>
            </a:r>
            <a:r>
              <a:rPr sz="2400" b="1" spc="-18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14" dirty="0">
                <a:solidFill>
                  <a:srgbClr val="333E50"/>
                </a:solidFill>
                <a:latin typeface="Arial"/>
                <a:cs typeface="Arial"/>
              </a:rPr>
              <a:t>del</a:t>
            </a:r>
            <a:r>
              <a:rPr sz="2400" b="1" spc="-1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25" dirty="0">
                <a:solidFill>
                  <a:srgbClr val="333E50"/>
                </a:solidFill>
                <a:latin typeface="Arial"/>
                <a:cs typeface="Arial"/>
              </a:rPr>
              <a:t>pr</a:t>
            </a:r>
            <a:r>
              <a:rPr sz="2400" b="1" spc="114" dirty="0">
                <a:solidFill>
                  <a:srgbClr val="333E50"/>
                </a:solidFill>
                <a:latin typeface="Arial"/>
                <a:cs typeface="Arial"/>
              </a:rPr>
              <a:t>esup</a:t>
            </a:r>
            <a:r>
              <a:rPr sz="2400" b="1" spc="140" dirty="0">
                <a:solidFill>
                  <a:srgbClr val="333E50"/>
                </a:solidFill>
                <a:latin typeface="Arial"/>
                <a:cs typeface="Arial"/>
              </a:rPr>
              <a:t>u</a:t>
            </a:r>
            <a:r>
              <a:rPr sz="2400" b="1" spc="7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2400" b="1" spc="60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2400" b="1" spc="90" dirty="0">
                <a:solidFill>
                  <a:srgbClr val="333E50"/>
                </a:solidFill>
                <a:latin typeface="Arial"/>
                <a:cs typeface="Arial"/>
              </a:rPr>
              <a:t>to  </a:t>
            </a:r>
            <a:r>
              <a:rPr sz="2400" b="1" spc="110" dirty="0">
                <a:solidFill>
                  <a:srgbClr val="333E50"/>
                </a:solidFill>
                <a:latin typeface="Arial"/>
                <a:cs typeface="Arial"/>
              </a:rPr>
              <a:t>institucional</a:t>
            </a:r>
            <a:endParaRPr sz="2400">
              <a:latin typeface="Arial"/>
              <a:cs typeface="Arial"/>
            </a:endParaRPr>
          </a:p>
          <a:p>
            <a:pPr marL="299085" marR="233679" indent="-287020">
              <a:lnSpc>
                <a:spcPct val="100400"/>
              </a:lnSpc>
              <a:spcBef>
                <a:spcPts val="173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Presupuesto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electoral,</a:t>
            </a:r>
            <a:r>
              <a:rPr sz="18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una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elección</a:t>
            </a:r>
            <a:r>
              <a:rPr sz="14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4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carác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4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nacional</a:t>
            </a:r>
            <a:r>
              <a:rPr sz="14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supe</a:t>
            </a:r>
            <a:r>
              <a:rPr sz="14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400" spc="17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b="1" spc="100" dirty="0">
                <a:solidFill>
                  <a:srgbClr val="333E50"/>
                </a:solidFill>
                <a:latin typeface="Arial"/>
                <a:cs typeface="Arial"/>
              </a:rPr>
              <a:t>80%</a:t>
            </a:r>
            <a:r>
              <a:rPr sz="1800" b="1" spc="-2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4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al.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4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l  </a:t>
            </a:r>
            <a:r>
              <a:rPr sz="14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año </a:t>
            </a:r>
            <a:r>
              <a:rPr sz="1800" b="1" spc="30" dirty="0">
                <a:solidFill>
                  <a:srgbClr val="333E50"/>
                </a:solidFill>
                <a:latin typeface="Arial"/>
                <a:cs typeface="Arial"/>
              </a:rPr>
              <a:t>2023</a:t>
            </a:r>
            <a:r>
              <a:rPr sz="14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, 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se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asignó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el </a:t>
            </a: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36%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menos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4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lo </a:t>
            </a:r>
            <a:r>
              <a:rPr sz="14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solicitado.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E50"/>
              </a:buClr>
              <a:buFont typeface="Wingdings"/>
              <a:buChar char=""/>
            </a:pPr>
            <a:endParaRPr sz="120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Presupuesto</a:t>
            </a:r>
            <a:r>
              <a:rPr sz="18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Arial"/>
                <a:cs typeface="Arial"/>
              </a:rPr>
              <a:t>funcionamiento</a:t>
            </a:r>
            <a:r>
              <a:rPr sz="16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,</a:t>
            </a:r>
            <a:endParaRPr sz="1600">
              <a:latin typeface="Lucida Sans Unicode"/>
              <a:cs typeface="Lucida Sans Unicode"/>
            </a:endParaRPr>
          </a:p>
          <a:p>
            <a:pPr marL="299085" marR="86995">
              <a:lnSpc>
                <a:spcPct val="100000"/>
              </a:lnSpc>
            </a:pP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equivalente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al </a:t>
            </a:r>
            <a:r>
              <a:rPr sz="1800" b="1" spc="55" dirty="0">
                <a:solidFill>
                  <a:srgbClr val="333E50"/>
                </a:solidFill>
                <a:latin typeface="Arial"/>
                <a:cs typeface="Arial"/>
              </a:rPr>
              <a:t>20%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 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recursos 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asignados, 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 destinados</a:t>
            </a:r>
            <a:r>
              <a:rPr sz="14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7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cubrir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actividades</a:t>
            </a:r>
            <a:r>
              <a:rPr sz="14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operativas.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Para </a:t>
            </a:r>
            <a:r>
              <a:rPr sz="1400" spc="-4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año</a:t>
            </a:r>
            <a:r>
              <a:rPr sz="14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b="1" spc="30" dirty="0">
                <a:solidFill>
                  <a:srgbClr val="333E50"/>
                </a:solidFill>
                <a:latin typeface="Arial"/>
                <a:cs typeface="Arial"/>
              </a:rPr>
              <a:t>2023</a:t>
            </a:r>
            <a:r>
              <a:rPr sz="14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,</a:t>
            </a:r>
            <a:r>
              <a:rPr sz="14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se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asignó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b="1" spc="-70" dirty="0">
                <a:solidFill>
                  <a:srgbClr val="333E50"/>
                </a:solidFill>
                <a:latin typeface="Arial"/>
                <a:cs typeface="Arial"/>
              </a:rPr>
              <a:t>18%</a:t>
            </a:r>
            <a:r>
              <a:rPr sz="1800" b="1" spc="24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menos</a:t>
            </a:r>
            <a:r>
              <a:rPr sz="14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lo</a:t>
            </a:r>
            <a:endParaRPr sz="1400">
              <a:latin typeface="Lucida Sans Unicode"/>
              <a:cs typeface="Lucida Sans Unicode"/>
            </a:endParaRPr>
          </a:p>
          <a:p>
            <a:pPr marL="299085">
              <a:lnSpc>
                <a:spcPct val="100000"/>
              </a:lnSpc>
              <a:spcBef>
                <a:spcPts val="30"/>
              </a:spcBef>
            </a:pP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solicitado.</a:t>
            </a:r>
            <a:endParaRPr sz="1400">
              <a:latin typeface="Lucida Sans Unicode"/>
              <a:cs typeface="Lucida Sans Unicode"/>
            </a:endParaRPr>
          </a:p>
          <a:p>
            <a:pPr marL="299085" marR="5080" indent="-287020">
              <a:lnSpc>
                <a:spcPct val="100400"/>
              </a:lnSpc>
              <a:spcBef>
                <a:spcPts val="164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Presupuesto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 </a:t>
            </a:r>
            <a:r>
              <a:rPr sz="1800" b="1" spc="40" dirty="0">
                <a:solidFill>
                  <a:srgbClr val="333E50"/>
                </a:solidFill>
                <a:latin typeface="Arial"/>
                <a:cs typeface="Arial"/>
              </a:rPr>
              <a:t>inversión</a:t>
            </a:r>
            <a:r>
              <a:rPr sz="16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,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destinado </a:t>
            </a:r>
            <a:r>
              <a:rPr sz="1400" spc="175" dirty="0">
                <a:solidFill>
                  <a:srgbClr val="333E50"/>
                </a:solidFill>
                <a:latin typeface="Lucida Sans Unicode"/>
                <a:cs typeface="Lucida Sans Unicode"/>
              </a:rPr>
              <a:t>a </a:t>
            </a:r>
            <a:r>
              <a:rPr sz="1400" spc="1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financiar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proyectos</a:t>
            </a:r>
            <a:r>
              <a:rPr sz="14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relacionados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con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infraestructura </a:t>
            </a:r>
            <a:r>
              <a:rPr sz="1400" spc="-4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y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tecnología </a:t>
            </a:r>
            <a:r>
              <a:rPr sz="1400" dirty="0">
                <a:solidFill>
                  <a:srgbClr val="333E50"/>
                </a:solidFill>
                <a:latin typeface="Lucida Sans Unicode"/>
                <a:cs typeface="Lucida Sans Unicode"/>
              </a:rPr>
              <a:t>dirigidos </a:t>
            </a:r>
            <a:r>
              <a:rPr sz="1400" spc="175" dirty="0">
                <a:solidFill>
                  <a:srgbClr val="333E50"/>
                </a:solidFill>
                <a:latin typeface="Lucida Sans Unicode"/>
                <a:cs typeface="Lucida Sans Unicode"/>
              </a:rPr>
              <a:t>a 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mejorar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la </a:t>
            </a:r>
            <a:r>
              <a:rPr sz="14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calidad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 </a:t>
            </a:r>
            <a:r>
              <a:rPr sz="14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servicios.</a:t>
            </a:r>
            <a:r>
              <a:rPr sz="14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No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se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asignaron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recursos</a:t>
            </a:r>
            <a:r>
              <a:rPr sz="14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año</a:t>
            </a:r>
            <a:endParaRPr sz="1400">
              <a:latin typeface="Lucida Sans Unicode"/>
              <a:cs typeface="Lucida Sans Unicode"/>
            </a:endParaRPr>
          </a:p>
          <a:p>
            <a:pPr marL="299085">
              <a:lnSpc>
                <a:spcPts val="2130"/>
              </a:lnSpc>
            </a:pPr>
            <a:r>
              <a:rPr sz="1800" b="1" spc="35" dirty="0">
                <a:solidFill>
                  <a:srgbClr val="333E50"/>
                </a:solidFill>
                <a:latin typeface="Arial"/>
                <a:cs typeface="Arial"/>
              </a:rPr>
              <a:t>2023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81849" y="3980688"/>
            <a:ext cx="4899025" cy="1663064"/>
            <a:chOff x="1081849" y="3980688"/>
            <a:chExt cx="4899025" cy="1663064"/>
          </a:xfrm>
        </p:grpSpPr>
        <p:sp>
          <p:nvSpPr>
            <p:cNvPr id="5" name="object 5"/>
            <p:cNvSpPr/>
            <p:nvPr/>
          </p:nvSpPr>
          <p:spPr>
            <a:xfrm>
              <a:off x="1085849" y="5235702"/>
              <a:ext cx="1141095" cy="0"/>
            </a:xfrm>
            <a:custGeom>
              <a:avLst/>
              <a:gdLst/>
              <a:ahLst/>
              <a:cxnLst/>
              <a:rect l="l" t="t" r="r" b="b"/>
              <a:pathLst>
                <a:path w="1141095">
                  <a:moveTo>
                    <a:pt x="0" y="0"/>
                  </a:moveTo>
                  <a:lnTo>
                    <a:pt x="163830" y="0"/>
                  </a:lnTo>
                </a:path>
                <a:path w="1141095">
                  <a:moveTo>
                    <a:pt x="814578" y="0"/>
                  </a:moveTo>
                  <a:lnTo>
                    <a:pt x="1140714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9679" y="5271516"/>
              <a:ext cx="650875" cy="1905"/>
            </a:xfrm>
            <a:custGeom>
              <a:avLst/>
              <a:gdLst/>
              <a:ahLst/>
              <a:cxnLst/>
              <a:rect l="l" t="t" r="r" b="b"/>
              <a:pathLst>
                <a:path w="650875" h="1904">
                  <a:moveTo>
                    <a:pt x="650747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650747" y="1524"/>
                  </a:lnTo>
                  <a:lnTo>
                    <a:pt x="650747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6563" y="5312663"/>
              <a:ext cx="652780" cy="326390"/>
            </a:xfrm>
            <a:custGeom>
              <a:avLst/>
              <a:gdLst/>
              <a:ahLst/>
              <a:cxnLst/>
              <a:rect l="l" t="t" r="r" b="b"/>
              <a:pathLst>
                <a:path w="652780" h="326389">
                  <a:moveTo>
                    <a:pt x="652272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652272" y="326136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26563" y="5308091"/>
              <a:ext cx="652780" cy="5080"/>
            </a:xfrm>
            <a:custGeom>
              <a:avLst/>
              <a:gdLst/>
              <a:ahLst/>
              <a:cxnLst/>
              <a:rect l="l" t="t" r="r" b="b"/>
              <a:pathLst>
                <a:path w="652780" h="5079">
                  <a:moveTo>
                    <a:pt x="6522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652272" y="4572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5849" y="4833366"/>
              <a:ext cx="1141095" cy="0"/>
            </a:xfrm>
            <a:custGeom>
              <a:avLst/>
              <a:gdLst/>
              <a:ahLst/>
              <a:cxnLst/>
              <a:rect l="l" t="t" r="r" b="b"/>
              <a:pathLst>
                <a:path w="1141095">
                  <a:moveTo>
                    <a:pt x="0" y="0"/>
                  </a:moveTo>
                  <a:lnTo>
                    <a:pt x="1140714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9679" y="4837176"/>
              <a:ext cx="650875" cy="434340"/>
            </a:xfrm>
            <a:custGeom>
              <a:avLst/>
              <a:gdLst/>
              <a:ahLst/>
              <a:cxnLst/>
              <a:rect l="l" t="t" r="r" b="b"/>
              <a:pathLst>
                <a:path w="650875" h="434339">
                  <a:moveTo>
                    <a:pt x="650748" y="0"/>
                  </a:moveTo>
                  <a:lnTo>
                    <a:pt x="0" y="0"/>
                  </a:lnTo>
                  <a:lnTo>
                    <a:pt x="0" y="434340"/>
                  </a:lnTo>
                  <a:lnTo>
                    <a:pt x="650748" y="434340"/>
                  </a:lnTo>
                  <a:lnTo>
                    <a:pt x="650748" y="0"/>
                  </a:lnTo>
                  <a:close/>
                </a:path>
              </a:pathLst>
            </a:custGeom>
            <a:solidFill>
              <a:srgbClr val="549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8835" y="5235702"/>
              <a:ext cx="1303020" cy="0"/>
            </a:xfrm>
            <a:custGeom>
              <a:avLst/>
              <a:gdLst/>
              <a:ahLst/>
              <a:cxnLst/>
              <a:rect l="l" t="t" r="r" b="b"/>
              <a:pathLst>
                <a:path w="1303020">
                  <a:moveTo>
                    <a:pt x="0" y="0"/>
                  </a:moveTo>
                  <a:lnTo>
                    <a:pt x="326136" y="0"/>
                  </a:lnTo>
                </a:path>
                <a:path w="1303020">
                  <a:moveTo>
                    <a:pt x="978408" y="0"/>
                  </a:moveTo>
                  <a:lnTo>
                    <a:pt x="1303019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04972" y="5314188"/>
              <a:ext cx="652780" cy="325120"/>
            </a:xfrm>
            <a:custGeom>
              <a:avLst/>
              <a:gdLst/>
              <a:ahLst/>
              <a:cxnLst/>
              <a:rect l="l" t="t" r="r" b="b"/>
              <a:pathLst>
                <a:path w="652779" h="325120">
                  <a:moveTo>
                    <a:pt x="652272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652272" y="324612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4972" y="5079491"/>
              <a:ext cx="652780" cy="234950"/>
            </a:xfrm>
            <a:custGeom>
              <a:avLst/>
              <a:gdLst/>
              <a:ahLst/>
              <a:cxnLst/>
              <a:rect l="l" t="t" r="r" b="b"/>
              <a:pathLst>
                <a:path w="652779" h="234950">
                  <a:moveTo>
                    <a:pt x="652272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652272" y="234695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5849" y="4027170"/>
              <a:ext cx="2119630" cy="806450"/>
            </a:xfrm>
            <a:custGeom>
              <a:avLst/>
              <a:gdLst/>
              <a:ahLst/>
              <a:cxnLst/>
              <a:rect l="l" t="t" r="r" b="b"/>
              <a:pathLst>
                <a:path w="2119630" h="806450">
                  <a:moveTo>
                    <a:pt x="1792986" y="806195"/>
                  </a:moveTo>
                  <a:lnTo>
                    <a:pt x="2119122" y="806195"/>
                  </a:lnTo>
                </a:path>
                <a:path w="2119630" h="806450">
                  <a:moveTo>
                    <a:pt x="0" y="402335"/>
                  </a:moveTo>
                  <a:lnTo>
                    <a:pt x="1140714" y="402335"/>
                  </a:lnTo>
                </a:path>
                <a:path w="2119630" h="806450">
                  <a:moveTo>
                    <a:pt x="1792986" y="402335"/>
                  </a:moveTo>
                  <a:lnTo>
                    <a:pt x="2119122" y="402335"/>
                  </a:lnTo>
                </a:path>
                <a:path w="2119630" h="806450">
                  <a:moveTo>
                    <a:pt x="0" y="0"/>
                  </a:moveTo>
                  <a:lnTo>
                    <a:pt x="1140714" y="0"/>
                  </a:lnTo>
                </a:path>
                <a:path w="2119630" h="806450">
                  <a:moveTo>
                    <a:pt x="1792986" y="0"/>
                  </a:moveTo>
                  <a:lnTo>
                    <a:pt x="2119122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26563" y="3980688"/>
              <a:ext cx="652780" cy="1327785"/>
            </a:xfrm>
            <a:custGeom>
              <a:avLst/>
              <a:gdLst/>
              <a:ahLst/>
              <a:cxnLst/>
              <a:rect l="l" t="t" r="r" b="b"/>
              <a:pathLst>
                <a:path w="652780" h="1327785">
                  <a:moveTo>
                    <a:pt x="652272" y="0"/>
                  </a:moveTo>
                  <a:lnTo>
                    <a:pt x="0" y="0"/>
                  </a:lnTo>
                  <a:lnTo>
                    <a:pt x="0" y="1327404"/>
                  </a:lnTo>
                  <a:lnTo>
                    <a:pt x="652272" y="1327404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549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34127" y="5235702"/>
              <a:ext cx="1141095" cy="0"/>
            </a:xfrm>
            <a:custGeom>
              <a:avLst/>
              <a:gdLst/>
              <a:ahLst/>
              <a:cxnLst/>
              <a:rect l="l" t="t" r="r" b="b"/>
              <a:pathLst>
                <a:path w="1141095">
                  <a:moveTo>
                    <a:pt x="0" y="0"/>
                  </a:moveTo>
                  <a:lnTo>
                    <a:pt x="1140714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60264" y="5305044"/>
              <a:ext cx="652780" cy="334010"/>
            </a:xfrm>
            <a:custGeom>
              <a:avLst/>
              <a:gdLst/>
              <a:ahLst/>
              <a:cxnLst/>
              <a:rect l="l" t="t" r="r" b="b"/>
              <a:pathLst>
                <a:path w="652779" h="334010">
                  <a:moveTo>
                    <a:pt x="0" y="333755"/>
                  </a:moveTo>
                  <a:lnTo>
                    <a:pt x="652272" y="333755"/>
                  </a:lnTo>
                  <a:lnTo>
                    <a:pt x="652272" y="0"/>
                  </a:lnTo>
                  <a:lnTo>
                    <a:pt x="0" y="0"/>
                  </a:lnTo>
                  <a:lnTo>
                    <a:pt x="0" y="33375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60264" y="5239512"/>
              <a:ext cx="652780" cy="66040"/>
            </a:xfrm>
            <a:custGeom>
              <a:avLst/>
              <a:gdLst/>
              <a:ahLst/>
              <a:cxnLst/>
              <a:rect l="l" t="t" r="r" b="b"/>
              <a:pathLst>
                <a:path w="652779" h="66039">
                  <a:moveTo>
                    <a:pt x="652272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652272" y="65531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549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60264" y="5239512"/>
              <a:ext cx="652780" cy="66040"/>
            </a:xfrm>
            <a:custGeom>
              <a:avLst/>
              <a:gdLst/>
              <a:ahLst/>
              <a:cxnLst/>
              <a:rect l="l" t="t" r="r" b="b"/>
              <a:pathLst>
                <a:path w="652779" h="66039">
                  <a:moveTo>
                    <a:pt x="0" y="65531"/>
                  </a:moveTo>
                  <a:lnTo>
                    <a:pt x="652272" y="65531"/>
                  </a:lnTo>
                  <a:lnTo>
                    <a:pt x="652272" y="0"/>
                  </a:lnTo>
                  <a:lnTo>
                    <a:pt x="0" y="0"/>
                  </a:lnTo>
                  <a:lnTo>
                    <a:pt x="0" y="6553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86611" y="5638800"/>
              <a:ext cx="4889500" cy="0"/>
            </a:xfrm>
            <a:custGeom>
              <a:avLst/>
              <a:gdLst/>
              <a:ahLst/>
              <a:cxnLst/>
              <a:rect l="l" t="t" r="r" b="b"/>
              <a:pathLst>
                <a:path w="4889500">
                  <a:moveTo>
                    <a:pt x="0" y="0"/>
                  </a:moveTo>
                  <a:lnTo>
                    <a:pt x="48889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3857244" y="4833365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611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34128" y="4833365"/>
            <a:ext cx="1141095" cy="0"/>
          </a:xfrm>
          <a:custGeom>
            <a:avLst/>
            <a:gdLst/>
            <a:ahLst/>
            <a:cxnLst/>
            <a:rect l="l" t="t" r="r" b="b"/>
            <a:pathLst>
              <a:path w="1141095">
                <a:moveTo>
                  <a:pt x="0" y="0"/>
                </a:moveTo>
                <a:lnTo>
                  <a:pt x="1140714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57244" y="4429505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611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57244" y="4027170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611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5850" y="3623309"/>
            <a:ext cx="2119630" cy="0"/>
          </a:xfrm>
          <a:custGeom>
            <a:avLst/>
            <a:gdLst/>
            <a:ahLst/>
            <a:cxnLst/>
            <a:rect l="l" t="t" r="r" b="b"/>
            <a:pathLst>
              <a:path w="2119630">
                <a:moveTo>
                  <a:pt x="0" y="0"/>
                </a:moveTo>
                <a:lnTo>
                  <a:pt x="2119122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57244" y="3623309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611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57244" y="3220973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611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34128" y="2817114"/>
            <a:ext cx="1141095" cy="403860"/>
          </a:xfrm>
          <a:custGeom>
            <a:avLst/>
            <a:gdLst/>
            <a:ahLst/>
            <a:cxnLst/>
            <a:rect l="l" t="t" r="r" b="b"/>
            <a:pathLst>
              <a:path w="1141095" h="403860">
                <a:moveTo>
                  <a:pt x="0" y="403860"/>
                </a:moveTo>
                <a:lnTo>
                  <a:pt x="1140714" y="403860"/>
                </a:lnTo>
              </a:path>
              <a:path w="1141095" h="403860">
                <a:moveTo>
                  <a:pt x="0" y="0"/>
                </a:moveTo>
                <a:lnTo>
                  <a:pt x="1140714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7244" y="2817114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611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5850" y="2414777"/>
            <a:ext cx="3096260" cy="0"/>
          </a:xfrm>
          <a:custGeom>
            <a:avLst/>
            <a:gdLst/>
            <a:ahLst/>
            <a:cxnLst/>
            <a:rect l="l" t="t" r="r" b="b"/>
            <a:pathLst>
              <a:path w="3096260">
                <a:moveTo>
                  <a:pt x="0" y="0"/>
                </a:moveTo>
                <a:lnTo>
                  <a:pt x="3096005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34128" y="2414777"/>
            <a:ext cx="1141095" cy="0"/>
          </a:xfrm>
          <a:custGeom>
            <a:avLst/>
            <a:gdLst/>
            <a:ahLst/>
            <a:cxnLst/>
            <a:rect l="l" t="t" r="r" b="b"/>
            <a:pathLst>
              <a:path w="1141095">
                <a:moveTo>
                  <a:pt x="0" y="0"/>
                </a:moveTo>
                <a:lnTo>
                  <a:pt x="1140714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085850" y="1309750"/>
            <a:ext cx="4889500" cy="357505"/>
            <a:chOff x="1085850" y="1309750"/>
            <a:chExt cx="4889500" cy="357505"/>
          </a:xfrm>
        </p:grpSpPr>
        <p:sp>
          <p:nvSpPr>
            <p:cNvPr id="33" name="object 33"/>
            <p:cNvSpPr/>
            <p:nvPr/>
          </p:nvSpPr>
          <p:spPr>
            <a:xfrm>
              <a:off x="1085850" y="1607057"/>
              <a:ext cx="4889500" cy="0"/>
            </a:xfrm>
            <a:custGeom>
              <a:avLst/>
              <a:gdLst/>
              <a:ahLst/>
              <a:cxnLst/>
              <a:rect l="l" t="t" r="r" b="b"/>
              <a:pathLst>
                <a:path w="4889500">
                  <a:moveTo>
                    <a:pt x="0" y="0"/>
                  </a:moveTo>
                  <a:lnTo>
                    <a:pt x="4888992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6645" y="1485645"/>
              <a:ext cx="190323" cy="18148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85007" y="1309750"/>
              <a:ext cx="405130" cy="350520"/>
            </a:xfrm>
            <a:custGeom>
              <a:avLst/>
              <a:gdLst/>
              <a:ahLst/>
              <a:cxnLst/>
              <a:rect l="l" t="t" r="r" b="b"/>
              <a:pathLst>
                <a:path w="405129" h="350519">
                  <a:moveTo>
                    <a:pt x="321055" y="32003"/>
                  </a:moveTo>
                  <a:lnTo>
                    <a:pt x="271144" y="40639"/>
                  </a:lnTo>
                  <a:lnTo>
                    <a:pt x="223392" y="57023"/>
                  </a:lnTo>
                  <a:lnTo>
                    <a:pt x="178307" y="80899"/>
                  </a:lnTo>
                  <a:lnTo>
                    <a:pt x="136397" y="111506"/>
                  </a:lnTo>
                  <a:lnTo>
                    <a:pt x="98551" y="148336"/>
                  </a:lnTo>
                  <a:lnTo>
                    <a:pt x="65277" y="190881"/>
                  </a:lnTo>
                  <a:lnTo>
                    <a:pt x="37337" y="238633"/>
                  </a:lnTo>
                  <a:lnTo>
                    <a:pt x="15366" y="291084"/>
                  </a:lnTo>
                  <a:lnTo>
                    <a:pt x="4317" y="328295"/>
                  </a:lnTo>
                  <a:lnTo>
                    <a:pt x="0" y="347599"/>
                  </a:lnTo>
                  <a:lnTo>
                    <a:pt x="12445" y="350265"/>
                  </a:lnTo>
                  <a:lnTo>
                    <a:pt x="16637" y="331215"/>
                  </a:lnTo>
                  <a:lnTo>
                    <a:pt x="21589" y="312927"/>
                  </a:lnTo>
                  <a:lnTo>
                    <a:pt x="27350" y="295275"/>
                  </a:lnTo>
                  <a:lnTo>
                    <a:pt x="33781" y="277622"/>
                  </a:lnTo>
                  <a:lnTo>
                    <a:pt x="40787" y="260985"/>
                  </a:lnTo>
                  <a:lnTo>
                    <a:pt x="48521" y="244475"/>
                  </a:lnTo>
                  <a:lnTo>
                    <a:pt x="57150" y="228219"/>
                  </a:lnTo>
                  <a:lnTo>
                    <a:pt x="66166" y="212725"/>
                  </a:lnTo>
                  <a:lnTo>
                    <a:pt x="75818" y="197865"/>
                  </a:lnTo>
                  <a:lnTo>
                    <a:pt x="85978" y="183514"/>
                  </a:lnTo>
                  <a:lnTo>
                    <a:pt x="96673" y="170052"/>
                  </a:lnTo>
                  <a:lnTo>
                    <a:pt x="107861" y="156845"/>
                  </a:lnTo>
                  <a:lnTo>
                    <a:pt x="119760" y="144145"/>
                  </a:lnTo>
                  <a:lnTo>
                    <a:pt x="119896" y="144145"/>
                  </a:lnTo>
                  <a:lnTo>
                    <a:pt x="131948" y="132461"/>
                  </a:lnTo>
                  <a:lnTo>
                    <a:pt x="144652" y="121031"/>
                  </a:lnTo>
                  <a:lnTo>
                    <a:pt x="144839" y="121031"/>
                  </a:lnTo>
                  <a:lnTo>
                    <a:pt x="157860" y="110489"/>
                  </a:lnTo>
                  <a:lnTo>
                    <a:pt x="171149" y="100837"/>
                  </a:lnTo>
                  <a:lnTo>
                    <a:pt x="184972" y="91694"/>
                  </a:lnTo>
                  <a:lnTo>
                    <a:pt x="199173" y="83312"/>
                  </a:lnTo>
                  <a:lnTo>
                    <a:pt x="213626" y="75691"/>
                  </a:lnTo>
                  <a:lnTo>
                    <a:pt x="228600" y="68707"/>
                  </a:lnTo>
                  <a:lnTo>
                    <a:pt x="243585" y="62611"/>
                  </a:lnTo>
                  <a:lnTo>
                    <a:pt x="258589" y="57403"/>
                  </a:lnTo>
                  <a:lnTo>
                    <a:pt x="258952" y="57276"/>
                  </a:lnTo>
                  <a:lnTo>
                    <a:pt x="274446" y="52959"/>
                  </a:lnTo>
                  <a:lnTo>
                    <a:pt x="274065" y="52959"/>
                  </a:lnTo>
                  <a:lnTo>
                    <a:pt x="290194" y="49275"/>
                  </a:lnTo>
                  <a:lnTo>
                    <a:pt x="290552" y="49275"/>
                  </a:lnTo>
                  <a:lnTo>
                    <a:pt x="306069" y="46609"/>
                  </a:lnTo>
                  <a:lnTo>
                    <a:pt x="305688" y="46609"/>
                  </a:lnTo>
                  <a:lnTo>
                    <a:pt x="321963" y="44716"/>
                  </a:lnTo>
                  <a:lnTo>
                    <a:pt x="321309" y="44703"/>
                  </a:lnTo>
                  <a:lnTo>
                    <a:pt x="328098" y="44703"/>
                  </a:lnTo>
                  <a:lnTo>
                    <a:pt x="328938" y="32151"/>
                  </a:lnTo>
                  <a:lnTo>
                    <a:pt x="321055" y="32003"/>
                  </a:lnTo>
                  <a:close/>
                </a:path>
                <a:path w="405129" h="350519">
                  <a:moveTo>
                    <a:pt x="16738" y="331215"/>
                  </a:moveTo>
                  <a:lnTo>
                    <a:pt x="16637" y="331597"/>
                  </a:lnTo>
                  <a:lnTo>
                    <a:pt x="16738" y="331215"/>
                  </a:lnTo>
                  <a:close/>
                </a:path>
                <a:path w="405129" h="350519">
                  <a:moveTo>
                    <a:pt x="21671" y="312927"/>
                  </a:moveTo>
                  <a:lnTo>
                    <a:pt x="21589" y="313182"/>
                  </a:lnTo>
                  <a:lnTo>
                    <a:pt x="21671" y="312927"/>
                  </a:lnTo>
                  <a:close/>
                </a:path>
                <a:path w="405129" h="350519">
                  <a:moveTo>
                    <a:pt x="27431" y="295021"/>
                  </a:moveTo>
                  <a:lnTo>
                    <a:pt x="27304" y="295275"/>
                  </a:lnTo>
                  <a:lnTo>
                    <a:pt x="27431" y="295021"/>
                  </a:lnTo>
                  <a:close/>
                </a:path>
                <a:path w="405129" h="350519">
                  <a:moveTo>
                    <a:pt x="33814" y="277622"/>
                  </a:moveTo>
                  <a:lnTo>
                    <a:pt x="33654" y="278002"/>
                  </a:lnTo>
                  <a:lnTo>
                    <a:pt x="33814" y="277622"/>
                  </a:lnTo>
                  <a:close/>
                </a:path>
                <a:path w="405129" h="350519">
                  <a:moveTo>
                    <a:pt x="40893" y="260731"/>
                  </a:moveTo>
                  <a:lnTo>
                    <a:pt x="40766" y="260985"/>
                  </a:lnTo>
                  <a:lnTo>
                    <a:pt x="40893" y="260731"/>
                  </a:lnTo>
                  <a:close/>
                </a:path>
                <a:path w="405129" h="350519">
                  <a:moveTo>
                    <a:pt x="57170" y="228219"/>
                  </a:moveTo>
                  <a:lnTo>
                    <a:pt x="57022" y="228473"/>
                  </a:lnTo>
                  <a:lnTo>
                    <a:pt x="57170" y="228219"/>
                  </a:lnTo>
                  <a:close/>
                </a:path>
                <a:path w="405129" h="350519">
                  <a:moveTo>
                    <a:pt x="66204" y="212725"/>
                  </a:moveTo>
                  <a:lnTo>
                    <a:pt x="66039" y="212978"/>
                  </a:lnTo>
                  <a:lnTo>
                    <a:pt x="66204" y="212725"/>
                  </a:lnTo>
                  <a:close/>
                </a:path>
                <a:path w="405129" h="350519">
                  <a:moveTo>
                    <a:pt x="75870" y="197865"/>
                  </a:moveTo>
                  <a:lnTo>
                    <a:pt x="75691" y="198120"/>
                  </a:lnTo>
                  <a:lnTo>
                    <a:pt x="75870" y="197865"/>
                  </a:lnTo>
                  <a:close/>
                </a:path>
                <a:path w="405129" h="350519">
                  <a:moveTo>
                    <a:pt x="86052" y="183514"/>
                  </a:moveTo>
                  <a:lnTo>
                    <a:pt x="85851" y="183769"/>
                  </a:lnTo>
                  <a:lnTo>
                    <a:pt x="86052" y="183514"/>
                  </a:lnTo>
                  <a:close/>
                </a:path>
                <a:path w="405129" h="350519">
                  <a:moveTo>
                    <a:pt x="96773" y="169925"/>
                  </a:moveTo>
                  <a:close/>
                </a:path>
                <a:path w="405129" h="350519">
                  <a:moveTo>
                    <a:pt x="108076" y="156590"/>
                  </a:moveTo>
                  <a:lnTo>
                    <a:pt x="107822" y="156845"/>
                  </a:lnTo>
                  <a:lnTo>
                    <a:pt x="108076" y="156590"/>
                  </a:lnTo>
                  <a:close/>
                </a:path>
                <a:path w="405129" h="350519">
                  <a:moveTo>
                    <a:pt x="119896" y="144145"/>
                  </a:moveTo>
                  <a:lnTo>
                    <a:pt x="119760" y="144145"/>
                  </a:lnTo>
                  <a:lnTo>
                    <a:pt x="119633" y="144399"/>
                  </a:lnTo>
                  <a:lnTo>
                    <a:pt x="119896" y="144145"/>
                  </a:lnTo>
                  <a:close/>
                </a:path>
                <a:path w="405129" h="350519">
                  <a:moveTo>
                    <a:pt x="132079" y="132334"/>
                  </a:moveTo>
                  <a:lnTo>
                    <a:pt x="131825" y="132461"/>
                  </a:lnTo>
                  <a:lnTo>
                    <a:pt x="132079" y="132334"/>
                  </a:lnTo>
                  <a:close/>
                </a:path>
                <a:path w="405129" h="350519">
                  <a:moveTo>
                    <a:pt x="144839" y="121031"/>
                  </a:moveTo>
                  <a:lnTo>
                    <a:pt x="144652" y="121031"/>
                  </a:lnTo>
                  <a:lnTo>
                    <a:pt x="144525" y="121285"/>
                  </a:lnTo>
                  <a:lnTo>
                    <a:pt x="144839" y="121031"/>
                  </a:lnTo>
                  <a:close/>
                </a:path>
                <a:path w="405129" h="350519">
                  <a:moveTo>
                    <a:pt x="157954" y="110489"/>
                  </a:moveTo>
                  <a:lnTo>
                    <a:pt x="157606" y="110744"/>
                  </a:lnTo>
                  <a:lnTo>
                    <a:pt x="157954" y="110489"/>
                  </a:lnTo>
                  <a:close/>
                </a:path>
                <a:path w="405129" h="350519">
                  <a:moveTo>
                    <a:pt x="171322" y="100711"/>
                  </a:moveTo>
                  <a:lnTo>
                    <a:pt x="171068" y="100837"/>
                  </a:lnTo>
                  <a:lnTo>
                    <a:pt x="171322" y="100711"/>
                  </a:lnTo>
                  <a:close/>
                </a:path>
                <a:path w="405129" h="350519">
                  <a:moveTo>
                    <a:pt x="185165" y="91566"/>
                  </a:moveTo>
                  <a:lnTo>
                    <a:pt x="184912" y="91694"/>
                  </a:lnTo>
                  <a:lnTo>
                    <a:pt x="185165" y="91566"/>
                  </a:lnTo>
                  <a:close/>
                </a:path>
                <a:path w="405129" h="350519">
                  <a:moveTo>
                    <a:pt x="199389" y="83185"/>
                  </a:moveTo>
                  <a:lnTo>
                    <a:pt x="199135" y="83312"/>
                  </a:lnTo>
                  <a:lnTo>
                    <a:pt x="199389" y="83185"/>
                  </a:lnTo>
                  <a:close/>
                </a:path>
                <a:path w="405129" h="350519">
                  <a:moveTo>
                    <a:pt x="328090" y="44834"/>
                  </a:moveTo>
                  <a:lnTo>
                    <a:pt x="326008" y="75946"/>
                  </a:lnTo>
                  <a:lnTo>
                    <a:pt x="399765" y="45085"/>
                  </a:lnTo>
                  <a:lnTo>
                    <a:pt x="341121" y="45085"/>
                  </a:lnTo>
                  <a:lnTo>
                    <a:pt x="328090" y="44834"/>
                  </a:lnTo>
                  <a:close/>
                </a:path>
                <a:path w="405129" h="350519">
                  <a:moveTo>
                    <a:pt x="228657" y="68707"/>
                  </a:moveTo>
                  <a:lnTo>
                    <a:pt x="228345" y="68834"/>
                  </a:lnTo>
                  <a:lnTo>
                    <a:pt x="228657" y="68707"/>
                  </a:lnTo>
                  <a:close/>
                </a:path>
                <a:path w="405129" h="350519">
                  <a:moveTo>
                    <a:pt x="243695" y="62611"/>
                  </a:moveTo>
                  <a:lnTo>
                    <a:pt x="243331" y="62737"/>
                  </a:lnTo>
                  <a:lnTo>
                    <a:pt x="243695" y="62611"/>
                  </a:lnTo>
                  <a:close/>
                </a:path>
                <a:path w="405129" h="350519">
                  <a:moveTo>
                    <a:pt x="259025" y="57276"/>
                  </a:moveTo>
                  <a:lnTo>
                    <a:pt x="258661" y="57379"/>
                  </a:lnTo>
                  <a:lnTo>
                    <a:pt x="259025" y="57276"/>
                  </a:lnTo>
                  <a:close/>
                </a:path>
                <a:path w="405129" h="350519">
                  <a:moveTo>
                    <a:pt x="290552" y="49275"/>
                  </a:moveTo>
                  <a:lnTo>
                    <a:pt x="290194" y="49275"/>
                  </a:lnTo>
                  <a:lnTo>
                    <a:pt x="289813" y="49402"/>
                  </a:lnTo>
                  <a:lnTo>
                    <a:pt x="290552" y="49275"/>
                  </a:lnTo>
                  <a:close/>
                </a:path>
                <a:path w="405129" h="350519">
                  <a:moveTo>
                    <a:pt x="328938" y="32151"/>
                  </a:moveTo>
                  <a:lnTo>
                    <a:pt x="328090" y="44834"/>
                  </a:lnTo>
                  <a:lnTo>
                    <a:pt x="341121" y="45085"/>
                  </a:lnTo>
                  <a:lnTo>
                    <a:pt x="341375" y="32385"/>
                  </a:lnTo>
                  <a:lnTo>
                    <a:pt x="328938" y="32151"/>
                  </a:lnTo>
                  <a:close/>
                </a:path>
                <a:path w="405129" h="350519">
                  <a:moveTo>
                    <a:pt x="331088" y="0"/>
                  </a:moveTo>
                  <a:lnTo>
                    <a:pt x="328938" y="32151"/>
                  </a:lnTo>
                  <a:lnTo>
                    <a:pt x="341375" y="32385"/>
                  </a:lnTo>
                  <a:lnTo>
                    <a:pt x="341121" y="45085"/>
                  </a:lnTo>
                  <a:lnTo>
                    <a:pt x="399765" y="45085"/>
                  </a:lnTo>
                  <a:lnTo>
                    <a:pt x="404621" y="43052"/>
                  </a:lnTo>
                  <a:lnTo>
                    <a:pt x="331088" y="0"/>
                  </a:lnTo>
                  <a:close/>
                </a:path>
                <a:path w="405129" h="350519">
                  <a:moveTo>
                    <a:pt x="328098" y="44703"/>
                  </a:moveTo>
                  <a:lnTo>
                    <a:pt x="321963" y="44716"/>
                  </a:lnTo>
                  <a:lnTo>
                    <a:pt x="328090" y="44834"/>
                  </a:lnTo>
                  <a:lnTo>
                    <a:pt x="328098" y="44703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878835" y="5412740"/>
            <a:ext cx="9785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solidFill>
                  <a:srgbClr val="404040"/>
                </a:solidFill>
                <a:latin typeface="Lucida Sans Unicode"/>
                <a:cs typeface="Lucida Sans Unicode"/>
              </a:rPr>
              <a:t>80,603,618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81855" y="5259863"/>
            <a:ext cx="652780" cy="37465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imes New Roman"/>
              <a:cs typeface="Times New Roman"/>
            </a:endParaRPr>
          </a:p>
          <a:p>
            <a:pPr marL="109855">
              <a:lnSpc>
                <a:spcPct val="100000"/>
              </a:lnSpc>
            </a:pPr>
            <a:r>
              <a:rPr sz="700" spc="-80" dirty="0">
                <a:solidFill>
                  <a:srgbClr val="404040"/>
                </a:solidFill>
                <a:latin typeface="Lucida Sans Unicode"/>
                <a:cs typeface="Lucida Sans Unicode"/>
              </a:rPr>
              <a:t>101,520,732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78835" y="5132323"/>
            <a:ext cx="13030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3070">
              <a:lnSpc>
                <a:spcPct val="100000"/>
              </a:lnSpc>
              <a:spcBef>
                <a:spcPts val="95"/>
              </a:spcBef>
            </a:pPr>
            <a:r>
              <a:rPr sz="700" spc="-40" dirty="0">
                <a:solidFill>
                  <a:srgbClr val="7E5F00"/>
                </a:solidFill>
                <a:latin typeface="Lucida Sans Unicode"/>
                <a:cs typeface="Lucida Sans Unicode"/>
              </a:rPr>
              <a:t>58,354,927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81855" y="5017008"/>
            <a:ext cx="652780" cy="243204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5397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425"/>
              </a:spcBef>
            </a:pPr>
            <a:r>
              <a:rPr sz="700" spc="-35" dirty="0">
                <a:solidFill>
                  <a:srgbClr val="7E5F00"/>
                </a:solidFill>
                <a:latin typeface="Lucida Sans Unicode"/>
                <a:cs typeface="Lucida Sans Unicode"/>
              </a:rPr>
              <a:t>53,040,030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65026" y="5297392"/>
            <a:ext cx="643255" cy="337185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 rtlCol="0">
            <a:spAutoFit/>
          </a:bodyPr>
          <a:lstStyle/>
          <a:p>
            <a:pPr marL="24130" algn="ctr">
              <a:lnSpc>
                <a:spcPts val="484"/>
              </a:lnSpc>
            </a:pPr>
            <a:r>
              <a:rPr sz="700" spc="-25" dirty="0">
                <a:solidFill>
                  <a:srgbClr val="7E5F00"/>
                </a:solidFill>
                <a:latin typeface="Lucida Sans Unicode"/>
                <a:cs typeface="Lucida Sans Unicode"/>
              </a:rPr>
              <a:t>-</a:t>
            </a:r>
            <a:endParaRPr sz="700">
              <a:latin typeface="Lucida Sans Unicode"/>
              <a:cs typeface="Lucida Sans Unicode"/>
            </a:endParaRPr>
          </a:p>
          <a:p>
            <a:pPr marL="26034" algn="ctr">
              <a:lnSpc>
                <a:spcPct val="100000"/>
              </a:lnSpc>
              <a:spcBef>
                <a:spcPts val="475"/>
              </a:spcBef>
            </a:pPr>
            <a:r>
              <a:rPr sz="7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83,071,042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40611" y="4989652"/>
            <a:ext cx="4914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107,817,556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26564" y="4015549"/>
            <a:ext cx="652780" cy="1222375"/>
          </a:xfrm>
          <a:prstGeom prst="rect">
            <a:avLst/>
          </a:prstGeom>
          <a:solidFill>
            <a:srgbClr val="5491C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7155">
              <a:lnSpc>
                <a:spcPct val="100000"/>
              </a:lnSpc>
            </a:pPr>
            <a:r>
              <a:rPr sz="7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329,172,298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04972" y="2468879"/>
            <a:ext cx="652780" cy="2611120"/>
          </a:xfrm>
          <a:prstGeom prst="rect">
            <a:avLst/>
          </a:prstGeom>
          <a:solidFill>
            <a:srgbClr val="5491C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  <a:spcBef>
                <a:spcPts val="545"/>
              </a:spcBef>
            </a:pPr>
            <a:r>
              <a:rPr sz="7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647,589,279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81855" y="1673351"/>
            <a:ext cx="652780" cy="3343910"/>
          </a:xfrm>
          <a:prstGeom prst="rect">
            <a:avLst/>
          </a:prstGeom>
          <a:solidFill>
            <a:srgbClr val="5491C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829,194,307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90820" y="5107051"/>
            <a:ext cx="4438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75" dirty="0">
                <a:solidFill>
                  <a:srgbClr val="2D75B6"/>
                </a:solidFill>
                <a:latin typeface="Lucida Sans Unicode"/>
                <a:cs typeface="Lucida Sans Unicode"/>
              </a:rPr>
              <a:t>16,076,514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32408" y="4353559"/>
            <a:ext cx="709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30" dirty="0">
                <a:solidFill>
                  <a:srgbClr val="404040"/>
                </a:solidFill>
                <a:latin typeface="Arial"/>
                <a:cs typeface="Arial"/>
              </a:rPr>
              <a:t>198,969,642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21229" y="3459226"/>
            <a:ext cx="6877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404040"/>
                </a:solidFill>
                <a:latin typeface="Arial"/>
                <a:cs typeface="Arial"/>
              </a:rPr>
              <a:t>411,233,044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21428" y="3459226"/>
            <a:ext cx="118808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4750" algn="l"/>
              </a:tabLst>
            </a:pPr>
            <a:r>
              <a:rPr sz="900" b="1" u="sng" spc="-6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	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1173480" algn="l"/>
              </a:tabLst>
            </a:pPr>
            <a:r>
              <a:rPr sz="700" u="sng" spc="-40" dirty="0">
                <a:solidFill>
                  <a:srgbClr val="FFFFFF"/>
                </a:solidFill>
                <a:uFill>
                  <a:solidFill>
                    <a:srgbClr val="D9D9D9"/>
                  </a:solidFill>
                </a:uFill>
                <a:latin typeface="Lucida Sans Unicode"/>
                <a:cs typeface="Lucida Sans Unicode"/>
              </a:rPr>
              <a:t> 	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21428" y="1902967"/>
            <a:ext cx="1188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4750" algn="l"/>
              </a:tabLst>
            </a:pPr>
            <a:r>
              <a:rPr sz="900" b="1" u="sng" spc="-6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	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54170" y="1277492"/>
            <a:ext cx="7340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65" dirty="0">
                <a:solidFill>
                  <a:srgbClr val="404040"/>
                </a:solidFill>
                <a:latin typeface="Arial"/>
                <a:cs typeface="Arial"/>
              </a:rPr>
              <a:t>98</a:t>
            </a:r>
            <a:r>
              <a:rPr sz="900" b="1" spc="3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900" b="1" spc="5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900" b="1" spc="50" dirty="0">
                <a:solidFill>
                  <a:srgbClr val="404040"/>
                </a:solidFill>
                <a:latin typeface="Arial"/>
                <a:cs typeface="Arial"/>
              </a:rPr>
              <a:t>755</a:t>
            </a:r>
            <a:r>
              <a:rPr sz="900" b="1" spc="5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900" b="1" spc="75" dirty="0">
                <a:solidFill>
                  <a:srgbClr val="404040"/>
                </a:solidFill>
                <a:latin typeface="Arial"/>
                <a:cs typeface="Arial"/>
              </a:rPr>
              <a:t>06</a:t>
            </a:r>
            <a:r>
              <a:rPr sz="900" b="1" spc="50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21428" y="4253229"/>
            <a:ext cx="1166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160" algn="l"/>
                <a:tab pos="1153160" algn="l"/>
              </a:tabLst>
            </a:pPr>
            <a:r>
              <a:rPr sz="900" b="1" u="sng" spc="-6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	</a:t>
            </a:r>
            <a:r>
              <a:rPr sz="900" b="1" u="sng" spc="2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99,147,556	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15415" y="5581599"/>
            <a:ext cx="6096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-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9766" y="5178297"/>
            <a:ext cx="39052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100,000,000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3611" y="4775072"/>
            <a:ext cx="40703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200,000,000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2697" y="4371847"/>
            <a:ext cx="40703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300,000,000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00258" y="3968622"/>
            <a:ext cx="41020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000</a:t>
            </a:r>
            <a:r>
              <a:rPr sz="500" spc="-5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0258" y="3565397"/>
            <a:ext cx="410209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50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000</a:t>
            </a:r>
            <a:r>
              <a:rPr sz="500" spc="-5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9954" y="3162045"/>
            <a:ext cx="263144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18105" algn="l"/>
              </a:tabLst>
            </a:pPr>
            <a:r>
              <a:rPr sz="5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600,000,000   </a:t>
            </a:r>
            <a:r>
              <a:rPr sz="500" spc="6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500" u="sng" spc="-25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500" u="sng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latin typeface="Lucida Sans Unicode"/>
                <a:cs typeface="Lucida Sans Unicode"/>
              </a:rPr>
              <a:t>	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5440" y="2758820"/>
            <a:ext cx="262636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13025" algn="l"/>
              </a:tabLst>
            </a:pPr>
            <a:r>
              <a:rPr sz="5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700,000,000   </a:t>
            </a:r>
            <a:r>
              <a:rPr sz="500" spc="5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500" u="sng" spc="-25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500" u="sng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latin typeface="Lucida Sans Unicode"/>
                <a:cs typeface="Lucida Sans Unicode"/>
              </a:rPr>
              <a:t>	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0258" y="1902967"/>
            <a:ext cx="3594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5875" algn="l"/>
                <a:tab pos="3581400" algn="l"/>
              </a:tabLst>
            </a:pPr>
            <a:r>
              <a:rPr sz="5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900,000,000</a:t>
            </a:r>
            <a:r>
              <a:rPr sz="500" u="sng" spc="-1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r>
              <a:rPr sz="900" b="1" u="sng" spc="4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786,547,824	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9954" y="2355595"/>
            <a:ext cx="410209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8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67340" y="1548764"/>
            <a:ext cx="44386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1,000,000,000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27785" y="5732475"/>
            <a:ext cx="495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P</a:t>
            </a:r>
            <a:r>
              <a:rPr sz="900" spc="-35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9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sz="900" spc="-4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900" spc="-145" dirty="0">
                <a:solidFill>
                  <a:srgbClr val="585858"/>
                </a:solidFill>
                <a:latin typeface="Lucida Sans Unicode"/>
                <a:cs typeface="Lucida Sans Unicode"/>
              </a:rPr>
              <a:t>19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91333" y="5732475"/>
            <a:ext cx="5238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P</a:t>
            </a:r>
            <a:r>
              <a:rPr sz="900" spc="-35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9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sz="900" spc="-4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9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20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66740" y="5732475"/>
            <a:ext cx="641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P</a:t>
            </a:r>
            <a:r>
              <a:rPr sz="900" spc="-25" dirty="0">
                <a:solidFill>
                  <a:srgbClr val="585858"/>
                </a:solidFill>
                <a:latin typeface="Lucida Sans Unicode"/>
                <a:cs typeface="Lucida Sans Unicode"/>
              </a:rPr>
              <a:t>R</a:t>
            </a:r>
            <a:r>
              <a:rPr sz="900" spc="25" dirty="0">
                <a:solidFill>
                  <a:srgbClr val="585858"/>
                </a:solidFill>
                <a:latin typeface="Lucida Sans Unicode"/>
                <a:cs typeface="Lucida Sans Unicode"/>
              </a:rPr>
              <a:t>OG</a:t>
            </a:r>
            <a:r>
              <a:rPr sz="900" spc="-5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2</a:t>
            </a:r>
            <a:r>
              <a:rPr sz="900" spc="-2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900" spc="-50" dirty="0">
                <a:solidFill>
                  <a:srgbClr val="585858"/>
                </a:solidFill>
                <a:latin typeface="Lucida Sans Unicode"/>
                <a:cs typeface="Lucida Sans Unicode"/>
              </a:rPr>
              <a:t>23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725167" y="6124955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77724" y="0"/>
                </a:moveTo>
                <a:lnTo>
                  <a:pt x="0" y="0"/>
                </a:lnTo>
                <a:lnTo>
                  <a:pt x="0" y="77724"/>
                </a:lnTo>
                <a:lnTo>
                  <a:pt x="77724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823720" y="6068974"/>
            <a:ext cx="1313180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P</a:t>
            </a:r>
            <a:r>
              <a:rPr sz="900" spc="40" dirty="0">
                <a:solidFill>
                  <a:srgbClr val="585858"/>
                </a:solidFill>
                <a:latin typeface="Lucida Sans Unicode"/>
                <a:cs typeface="Lucida Sans Unicode"/>
              </a:rPr>
              <a:t>p</a:t>
            </a:r>
            <a:r>
              <a:rPr sz="9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t</a:t>
            </a:r>
            <a:r>
              <a:rPr sz="9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o.</a:t>
            </a:r>
            <a:r>
              <a:rPr sz="900" spc="-4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Lucida Sans Unicode"/>
                <a:cs typeface="Lucida Sans Unicode"/>
              </a:rPr>
              <a:t>Fun</a:t>
            </a:r>
            <a:r>
              <a:rPr sz="900" spc="25" dirty="0">
                <a:solidFill>
                  <a:srgbClr val="585858"/>
                </a:solidFill>
                <a:latin typeface="Lucida Sans Unicode"/>
                <a:cs typeface="Lucida Sans Unicode"/>
              </a:rPr>
              <a:t>c</a:t>
            </a:r>
            <a:r>
              <a:rPr sz="900" spc="-50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900" spc="50" dirty="0">
                <a:solidFill>
                  <a:srgbClr val="585858"/>
                </a:solidFill>
                <a:latin typeface="Lucida Sans Unicode"/>
                <a:cs typeface="Lucida Sans Unicode"/>
              </a:rPr>
              <a:t>ona</a:t>
            </a:r>
            <a:r>
              <a:rPr sz="900" spc="80" dirty="0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9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sz="9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n</a:t>
            </a:r>
            <a:r>
              <a:rPr sz="9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t</a:t>
            </a:r>
            <a:r>
              <a:rPr sz="900" spc="20" dirty="0">
                <a:solidFill>
                  <a:srgbClr val="585858"/>
                </a:solidFill>
                <a:latin typeface="Lucida Sans Unicode"/>
                <a:cs typeface="Lucida Sans Unicode"/>
              </a:rPr>
              <a:t>o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9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P</a:t>
            </a:r>
            <a:r>
              <a:rPr sz="900" spc="40" dirty="0">
                <a:solidFill>
                  <a:srgbClr val="585858"/>
                </a:solidFill>
                <a:latin typeface="Lucida Sans Unicode"/>
                <a:cs typeface="Lucida Sans Unicode"/>
              </a:rPr>
              <a:t>p</a:t>
            </a:r>
            <a:r>
              <a:rPr sz="9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t</a:t>
            </a:r>
            <a:r>
              <a:rPr sz="9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o.</a:t>
            </a:r>
            <a:r>
              <a:rPr sz="900" spc="-4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 Unicode"/>
                <a:cs typeface="Lucida Sans Unicode"/>
              </a:rPr>
              <a:t>Pro</a:t>
            </a:r>
            <a:r>
              <a:rPr sz="9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c</a:t>
            </a:r>
            <a:r>
              <a:rPr sz="9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sz="9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so</a:t>
            </a:r>
            <a:r>
              <a:rPr sz="900" spc="-4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sz="900" spc="-35" dirty="0">
                <a:solidFill>
                  <a:srgbClr val="585858"/>
                </a:solidFill>
                <a:latin typeface="Lucida Sans Unicode"/>
                <a:cs typeface="Lucida Sans Unicode"/>
              </a:rPr>
              <a:t>l</a:t>
            </a:r>
            <a:r>
              <a:rPr sz="900" spc="45" dirty="0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sz="900" spc="85" dirty="0">
                <a:solidFill>
                  <a:srgbClr val="585858"/>
                </a:solidFill>
                <a:latin typeface="Lucida Sans Unicode"/>
                <a:cs typeface="Lucida Sans Unicode"/>
              </a:rPr>
              <a:t>c</a:t>
            </a:r>
            <a:r>
              <a:rPr sz="9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t</a:t>
            </a:r>
            <a:r>
              <a:rPr sz="900" spc="30" dirty="0">
                <a:solidFill>
                  <a:srgbClr val="585858"/>
                </a:solidFill>
                <a:latin typeface="Lucida Sans Unicode"/>
                <a:cs typeface="Lucida Sans Unicode"/>
              </a:rPr>
              <a:t>ora</a:t>
            </a:r>
            <a:r>
              <a:rPr sz="9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l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290315" y="6124955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76200" y="0"/>
                </a:moveTo>
                <a:lnTo>
                  <a:pt x="0" y="0"/>
                </a:lnTo>
                <a:lnTo>
                  <a:pt x="0" y="77724"/>
                </a:lnTo>
                <a:lnTo>
                  <a:pt x="76200" y="77724"/>
                </a:lnTo>
                <a:lnTo>
                  <a:pt x="76200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286759" y="5732475"/>
            <a:ext cx="1536065" cy="74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5994" algn="l"/>
              </a:tabLst>
            </a:pPr>
            <a:r>
              <a:rPr sz="9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P</a:t>
            </a:r>
            <a:r>
              <a:rPr sz="900" spc="-35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9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sz="900" spc="-4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900" spc="-170" dirty="0">
                <a:solidFill>
                  <a:srgbClr val="585858"/>
                </a:solidFill>
                <a:latin typeface="Lucida Sans Unicode"/>
                <a:cs typeface="Lucida Sans Unicode"/>
              </a:rPr>
              <a:t>21</a:t>
            </a:r>
            <a:r>
              <a:rPr sz="900" dirty="0">
                <a:solidFill>
                  <a:srgbClr val="585858"/>
                </a:solidFill>
                <a:latin typeface="Lucida Sans Unicode"/>
                <a:cs typeface="Lucida Sans Unicode"/>
              </a:rPr>
              <a:t>	</a:t>
            </a:r>
            <a:r>
              <a:rPr sz="9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P</a:t>
            </a:r>
            <a:r>
              <a:rPr sz="900" spc="-35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9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sz="900" spc="-4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900" spc="-55" dirty="0">
                <a:solidFill>
                  <a:srgbClr val="585858"/>
                </a:solidFill>
                <a:latin typeface="Lucida Sans Unicode"/>
                <a:cs typeface="Lucida Sans Unicode"/>
              </a:rPr>
              <a:t>22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Lucida Sans Unicode"/>
              <a:cs typeface="Lucida Sans Unicode"/>
            </a:endParaRPr>
          </a:p>
          <a:p>
            <a:pPr marL="113664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Ppto.</a:t>
            </a:r>
            <a:r>
              <a:rPr sz="900" spc="-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Inversiones</a:t>
            </a:r>
            <a:endParaRPr sz="900">
              <a:latin typeface="Lucida Sans Unicode"/>
              <a:cs typeface="Lucida Sans Unicode"/>
            </a:endParaRPr>
          </a:p>
          <a:p>
            <a:pPr marL="113664">
              <a:lnSpc>
                <a:spcPct val="100000"/>
              </a:lnSpc>
              <a:spcBef>
                <a:spcPts val="860"/>
              </a:spcBef>
            </a:pPr>
            <a:r>
              <a:rPr sz="900" b="1" spc="10" dirty="0">
                <a:solidFill>
                  <a:srgbClr val="585858"/>
                </a:solidFill>
                <a:latin typeface="Arial"/>
                <a:cs typeface="Arial"/>
              </a:rPr>
              <a:t>Pp</a:t>
            </a:r>
            <a:r>
              <a:rPr sz="900" b="1" spc="5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900" b="1" spc="10" dirty="0">
                <a:solidFill>
                  <a:srgbClr val="585858"/>
                </a:solidFill>
                <a:latin typeface="Arial"/>
                <a:cs typeface="Arial"/>
              </a:rPr>
              <a:t>o.</a:t>
            </a:r>
            <a:r>
              <a:rPr sz="900" b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900" b="1" spc="5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900" b="1" spc="4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900" b="1" spc="2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900" b="1" spc="40" dirty="0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sz="900" b="1" spc="45" dirty="0">
                <a:solidFill>
                  <a:srgbClr val="585858"/>
                </a:solidFill>
                <a:latin typeface="Arial"/>
                <a:cs typeface="Arial"/>
              </a:rPr>
              <a:t>uc</a:t>
            </a:r>
            <a:r>
              <a:rPr sz="900" b="1" spc="10" dirty="0">
                <a:solidFill>
                  <a:srgbClr val="585858"/>
                </a:solidFill>
                <a:latin typeface="Arial"/>
                <a:cs typeface="Arial"/>
              </a:rPr>
              <a:t>io</a:t>
            </a:r>
            <a:r>
              <a:rPr sz="900" b="1" spc="5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900" b="1" spc="60" dirty="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sz="900" b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b="1" spc="125" dirty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sz="900" b="1" spc="10" dirty="0">
                <a:solidFill>
                  <a:srgbClr val="585858"/>
                </a:solidFill>
                <a:latin typeface="Arial"/>
                <a:cs typeface="Arial"/>
              </a:rPr>
              <a:t>PI</a:t>
            </a:r>
            <a:r>
              <a:rPr sz="900" b="1" spc="1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900" b="1" spc="125" dirty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720405" y="6365557"/>
            <a:ext cx="87630" cy="87630"/>
            <a:chOff x="1720405" y="6365557"/>
            <a:chExt cx="87630" cy="87630"/>
          </a:xfrm>
        </p:grpSpPr>
        <p:sp>
          <p:nvSpPr>
            <p:cNvPr id="71" name="object 71"/>
            <p:cNvSpPr/>
            <p:nvPr/>
          </p:nvSpPr>
          <p:spPr>
            <a:xfrm>
              <a:off x="1725167" y="6370320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4">
                  <a:moveTo>
                    <a:pt x="77724" y="0"/>
                  </a:moveTo>
                  <a:lnTo>
                    <a:pt x="0" y="0"/>
                  </a:lnTo>
                  <a:lnTo>
                    <a:pt x="0" y="77723"/>
                  </a:lnTo>
                  <a:lnTo>
                    <a:pt x="77724" y="77723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549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725167" y="6370320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4">
                  <a:moveTo>
                    <a:pt x="0" y="77723"/>
                  </a:moveTo>
                  <a:lnTo>
                    <a:pt x="77724" y="77723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77723"/>
                  </a:lnTo>
                  <a:close/>
                </a:path>
              </a:pathLst>
            </a:custGeom>
            <a:ln w="9525">
              <a:solidFill>
                <a:srgbClr val="D9D9D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577721" y="3572128"/>
            <a:ext cx="415290" cy="358140"/>
            <a:chOff x="1577721" y="3572128"/>
            <a:chExt cx="415290" cy="358140"/>
          </a:xfrm>
        </p:grpSpPr>
        <p:pic>
          <p:nvPicPr>
            <p:cNvPr id="74" name="object 7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1569" y="3730624"/>
              <a:ext cx="225705" cy="19951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577721" y="3572128"/>
              <a:ext cx="415290" cy="339725"/>
            </a:xfrm>
            <a:custGeom>
              <a:avLst/>
              <a:gdLst/>
              <a:ahLst/>
              <a:cxnLst/>
              <a:rect l="l" t="t" r="r" b="b"/>
              <a:pathLst>
                <a:path w="415289" h="339725">
                  <a:moveTo>
                    <a:pt x="331723" y="31750"/>
                  </a:moveTo>
                  <a:lnTo>
                    <a:pt x="281559" y="38735"/>
                  </a:lnTo>
                  <a:lnTo>
                    <a:pt x="233172" y="53467"/>
                  </a:lnTo>
                  <a:lnTo>
                    <a:pt x="187324" y="75819"/>
                  </a:lnTo>
                  <a:lnTo>
                    <a:pt x="144526" y="104902"/>
                  </a:lnTo>
                  <a:lnTo>
                    <a:pt x="105283" y="140462"/>
                  </a:lnTo>
                  <a:lnTo>
                    <a:pt x="70611" y="181864"/>
                  </a:lnTo>
                  <a:lnTo>
                    <a:pt x="41020" y="228600"/>
                  </a:lnTo>
                  <a:lnTo>
                    <a:pt x="17271" y="280289"/>
                  </a:lnTo>
                  <a:lnTo>
                    <a:pt x="5079" y="317246"/>
                  </a:lnTo>
                  <a:lnTo>
                    <a:pt x="0" y="336169"/>
                  </a:lnTo>
                  <a:lnTo>
                    <a:pt x="12318" y="339344"/>
                  </a:lnTo>
                  <a:lnTo>
                    <a:pt x="17271" y="320548"/>
                  </a:lnTo>
                  <a:lnTo>
                    <a:pt x="22782" y="302641"/>
                  </a:lnTo>
                  <a:lnTo>
                    <a:pt x="29082" y="284607"/>
                  </a:lnTo>
                  <a:lnTo>
                    <a:pt x="29237" y="284607"/>
                  </a:lnTo>
                  <a:lnTo>
                    <a:pt x="36091" y="267716"/>
                  </a:lnTo>
                  <a:lnTo>
                    <a:pt x="43698" y="251079"/>
                  </a:lnTo>
                  <a:lnTo>
                    <a:pt x="52196" y="234569"/>
                  </a:lnTo>
                  <a:lnTo>
                    <a:pt x="61214" y="218948"/>
                  </a:lnTo>
                  <a:lnTo>
                    <a:pt x="70705" y="203962"/>
                  </a:lnTo>
                  <a:lnTo>
                    <a:pt x="80898" y="189230"/>
                  </a:lnTo>
                  <a:lnTo>
                    <a:pt x="91566" y="175260"/>
                  </a:lnTo>
                  <a:lnTo>
                    <a:pt x="102870" y="161798"/>
                  </a:lnTo>
                  <a:lnTo>
                    <a:pt x="114553" y="149098"/>
                  </a:lnTo>
                  <a:lnTo>
                    <a:pt x="114681" y="149098"/>
                  </a:lnTo>
                  <a:lnTo>
                    <a:pt x="126746" y="137033"/>
                  </a:lnTo>
                  <a:lnTo>
                    <a:pt x="139318" y="125603"/>
                  </a:lnTo>
                  <a:lnTo>
                    <a:pt x="152246" y="114935"/>
                  </a:lnTo>
                  <a:lnTo>
                    <a:pt x="165690" y="104902"/>
                  </a:lnTo>
                  <a:lnTo>
                    <a:pt x="179704" y="95250"/>
                  </a:lnTo>
                  <a:lnTo>
                    <a:pt x="179866" y="95250"/>
                  </a:lnTo>
                  <a:lnTo>
                    <a:pt x="193594" y="86868"/>
                  </a:lnTo>
                  <a:lnTo>
                    <a:pt x="208049" y="78867"/>
                  </a:lnTo>
                  <a:lnTo>
                    <a:pt x="207898" y="78867"/>
                  </a:lnTo>
                  <a:lnTo>
                    <a:pt x="223011" y="71628"/>
                  </a:lnTo>
                  <a:lnTo>
                    <a:pt x="237997" y="65151"/>
                  </a:lnTo>
                  <a:lnTo>
                    <a:pt x="238432" y="65151"/>
                  </a:lnTo>
                  <a:lnTo>
                    <a:pt x="253237" y="59690"/>
                  </a:lnTo>
                  <a:lnTo>
                    <a:pt x="253398" y="59690"/>
                  </a:lnTo>
                  <a:lnTo>
                    <a:pt x="268731" y="54991"/>
                  </a:lnTo>
                  <a:lnTo>
                    <a:pt x="268978" y="54991"/>
                  </a:lnTo>
                  <a:lnTo>
                    <a:pt x="284479" y="51054"/>
                  </a:lnTo>
                  <a:lnTo>
                    <a:pt x="284744" y="51054"/>
                  </a:lnTo>
                  <a:lnTo>
                    <a:pt x="300228" y="48006"/>
                  </a:lnTo>
                  <a:lnTo>
                    <a:pt x="299847" y="48006"/>
                  </a:lnTo>
                  <a:lnTo>
                    <a:pt x="316103" y="45720"/>
                  </a:lnTo>
                  <a:lnTo>
                    <a:pt x="317338" y="45720"/>
                  </a:lnTo>
                  <a:lnTo>
                    <a:pt x="331924" y="44476"/>
                  </a:lnTo>
                  <a:lnTo>
                    <a:pt x="331470" y="44450"/>
                  </a:lnTo>
                  <a:lnTo>
                    <a:pt x="338305" y="44450"/>
                  </a:lnTo>
                  <a:lnTo>
                    <a:pt x="339537" y="32192"/>
                  </a:lnTo>
                  <a:lnTo>
                    <a:pt x="331723" y="31750"/>
                  </a:lnTo>
                  <a:close/>
                </a:path>
                <a:path w="415289" h="339725">
                  <a:moveTo>
                    <a:pt x="17349" y="320548"/>
                  </a:moveTo>
                  <a:lnTo>
                    <a:pt x="17271" y="320802"/>
                  </a:lnTo>
                  <a:lnTo>
                    <a:pt x="17349" y="320548"/>
                  </a:lnTo>
                  <a:close/>
                </a:path>
                <a:path w="415289" h="339725">
                  <a:moveTo>
                    <a:pt x="22859" y="302387"/>
                  </a:moveTo>
                  <a:lnTo>
                    <a:pt x="22732" y="302641"/>
                  </a:lnTo>
                  <a:lnTo>
                    <a:pt x="22859" y="302387"/>
                  </a:lnTo>
                  <a:close/>
                </a:path>
                <a:path w="415289" h="339725">
                  <a:moveTo>
                    <a:pt x="29237" y="284607"/>
                  </a:moveTo>
                  <a:lnTo>
                    <a:pt x="29082" y="284607"/>
                  </a:lnTo>
                  <a:lnTo>
                    <a:pt x="29082" y="284988"/>
                  </a:lnTo>
                  <a:lnTo>
                    <a:pt x="29237" y="284607"/>
                  </a:lnTo>
                  <a:close/>
                </a:path>
                <a:path w="415289" h="339725">
                  <a:moveTo>
                    <a:pt x="36194" y="267462"/>
                  </a:moveTo>
                  <a:lnTo>
                    <a:pt x="36067" y="267716"/>
                  </a:lnTo>
                  <a:lnTo>
                    <a:pt x="36194" y="267462"/>
                  </a:lnTo>
                  <a:close/>
                </a:path>
                <a:path w="415289" h="339725">
                  <a:moveTo>
                    <a:pt x="52216" y="234569"/>
                  </a:moveTo>
                  <a:lnTo>
                    <a:pt x="52070" y="234823"/>
                  </a:lnTo>
                  <a:lnTo>
                    <a:pt x="52216" y="234569"/>
                  </a:lnTo>
                  <a:close/>
                </a:path>
                <a:path w="415289" h="339725">
                  <a:moveTo>
                    <a:pt x="61247" y="218948"/>
                  </a:moveTo>
                  <a:lnTo>
                    <a:pt x="61086" y="219202"/>
                  </a:lnTo>
                  <a:lnTo>
                    <a:pt x="61247" y="218948"/>
                  </a:lnTo>
                  <a:close/>
                </a:path>
                <a:path w="415289" h="339725">
                  <a:moveTo>
                    <a:pt x="70865" y="203708"/>
                  </a:moveTo>
                  <a:lnTo>
                    <a:pt x="70611" y="203962"/>
                  </a:lnTo>
                  <a:lnTo>
                    <a:pt x="70865" y="203708"/>
                  </a:lnTo>
                  <a:close/>
                </a:path>
                <a:path w="415289" h="339725">
                  <a:moveTo>
                    <a:pt x="80964" y="189230"/>
                  </a:moveTo>
                  <a:lnTo>
                    <a:pt x="80772" y="189484"/>
                  </a:lnTo>
                  <a:lnTo>
                    <a:pt x="80964" y="189230"/>
                  </a:lnTo>
                  <a:close/>
                </a:path>
                <a:path w="415289" h="339725">
                  <a:moveTo>
                    <a:pt x="91651" y="175260"/>
                  </a:moveTo>
                  <a:lnTo>
                    <a:pt x="91440" y="175514"/>
                  </a:lnTo>
                  <a:lnTo>
                    <a:pt x="91651" y="175260"/>
                  </a:lnTo>
                  <a:close/>
                </a:path>
                <a:path w="415289" h="339725">
                  <a:moveTo>
                    <a:pt x="102974" y="161798"/>
                  </a:moveTo>
                  <a:lnTo>
                    <a:pt x="102742" y="162052"/>
                  </a:lnTo>
                  <a:lnTo>
                    <a:pt x="102974" y="161798"/>
                  </a:lnTo>
                  <a:close/>
                </a:path>
                <a:path w="415289" h="339725">
                  <a:moveTo>
                    <a:pt x="114681" y="149098"/>
                  </a:moveTo>
                  <a:lnTo>
                    <a:pt x="114553" y="149098"/>
                  </a:lnTo>
                  <a:lnTo>
                    <a:pt x="114427" y="149352"/>
                  </a:lnTo>
                  <a:lnTo>
                    <a:pt x="114681" y="149098"/>
                  </a:lnTo>
                  <a:close/>
                </a:path>
                <a:path w="415289" h="339725">
                  <a:moveTo>
                    <a:pt x="126770" y="137033"/>
                  </a:moveTo>
                  <a:lnTo>
                    <a:pt x="126491" y="137287"/>
                  </a:lnTo>
                  <a:lnTo>
                    <a:pt x="126770" y="137033"/>
                  </a:lnTo>
                  <a:close/>
                </a:path>
                <a:path w="415289" h="339725">
                  <a:moveTo>
                    <a:pt x="139371" y="125603"/>
                  </a:moveTo>
                  <a:lnTo>
                    <a:pt x="139065" y="125857"/>
                  </a:lnTo>
                  <a:lnTo>
                    <a:pt x="139371" y="125603"/>
                  </a:lnTo>
                  <a:close/>
                </a:path>
                <a:path w="415289" h="339725">
                  <a:moveTo>
                    <a:pt x="152399" y="114808"/>
                  </a:moveTo>
                  <a:lnTo>
                    <a:pt x="152146" y="114935"/>
                  </a:lnTo>
                  <a:lnTo>
                    <a:pt x="152399" y="114808"/>
                  </a:lnTo>
                  <a:close/>
                </a:path>
                <a:path w="415289" h="339725">
                  <a:moveTo>
                    <a:pt x="165861" y="104775"/>
                  </a:moveTo>
                  <a:lnTo>
                    <a:pt x="165608" y="104902"/>
                  </a:lnTo>
                  <a:lnTo>
                    <a:pt x="165861" y="104775"/>
                  </a:lnTo>
                  <a:close/>
                </a:path>
                <a:path w="415289" h="339725">
                  <a:moveTo>
                    <a:pt x="179866" y="95250"/>
                  </a:moveTo>
                  <a:lnTo>
                    <a:pt x="179704" y="95250"/>
                  </a:lnTo>
                  <a:lnTo>
                    <a:pt x="179451" y="95504"/>
                  </a:lnTo>
                  <a:lnTo>
                    <a:pt x="179866" y="95250"/>
                  </a:lnTo>
                  <a:close/>
                </a:path>
                <a:path w="415289" h="339725">
                  <a:moveTo>
                    <a:pt x="193802" y="86741"/>
                  </a:moveTo>
                  <a:lnTo>
                    <a:pt x="193547" y="86868"/>
                  </a:lnTo>
                  <a:lnTo>
                    <a:pt x="193802" y="86741"/>
                  </a:lnTo>
                  <a:close/>
                </a:path>
                <a:path w="415289" h="339725">
                  <a:moveTo>
                    <a:pt x="208279" y="78740"/>
                  </a:moveTo>
                  <a:lnTo>
                    <a:pt x="207898" y="78867"/>
                  </a:lnTo>
                  <a:lnTo>
                    <a:pt x="208049" y="78867"/>
                  </a:lnTo>
                  <a:lnTo>
                    <a:pt x="208279" y="78740"/>
                  </a:lnTo>
                  <a:close/>
                </a:path>
                <a:path w="415289" h="339725">
                  <a:moveTo>
                    <a:pt x="338266" y="44842"/>
                  </a:moveTo>
                  <a:lnTo>
                    <a:pt x="335153" y="75819"/>
                  </a:lnTo>
                  <a:lnTo>
                    <a:pt x="414781" y="45593"/>
                  </a:lnTo>
                  <a:lnTo>
                    <a:pt x="351281" y="45593"/>
                  </a:lnTo>
                  <a:lnTo>
                    <a:pt x="338266" y="44842"/>
                  </a:lnTo>
                  <a:close/>
                </a:path>
                <a:path w="415289" h="339725">
                  <a:moveTo>
                    <a:pt x="223051" y="71628"/>
                  </a:moveTo>
                  <a:lnTo>
                    <a:pt x="222758" y="71755"/>
                  </a:lnTo>
                  <a:lnTo>
                    <a:pt x="223051" y="71628"/>
                  </a:lnTo>
                  <a:close/>
                </a:path>
                <a:path w="415289" h="339725">
                  <a:moveTo>
                    <a:pt x="238432" y="65151"/>
                  </a:moveTo>
                  <a:lnTo>
                    <a:pt x="237997" y="65151"/>
                  </a:lnTo>
                  <a:lnTo>
                    <a:pt x="237743" y="65405"/>
                  </a:lnTo>
                  <a:lnTo>
                    <a:pt x="238432" y="65151"/>
                  </a:lnTo>
                  <a:close/>
                </a:path>
                <a:path w="415289" h="339725">
                  <a:moveTo>
                    <a:pt x="253398" y="59690"/>
                  </a:moveTo>
                  <a:lnTo>
                    <a:pt x="253237" y="59690"/>
                  </a:lnTo>
                  <a:lnTo>
                    <a:pt x="252984" y="59817"/>
                  </a:lnTo>
                  <a:lnTo>
                    <a:pt x="253398" y="59690"/>
                  </a:lnTo>
                  <a:close/>
                </a:path>
                <a:path w="415289" h="339725">
                  <a:moveTo>
                    <a:pt x="268978" y="54991"/>
                  </a:moveTo>
                  <a:lnTo>
                    <a:pt x="268731" y="54991"/>
                  </a:lnTo>
                  <a:lnTo>
                    <a:pt x="268478" y="55118"/>
                  </a:lnTo>
                  <a:lnTo>
                    <a:pt x="268978" y="54991"/>
                  </a:lnTo>
                  <a:close/>
                </a:path>
                <a:path w="415289" h="339725">
                  <a:moveTo>
                    <a:pt x="284744" y="51054"/>
                  </a:moveTo>
                  <a:lnTo>
                    <a:pt x="284479" y="51054"/>
                  </a:lnTo>
                  <a:lnTo>
                    <a:pt x="284098" y="51181"/>
                  </a:lnTo>
                  <a:lnTo>
                    <a:pt x="284744" y="51054"/>
                  </a:lnTo>
                  <a:close/>
                </a:path>
                <a:path w="415289" h="339725">
                  <a:moveTo>
                    <a:pt x="317338" y="45720"/>
                  </a:moveTo>
                  <a:lnTo>
                    <a:pt x="316103" y="45720"/>
                  </a:lnTo>
                  <a:lnTo>
                    <a:pt x="315848" y="45847"/>
                  </a:lnTo>
                  <a:lnTo>
                    <a:pt x="317338" y="45720"/>
                  </a:lnTo>
                  <a:close/>
                </a:path>
                <a:path w="415289" h="339725">
                  <a:moveTo>
                    <a:pt x="339537" y="32192"/>
                  </a:moveTo>
                  <a:lnTo>
                    <a:pt x="338266" y="44842"/>
                  </a:lnTo>
                  <a:lnTo>
                    <a:pt x="351281" y="45593"/>
                  </a:lnTo>
                  <a:lnTo>
                    <a:pt x="351916" y="32893"/>
                  </a:lnTo>
                  <a:lnTo>
                    <a:pt x="339537" y="32192"/>
                  </a:lnTo>
                  <a:close/>
                </a:path>
                <a:path w="415289" h="339725">
                  <a:moveTo>
                    <a:pt x="342772" y="0"/>
                  </a:moveTo>
                  <a:lnTo>
                    <a:pt x="339537" y="32192"/>
                  </a:lnTo>
                  <a:lnTo>
                    <a:pt x="351916" y="32893"/>
                  </a:lnTo>
                  <a:lnTo>
                    <a:pt x="351281" y="45593"/>
                  </a:lnTo>
                  <a:lnTo>
                    <a:pt x="414781" y="45593"/>
                  </a:lnTo>
                  <a:lnTo>
                    <a:pt x="342772" y="0"/>
                  </a:lnTo>
                  <a:close/>
                </a:path>
                <a:path w="415289" h="339725">
                  <a:moveTo>
                    <a:pt x="338305" y="44450"/>
                  </a:moveTo>
                  <a:lnTo>
                    <a:pt x="332231" y="44450"/>
                  </a:lnTo>
                  <a:lnTo>
                    <a:pt x="331924" y="44476"/>
                  </a:lnTo>
                  <a:lnTo>
                    <a:pt x="338266" y="44842"/>
                  </a:lnTo>
                  <a:lnTo>
                    <a:pt x="338305" y="44450"/>
                  </a:lnTo>
                  <a:close/>
                </a:path>
                <a:path w="415289" h="339725">
                  <a:moveTo>
                    <a:pt x="332231" y="44450"/>
                  </a:moveTo>
                  <a:lnTo>
                    <a:pt x="331470" y="44450"/>
                  </a:lnTo>
                  <a:lnTo>
                    <a:pt x="331924" y="44476"/>
                  </a:lnTo>
                  <a:lnTo>
                    <a:pt x="332231" y="4445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2469388" y="2374519"/>
            <a:ext cx="367030" cy="384810"/>
            <a:chOff x="2469388" y="2374519"/>
            <a:chExt cx="367030" cy="384810"/>
          </a:xfrm>
        </p:grpSpPr>
        <p:pic>
          <p:nvPicPr>
            <p:cNvPr id="77" name="object 7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5207" y="2565527"/>
              <a:ext cx="171349" cy="15493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469388" y="2374519"/>
              <a:ext cx="367030" cy="384810"/>
            </a:xfrm>
            <a:custGeom>
              <a:avLst/>
              <a:gdLst/>
              <a:ahLst/>
              <a:cxnLst/>
              <a:rect l="l" t="t" r="r" b="b"/>
              <a:pathLst>
                <a:path w="367030" h="384810">
                  <a:moveTo>
                    <a:pt x="290160" y="32280"/>
                  </a:moveTo>
                  <a:lnTo>
                    <a:pt x="249555" y="41655"/>
                  </a:lnTo>
                  <a:lnTo>
                    <a:pt x="202945" y="61086"/>
                  </a:lnTo>
                  <a:lnTo>
                    <a:pt x="159766" y="87629"/>
                  </a:lnTo>
                  <a:lnTo>
                    <a:pt x="120268" y="120903"/>
                  </a:lnTo>
                  <a:lnTo>
                    <a:pt x="85343" y="160019"/>
                  </a:lnTo>
                  <a:lnTo>
                    <a:pt x="55372" y="204469"/>
                  </a:lnTo>
                  <a:lnTo>
                    <a:pt x="31114" y="253618"/>
                  </a:lnTo>
                  <a:lnTo>
                    <a:pt x="13081" y="307085"/>
                  </a:lnTo>
                  <a:lnTo>
                    <a:pt x="4825" y="344677"/>
                  </a:lnTo>
                  <a:lnTo>
                    <a:pt x="0" y="383539"/>
                  </a:lnTo>
                  <a:lnTo>
                    <a:pt x="12573" y="384809"/>
                  </a:lnTo>
                  <a:lnTo>
                    <a:pt x="14578" y="365759"/>
                  </a:lnTo>
                  <a:lnTo>
                    <a:pt x="17360" y="346963"/>
                  </a:lnTo>
                  <a:lnTo>
                    <a:pt x="17449" y="346709"/>
                  </a:lnTo>
                  <a:lnTo>
                    <a:pt x="21031" y="328548"/>
                  </a:lnTo>
                  <a:lnTo>
                    <a:pt x="25308" y="310514"/>
                  </a:lnTo>
                  <a:lnTo>
                    <a:pt x="30443" y="292734"/>
                  </a:lnTo>
                  <a:lnTo>
                    <a:pt x="36322" y="275208"/>
                  </a:lnTo>
                  <a:lnTo>
                    <a:pt x="42799" y="258317"/>
                  </a:lnTo>
                  <a:lnTo>
                    <a:pt x="49925" y="242315"/>
                  </a:lnTo>
                  <a:lnTo>
                    <a:pt x="57848" y="226313"/>
                  </a:lnTo>
                  <a:lnTo>
                    <a:pt x="66420" y="210692"/>
                  </a:lnTo>
                  <a:lnTo>
                    <a:pt x="75361" y="195960"/>
                  </a:lnTo>
                  <a:lnTo>
                    <a:pt x="85089" y="181482"/>
                  </a:lnTo>
                  <a:lnTo>
                    <a:pt x="95314" y="167893"/>
                  </a:lnTo>
                  <a:lnTo>
                    <a:pt x="106172" y="154431"/>
                  </a:lnTo>
                  <a:lnTo>
                    <a:pt x="117248" y="142112"/>
                  </a:lnTo>
                  <a:lnTo>
                    <a:pt x="129160" y="130047"/>
                  </a:lnTo>
                  <a:lnTo>
                    <a:pt x="129031" y="130047"/>
                  </a:lnTo>
                  <a:lnTo>
                    <a:pt x="141478" y="118490"/>
                  </a:lnTo>
                  <a:lnTo>
                    <a:pt x="141649" y="118490"/>
                  </a:lnTo>
                  <a:lnTo>
                    <a:pt x="154178" y="107822"/>
                  </a:lnTo>
                  <a:lnTo>
                    <a:pt x="167217" y="98043"/>
                  </a:lnTo>
                  <a:lnTo>
                    <a:pt x="180662" y="88772"/>
                  </a:lnTo>
                  <a:lnTo>
                    <a:pt x="194818" y="80009"/>
                  </a:lnTo>
                  <a:lnTo>
                    <a:pt x="208914" y="72262"/>
                  </a:lnTo>
                  <a:lnTo>
                    <a:pt x="209186" y="72262"/>
                  </a:lnTo>
                  <a:lnTo>
                    <a:pt x="223384" y="65404"/>
                  </a:lnTo>
                  <a:lnTo>
                    <a:pt x="238201" y="59181"/>
                  </a:lnTo>
                  <a:lnTo>
                    <a:pt x="253619" y="53720"/>
                  </a:lnTo>
                  <a:lnTo>
                    <a:pt x="253364" y="53720"/>
                  </a:lnTo>
                  <a:lnTo>
                    <a:pt x="269113" y="49148"/>
                  </a:lnTo>
                  <a:lnTo>
                    <a:pt x="268731" y="49148"/>
                  </a:lnTo>
                  <a:lnTo>
                    <a:pt x="284182" y="45592"/>
                  </a:lnTo>
                  <a:lnTo>
                    <a:pt x="283972" y="45592"/>
                  </a:lnTo>
                  <a:lnTo>
                    <a:pt x="284734" y="45465"/>
                  </a:lnTo>
                  <a:lnTo>
                    <a:pt x="285292" y="45465"/>
                  </a:lnTo>
                  <a:lnTo>
                    <a:pt x="290794" y="44936"/>
                  </a:lnTo>
                  <a:lnTo>
                    <a:pt x="290160" y="32280"/>
                  </a:lnTo>
                  <a:close/>
                </a:path>
                <a:path w="367030" h="384810">
                  <a:moveTo>
                    <a:pt x="14605" y="365505"/>
                  </a:moveTo>
                  <a:lnTo>
                    <a:pt x="14478" y="365759"/>
                  </a:lnTo>
                  <a:lnTo>
                    <a:pt x="14605" y="365505"/>
                  </a:lnTo>
                  <a:close/>
                </a:path>
                <a:path w="367030" h="384810">
                  <a:moveTo>
                    <a:pt x="17449" y="346709"/>
                  </a:moveTo>
                  <a:lnTo>
                    <a:pt x="17399" y="346963"/>
                  </a:lnTo>
                  <a:lnTo>
                    <a:pt x="17449" y="346709"/>
                  </a:lnTo>
                  <a:close/>
                </a:path>
                <a:path w="367030" h="384810">
                  <a:moveTo>
                    <a:pt x="21081" y="328294"/>
                  </a:moveTo>
                  <a:lnTo>
                    <a:pt x="20955" y="328548"/>
                  </a:lnTo>
                  <a:lnTo>
                    <a:pt x="21081" y="328294"/>
                  </a:lnTo>
                  <a:close/>
                </a:path>
                <a:path w="367030" h="384810">
                  <a:moveTo>
                    <a:pt x="25400" y="310133"/>
                  </a:moveTo>
                  <a:lnTo>
                    <a:pt x="25273" y="310514"/>
                  </a:lnTo>
                  <a:lnTo>
                    <a:pt x="25400" y="310133"/>
                  </a:lnTo>
                  <a:close/>
                </a:path>
                <a:path w="367030" h="384810">
                  <a:moveTo>
                    <a:pt x="30522" y="292607"/>
                  </a:moveTo>
                  <a:close/>
                </a:path>
                <a:path w="367030" h="384810">
                  <a:moveTo>
                    <a:pt x="36417" y="275208"/>
                  </a:moveTo>
                  <a:lnTo>
                    <a:pt x="36322" y="275463"/>
                  </a:lnTo>
                  <a:lnTo>
                    <a:pt x="36417" y="275208"/>
                  </a:lnTo>
                  <a:close/>
                </a:path>
                <a:path w="367030" h="384810">
                  <a:moveTo>
                    <a:pt x="42840" y="258317"/>
                  </a:moveTo>
                  <a:lnTo>
                    <a:pt x="42672" y="258698"/>
                  </a:lnTo>
                  <a:lnTo>
                    <a:pt x="42840" y="258317"/>
                  </a:lnTo>
                  <a:close/>
                </a:path>
                <a:path w="367030" h="384810">
                  <a:moveTo>
                    <a:pt x="50037" y="242061"/>
                  </a:moveTo>
                  <a:lnTo>
                    <a:pt x="49911" y="242315"/>
                  </a:lnTo>
                  <a:lnTo>
                    <a:pt x="50037" y="242061"/>
                  </a:lnTo>
                  <a:close/>
                </a:path>
                <a:path w="367030" h="384810">
                  <a:moveTo>
                    <a:pt x="57912" y="226186"/>
                  </a:moveTo>
                  <a:lnTo>
                    <a:pt x="57785" y="226313"/>
                  </a:lnTo>
                  <a:lnTo>
                    <a:pt x="57912" y="226186"/>
                  </a:lnTo>
                  <a:close/>
                </a:path>
                <a:path w="367030" h="384810">
                  <a:moveTo>
                    <a:pt x="66447" y="210692"/>
                  </a:moveTo>
                  <a:lnTo>
                    <a:pt x="66293" y="210946"/>
                  </a:lnTo>
                  <a:lnTo>
                    <a:pt x="66447" y="210692"/>
                  </a:lnTo>
                  <a:close/>
                </a:path>
                <a:path w="367030" h="384810">
                  <a:moveTo>
                    <a:pt x="75437" y="195833"/>
                  </a:moveTo>
                  <a:close/>
                </a:path>
                <a:path w="367030" h="384810">
                  <a:moveTo>
                    <a:pt x="85152" y="181482"/>
                  </a:moveTo>
                  <a:lnTo>
                    <a:pt x="84962" y="181736"/>
                  </a:lnTo>
                  <a:lnTo>
                    <a:pt x="85152" y="181482"/>
                  </a:lnTo>
                  <a:close/>
                </a:path>
                <a:path w="367030" h="384810">
                  <a:moveTo>
                    <a:pt x="95504" y="167639"/>
                  </a:moveTo>
                  <a:lnTo>
                    <a:pt x="95250" y="167893"/>
                  </a:lnTo>
                  <a:lnTo>
                    <a:pt x="95504" y="167639"/>
                  </a:lnTo>
                  <a:close/>
                </a:path>
                <a:path w="367030" h="384810">
                  <a:moveTo>
                    <a:pt x="106271" y="154431"/>
                  </a:moveTo>
                  <a:lnTo>
                    <a:pt x="106044" y="154685"/>
                  </a:lnTo>
                  <a:lnTo>
                    <a:pt x="106271" y="154431"/>
                  </a:lnTo>
                  <a:close/>
                </a:path>
                <a:path w="367030" h="384810">
                  <a:moveTo>
                    <a:pt x="117475" y="141858"/>
                  </a:moveTo>
                  <a:lnTo>
                    <a:pt x="117220" y="142112"/>
                  </a:lnTo>
                  <a:lnTo>
                    <a:pt x="117475" y="141858"/>
                  </a:lnTo>
                  <a:close/>
                </a:path>
                <a:path w="367030" h="384810">
                  <a:moveTo>
                    <a:pt x="129286" y="129920"/>
                  </a:moveTo>
                  <a:lnTo>
                    <a:pt x="129031" y="130047"/>
                  </a:lnTo>
                  <a:lnTo>
                    <a:pt x="129160" y="130047"/>
                  </a:lnTo>
                  <a:close/>
                </a:path>
                <a:path w="367030" h="384810">
                  <a:moveTo>
                    <a:pt x="141649" y="118490"/>
                  </a:moveTo>
                  <a:lnTo>
                    <a:pt x="141478" y="118490"/>
                  </a:lnTo>
                  <a:lnTo>
                    <a:pt x="141350" y="118744"/>
                  </a:lnTo>
                  <a:lnTo>
                    <a:pt x="141649" y="118490"/>
                  </a:lnTo>
                  <a:close/>
                </a:path>
                <a:path w="367030" h="384810">
                  <a:moveTo>
                    <a:pt x="154260" y="107822"/>
                  </a:moveTo>
                  <a:lnTo>
                    <a:pt x="153924" y="108076"/>
                  </a:lnTo>
                  <a:lnTo>
                    <a:pt x="154260" y="107822"/>
                  </a:lnTo>
                  <a:close/>
                </a:path>
                <a:path w="367030" h="384810">
                  <a:moveTo>
                    <a:pt x="167386" y="97916"/>
                  </a:moveTo>
                  <a:lnTo>
                    <a:pt x="167131" y="98043"/>
                  </a:lnTo>
                  <a:lnTo>
                    <a:pt x="167386" y="97916"/>
                  </a:lnTo>
                  <a:close/>
                </a:path>
                <a:path w="367030" h="384810">
                  <a:moveTo>
                    <a:pt x="180848" y="88645"/>
                  </a:moveTo>
                  <a:lnTo>
                    <a:pt x="180594" y="88772"/>
                  </a:lnTo>
                  <a:lnTo>
                    <a:pt x="180848" y="88645"/>
                  </a:lnTo>
                  <a:close/>
                </a:path>
                <a:path w="367030" h="384810">
                  <a:moveTo>
                    <a:pt x="194896" y="80009"/>
                  </a:moveTo>
                  <a:lnTo>
                    <a:pt x="194437" y="80263"/>
                  </a:lnTo>
                  <a:lnTo>
                    <a:pt x="194896" y="80009"/>
                  </a:lnTo>
                  <a:close/>
                </a:path>
                <a:path w="367030" h="384810">
                  <a:moveTo>
                    <a:pt x="359301" y="31114"/>
                  </a:moveTo>
                  <a:lnTo>
                    <a:pt x="302513" y="31114"/>
                  </a:lnTo>
                  <a:lnTo>
                    <a:pt x="303784" y="43687"/>
                  </a:lnTo>
                  <a:lnTo>
                    <a:pt x="290794" y="44936"/>
                  </a:lnTo>
                  <a:lnTo>
                    <a:pt x="292354" y="76072"/>
                  </a:lnTo>
                  <a:lnTo>
                    <a:pt x="366522" y="34289"/>
                  </a:lnTo>
                  <a:lnTo>
                    <a:pt x="359301" y="31114"/>
                  </a:lnTo>
                  <a:close/>
                </a:path>
                <a:path w="367030" h="384810">
                  <a:moveTo>
                    <a:pt x="209186" y="72262"/>
                  </a:moveTo>
                  <a:lnTo>
                    <a:pt x="208914" y="72262"/>
                  </a:lnTo>
                  <a:lnTo>
                    <a:pt x="208661" y="72516"/>
                  </a:lnTo>
                  <a:lnTo>
                    <a:pt x="209186" y="72262"/>
                  </a:lnTo>
                  <a:close/>
                </a:path>
                <a:path w="367030" h="384810">
                  <a:moveTo>
                    <a:pt x="223647" y="65277"/>
                  </a:moveTo>
                  <a:lnTo>
                    <a:pt x="223266" y="65404"/>
                  </a:lnTo>
                  <a:lnTo>
                    <a:pt x="223647" y="65277"/>
                  </a:lnTo>
                  <a:close/>
                </a:path>
                <a:path w="367030" h="384810">
                  <a:moveTo>
                    <a:pt x="238506" y="59054"/>
                  </a:moveTo>
                  <a:lnTo>
                    <a:pt x="238125" y="59181"/>
                  </a:lnTo>
                  <a:lnTo>
                    <a:pt x="238506" y="59054"/>
                  </a:lnTo>
                  <a:close/>
                </a:path>
                <a:path w="367030" h="384810">
                  <a:moveTo>
                    <a:pt x="284734" y="45465"/>
                  </a:moveTo>
                  <a:lnTo>
                    <a:pt x="283972" y="45592"/>
                  </a:lnTo>
                  <a:lnTo>
                    <a:pt x="284333" y="45558"/>
                  </a:lnTo>
                  <a:lnTo>
                    <a:pt x="284734" y="45465"/>
                  </a:lnTo>
                  <a:close/>
                </a:path>
                <a:path w="367030" h="384810">
                  <a:moveTo>
                    <a:pt x="284333" y="45558"/>
                  </a:moveTo>
                  <a:lnTo>
                    <a:pt x="283972" y="45592"/>
                  </a:lnTo>
                  <a:lnTo>
                    <a:pt x="284182" y="45592"/>
                  </a:lnTo>
                  <a:lnTo>
                    <a:pt x="284333" y="45558"/>
                  </a:lnTo>
                  <a:close/>
                </a:path>
                <a:path w="367030" h="384810">
                  <a:moveTo>
                    <a:pt x="285292" y="45465"/>
                  </a:moveTo>
                  <a:lnTo>
                    <a:pt x="284734" y="45465"/>
                  </a:lnTo>
                  <a:lnTo>
                    <a:pt x="284333" y="45558"/>
                  </a:lnTo>
                  <a:lnTo>
                    <a:pt x="285292" y="45465"/>
                  </a:lnTo>
                  <a:close/>
                </a:path>
                <a:path w="367030" h="384810">
                  <a:moveTo>
                    <a:pt x="302513" y="31114"/>
                  </a:moveTo>
                  <a:lnTo>
                    <a:pt x="290160" y="32280"/>
                  </a:lnTo>
                  <a:lnTo>
                    <a:pt x="290794" y="44936"/>
                  </a:lnTo>
                  <a:lnTo>
                    <a:pt x="303784" y="43687"/>
                  </a:lnTo>
                  <a:lnTo>
                    <a:pt x="302513" y="31114"/>
                  </a:lnTo>
                  <a:close/>
                </a:path>
                <a:path w="367030" h="384810">
                  <a:moveTo>
                    <a:pt x="288544" y="0"/>
                  </a:moveTo>
                  <a:lnTo>
                    <a:pt x="290160" y="32280"/>
                  </a:lnTo>
                  <a:lnTo>
                    <a:pt x="302513" y="31114"/>
                  </a:lnTo>
                  <a:lnTo>
                    <a:pt x="359301" y="31114"/>
                  </a:lnTo>
                  <a:lnTo>
                    <a:pt x="28854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/>
          <p:nvPr/>
        </p:nvSpPr>
        <p:spPr>
          <a:xfrm>
            <a:off x="5485257" y="2621026"/>
            <a:ext cx="185420" cy="786765"/>
          </a:xfrm>
          <a:custGeom>
            <a:avLst/>
            <a:gdLst/>
            <a:ahLst/>
            <a:cxnLst/>
            <a:rect l="l" t="t" r="r" b="b"/>
            <a:pathLst>
              <a:path w="185420" h="786764">
                <a:moveTo>
                  <a:pt x="107314" y="703326"/>
                </a:moveTo>
                <a:lnTo>
                  <a:pt x="125856" y="786384"/>
                </a:lnTo>
                <a:lnTo>
                  <a:pt x="177320" y="726186"/>
                </a:lnTo>
                <a:lnTo>
                  <a:pt x="147446" y="726186"/>
                </a:lnTo>
                <a:lnTo>
                  <a:pt x="135000" y="723391"/>
                </a:lnTo>
                <a:lnTo>
                  <a:pt x="137788" y="710865"/>
                </a:lnTo>
                <a:lnTo>
                  <a:pt x="107314" y="703326"/>
                </a:lnTo>
                <a:close/>
              </a:path>
              <a:path w="185420" h="786764">
                <a:moveTo>
                  <a:pt x="137788" y="710865"/>
                </a:moveTo>
                <a:lnTo>
                  <a:pt x="135000" y="723391"/>
                </a:lnTo>
                <a:lnTo>
                  <a:pt x="147446" y="726186"/>
                </a:lnTo>
                <a:lnTo>
                  <a:pt x="150167" y="713928"/>
                </a:lnTo>
                <a:lnTo>
                  <a:pt x="137788" y="710865"/>
                </a:lnTo>
                <a:close/>
              </a:path>
              <a:path w="185420" h="786764">
                <a:moveTo>
                  <a:pt x="150167" y="713928"/>
                </a:moveTo>
                <a:lnTo>
                  <a:pt x="147446" y="726186"/>
                </a:lnTo>
                <a:lnTo>
                  <a:pt x="177320" y="726186"/>
                </a:lnTo>
                <a:lnTo>
                  <a:pt x="181228" y="721613"/>
                </a:lnTo>
                <a:lnTo>
                  <a:pt x="150167" y="713928"/>
                </a:lnTo>
                <a:close/>
              </a:path>
              <a:path w="185420" h="786764">
                <a:moveTo>
                  <a:pt x="164460" y="643509"/>
                </a:moveTo>
                <a:lnTo>
                  <a:pt x="151637" y="643509"/>
                </a:lnTo>
                <a:lnTo>
                  <a:pt x="145033" y="678561"/>
                </a:lnTo>
                <a:lnTo>
                  <a:pt x="137788" y="710865"/>
                </a:lnTo>
                <a:lnTo>
                  <a:pt x="150167" y="713928"/>
                </a:lnTo>
                <a:lnTo>
                  <a:pt x="157479" y="680974"/>
                </a:lnTo>
                <a:lnTo>
                  <a:pt x="164083" y="645795"/>
                </a:lnTo>
                <a:lnTo>
                  <a:pt x="164460" y="643509"/>
                </a:lnTo>
                <a:close/>
              </a:path>
              <a:path w="185420" h="786764">
                <a:moveTo>
                  <a:pt x="145033" y="678307"/>
                </a:moveTo>
                <a:lnTo>
                  <a:pt x="144977" y="678561"/>
                </a:lnTo>
                <a:lnTo>
                  <a:pt x="145033" y="678307"/>
                </a:lnTo>
                <a:close/>
              </a:path>
              <a:path w="185420" h="786764">
                <a:moveTo>
                  <a:pt x="185419" y="413765"/>
                </a:moveTo>
                <a:lnTo>
                  <a:pt x="172719" y="413765"/>
                </a:lnTo>
                <a:lnTo>
                  <a:pt x="172323" y="445135"/>
                </a:lnTo>
                <a:lnTo>
                  <a:pt x="171068" y="476631"/>
                </a:lnTo>
                <a:lnTo>
                  <a:pt x="168909" y="508888"/>
                </a:lnTo>
                <a:lnTo>
                  <a:pt x="165988" y="541909"/>
                </a:lnTo>
                <a:lnTo>
                  <a:pt x="162051" y="575310"/>
                </a:lnTo>
                <a:lnTo>
                  <a:pt x="157225" y="609219"/>
                </a:lnTo>
                <a:lnTo>
                  <a:pt x="151510" y="643636"/>
                </a:lnTo>
                <a:lnTo>
                  <a:pt x="151637" y="643509"/>
                </a:lnTo>
                <a:lnTo>
                  <a:pt x="164460" y="643509"/>
                </a:lnTo>
                <a:lnTo>
                  <a:pt x="174751" y="576834"/>
                </a:lnTo>
                <a:lnTo>
                  <a:pt x="181609" y="509904"/>
                </a:lnTo>
                <a:lnTo>
                  <a:pt x="185043" y="444753"/>
                </a:lnTo>
                <a:lnTo>
                  <a:pt x="185419" y="413765"/>
                </a:lnTo>
                <a:close/>
              </a:path>
              <a:path w="185420" h="786764">
                <a:moveTo>
                  <a:pt x="157225" y="609091"/>
                </a:moveTo>
                <a:lnTo>
                  <a:pt x="157204" y="609219"/>
                </a:lnTo>
                <a:lnTo>
                  <a:pt x="157225" y="609091"/>
                </a:lnTo>
                <a:close/>
              </a:path>
              <a:path w="185420" h="786764">
                <a:moveTo>
                  <a:pt x="162051" y="575183"/>
                </a:moveTo>
                <a:close/>
              </a:path>
              <a:path w="185420" h="786764">
                <a:moveTo>
                  <a:pt x="165988" y="541654"/>
                </a:moveTo>
                <a:lnTo>
                  <a:pt x="165959" y="541909"/>
                </a:lnTo>
                <a:lnTo>
                  <a:pt x="165988" y="541654"/>
                </a:lnTo>
                <a:close/>
              </a:path>
              <a:path w="185420" h="786764">
                <a:moveTo>
                  <a:pt x="168909" y="508762"/>
                </a:moveTo>
                <a:close/>
              </a:path>
              <a:path w="185420" h="786764">
                <a:moveTo>
                  <a:pt x="171068" y="476503"/>
                </a:moveTo>
                <a:lnTo>
                  <a:pt x="171060" y="476631"/>
                </a:lnTo>
                <a:lnTo>
                  <a:pt x="171068" y="476503"/>
                </a:lnTo>
                <a:close/>
              </a:path>
              <a:path w="185420" h="786764">
                <a:moveTo>
                  <a:pt x="172338" y="444753"/>
                </a:moveTo>
                <a:lnTo>
                  <a:pt x="172333" y="444881"/>
                </a:lnTo>
                <a:lnTo>
                  <a:pt x="172338" y="444753"/>
                </a:lnTo>
                <a:close/>
              </a:path>
              <a:path w="185420" h="786764">
                <a:moveTo>
                  <a:pt x="184916" y="383539"/>
                </a:moveTo>
                <a:lnTo>
                  <a:pt x="172212" y="383539"/>
                </a:lnTo>
                <a:lnTo>
                  <a:pt x="172719" y="413839"/>
                </a:lnTo>
                <a:lnTo>
                  <a:pt x="185419" y="413765"/>
                </a:lnTo>
                <a:lnTo>
                  <a:pt x="184916" y="383539"/>
                </a:lnTo>
                <a:close/>
              </a:path>
              <a:path w="185420" h="786764">
                <a:moveTo>
                  <a:pt x="183669" y="354075"/>
                </a:moveTo>
                <a:lnTo>
                  <a:pt x="171068" y="354075"/>
                </a:lnTo>
                <a:lnTo>
                  <a:pt x="172212" y="383666"/>
                </a:lnTo>
                <a:lnTo>
                  <a:pt x="184916" y="383539"/>
                </a:lnTo>
                <a:lnTo>
                  <a:pt x="183669" y="354075"/>
                </a:lnTo>
                <a:close/>
              </a:path>
              <a:path w="185420" h="786764">
                <a:moveTo>
                  <a:pt x="178707" y="297814"/>
                </a:moveTo>
                <a:lnTo>
                  <a:pt x="165862" y="297814"/>
                </a:lnTo>
                <a:lnTo>
                  <a:pt x="168909" y="325754"/>
                </a:lnTo>
                <a:lnTo>
                  <a:pt x="171068" y="354329"/>
                </a:lnTo>
                <a:lnTo>
                  <a:pt x="171068" y="354075"/>
                </a:lnTo>
                <a:lnTo>
                  <a:pt x="183669" y="354075"/>
                </a:lnTo>
                <a:lnTo>
                  <a:pt x="183641" y="353440"/>
                </a:lnTo>
                <a:lnTo>
                  <a:pt x="181482" y="324485"/>
                </a:lnTo>
                <a:lnTo>
                  <a:pt x="178707" y="297814"/>
                </a:lnTo>
                <a:close/>
              </a:path>
              <a:path w="185420" h="786764">
                <a:moveTo>
                  <a:pt x="168782" y="325500"/>
                </a:moveTo>
                <a:lnTo>
                  <a:pt x="168803" y="325754"/>
                </a:lnTo>
                <a:lnTo>
                  <a:pt x="168782" y="325500"/>
                </a:lnTo>
                <a:close/>
              </a:path>
              <a:path w="185420" h="786764">
                <a:moveTo>
                  <a:pt x="170450" y="245237"/>
                </a:moveTo>
                <a:lnTo>
                  <a:pt x="157606" y="245237"/>
                </a:lnTo>
                <a:lnTo>
                  <a:pt x="162178" y="271272"/>
                </a:lnTo>
                <a:lnTo>
                  <a:pt x="165862" y="298069"/>
                </a:lnTo>
                <a:lnTo>
                  <a:pt x="165862" y="297814"/>
                </a:lnTo>
                <a:lnTo>
                  <a:pt x="178707" y="297814"/>
                </a:lnTo>
                <a:lnTo>
                  <a:pt x="178562" y="296418"/>
                </a:lnTo>
                <a:lnTo>
                  <a:pt x="174625" y="269239"/>
                </a:lnTo>
                <a:lnTo>
                  <a:pt x="170450" y="245237"/>
                </a:lnTo>
                <a:close/>
              </a:path>
              <a:path w="185420" h="786764">
                <a:moveTo>
                  <a:pt x="162051" y="271018"/>
                </a:moveTo>
                <a:lnTo>
                  <a:pt x="162087" y="271272"/>
                </a:lnTo>
                <a:lnTo>
                  <a:pt x="162051" y="271018"/>
                </a:lnTo>
                <a:close/>
              </a:path>
              <a:path w="185420" h="786764">
                <a:moveTo>
                  <a:pt x="144849" y="153162"/>
                </a:moveTo>
                <a:lnTo>
                  <a:pt x="131317" y="153162"/>
                </a:lnTo>
                <a:lnTo>
                  <a:pt x="139191" y="174751"/>
                </a:lnTo>
                <a:lnTo>
                  <a:pt x="146050" y="197231"/>
                </a:lnTo>
                <a:lnTo>
                  <a:pt x="152272" y="220852"/>
                </a:lnTo>
                <a:lnTo>
                  <a:pt x="157606" y="245490"/>
                </a:lnTo>
                <a:lnTo>
                  <a:pt x="157606" y="245237"/>
                </a:lnTo>
                <a:lnTo>
                  <a:pt x="170450" y="245237"/>
                </a:lnTo>
                <a:lnTo>
                  <a:pt x="170052" y="242950"/>
                </a:lnTo>
                <a:lnTo>
                  <a:pt x="164591" y="217804"/>
                </a:lnTo>
                <a:lnTo>
                  <a:pt x="158241" y="193548"/>
                </a:lnTo>
                <a:lnTo>
                  <a:pt x="151129" y="170687"/>
                </a:lnTo>
                <a:lnTo>
                  <a:pt x="144849" y="153162"/>
                </a:lnTo>
                <a:close/>
              </a:path>
              <a:path w="185420" h="786764">
                <a:moveTo>
                  <a:pt x="152145" y="220599"/>
                </a:moveTo>
                <a:lnTo>
                  <a:pt x="152201" y="220852"/>
                </a:lnTo>
                <a:lnTo>
                  <a:pt x="152145" y="220599"/>
                </a:lnTo>
                <a:close/>
              </a:path>
              <a:path w="185420" h="786764">
                <a:moveTo>
                  <a:pt x="145922" y="196976"/>
                </a:moveTo>
                <a:lnTo>
                  <a:pt x="145990" y="197231"/>
                </a:lnTo>
                <a:lnTo>
                  <a:pt x="145922" y="196976"/>
                </a:lnTo>
                <a:close/>
              </a:path>
              <a:path w="185420" h="786764">
                <a:moveTo>
                  <a:pt x="139064" y="174498"/>
                </a:moveTo>
                <a:lnTo>
                  <a:pt x="139143" y="174751"/>
                </a:lnTo>
                <a:lnTo>
                  <a:pt x="139064" y="174498"/>
                </a:lnTo>
                <a:close/>
              </a:path>
              <a:path w="185420" h="786764">
                <a:moveTo>
                  <a:pt x="127896" y="114426"/>
                </a:moveTo>
                <a:lnTo>
                  <a:pt x="113791" y="114426"/>
                </a:lnTo>
                <a:lnTo>
                  <a:pt x="123062" y="133476"/>
                </a:lnTo>
                <a:lnTo>
                  <a:pt x="131444" y="153543"/>
                </a:lnTo>
                <a:lnTo>
                  <a:pt x="131317" y="153162"/>
                </a:lnTo>
                <a:lnTo>
                  <a:pt x="144849" y="153162"/>
                </a:lnTo>
                <a:lnTo>
                  <a:pt x="143255" y="148716"/>
                </a:lnTo>
                <a:lnTo>
                  <a:pt x="134619" y="128143"/>
                </a:lnTo>
                <a:lnTo>
                  <a:pt x="127896" y="114426"/>
                </a:lnTo>
                <a:close/>
              </a:path>
              <a:path w="185420" h="786764">
                <a:moveTo>
                  <a:pt x="122935" y="133223"/>
                </a:moveTo>
                <a:lnTo>
                  <a:pt x="123042" y="133476"/>
                </a:lnTo>
                <a:lnTo>
                  <a:pt x="122935" y="133223"/>
                </a:lnTo>
                <a:close/>
              </a:path>
              <a:path w="185420" h="786764">
                <a:moveTo>
                  <a:pt x="118502" y="97154"/>
                </a:moveTo>
                <a:lnTo>
                  <a:pt x="103885" y="97154"/>
                </a:lnTo>
                <a:lnTo>
                  <a:pt x="113918" y="114808"/>
                </a:lnTo>
                <a:lnTo>
                  <a:pt x="113791" y="114426"/>
                </a:lnTo>
                <a:lnTo>
                  <a:pt x="127896" y="114426"/>
                </a:lnTo>
                <a:lnTo>
                  <a:pt x="125094" y="108712"/>
                </a:lnTo>
                <a:lnTo>
                  <a:pt x="118502" y="97154"/>
                </a:lnTo>
                <a:close/>
              </a:path>
              <a:path w="185420" h="786764">
                <a:moveTo>
                  <a:pt x="108409" y="81152"/>
                </a:moveTo>
                <a:lnTo>
                  <a:pt x="93217" y="81152"/>
                </a:lnTo>
                <a:lnTo>
                  <a:pt x="93471" y="81534"/>
                </a:lnTo>
                <a:lnTo>
                  <a:pt x="104012" y="97536"/>
                </a:lnTo>
                <a:lnTo>
                  <a:pt x="103885" y="97154"/>
                </a:lnTo>
                <a:lnTo>
                  <a:pt x="118502" y="97154"/>
                </a:lnTo>
                <a:lnTo>
                  <a:pt x="114807" y="90677"/>
                </a:lnTo>
                <a:lnTo>
                  <a:pt x="108409" y="81152"/>
                </a:lnTo>
                <a:close/>
              </a:path>
              <a:path w="185420" h="786764">
                <a:moveTo>
                  <a:pt x="93452" y="81509"/>
                </a:moveTo>
                <a:close/>
              </a:path>
              <a:path w="185420" h="786764">
                <a:moveTo>
                  <a:pt x="97909" y="66675"/>
                </a:moveTo>
                <a:lnTo>
                  <a:pt x="81914" y="66675"/>
                </a:lnTo>
                <a:lnTo>
                  <a:pt x="93452" y="81509"/>
                </a:lnTo>
                <a:lnTo>
                  <a:pt x="93217" y="81152"/>
                </a:lnTo>
                <a:lnTo>
                  <a:pt x="108409" y="81152"/>
                </a:lnTo>
                <a:lnTo>
                  <a:pt x="103631" y="74040"/>
                </a:lnTo>
                <a:lnTo>
                  <a:pt x="97909" y="66675"/>
                </a:lnTo>
                <a:close/>
              </a:path>
              <a:path w="185420" h="786764">
                <a:moveTo>
                  <a:pt x="87033" y="53594"/>
                </a:moveTo>
                <a:lnTo>
                  <a:pt x="69850" y="53594"/>
                </a:lnTo>
                <a:lnTo>
                  <a:pt x="70230" y="53975"/>
                </a:lnTo>
                <a:lnTo>
                  <a:pt x="82168" y="67056"/>
                </a:lnTo>
                <a:lnTo>
                  <a:pt x="81914" y="66675"/>
                </a:lnTo>
                <a:lnTo>
                  <a:pt x="97909" y="66675"/>
                </a:lnTo>
                <a:lnTo>
                  <a:pt x="91693" y="58674"/>
                </a:lnTo>
                <a:lnTo>
                  <a:pt x="87033" y="53594"/>
                </a:lnTo>
                <a:close/>
              </a:path>
              <a:path w="185420" h="786764">
                <a:moveTo>
                  <a:pt x="70034" y="53795"/>
                </a:moveTo>
                <a:lnTo>
                  <a:pt x="70198" y="53975"/>
                </a:lnTo>
                <a:lnTo>
                  <a:pt x="70034" y="53795"/>
                </a:lnTo>
                <a:close/>
              </a:path>
              <a:path w="185420" h="786764">
                <a:moveTo>
                  <a:pt x="75940" y="42037"/>
                </a:moveTo>
                <a:lnTo>
                  <a:pt x="57150" y="42037"/>
                </a:lnTo>
                <a:lnTo>
                  <a:pt x="57657" y="42418"/>
                </a:lnTo>
                <a:lnTo>
                  <a:pt x="70034" y="53795"/>
                </a:lnTo>
                <a:lnTo>
                  <a:pt x="69850" y="53594"/>
                </a:lnTo>
                <a:lnTo>
                  <a:pt x="87033" y="53594"/>
                </a:lnTo>
                <a:lnTo>
                  <a:pt x="78993" y="44831"/>
                </a:lnTo>
                <a:lnTo>
                  <a:pt x="75940" y="42037"/>
                </a:lnTo>
                <a:close/>
              </a:path>
              <a:path w="185420" h="786764">
                <a:moveTo>
                  <a:pt x="57170" y="42055"/>
                </a:moveTo>
                <a:lnTo>
                  <a:pt x="57567" y="42418"/>
                </a:lnTo>
                <a:lnTo>
                  <a:pt x="57170" y="42055"/>
                </a:lnTo>
                <a:close/>
              </a:path>
              <a:path w="185420" h="786764">
                <a:moveTo>
                  <a:pt x="65025" y="32131"/>
                </a:moveTo>
                <a:lnTo>
                  <a:pt x="43814" y="32131"/>
                </a:lnTo>
                <a:lnTo>
                  <a:pt x="57170" y="42055"/>
                </a:lnTo>
                <a:lnTo>
                  <a:pt x="75940" y="42037"/>
                </a:lnTo>
                <a:lnTo>
                  <a:pt x="65531" y="32512"/>
                </a:lnTo>
                <a:lnTo>
                  <a:pt x="65025" y="32131"/>
                </a:lnTo>
                <a:close/>
              </a:path>
              <a:path w="185420" h="786764">
                <a:moveTo>
                  <a:pt x="53882" y="23749"/>
                </a:moveTo>
                <a:lnTo>
                  <a:pt x="29844" y="23749"/>
                </a:lnTo>
                <a:lnTo>
                  <a:pt x="30479" y="24129"/>
                </a:lnTo>
                <a:lnTo>
                  <a:pt x="44322" y="32512"/>
                </a:lnTo>
                <a:lnTo>
                  <a:pt x="43814" y="32131"/>
                </a:lnTo>
                <a:lnTo>
                  <a:pt x="65025" y="32131"/>
                </a:lnTo>
                <a:lnTo>
                  <a:pt x="53882" y="23749"/>
                </a:lnTo>
                <a:close/>
              </a:path>
              <a:path w="185420" h="786764">
                <a:moveTo>
                  <a:pt x="30455" y="24118"/>
                </a:moveTo>
                <a:close/>
              </a:path>
              <a:path w="185420" h="786764">
                <a:moveTo>
                  <a:pt x="43305" y="17018"/>
                </a:moveTo>
                <a:lnTo>
                  <a:pt x="15239" y="17018"/>
                </a:lnTo>
                <a:lnTo>
                  <a:pt x="15875" y="17272"/>
                </a:lnTo>
                <a:lnTo>
                  <a:pt x="30455" y="24118"/>
                </a:lnTo>
                <a:lnTo>
                  <a:pt x="29844" y="23749"/>
                </a:lnTo>
                <a:lnTo>
                  <a:pt x="53882" y="23749"/>
                </a:lnTo>
                <a:lnTo>
                  <a:pt x="51180" y="21716"/>
                </a:lnTo>
                <a:lnTo>
                  <a:pt x="43305" y="17018"/>
                </a:lnTo>
                <a:close/>
              </a:path>
              <a:path w="185420" h="786764">
                <a:moveTo>
                  <a:pt x="15551" y="17163"/>
                </a:moveTo>
                <a:lnTo>
                  <a:pt x="15784" y="17272"/>
                </a:lnTo>
                <a:lnTo>
                  <a:pt x="15551" y="17163"/>
                </a:lnTo>
                <a:close/>
              </a:path>
              <a:path w="185420" h="786764">
                <a:moveTo>
                  <a:pt x="15239" y="17018"/>
                </a:moveTo>
                <a:lnTo>
                  <a:pt x="15551" y="17163"/>
                </a:lnTo>
                <a:lnTo>
                  <a:pt x="15875" y="17272"/>
                </a:lnTo>
                <a:lnTo>
                  <a:pt x="15239" y="17018"/>
                </a:lnTo>
                <a:close/>
              </a:path>
              <a:path w="185420" h="786764">
                <a:moveTo>
                  <a:pt x="4063" y="0"/>
                </a:moveTo>
                <a:lnTo>
                  <a:pt x="0" y="11937"/>
                </a:lnTo>
                <a:lnTo>
                  <a:pt x="15551" y="17163"/>
                </a:lnTo>
                <a:lnTo>
                  <a:pt x="15239" y="17018"/>
                </a:lnTo>
                <a:lnTo>
                  <a:pt x="43305" y="17018"/>
                </a:lnTo>
                <a:lnTo>
                  <a:pt x="36067" y="12700"/>
                </a:lnTo>
                <a:lnTo>
                  <a:pt x="20192" y="5334"/>
                </a:lnTo>
                <a:lnTo>
                  <a:pt x="4063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51966" y="5261609"/>
            <a:ext cx="1631950" cy="45085"/>
          </a:xfrm>
          <a:custGeom>
            <a:avLst/>
            <a:gdLst/>
            <a:ahLst/>
            <a:cxnLst/>
            <a:rect l="l" t="t" r="r" b="b"/>
            <a:pathLst>
              <a:path w="1631950" h="45085">
                <a:moveTo>
                  <a:pt x="0" y="0"/>
                </a:moveTo>
                <a:lnTo>
                  <a:pt x="654811" y="6730"/>
                </a:lnTo>
              </a:path>
              <a:path w="1631950" h="45085">
                <a:moveTo>
                  <a:pt x="976884" y="38099"/>
                </a:moveTo>
                <a:lnTo>
                  <a:pt x="1631696" y="44830"/>
                </a:lnTo>
              </a:path>
            </a:pathLst>
          </a:custGeom>
          <a:ln w="3810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249680" y="5282279"/>
            <a:ext cx="650875" cy="35179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310"/>
              </a:lnSpc>
            </a:pPr>
            <a:r>
              <a:rPr sz="700" spc="-35" dirty="0">
                <a:solidFill>
                  <a:srgbClr val="7E5F00"/>
                </a:solidFill>
                <a:latin typeface="Lucida Sans Unicode"/>
                <a:cs typeface="Lucida Sans Unicode"/>
              </a:rPr>
              <a:t>356,235</a:t>
            </a:r>
            <a:endParaRPr sz="700">
              <a:latin typeface="Lucida Sans Unicode"/>
              <a:cs typeface="Lucida Sans Unicode"/>
            </a:endParaRPr>
          </a:p>
          <a:p>
            <a:pPr marL="114300">
              <a:lnSpc>
                <a:spcPct val="100000"/>
              </a:lnSpc>
              <a:spcBef>
                <a:spcPts val="650"/>
              </a:spcBef>
            </a:pPr>
            <a:r>
              <a:rPr sz="7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90,795,851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900427" y="5236209"/>
            <a:ext cx="97853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95"/>
              </a:spcBef>
            </a:pPr>
            <a:r>
              <a:rPr sz="700" spc="-55" dirty="0">
                <a:solidFill>
                  <a:srgbClr val="7E5F00"/>
                </a:solidFill>
                <a:latin typeface="Lucida Sans Unicode"/>
                <a:cs typeface="Lucida Sans Unicode"/>
              </a:rPr>
              <a:t>1,000,883</a:t>
            </a:r>
            <a:endParaRPr sz="700">
              <a:latin typeface="Lucida Sans Unicode"/>
              <a:cs typeface="Lucida Sans Unicode"/>
            </a:endParaRPr>
          </a:p>
          <a:p>
            <a:pPr marL="440055">
              <a:lnSpc>
                <a:spcPct val="100000"/>
              </a:lnSpc>
              <a:spcBef>
                <a:spcPts val="540"/>
              </a:spcBef>
            </a:pPr>
            <a:r>
              <a:rPr sz="700" spc="-50" dirty="0">
                <a:solidFill>
                  <a:srgbClr val="404040"/>
                </a:solidFill>
                <a:latin typeface="Lucida Sans Unicode"/>
                <a:cs typeface="Lucida Sans Unicode"/>
              </a:rPr>
              <a:t>81,059,863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27" y="247269"/>
            <a:ext cx="92043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3.</a:t>
            </a:r>
            <a:r>
              <a:rPr spc="-120" dirty="0"/>
              <a:t> </a:t>
            </a:r>
            <a:r>
              <a:rPr spc="5" dirty="0"/>
              <a:t>Análisis</a:t>
            </a:r>
            <a:r>
              <a:rPr spc="-114" dirty="0"/>
              <a:t> </a:t>
            </a:r>
            <a:r>
              <a:rPr spc="140" dirty="0"/>
              <a:t>de</a:t>
            </a:r>
            <a:r>
              <a:rPr spc="-110" dirty="0"/>
              <a:t> </a:t>
            </a:r>
            <a:r>
              <a:rPr spc="105" dirty="0"/>
              <a:t>la</a:t>
            </a:r>
            <a:r>
              <a:rPr spc="-120" dirty="0"/>
              <a:t> </a:t>
            </a:r>
            <a:r>
              <a:rPr spc="100" dirty="0"/>
              <a:t>asignación</a:t>
            </a:r>
            <a:r>
              <a:rPr spc="-135" dirty="0"/>
              <a:t> </a:t>
            </a:r>
            <a:r>
              <a:rPr spc="140" dirty="0"/>
              <a:t>de</a:t>
            </a:r>
            <a:r>
              <a:rPr spc="-120" dirty="0"/>
              <a:t> </a:t>
            </a:r>
            <a:r>
              <a:rPr spc="45" dirty="0"/>
              <a:t>Créditos</a:t>
            </a:r>
            <a:r>
              <a:rPr spc="-120" dirty="0"/>
              <a:t> </a:t>
            </a:r>
            <a:r>
              <a:rPr spc="50" dirty="0"/>
              <a:t>Presupuestarios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0333" y="710565"/>
            <a:ext cx="11139170" cy="77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2080" algn="l"/>
              </a:tabLst>
            </a:pPr>
            <a:r>
              <a:rPr sz="2400" b="1" u="heavy" spc="-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	</a:t>
            </a:r>
            <a:r>
              <a:rPr sz="2400" b="1" u="heavy" spc="-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PI</a:t>
            </a:r>
            <a:r>
              <a:rPr sz="2400" b="1" u="heavy" spc="20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M</a:t>
            </a:r>
            <a:r>
              <a:rPr sz="2400" b="1" u="heavy" spc="-15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2400" b="1" u="heavy" spc="-10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01</a:t>
            </a:r>
            <a:r>
              <a:rPr sz="2400" b="1" u="heavy" spc="14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9</a:t>
            </a:r>
            <a:r>
              <a:rPr sz="2400" b="1" u="heavy" spc="-1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4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l</a:t>
            </a:r>
            <a:r>
              <a:rPr sz="2400" b="1" u="heavy" spc="-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3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2400" b="1" u="heavy" spc="12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0</a:t>
            </a:r>
            <a:r>
              <a:rPr sz="2400" b="1" u="heavy" spc="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22</a:t>
            </a:r>
            <a:r>
              <a:rPr sz="2400" b="1" u="heavy" spc="-1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8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y</a:t>
            </a:r>
            <a:r>
              <a:rPr sz="2400" b="1" u="heavy" spc="-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P</a:t>
            </a:r>
            <a:r>
              <a:rPr sz="2400" b="1" u="heavy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r</a:t>
            </a:r>
            <a:r>
              <a:rPr sz="2400" b="1" u="heavy" spc="20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ogram</a:t>
            </a:r>
            <a:r>
              <a:rPr sz="2400" b="1" u="heavy" spc="28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d</a:t>
            </a:r>
            <a:r>
              <a:rPr sz="2400" b="1" u="heavy" spc="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o</a:t>
            </a:r>
            <a:r>
              <a:rPr sz="2400" b="1" u="heavy" spc="-1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4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l</a:t>
            </a:r>
            <a:r>
              <a:rPr sz="2400" b="1" u="heavy" spc="-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3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2400" b="1" u="heavy" spc="12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0</a:t>
            </a:r>
            <a:r>
              <a:rPr sz="2400" b="1" u="heavy" spc="7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23</a:t>
            </a:r>
            <a:endParaRPr sz="2400">
              <a:latin typeface="Arial"/>
              <a:cs typeface="Arial"/>
            </a:endParaRPr>
          </a:p>
          <a:p>
            <a:pPr marR="1569720" algn="r">
              <a:lnSpc>
                <a:spcPct val="100000"/>
              </a:lnSpc>
              <a:spcBef>
                <a:spcPts val="1605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101,520,732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757" y="1735073"/>
            <a:ext cx="4177029" cy="333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90" dirty="0">
                <a:solidFill>
                  <a:srgbClr val="1F3863"/>
                </a:solidFill>
                <a:latin typeface="Arial"/>
                <a:cs typeface="Arial"/>
              </a:rPr>
              <a:t>Funcionamiento</a:t>
            </a:r>
            <a:endParaRPr sz="3600">
              <a:latin typeface="Arial"/>
              <a:cs typeface="Arial"/>
            </a:endParaRPr>
          </a:p>
          <a:p>
            <a:pPr marL="323850" marR="5080">
              <a:lnSpc>
                <a:spcPct val="100000"/>
              </a:lnSpc>
              <a:spcBef>
                <a:spcPts val="3250"/>
              </a:spcBef>
            </a:pPr>
            <a:r>
              <a:rPr sz="16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6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Asignación</a:t>
            </a:r>
            <a:r>
              <a:rPr sz="16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6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recursos</a:t>
            </a:r>
            <a:r>
              <a:rPr sz="16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destinados </a:t>
            </a:r>
            <a:r>
              <a:rPr sz="1600" spc="-4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95" dirty="0">
                <a:solidFill>
                  <a:srgbClr val="333E50"/>
                </a:solidFill>
                <a:latin typeface="Lucida Sans Unicode"/>
                <a:cs typeface="Lucida Sans Unicode"/>
              </a:rPr>
              <a:t>a </a:t>
            </a:r>
            <a:r>
              <a:rPr sz="16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financiar </a:t>
            </a:r>
            <a:r>
              <a:rPr sz="16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las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actividades </a:t>
            </a:r>
            <a:r>
              <a:rPr sz="16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6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Funcionamiento, </a:t>
            </a:r>
            <a:r>
              <a:rPr sz="16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comprende </a:t>
            </a:r>
            <a:r>
              <a:rPr sz="16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tres </a:t>
            </a:r>
            <a:r>
              <a:rPr sz="16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grandes</a:t>
            </a:r>
            <a:r>
              <a:rPr sz="16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rubros:</a:t>
            </a:r>
            <a:endParaRPr sz="1600">
              <a:latin typeface="Lucida Sans Unicode"/>
              <a:cs typeface="Lucida Sans Unicode"/>
            </a:endParaRPr>
          </a:p>
          <a:p>
            <a:pPr marL="610235" indent="-287020">
              <a:lnSpc>
                <a:spcPct val="100000"/>
              </a:lnSpc>
              <a:spcBef>
                <a:spcPts val="1920"/>
              </a:spcBef>
              <a:buFont typeface="Wingdings"/>
              <a:buChar char=""/>
              <a:tabLst>
                <a:tab pos="610870" algn="l"/>
              </a:tabLst>
            </a:pPr>
            <a:r>
              <a:rPr sz="1600" b="1" spc="95" dirty="0">
                <a:solidFill>
                  <a:srgbClr val="333E50"/>
                </a:solidFill>
                <a:latin typeface="Arial"/>
                <a:cs typeface="Arial"/>
              </a:rPr>
              <a:t>G</a:t>
            </a:r>
            <a:r>
              <a:rPr sz="1600" b="1" spc="55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600" b="1" spc="35" dirty="0">
                <a:solidFill>
                  <a:srgbClr val="333E50"/>
                </a:solidFill>
                <a:latin typeface="Arial"/>
                <a:cs typeface="Arial"/>
              </a:rPr>
              <a:t>stos</a:t>
            </a:r>
            <a:r>
              <a:rPr sz="1600" b="1" spc="-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333E50"/>
                </a:solidFill>
                <a:latin typeface="Arial"/>
                <a:cs typeface="Arial"/>
              </a:rPr>
              <a:t>Generales</a:t>
            </a:r>
            <a:endParaRPr sz="1600">
              <a:latin typeface="Arial"/>
              <a:cs typeface="Arial"/>
            </a:endParaRPr>
          </a:p>
          <a:p>
            <a:pPr marL="610235" indent="-2870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610870" algn="l"/>
              </a:tabLst>
            </a:pPr>
            <a:r>
              <a:rPr sz="1600" b="1" spc="95" dirty="0">
                <a:solidFill>
                  <a:srgbClr val="333E50"/>
                </a:solidFill>
                <a:latin typeface="Arial"/>
                <a:cs typeface="Arial"/>
              </a:rPr>
              <a:t>G</a:t>
            </a:r>
            <a:r>
              <a:rPr sz="1600" b="1" spc="55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600" b="1" spc="35" dirty="0">
                <a:solidFill>
                  <a:srgbClr val="333E50"/>
                </a:solidFill>
                <a:latin typeface="Arial"/>
                <a:cs typeface="Arial"/>
              </a:rPr>
              <a:t>stos</a:t>
            </a:r>
            <a:r>
              <a:rPr sz="1600" b="1" spc="-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6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33E50"/>
                </a:solidFill>
                <a:latin typeface="Arial"/>
                <a:cs typeface="Arial"/>
              </a:rPr>
              <a:t>Person</a:t>
            </a:r>
            <a:r>
              <a:rPr sz="1600" b="1" spc="110" dirty="0">
                <a:solidFill>
                  <a:srgbClr val="333E50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  <a:p>
            <a:pPr marL="610235" indent="-287020">
              <a:lnSpc>
                <a:spcPct val="100000"/>
              </a:lnSpc>
              <a:spcBef>
                <a:spcPts val="1920"/>
              </a:spcBef>
              <a:buFont typeface="Wingdings"/>
              <a:buChar char=""/>
              <a:tabLst>
                <a:tab pos="610870" algn="l"/>
              </a:tabLst>
            </a:pPr>
            <a:r>
              <a:rPr sz="1600" b="1" spc="-90" dirty="0">
                <a:solidFill>
                  <a:srgbClr val="333E50"/>
                </a:solidFill>
                <a:latin typeface="Arial"/>
                <a:cs typeface="Arial"/>
              </a:rPr>
              <a:t>El</a:t>
            </a:r>
            <a:r>
              <a:rPr sz="16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333E50"/>
                </a:solidFill>
                <a:latin typeface="Arial"/>
                <a:cs typeface="Arial"/>
              </a:rPr>
              <a:t>Finan</a:t>
            </a:r>
            <a:r>
              <a:rPr sz="1600" b="1" spc="55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600" b="1" spc="70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600" b="1" spc="135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600" b="1" spc="130" dirty="0">
                <a:solidFill>
                  <a:srgbClr val="333E50"/>
                </a:solidFill>
                <a:latin typeface="Arial"/>
                <a:cs typeface="Arial"/>
              </a:rPr>
              <a:t>mi</a:t>
            </a:r>
            <a:r>
              <a:rPr sz="1600" b="1" spc="12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600" b="1" spc="85" dirty="0">
                <a:solidFill>
                  <a:srgbClr val="333E50"/>
                </a:solidFill>
                <a:latin typeface="Arial"/>
                <a:cs typeface="Arial"/>
              </a:rPr>
              <a:t>nto</a:t>
            </a:r>
            <a:r>
              <a:rPr sz="1600" b="1" spc="-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33E50"/>
                </a:solidFill>
                <a:latin typeface="Arial"/>
                <a:cs typeface="Arial"/>
              </a:rPr>
              <a:t>Pub</a:t>
            </a:r>
            <a:r>
              <a:rPr sz="1600" b="1" spc="10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600" b="1" spc="30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600" b="1" spc="5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600" b="1" spc="4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600" b="1" spc="-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33E50"/>
                </a:solidFill>
                <a:latin typeface="Arial"/>
                <a:cs typeface="Arial"/>
              </a:rPr>
              <a:t>Dire</a:t>
            </a:r>
            <a:r>
              <a:rPr sz="1600" b="1" spc="45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600" b="1" spc="75" dirty="0">
                <a:solidFill>
                  <a:srgbClr val="333E50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62700" y="1515872"/>
            <a:ext cx="4853940" cy="4507230"/>
            <a:chOff x="6362700" y="1515872"/>
            <a:chExt cx="4853940" cy="4507230"/>
          </a:xfrm>
        </p:grpSpPr>
        <p:sp>
          <p:nvSpPr>
            <p:cNvPr id="6" name="object 6"/>
            <p:cNvSpPr/>
            <p:nvPr/>
          </p:nvSpPr>
          <p:spPr>
            <a:xfrm>
              <a:off x="6362700" y="5141975"/>
              <a:ext cx="2993390" cy="0"/>
            </a:xfrm>
            <a:custGeom>
              <a:avLst/>
              <a:gdLst/>
              <a:ahLst/>
              <a:cxnLst/>
              <a:rect l="l" t="t" r="r" b="b"/>
              <a:pathLst>
                <a:path w="2993390">
                  <a:moveTo>
                    <a:pt x="0" y="0"/>
                  </a:moveTo>
                  <a:lnTo>
                    <a:pt x="80772" y="0"/>
                  </a:lnTo>
                </a:path>
                <a:path w="2993390">
                  <a:moveTo>
                    <a:pt x="890016" y="0"/>
                  </a:moveTo>
                  <a:lnTo>
                    <a:pt x="29931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3472" y="5119116"/>
              <a:ext cx="2750820" cy="904240"/>
            </a:xfrm>
            <a:custGeom>
              <a:avLst/>
              <a:gdLst/>
              <a:ahLst/>
              <a:cxnLst/>
              <a:rect l="l" t="t" r="r" b="b"/>
              <a:pathLst>
                <a:path w="2750820" h="904239">
                  <a:moveTo>
                    <a:pt x="809244" y="0"/>
                  </a:moveTo>
                  <a:lnTo>
                    <a:pt x="0" y="0"/>
                  </a:lnTo>
                  <a:lnTo>
                    <a:pt x="0" y="903732"/>
                  </a:lnTo>
                  <a:lnTo>
                    <a:pt x="809244" y="903732"/>
                  </a:lnTo>
                  <a:lnTo>
                    <a:pt x="809244" y="0"/>
                  </a:lnTo>
                  <a:close/>
                </a:path>
                <a:path w="2750820" h="904239">
                  <a:moveTo>
                    <a:pt x="1780032" y="57912"/>
                  </a:moveTo>
                  <a:lnTo>
                    <a:pt x="970788" y="57912"/>
                  </a:lnTo>
                  <a:lnTo>
                    <a:pt x="970788" y="903732"/>
                  </a:lnTo>
                  <a:lnTo>
                    <a:pt x="1780032" y="903732"/>
                  </a:lnTo>
                  <a:lnTo>
                    <a:pt x="1780032" y="57912"/>
                  </a:lnTo>
                  <a:close/>
                </a:path>
                <a:path w="2750820" h="904239">
                  <a:moveTo>
                    <a:pt x="2750820" y="342900"/>
                  </a:moveTo>
                  <a:lnTo>
                    <a:pt x="1941576" y="342900"/>
                  </a:lnTo>
                  <a:lnTo>
                    <a:pt x="1941576" y="903732"/>
                  </a:lnTo>
                  <a:lnTo>
                    <a:pt x="2750820" y="903732"/>
                  </a:lnTo>
                  <a:lnTo>
                    <a:pt x="2750820" y="342900"/>
                  </a:lnTo>
                  <a:close/>
                </a:path>
              </a:pathLst>
            </a:custGeom>
            <a:solidFill>
              <a:srgbClr val="77E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65079" y="5141975"/>
              <a:ext cx="1051560" cy="0"/>
            </a:xfrm>
            <a:custGeom>
              <a:avLst/>
              <a:gdLst/>
              <a:ahLst/>
              <a:cxnLst/>
              <a:rect l="l" t="t" r="r" b="b"/>
              <a:pathLst>
                <a:path w="1051559">
                  <a:moveTo>
                    <a:pt x="0" y="0"/>
                  </a:moveTo>
                  <a:lnTo>
                    <a:pt x="10515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55836" y="5009387"/>
              <a:ext cx="1780539" cy="1013460"/>
            </a:xfrm>
            <a:custGeom>
              <a:avLst/>
              <a:gdLst/>
              <a:ahLst/>
              <a:cxnLst/>
              <a:rect l="l" t="t" r="r" b="b"/>
              <a:pathLst>
                <a:path w="1780540" h="1013460">
                  <a:moveTo>
                    <a:pt x="809244" y="0"/>
                  </a:moveTo>
                  <a:lnTo>
                    <a:pt x="0" y="0"/>
                  </a:lnTo>
                  <a:lnTo>
                    <a:pt x="0" y="1013460"/>
                  </a:lnTo>
                  <a:lnTo>
                    <a:pt x="809244" y="1013460"/>
                  </a:lnTo>
                  <a:lnTo>
                    <a:pt x="809244" y="0"/>
                  </a:lnTo>
                  <a:close/>
                </a:path>
                <a:path w="1780540" h="1013460">
                  <a:moveTo>
                    <a:pt x="1780032" y="326136"/>
                  </a:moveTo>
                  <a:lnTo>
                    <a:pt x="970788" y="326136"/>
                  </a:lnTo>
                  <a:lnTo>
                    <a:pt x="970788" y="1013460"/>
                  </a:lnTo>
                  <a:lnTo>
                    <a:pt x="1780032" y="1013460"/>
                  </a:lnTo>
                  <a:lnTo>
                    <a:pt x="1780032" y="326136"/>
                  </a:lnTo>
                  <a:close/>
                </a:path>
              </a:pathLst>
            </a:custGeom>
            <a:solidFill>
              <a:srgbClr val="77E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3472" y="3435095"/>
              <a:ext cx="4692650" cy="2026920"/>
            </a:xfrm>
            <a:custGeom>
              <a:avLst/>
              <a:gdLst/>
              <a:ahLst/>
              <a:cxnLst/>
              <a:rect l="l" t="t" r="r" b="b"/>
              <a:pathLst>
                <a:path w="4692650" h="2026920">
                  <a:moveTo>
                    <a:pt x="809244" y="338328"/>
                  </a:moveTo>
                  <a:lnTo>
                    <a:pt x="0" y="338328"/>
                  </a:lnTo>
                  <a:lnTo>
                    <a:pt x="0" y="1684020"/>
                  </a:lnTo>
                  <a:lnTo>
                    <a:pt x="809244" y="1684020"/>
                  </a:lnTo>
                  <a:lnTo>
                    <a:pt x="809244" y="338328"/>
                  </a:lnTo>
                  <a:close/>
                </a:path>
                <a:path w="4692650" h="2026920">
                  <a:moveTo>
                    <a:pt x="1780032" y="364236"/>
                  </a:moveTo>
                  <a:lnTo>
                    <a:pt x="970788" y="364236"/>
                  </a:lnTo>
                  <a:lnTo>
                    <a:pt x="970788" y="1741932"/>
                  </a:lnTo>
                  <a:lnTo>
                    <a:pt x="1780032" y="1741932"/>
                  </a:lnTo>
                  <a:lnTo>
                    <a:pt x="1780032" y="364236"/>
                  </a:lnTo>
                  <a:close/>
                </a:path>
                <a:path w="4692650" h="2026920">
                  <a:moveTo>
                    <a:pt x="2750820" y="531876"/>
                  </a:moveTo>
                  <a:lnTo>
                    <a:pt x="1941576" y="531876"/>
                  </a:lnTo>
                  <a:lnTo>
                    <a:pt x="1941576" y="2026920"/>
                  </a:lnTo>
                  <a:lnTo>
                    <a:pt x="2750820" y="2026920"/>
                  </a:lnTo>
                  <a:lnTo>
                    <a:pt x="2750820" y="531876"/>
                  </a:lnTo>
                  <a:close/>
                </a:path>
                <a:path w="4692650" h="2026920">
                  <a:moveTo>
                    <a:pt x="3721608" y="0"/>
                  </a:moveTo>
                  <a:lnTo>
                    <a:pt x="2912364" y="0"/>
                  </a:lnTo>
                  <a:lnTo>
                    <a:pt x="2912364" y="1574292"/>
                  </a:lnTo>
                  <a:lnTo>
                    <a:pt x="3721608" y="1574292"/>
                  </a:lnTo>
                  <a:lnTo>
                    <a:pt x="3721608" y="0"/>
                  </a:lnTo>
                  <a:close/>
                </a:path>
                <a:path w="4692650" h="2026920">
                  <a:moveTo>
                    <a:pt x="4692396" y="472440"/>
                  </a:moveTo>
                  <a:lnTo>
                    <a:pt x="3883152" y="472440"/>
                  </a:lnTo>
                  <a:lnTo>
                    <a:pt x="3883152" y="1900428"/>
                  </a:lnTo>
                  <a:lnTo>
                    <a:pt x="4692396" y="1900428"/>
                  </a:lnTo>
                  <a:lnTo>
                    <a:pt x="4692396" y="47244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62700" y="2496311"/>
              <a:ext cx="1051560" cy="882650"/>
            </a:xfrm>
            <a:custGeom>
              <a:avLst/>
              <a:gdLst/>
              <a:ahLst/>
              <a:cxnLst/>
              <a:rect l="l" t="t" r="r" b="b"/>
              <a:pathLst>
                <a:path w="1051559" h="882650">
                  <a:moveTo>
                    <a:pt x="0" y="882396"/>
                  </a:moveTo>
                  <a:lnTo>
                    <a:pt x="80772" y="882396"/>
                  </a:lnTo>
                </a:path>
                <a:path w="1051559" h="882650">
                  <a:moveTo>
                    <a:pt x="890016" y="882396"/>
                  </a:moveTo>
                  <a:lnTo>
                    <a:pt x="1051559" y="882396"/>
                  </a:lnTo>
                </a:path>
                <a:path w="1051559" h="882650">
                  <a:moveTo>
                    <a:pt x="0" y="0"/>
                  </a:moveTo>
                  <a:lnTo>
                    <a:pt x="80772" y="0"/>
                  </a:lnTo>
                </a:path>
                <a:path w="1051559" h="882650">
                  <a:moveTo>
                    <a:pt x="890016" y="0"/>
                  </a:moveTo>
                  <a:lnTo>
                    <a:pt x="1051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43472" y="2020823"/>
              <a:ext cx="809625" cy="1752600"/>
            </a:xfrm>
            <a:custGeom>
              <a:avLst/>
              <a:gdLst/>
              <a:ahLst/>
              <a:cxnLst/>
              <a:rect l="l" t="t" r="r" b="b"/>
              <a:pathLst>
                <a:path w="809625" h="1752600">
                  <a:moveTo>
                    <a:pt x="809244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809244" y="1752600"/>
                  </a:lnTo>
                  <a:lnTo>
                    <a:pt x="80924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23504" y="2496311"/>
              <a:ext cx="161925" cy="882650"/>
            </a:xfrm>
            <a:custGeom>
              <a:avLst/>
              <a:gdLst/>
              <a:ahLst/>
              <a:cxnLst/>
              <a:rect l="l" t="t" r="r" b="b"/>
              <a:pathLst>
                <a:path w="161925" h="882650">
                  <a:moveTo>
                    <a:pt x="0" y="882396"/>
                  </a:moveTo>
                  <a:lnTo>
                    <a:pt x="161544" y="882396"/>
                  </a:lnTo>
                </a:path>
                <a:path w="161925" h="882650">
                  <a:moveTo>
                    <a:pt x="0" y="0"/>
                  </a:moveTo>
                  <a:lnTo>
                    <a:pt x="1615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14260" y="2449068"/>
              <a:ext cx="809625" cy="1350645"/>
            </a:xfrm>
            <a:custGeom>
              <a:avLst/>
              <a:gdLst/>
              <a:ahLst/>
              <a:cxnLst/>
              <a:rect l="l" t="t" r="r" b="b"/>
              <a:pathLst>
                <a:path w="809625" h="1350645">
                  <a:moveTo>
                    <a:pt x="809244" y="0"/>
                  </a:moveTo>
                  <a:lnTo>
                    <a:pt x="0" y="0"/>
                  </a:lnTo>
                  <a:lnTo>
                    <a:pt x="0" y="1350264"/>
                  </a:lnTo>
                  <a:lnTo>
                    <a:pt x="809244" y="1350264"/>
                  </a:lnTo>
                  <a:lnTo>
                    <a:pt x="80924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94292" y="2496311"/>
              <a:ext cx="161925" cy="882650"/>
            </a:xfrm>
            <a:custGeom>
              <a:avLst/>
              <a:gdLst/>
              <a:ahLst/>
              <a:cxnLst/>
              <a:rect l="l" t="t" r="r" b="b"/>
              <a:pathLst>
                <a:path w="161925" h="882650">
                  <a:moveTo>
                    <a:pt x="0" y="882396"/>
                  </a:moveTo>
                  <a:lnTo>
                    <a:pt x="161543" y="882396"/>
                  </a:lnTo>
                </a:path>
                <a:path w="161925" h="882650">
                  <a:moveTo>
                    <a:pt x="0" y="0"/>
                  </a:moveTo>
                  <a:lnTo>
                    <a:pt x="1615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5048" y="2470404"/>
              <a:ext cx="809625" cy="1496695"/>
            </a:xfrm>
            <a:custGeom>
              <a:avLst/>
              <a:gdLst/>
              <a:ahLst/>
              <a:cxnLst/>
              <a:rect l="l" t="t" r="r" b="b"/>
              <a:pathLst>
                <a:path w="809625" h="1496695">
                  <a:moveTo>
                    <a:pt x="809244" y="0"/>
                  </a:moveTo>
                  <a:lnTo>
                    <a:pt x="0" y="0"/>
                  </a:lnTo>
                  <a:lnTo>
                    <a:pt x="0" y="1496568"/>
                  </a:lnTo>
                  <a:lnTo>
                    <a:pt x="809244" y="1496568"/>
                  </a:lnTo>
                  <a:lnTo>
                    <a:pt x="80924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65079" y="1615440"/>
              <a:ext cx="1051560" cy="1763395"/>
            </a:xfrm>
            <a:custGeom>
              <a:avLst/>
              <a:gdLst/>
              <a:ahLst/>
              <a:cxnLst/>
              <a:rect l="l" t="t" r="r" b="b"/>
              <a:pathLst>
                <a:path w="1051559" h="1763395">
                  <a:moveTo>
                    <a:pt x="0" y="1763268"/>
                  </a:moveTo>
                  <a:lnTo>
                    <a:pt x="161544" y="1763268"/>
                  </a:lnTo>
                </a:path>
                <a:path w="1051559" h="1763395">
                  <a:moveTo>
                    <a:pt x="0" y="880872"/>
                  </a:moveTo>
                  <a:lnTo>
                    <a:pt x="161544" y="880872"/>
                  </a:lnTo>
                </a:path>
                <a:path w="1051559" h="1763395">
                  <a:moveTo>
                    <a:pt x="0" y="0"/>
                  </a:moveTo>
                  <a:lnTo>
                    <a:pt x="10515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55835" y="1548384"/>
              <a:ext cx="809625" cy="1887220"/>
            </a:xfrm>
            <a:custGeom>
              <a:avLst/>
              <a:gdLst/>
              <a:ahLst/>
              <a:cxnLst/>
              <a:rect l="l" t="t" r="r" b="b"/>
              <a:pathLst>
                <a:path w="809625" h="1887220">
                  <a:moveTo>
                    <a:pt x="809244" y="0"/>
                  </a:moveTo>
                  <a:lnTo>
                    <a:pt x="0" y="0"/>
                  </a:lnTo>
                  <a:lnTo>
                    <a:pt x="0" y="1886712"/>
                  </a:lnTo>
                  <a:lnTo>
                    <a:pt x="809244" y="1886712"/>
                  </a:lnTo>
                  <a:lnTo>
                    <a:pt x="80924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35867" y="2496311"/>
              <a:ext cx="81280" cy="882650"/>
            </a:xfrm>
            <a:custGeom>
              <a:avLst/>
              <a:gdLst/>
              <a:ahLst/>
              <a:cxnLst/>
              <a:rect l="l" t="t" r="r" b="b"/>
              <a:pathLst>
                <a:path w="81279" h="882650">
                  <a:moveTo>
                    <a:pt x="0" y="882396"/>
                  </a:moveTo>
                  <a:lnTo>
                    <a:pt x="80772" y="882396"/>
                  </a:lnTo>
                </a:path>
                <a:path w="81279" h="882650">
                  <a:moveTo>
                    <a:pt x="0" y="0"/>
                  </a:moveTo>
                  <a:lnTo>
                    <a:pt x="807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26623" y="2360675"/>
              <a:ext cx="809625" cy="1546860"/>
            </a:xfrm>
            <a:custGeom>
              <a:avLst/>
              <a:gdLst/>
              <a:ahLst/>
              <a:cxnLst/>
              <a:rect l="l" t="t" r="r" b="b"/>
              <a:pathLst>
                <a:path w="809625" h="1546860">
                  <a:moveTo>
                    <a:pt x="809244" y="0"/>
                  </a:moveTo>
                  <a:lnTo>
                    <a:pt x="0" y="0"/>
                  </a:lnTo>
                  <a:lnTo>
                    <a:pt x="0" y="1546860"/>
                  </a:lnTo>
                  <a:lnTo>
                    <a:pt x="809244" y="1546860"/>
                  </a:lnTo>
                  <a:lnTo>
                    <a:pt x="80924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5455" y="1988312"/>
              <a:ext cx="64008" cy="640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6242" y="2416555"/>
              <a:ext cx="64007" cy="640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7030" y="2437891"/>
              <a:ext cx="64008" cy="640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7819" y="1515872"/>
              <a:ext cx="64007" cy="640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98607" y="2328163"/>
              <a:ext cx="64008" cy="64008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582918" y="5593181"/>
            <a:ext cx="562610" cy="3708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375"/>
              </a:spcBef>
            </a:pPr>
            <a:r>
              <a:rPr sz="900" b="1" spc="10" dirty="0">
                <a:solidFill>
                  <a:srgbClr val="404040"/>
                </a:solidFill>
                <a:latin typeface="Arial"/>
                <a:cs typeface="Arial"/>
              </a:rPr>
              <a:t>23%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900" spc="-90" dirty="0">
                <a:solidFill>
                  <a:srgbClr val="404040"/>
                </a:solidFill>
                <a:latin typeface="Lucida Sans Unicode"/>
                <a:cs typeface="Lucida Sans Unicode"/>
              </a:rPr>
              <a:t>20,521,019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61580" y="5618171"/>
            <a:ext cx="547370" cy="3448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325"/>
              </a:spcBef>
            </a:pPr>
            <a:r>
              <a:rPr sz="800" b="1" spc="30" dirty="0">
                <a:solidFill>
                  <a:srgbClr val="404040"/>
                </a:solidFill>
                <a:latin typeface="Arial"/>
                <a:cs typeface="Arial"/>
              </a:rPr>
              <a:t>24%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900" spc="-105" dirty="0">
                <a:solidFill>
                  <a:srgbClr val="404040"/>
                </a:solidFill>
                <a:latin typeface="Lucida Sans Unicode"/>
                <a:cs typeface="Lucida Sans Unicode"/>
              </a:rPr>
              <a:t>19,202,217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08238" y="5618171"/>
            <a:ext cx="594995" cy="3448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21590" algn="ctr">
              <a:lnSpc>
                <a:spcPct val="100000"/>
              </a:lnSpc>
              <a:spcBef>
                <a:spcPts val="325"/>
              </a:spcBef>
            </a:pPr>
            <a:r>
              <a:rPr sz="800" b="1" spc="-30" dirty="0">
                <a:solidFill>
                  <a:srgbClr val="404040"/>
                </a:solidFill>
                <a:latin typeface="Arial"/>
                <a:cs typeface="Arial"/>
              </a:rPr>
              <a:t>16%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9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12,740,908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66833" y="5618171"/>
            <a:ext cx="619125" cy="3448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22860" algn="ctr">
              <a:lnSpc>
                <a:spcPct val="100000"/>
              </a:lnSpc>
              <a:spcBef>
                <a:spcPts val="325"/>
              </a:spcBef>
            </a:pPr>
            <a:r>
              <a:rPr sz="800" b="1" spc="10" dirty="0">
                <a:solidFill>
                  <a:srgbClr val="404040"/>
                </a:solidFill>
                <a:latin typeface="Arial"/>
                <a:cs typeface="Arial"/>
              </a:rPr>
              <a:t>23%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900" spc="-50" dirty="0">
                <a:solidFill>
                  <a:srgbClr val="404040"/>
                </a:solidFill>
                <a:latin typeface="Lucida Sans Unicode"/>
                <a:cs typeface="Lucida Sans Unicode"/>
              </a:rPr>
              <a:t>23,002,754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42575" y="5618171"/>
            <a:ext cx="610870" cy="3448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22860" algn="ctr">
              <a:lnSpc>
                <a:spcPct val="100000"/>
              </a:lnSpc>
              <a:spcBef>
                <a:spcPts val="325"/>
              </a:spcBef>
            </a:pPr>
            <a:r>
              <a:rPr sz="800" b="1" spc="-40" dirty="0">
                <a:solidFill>
                  <a:srgbClr val="404040"/>
                </a:solidFill>
                <a:latin typeface="Arial"/>
                <a:cs typeface="Arial"/>
              </a:rPr>
              <a:t>19%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9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15,596,004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57009" y="4713245"/>
            <a:ext cx="613410" cy="3448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21590" algn="ctr">
              <a:lnSpc>
                <a:spcPct val="100000"/>
              </a:lnSpc>
              <a:spcBef>
                <a:spcPts val="325"/>
              </a:spcBef>
            </a:pPr>
            <a:r>
              <a:rPr sz="800" b="1" spc="40" dirty="0">
                <a:solidFill>
                  <a:srgbClr val="404040"/>
                </a:solidFill>
                <a:latin typeface="Arial"/>
                <a:cs typeface="Arial"/>
              </a:rPr>
              <a:t>34%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900" spc="-50" dirty="0">
                <a:solidFill>
                  <a:srgbClr val="404040"/>
                </a:solidFill>
                <a:latin typeface="Lucida Sans Unicode"/>
                <a:cs typeface="Lucida Sans Unicode"/>
              </a:rPr>
              <a:t>30,522,728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37195" y="4771411"/>
            <a:ext cx="594995" cy="3448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21590" algn="ctr">
              <a:lnSpc>
                <a:spcPct val="100000"/>
              </a:lnSpc>
              <a:spcBef>
                <a:spcPts val="325"/>
              </a:spcBef>
            </a:pPr>
            <a:r>
              <a:rPr sz="800" b="1" spc="20" dirty="0">
                <a:solidFill>
                  <a:srgbClr val="404040"/>
                </a:solidFill>
                <a:latin typeface="Arial"/>
                <a:cs typeface="Arial"/>
              </a:rPr>
              <a:t>39%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9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31,252,686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69781" y="5084445"/>
            <a:ext cx="241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90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800" b="1" spc="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800" b="1" spc="-15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21954" y="5238369"/>
            <a:ext cx="5664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solidFill>
                  <a:srgbClr val="404040"/>
                </a:solidFill>
                <a:latin typeface="Lucida Sans Unicode"/>
                <a:cs typeface="Lucida Sans Unicode"/>
              </a:rPr>
              <a:t>33,911,965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82073" y="4603771"/>
            <a:ext cx="587375" cy="3448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325"/>
              </a:spcBef>
            </a:pPr>
            <a:r>
              <a:rPr sz="800" b="1" spc="40" dirty="0">
                <a:solidFill>
                  <a:srgbClr val="404040"/>
                </a:solidFill>
                <a:latin typeface="Arial"/>
                <a:cs typeface="Arial"/>
              </a:rPr>
              <a:t>35%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9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35,715,746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453243" y="4930542"/>
            <a:ext cx="588010" cy="3448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325"/>
              </a:spcBef>
            </a:pPr>
            <a:r>
              <a:rPr sz="800" b="1" spc="20" dirty="0">
                <a:solidFill>
                  <a:srgbClr val="404040"/>
                </a:solidFill>
                <a:latin typeface="Arial"/>
                <a:cs typeface="Arial"/>
              </a:rPr>
              <a:t>39%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9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32,403,241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69202" y="3273805"/>
            <a:ext cx="589915" cy="43815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515"/>
              </a:spcBef>
            </a:pPr>
            <a:r>
              <a:rPr sz="1200" b="1" spc="85" dirty="0">
                <a:solidFill>
                  <a:srgbClr val="FFFFFF"/>
                </a:solidFill>
                <a:latin typeface="Arial"/>
                <a:cs typeface="Arial"/>
              </a:rPr>
              <a:t>44%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39,752,104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12811" y="3298876"/>
            <a:ext cx="642620" cy="43942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22225" algn="ctr">
              <a:lnSpc>
                <a:spcPct val="100000"/>
              </a:lnSpc>
              <a:spcBef>
                <a:spcPts val="520"/>
              </a:spcBef>
            </a:pP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38%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9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30,604,960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92997" y="3467735"/>
            <a:ext cx="626110" cy="43815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R="22860" algn="ctr">
              <a:lnSpc>
                <a:spcPct val="100000"/>
              </a:lnSpc>
              <a:spcBef>
                <a:spcPts val="515"/>
              </a:spcBef>
            </a:pP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42%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9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33,950,745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468357" y="2935477"/>
            <a:ext cx="615315" cy="43815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515"/>
              </a:spcBef>
            </a:pP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42%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9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42,802,232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459339" y="3408298"/>
            <a:ext cx="577215" cy="43815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R="22860" algn="ctr">
              <a:lnSpc>
                <a:spcPct val="100000"/>
              </a:lnSpc>
              <a:spcBef>
                <a:spcPts val="515"/>
              </a:spcBef>
            </a:pP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42%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35,071,797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44234" y="1713738"/>
            <a:ext cx="838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404040"/>
                </a:solidFill>
                <a:latin typeface="Arial"/>
                <a:cs typeface="Arial"/>
              </a:rPr>
              <a:t>90,795,851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09180" y="2142871"/>
            <a:ext cx="8521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5" dirty="0">
                <a:solidFill>
                  <a:srgbClr val="404040"/>
                </a:solidFill>
                <a:latin typeface="Arial"/>
                <a:cs typeface="Arial"/>
              </a:rPr>
              <a:t>81,059,863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78443" y="2162936"/>
            <a:ext cx="8553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5" dirty="0">
                <a:solidFill>
                  <a:srgbClr val="404040"/>
                </a:solidFill>
                <a:latin typeface="Arial"/>
                <a:cs typeface="Arial"/>
              </a:rPr>
              <a:t>80,</a:t>
            </a:r>
            <a:r>
              <a:rPr sz="1200" b="1" spc="9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1200" b="1" spc="85" dirty="0">
                <a:solidFill>
                  <a:srgbClr val="404040"/>
                </a:solidFill>
                <a:latin typeface="Arial"/>
                <a:cs typeface="Arial"/>
              </a:rPr>
              <a:t>03</a:t>
            </a:r>
            <a:r>
              <a:rPr sz="1200" b="1" spc="35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200" b="1" spc="7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1200" b="1" spc="-22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1200" b="1" spc="110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331322" y="2054097"/>
            <a:ext cx="834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0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1200" b="1" spc="8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200" b="1" spc="30" dirty="0">
                <a:solidFill>
                  <a:srgbClr val="404040"/>
                </a:solidFill>
                <a:latin typeface="Arial"/>
                <a:cs typeface="Arial"/>
              </a:rPr>
              <a:t>,0</a:t>
            </a:r>
            <a:r>
              <a:rPr sz="1200" b="1" spc="45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1200" b="1" spc="-22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1200" b="1" spc="90" dirty="0">
                <a:solidFill>
                  <a:srgbClr val="404040"/>
                </a:solidFill>
                <a:latin typeface="Arial"/>
                <a:cs typeface="Arial"/>
              </a:rPr>
              <a:t>,04</a:t>
            </a:r>
            <a:r>
              <a:rPr sz="1200" b="1" spc="1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92773" y="5965647"/>
            <a:ext cx="505079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37455" algn="l"/>
              </a:tabLst>
            </a:pPr>
            <a:r>
              <a:rPr sz="5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-     </a:t>
            </a:r>
            <a:r>
              <a:rPr sz="5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500" u="sng" spc="-25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500" u="sng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latin typeface="Lucida Sans Unicode"/>
                <a:cs typeface="Lucida Sans Unicode"/>
              </a:rPr>
              <a:t>	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20492" y="5083555"/>
            <a:ext cx="36766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20,000,000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917189" y="4201795"/>
            <a:ext cx="532638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13045" algn="l"/>
              </a:tabLst>
            </a:pPr>
            <a:r>
              <a:rPr sz="5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40,000,000   </a:t>
            </a:r>
            <a:r>
              <a:rPr sz="5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500" u="sng" spc="-25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500" u="sng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latin typeface="Lucida Sans Unicode"/>
                <a:cs typeface="Lucida Sans Unicode"/>
              </a:rPr>
              <a:t>	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16936" y="3319652"/>
            <a:ext cx="37020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6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17189" y="2437892"/>
            <a:ext cx="37020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8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000</a:t>
            </a:r>
            <a:r>
              <a:rPr sz="500" spc="-5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97124" y="1556131"/>
            <a:ext cx="348551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72179" algn="l"/>
              </a:tabLst>
            </a:pPr>
            <a:r>
              <a:rPr sz="5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100,000,000   </a:t>
            </a:r>
            <a:r>
              <a:rPr sz="5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500" u="sng" spc="-25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500" u="sng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latin typeface="Lucida Sans Unicode"/>
                <a:cs typeface="Lucida Sans Unicode"/>
              </a:rPr>
              <a:t>	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809231" y="634441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344" y="0"/>
                </a:moveTo>
                <a:lnTo>
                  <a:pt x="0" y="0"/>
                </a:lnTo>
                <a:lnTo>
                  <a:pt x="0" y="85343"/>
                </a:lnTo>
                <a:lnTo>
                  <a:pt x="85344" y="85343"/>
                </a:lnTo>
                <a:lnTo>
                  <a:pt x="85344" y="0"/>
                </a:lnTo>
                <a:close/>
              </a:path>
            </a:pathLst>
          </a:custGeom>
          <a:solidFill>
            <a:srgbClr val="77E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27976" y="634441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344" y="0"/>
                </a:moveTo>
                <a:lnTo>
                  <a:pt x="0" y="0"/>
                </a:lnTo>
                <a:lnTo>
                  <a:pt x="0" y="85343"/>
                </a:lnTo>
                <a:lnTo>
                  <a:pt x="85344" y="85343"/>
                </a:lnTo>
                <a:lnTo>
                  <a:pt x="85344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723633" y="6059727"/>
            <a:ext cx="2190750" cy="401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971550" algn="l"/>
                <a:tab pos="1956435" algn="l"/>
              </a:tabLst>
            </a:pP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800" b="1" spc="-50" dirty="0">
                <a:solidFill>
                  <a:srgbClr val="585858"/>
                </a:solidFill>
                <a:latin typeface="Arial"/>
                <a:cs typeface="Arial"/>
              </a:rPr>
              <a:t>19</a:t>
            </a:r>
            <a:r>
              <a:rPr sz="800" b="1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800" b="1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-14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 marL="210820">
              <a:lnSpc>
                <a:spcPct val="100000"/>
              </a:lnSpc>
              <a:spcBef>
                <a:spcPts val="440"/>
              </a:spcBef>
              <a:tabLst>
                <a:tab pos="828675" algn="l"/>
              </a:tabLst>
            </a:pPr>
            <a:r>
              <a:rPr sz="10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FPD	</a:t>
            </a:r>
            <a:r>
              <a:rPr sz="1000" spc="30" dirty="0">
                <a:solidFill>
                  <a:srgbClr val="585858"/>
                </a:solidFill>
                <a:latin typeface="Lucida Sans Unicode"/>
                <a:cs typeface="Lucida Sans Unicode"/>
              </a:rPr>
              <a:t>Gastos</a:t>
            </a:r>
            <a:r>
              <a:rPr sz="1000" spc="-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000" spc="45" dirty="0">
                <a:solidFill>
                  <a:srgbClr val="585858"/>
                </a:solidFill>
                <a:latin typeface="Lucida Sans Unicode"/>
                <a:cs typeface="Lucida Sans Unicode"/>
              </a:rPr>
              <a:t>de</a:t>
            </a:r>
            <a:r>
              <a:rPr sz="1000" spc="-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000" spc="20" dirty="0">
                <a:solidFill>
                  <a:srgbClr val="585858"/>
                </a:solidFill>
                <a:latin typeface="Lucida Sans Unicode"/>
                <a:cs typeface="Lucida Sans Unicode"/>
              </a:rPr>
              <a:t>Personal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154159" y="6059727"/>
            <a:ext cx="1149985" cy="401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5405" algn="ctr">
              <a:lnSpc>
                <a:spcPct val="100000"/>
              </a:lnSpc>
              <a:spcBef>
                <a:spcPts val="459"/>
              </a:spcBef>
            </a:pPr>
            <a:r>
              <a:rPr sz="800" b="1" spc="25" dirty="0">
                <a:solidFill>
                  <a:srgbClr val="585858"/>
                </a:solidFill>
                <a:latin typeface="Arial"/>
                <a:cs typeface="Arial"/>
              </a:rPr>
              <a:t>2022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000" spc="30" dirty="0">
                <a:solidFill>
                  <a:srgbClr val="585858"/>
                </a:solidFill>
                <a:latin typeface="Lucida Sans Unicode"/>
                <a:cs typeface="Lucida Sans Unicode"/>
              </a:rPr>
              <a:t>Gastos</a:t>
            </a:r>
            <a:r>
              <a:rPr sz="1000" spc="-8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000" spc="30" dirty="0">
                <a:solidFill>
                  <a:srgbClr val="585858"/>
                </a:solidFill>
                <a:latin typeface="Lucida Sans Unicode"/>
                <a:cs typeface="Lucida Sans Unicode"/>
              </a:rPr>
              <a:t>Generales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041892" y="634441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344" y="0"/>
                </a:moveTo>
                <a:lnTo>
                  <a:pt x="0" y="0"/>
                </a:lnTo>
                <a:lnTo>
                  <a:pt x="0" y="85343"/>
                </a:lnTo>
                <a:lnTo>
                  <a:pt x="85344" y="85343"/>
                </a:lnTo>
                <a:lnTo>
                  <a:pt x="85344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8940" y="6353555"/>
            <a:ext cx="64007" cy="64007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10598022" y="6059727"/>
            <a:ext cx="313055" cy="401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800" b="1" spc="30" dirty="0">
                <a:solidFill>
                  <a:srgbClr val="585858"/>
                </a:solidFill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440"/>
              </a:spcBef>
            </a:pPr>
            <a:r>
              <a:rPr sz="10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P</a:t>
            </a:r>
            <a:r>
              <a:rPr sz="10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IM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2257" y="247269"/>
            <a:ext cx="92043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3.</a:t>
            </a:r>
            <a:r>
              <a:rPr spc="-120" dirty="0"/>
              <a:t> </a:t>
            </a:r>
            <a:r>
              <a:rPr spc="5" dirty="0"/>
              <a:t>Análisis</a:t>
            </a:r>
            <a:r>
              <a:rPr spc="-114" dirty="0"/>
              <a:t> </a:t>
            </a:r>
            <a:r>
              <a:rPr spc="140" dirty="0"/>
              <a:t>de</a:t>
            </a:r>
            <a:r>
              <a:rPr spc="-110" dirty="0"/>
              <a:t> </a:t>
            </a:r>
            <a:r>
              <a:rPr spc="105" dirty="0"/>
              <a:t>la</a:t>
            </a:r>
            <a:r>
              <a:rPr spc="-120" dirty="0"/>
              <a:t> </a:t>
            </a:r>
            <a:r>
              <a:rPr spc="100" dirty="0"/>
              <a:t>asignación</a:t>
            </a:r>
            <a:r>
              <a:rPr spc="-135" dirty="0"/>
              <a:t> </a:t>
            </a:r>
            <a:r>
              <a:rPr spc="140" dirty="0"/>
              <a:t>de</a:t>
            </a:r>
            <a:r>
              <a:rPr spc="-120" dirty="0"/>
              <a:t> </a:t>
            </a:r>
            <a:r>
              <a:rPr spc="45" dirty="0"/>
              <a:t>Créditos</a:t>
            </a:r>
            <a:r>
              <a:rPr spc="-120" dirty="0"/>
              <a:t> </a:t>
            </a:r>
            <a:r>
              <a:rPr spc="50" dirty="0"/>
              <a:t>Presupuestarios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0333" y="710565"/>
            <a:ext cx="11137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0810" algn="l"/>
              </a:tabLst>
            </a:pPr>
            <a:r>
              <a:rPr sz="2400" b="1" u="heavy" spc="-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	</a:t>
            </a:r>
            <a:r>
              <a:rPr sz="2400" b="1" u="heavy" spc="-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PI</a:t>
            </a:r>
            <a:r>
              <a:rPr sz="2400" b="1" u="heavy" spc="20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M</a:t>
            </a:r>
            <a:r>
              <a:rPr sz="2400" b="1" u="heavy" spc="-15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2400" b="1" u="heavy" spc="-10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01</a:t>
            </a:r>
            <a:r>
              <a:rPr sz="2400" b="1" u="heavy" spc="14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9</a:t>
            </a:r>
            <a:r>
              <a:rPr sz="2400" b="1" u="heavy" spc="-1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4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l</a:t>
            </a:r>
            <a:r>
              <a:rPr sz="2400" b="1" u="heavy" spc="-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3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2400" b="1" u="heavy" spc="12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0</a:t>
            </a:r>
            <a:r>
              <a:rPr sz="2400" b="1" u="heavy" spc="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22</a:t>
            </a:r>
            <a:r>
              <a:rPr sz="2400" b="1" u="heavy" spc="-1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8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y</a:t>
            </a:r>
            <a:r>
              <a:rPr sz="2400" b="1" u="heavy" spc="-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P</a:t>
            </a:r>
            <a:r>
              <a:rPr sz="2400" b="1" u="heavy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r</a:t>
            </a:r>
            <a:r>
              <a:rPr sz="2400" b="1" u="heavy" spc="18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ogra</a:t>
            </a:r>
            <a:r>
              <a:rPr sz="2400" b="1" u="heavy" spc="30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m</a:t>
            </a:r>
            <a:r>
              <a:rPr sz="2400" b="1" u="heavy" spc="28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d</a:t>
            </a:r>
            <a:r>
              <a:rPr sz="2400" b="1" u="heavy" spc="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o</a:t>
            </a:r>
            <a:r>
              <a:rPr sz="2400" b="1" u="heavy" spc="-1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4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l</a:t>
            </a:r>
            <a:r>
              <a:rPr sz="2400" b="1" u="heavy" spc="-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3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2400" b="1" u="heavy" spc="12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0</a:t>
            </a:r>
            <a:r>
              <a:rPr sz="2400" b="1" u="heavy" spc="7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6482" y="3000882"/>
            <a:ext cx="30746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Proyectos</a:t>
            </a:r>
            <a:r>
              <a:rPr sz="19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9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9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9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Inversión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6482" y="3625722"/>
            <a:ext cx="11068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IO</a:t>
            </a:r>
            <a:r>
              <a:rPr sz="19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ARR</a:t>
            </a:r>
            <a:r>
              <a:rPr sz="1400" spc="-165" dirty="0">
                <a:solidFill>
                  <a:srgbClr val="333E50"/>
                </a:solidFill>
                <a:latin typeface="Lucida Sans Unicode"/>
                <a:cs typeface="Lucida Sans Unicode"/>
              </a:rPr>
              <a:t>,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6482" y="4250816"/>
            <a:ext cx="335152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dirty="0">
                <a:solidFill>
                  <a:srgbClr val="333E50"/>
                </a:solidFill>
                <a:latin typeface="Lucida Sans Unicode"/>
                <a:cs typeface="Lucida Sans Unicode"/>
              </a:rPr>
              <a:t>Estudios</a:t>
            </a:r>
            <a:r>
              <a:rPr sz="19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9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9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9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pre</a:t>
            </a:r>
            <a:r>
              <a:rPr sz="19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9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inversión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59440" y="5244084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5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296911" y="1496567"/>
            <a:ext cx="4421505" cy="4528185"/>
            <a:chOff x="7296911" y="1496567"/>
            <a:chExt cx="4421505" cy="4528185"/>
          </a:xfrm>
        </p:grpSpPr>
        <p:sp>
          <p:nvSpPr>
            <p:cNvPr id="9" name="object 9"/>
            <p:cNvSpPr/>
            <p:nvPr/>
          </p:nvSpPr>
          <p:spPr>
            <a:xfrm>
              <a:off x="7296911" y="2144267"/>
              <a:ext cx="2726690" cy="3100070"/>
            </a:xfrm>
            <a:custGeom>
              <a:avLst/>
              <a:gdLst/>
              <a:ahLst/>
              <a:cxnLst/>
              <a:rect l="l" t="t" r="r" b="b"/>
              <a:pathLst>
                <a:path w="2726690" h="3100070">
                  <a:moveTo>
                    <a:pt x="0" y="3099816"/>
                  </a:moveTo>
                  <a:lnTo>
                    <a:pt x="1842516" y="3099816"/>
                  </a:lnTo>
                </a:path>
                <a:path w="2726690" h="3100070">
                  <a:moveTo>
                    <a:pt x="2578608" y="3099816"/>
                  </a:moveTo>
                  <a:lnTo>
                    <a:pt x="2726436" y="3099816"/>
                  </a:lnTo>
                </a:path>
                <a:path w="2726690" h="3100070">
                  <a:moveTo>
                    <a:pt x="0" y="2324100"/>
                  </a:moveTo>
                  <a:lnTo>
                    <a:pt x="1842516" y="2324100"/>
                  </a:lnTo>
                </a:path>
                <a:path w="2726690" h="3100070">
                  <a:moveTo>
                    <a:pt x="2578608" y="2324100"/>
                  </a:moveTo>
                  <a:lnTo>
                    <a:pt x="2726436" y="2324100"/>
                  </a:lnTo>
                </a:path>
                <a:path w="2726690" h="3100070">
                  <a:moveTo>
                    <a:pt x="0" y="1549908"/>
                  </a:moveTo>
                  <a:lnTo>
                    <a:pt x="1842516" y="1549908"/>
                  </a:lnTo>
                </a:path>
                <a:path w="2726690" h="3100070">
                  <a:moveTo>
                    <a:pt x="2578608" y="1549908"/>
                  </a:moveTo>
                  <a:lnTo>
                    <a:pt x="2726436" y="1549908"/>
                  </a:lnTo>
                </a:path>
                <a:path w="2726690" h="3100070">
                  <a:moveTo>
                    <a:pt x="0" y="774192"/>
                  </a:moveTo>
                  <a:lnTo>
                    <a:pt x="1842516" y="774192"/>
                  </a:lnTo>
                </a:path>
                <a:path w="2726690" h="3100070">
                  <a:moveTo>
                    <a:pt x="2578608" y="774192"/>
                  </a:moveTo>
                  <a:lnTo>
                    <a:pt x="2726436" y="774192"/>
                  </a:lnTo>
                </a:path>
                <a:path w="2726690" h="3100070">
                  <a:moveTo>
                    <a:pt x="0" y="0"/>
                  </a:moveTo>
                  <a:lnTo>
                    <a:pt x="1842516" y="0"/>
                  </a:lnTo>
                </a:path>
                <a:path w="2726690" h="3100070">
                  <a:moveTo>
                    <a:pt x="2578608" y="0"/>
                  </a:moveTo>
                  <a:lnTo>
                    <a:pt x="2726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70064" y="1496567"/>
              <a:ext cx="2505710" cy="4523740"/>
            </a:xfrm>
            <a:custGeom>
              <a:avLst/>
              <a:gdLst/>
              <a:ahLst/>
              <a:cxnLst/>
              <a:rect l="l" t="t" r="r" b="b"/>
              <a:pathLst>
                <a:path w="2505709" h="4523740">
                  <a:moveTo>
                    <a:pt x="737616" y="4495800"/>
                  </a:moveTo>
                  <a:lnTo>
                    <a:pt x="0" y="4495800"/>
                  </a:lnTo>
                  <a:lnTo>
                    <a:pt x="0" y="4523232"/>
                  </a:lnTo>
                  <a:lnTo>
                    <a:pt x="737616" y="4523232"/>
                  </a:lnTo>
                  <a:lnTo>
                    <a:pt x="737616" y="4495800"/>
                  </a:lnTo>
                  <a:close/>
                </a:path>
                <a:path w="2505709" h="4523740">
                  <a:moveTo>
                    <a:pt x="1621536" y="4445508"/>
                  </a:moveTo>
                  <a:lnTo>
                    <a:pt x="883920" y="4445508"/>
                  </a:lnTo>
                  <a:lnTo>
                    <a:pt x="883920" y="4523232"/>
                  </a:lnTo>
                  <a:lnTo>
                    <a:pt x="1621536" y="4523232"/>
                  </a:lnTo>
                  <a:lnTo>
                    <a:pt x="1621536" y="4445508"/>
                  </a:lnTo>
                  <a:close/>
                </a:path>
                <a:path w="2505709" h="4523740">
                  <a:moveTo>
                    <a:pt x="2505456" y="0"/>
                  </a:moveTo>
                  <a:lnTo>
                    <a:pt x="1769364" y="0"/>
                  </a:lnTo>
                  <a:lnTo>
                    <a:pt x="1769364" y="4523232"/>
                  </a:lnTo>
                  <a:lnTo>
                    <a:pt x="2505456" y="4523232"/>
                  </a:lnTo>
                  <a:lnTo>
                    <a:pt x="2505456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96911" y="6019800"/>
              <a:ext cx="4421505" cy="0"/>
            </a:xfrm>
            <a:custGeom>
              <a:avLst/>
              <a:gdLst/>
              <a:ahLst/>
              <a:cxnLst/>
              <a:rect l="l" t="t" r="r" b="b"/>
              <a:pathLst>
                <a:path w="4421505">
                  <a:moveTo>
                    <a:pt x="0" y="0"/>
                  </a:moveTo>
                  <a:lnTo>
                    <a:pt x="44211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759440" y="4468367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5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59440" y="3694176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5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59440" y="2918460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5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59440" y="2144267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5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6911" y="1368552"/>
            <a:ext cx="4421505" cy="0"/>
          </a:xfrm>
          <a:custGeom>
            <a:avLst/>
            <a:gdLst/>
            <a:ahLst/>
            <a:cxnLst/>
            <a:rect l="l" t="t" r="r" b="b"/>
            <a:pathLst>
              <a:path w="4421505">
                <a:moveTo>
                  <a:pt x="0" y="0"/>
                </a:moveTo>
                <a:lnTo>
                  <a:pt x="44211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44181" y="5813552"/>
            <a:ext cx="4171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356,235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99526" y="5813552"/>
            <a:ext cx="4775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1,000,883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53981" y="5813552"/>
            <a:ext cx="5473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58,354,927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23347" y="1908048"/>
            <a:ext cx="736600" cy="4107179"/>
          </a:xfrm>
          <a:prstGeom prst="rect">
            <a:avLst/>
          </a:prstGeom>
          <a:solidFill>
            <a:srgbClr val="1F4E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111760">
              <a:lnSpc>
                <a:spcPct val="100000"/>
              </a:lnSpc>
            </a:pPr>
            <a:r>
              <a:rPr sz="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53,040,030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49406" y="5813552"/>
            <a:ext cx="81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-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64502" y="5944006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585858"/>
                </a:solidFill>
                <a:latin typeface="Lucida Sans Unicode"/>
                <a:cs typeface="Lucida Sans Unicode"/>
              </a:rPr>
              <a:t>-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06539" y="5168646"/>
            <a:ext cx="4787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29" dirty="0">
                <a:solidFill>
                  <a:srgbClr val="585858"/>
                </a:solidFill>
                <a:latin typeface="Lucida Sans Unicode"/>
                <a:cs typeface="Lucida Sans Unicode"/>
              </a:rPr>
              <a:t>1</a:t>
            </a:r>
            <a:r>
              <a:rPr sz="7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700" spc="-9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7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7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700" spc="-80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7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83933" y="4393438"/>
            <a:ext cx="5016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solidFill>
                  <a:srgbClr val="585858"/>
                </a:solidFill>
                <a:latin typeface="Lucida Sans Unicode"/>
                <a:cs typeface="Lucida Sans Unicode"/>
              </a:rPr>
              <a:t>2</a:t>
            </a:r>
            <a:r>
              <a:rPr sz="7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700" spc="-9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7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7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700" spc="-80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7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82409" y="3618103"/>
            <a:ext cx="5029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30</a:t>
            </a:r>
            <a:r>
              <a:rPr sz="700" spc="-9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7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7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700" spc="-80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7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79107" y="2842641"/>
            <a:ext cx="5060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585858"/>
                </a:solidFill>
                <a:latin typeface="Lucida Sans Unicode"/>
                <a:cs typeface="Lucida Sans Unicode"/>
              </a:rPr>
              <a:t>40,000,000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79107" y="2067560"/>
            <a:ext cx="5060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585858"/>
                </a:solidFill>
                <a:latin typeface="Lucida Sans Unicode"/>
                <a:cs typeface="Lucida Sans Unicode"/>
              </a:rPr>
              <a:t>50,000,000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78472" y="1292098"/>
            <a:ext cx="5060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585858"/>
                </a:solidFill>
                <a:latin typeface="Lucida Sans Unicode"/>
                <a:cs typeface="Lucida Sans Unicode"/>
              </a:rPr>
              <a:t>60,000,000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14666" y="6101283"/>
            <a:ext cx="2520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800" b="1" spc="-50" dirty="0">
                <a:solidFill>
                  <a:srgbClr val="585858"/>
                </a:solidFill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87282" y="6101283"/>
            <a:ext cx="2749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85554" y="6101283"/>
            <a:ext cx="2470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-14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59948" y="6101283"/>
            <a:ext cx="2667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1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142726" y="6101283"/>
            <a:ext cx="2705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800" b="1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800" b="1" spc="4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000743" y="6406896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59435" y="0"/>
                </a:moveTo>
                <a:lnTo>
                  <a:pt x="0" y="0"/>
                </a:lnTo>
                <a:lnTo>
                  <a:pt x="0" y="59435"/>
                </a:lnTo>
                <a:lnTo>
                  <a:pt x="59435" y="59435"/>
                </a:lnTo>
                <a:lnTo>
                  <a:pt x="59435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074277" y="6360972"/>
            <a:ext cx="4235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7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nv</a:t>
            </a:r>
            <a:r>
              <a:rPr sz="700" spc="50" dirty="0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sz="7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r</a:t>
            </a:r>
            <a:r>
              <a:rPr sz="7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s</a:t>
            </a:r>
            <a:r>
              <a:rPr sz="7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7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ón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9332" y="5270372"/>
            <a:ext cx="50107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spc="120" dirty="0">
                <a:solidFill>
                  <a:srgbClr val="333E50"/>
                </a:solidFill>
                <a:latin typeface="Arial"/>
                <a:cs typeface="Arial"/>
              </a:rPr>
              <a:t>Para</a:t>
            </a:r>
            <a:r>
              <a:rPr sz="2000" b="1" i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i="1" spc="75" dirty="0">
                <a:solidFill>
                  <a:srgbClr val="333E50"/>
                </a:solidFill>
                <a:latin typeface="Arial"/>
                <a:cs typeface="Arial"/>
              </a:rPr>
              <a:t>el</a:t>
            </a:r>
            <a:r>
              <a:rPr sz="2000" b="1" i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i="1" spc="85" dirty="0">
                <a:solidFill>
                  <a:srgbClr val="333E50"/>
                </a:solidFill>
                <a:latin typeface="Arial"/>
                <a:cs typeface="Arial"/>
              </a:rPr>
              <a:t>2023</a:t>
            </a:r>
            <a:r>
              <a:rPr sz="2000" b="1" i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i="1" spc="90" dirty="0">
                <a:solidFill>
                  <a:srgbClr val="333E50"/>
                </a:solidFill>
                <a:latin typeface="Arial"/>
                <a:cs typeface="Arial"/>
              </a:rPr>
              <a:t>no</a:t>
            </a:r>
            <a:r>
              <a:rPr sz="2000" b="1" i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i="1" spc="60" dirty="0">
                <a:solidFill>
                  <a:srgbClr val="333E50"/>
                </a:solidFill>
                <a:latin typeface="Arial"/>
                <a:cs typeface="Arial"/>
              </a:rPr>
              <a:t>se</a:t>
            </a:r>
            <a:r>
              <a:rPr sz="2000" b="1" i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i="1" spc="125" dirty="0">
                <a:solidFill>
                  <a:srgbClr val="333E50"/>
                </a:solidFill>
                <a:latin typeface="Arial"/>
                <a:cs typeface="Arial"/>
              </a:rPr>
              <a:t>aprobaron</a:t>
            </a:r>
            <a:r>
              <a:rPr sz="2000" b="1" i="1" spc="-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i="1" spc="70" dirty="0">
                <a:solidFill>
                  <a:srgbClr val="333E50"/>
                </a:solidFill>
                <a:latin typeface="Arial"/>
                <a:cs typeface="Arial"/>
              </a:rPr>
              <a:t>recursos </a:t>
            </a:r>
            <a:r>
              <a:rPr sz="2000" b="1" i="1" spc="-54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i="1" spc="175" dirty="0">
                <a:solidFill>
                  <a:srgbClr val="333E50"/>
                </a:solidFill>
                <a:latin typeface="Arial"/>
                <a:cs typeface="Arial"/>
              </a:rPr>
              <a:t>para</a:t>
            </a:r>
            <a:r>
              <a:rPr sz="2000" b="1" i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i="1" spc="75" dirty="0">
                <a:solidFill>
                  <a:srgbClr val="333E50"/>
                </a:solidFill>
                <a:latin typeface="Arial"/>
                <a:cs typeface="Arial"/>
              </a:rPr>
              <a:t>inversión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0272" y="1526489"/>
            <a:ext cx="2387600" cy="1118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25" dirty="0">
                <a:solidFill>
                  <a:srgbClr val="1F3863"/>
                </a:solidFill>
                <a:latin typeface="Arial"/>
                <a:cs typeface="Arial"/>
              </a:rPr>
              <a:t>Inversión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60"/>
              </a:spcBef>
            </a:pPr>
            <a:r>
              <a:rPr sz="2000" b="1" spc="40" dirty="0">
                <a:solidFill>
                  <a:srgbClr val="333E50"/>
                </a:solidFill>
                <a:latin typeface="Arial"/>
                <a:cs typeface="Arial"/>
              </a:rPr>
              <a:t>Pe</a:t>
            </a:r>
            <a:r>
              <a:rPr sz="2000" b="1" spc="1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000" b="1" spc="2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2000" b="1" spc="5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000" b="1" spc="95" dirty="0">
                <a:solidFill>
                  <a:srgbClr val="333E50"/>
                </a:solidFill>
                <a:latin typeface="Arial"/>
                <a:cs typeface="Arial"/>
              </a:rPr>
              <a:t>do</a:t>
            </a:r>
            <a:r>
              <a:rPr sz="20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E50"/>
                </a:solidFill>
                <a:latin typeface="Arial"/>
                <a:cs typeface="Arial"/>
              </a:rPr>
              <a:t>201</a:t>
            </a:r>
            <a:r>
              <a:rPr sz="2000" b="1" dirty="0">
                <a:solidFill>
                  <a:srgbClr val="333E50"/>
                </a:solidFill>
                <a:latin typeface="Arial"/>
                <a:cs typeface="Arial"/>
              </a:rPr>
              <a:t>9</a:t>
            </a:r>
            <a:r>
              <a:rPr sz="2000" b="1" spc="495" dirty="0">
                <a:solidFill>
                  <a:srgbClr val="333E50"/>
                </a:solidFill>
                <a:latin typeface="Arial"/>
                <a:cs typeface="Arial"/>
              </a:rPr>
              <a:t>-</a:t>
            </a:r>
            <a:r>
              <a:rPr sz="2000" b="1" spc="110" dirty="0">
                <a:solidFill>
                  <a:srgbClr val="333E50"/>
                </a:solidFill>
                <a:latin typeface="Arial"/>
                <a:cs typeface="Arial"/>
              </a:rPr>
              <a:t>2</a:t>
            </a:r>
            <a:r>
              <a:rPr sz="2000" b="1" spc="95" dirty="0">
                <a:solidFill>
                  <a:srgbClr val="333E50"/>
                </a:solidFill>
                <a:latin typeface="Arial"/>
                <a:cs typeface="Arial"/>
              </a:rPr>
              <a:t>0</a:t>
            </a:r>
            <a:r>
              <a:rPr sz="2000" b="1" spc="30" dirty="0">
                <a:solidFill>
                  <a:srgbClr val="333E50"/>
                </a:solidFill>
                <a:latin typeface="Arial"/>
                <a:cs typeface="Arial"/>
              </a:rPr>
              <a:t>22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2257" y="247269"/>
            <a:ext cx="92043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3.</a:t>
            </a:r>
            <a:r>
              <a:rPr spc="-120" dirty="0"/>
              <a:t> </a:t>
            </a:r>
            <a:r>
              <a:rPr spc="5" dirty="0"/>
              <a:t>Análisis</a:t>
            </a:r>
            <a:r>
              <a:rPr spc="-114" dirty="0"/>
              <a:t> </a:t>
            </a:r>
            <a:r>
              <a:rPr spc="140" dirty="0"/>
              <a:t>de</a:t>
            </a:r>
            <a:r>
              <a:rPr spc="-110" dirty="0"/>
              <a:t> </a:t>
            </a:r>
            <a:r>
              <a:rPr spc="105" dirty="0"/>
              <a:t>la</a:t>
            </a:r>
            <a:r>
              <a:rPr spc="-120" dirty="0"/>
              <a:t> </a:t>
            </a:r>
            <a:r>
              <a:rPr spc="100" dirty="0"/>
              <a:t>asignación</a:t>
            </a:r>
            <a:r>
              <a:rPr spc="-135" dirty="0"/>
              <a:t> </a:t>
            </a:r>
            <a:r>
              <a:rPr spc="140" dirty="0"/>
              <a:t>de</a:t>
            </a:r>
            <a:r>
              <a:rPr spc="-120" dirty="0"/>
              <a:t> </a:t>
            </a:r>
            <a:r>
              <a:rPr spc="45" dirty="0"/>
              <a:t>Créditos</a:t>
            </a:r>
            <a:r>
              <a:rPr spc="-120" dirty="0"/>
              <a:t> </a:t>
            </a:r>
            <a:r>
              <a:rPr spc="50" dirty="0"/>
              <a:t>Presupuestarios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0123" y="532479"/>
            <a:ext cx="11148060" cy="1774189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500"/>
              </a:spcBef>
              <a:tabLst>
                <a:tab pos="5220970" algn="l"/>
              </a:tabLst>
            </a:pPr>
            <a:r>
              <a:rPr sz="2400" b="1" u="heavy" spc="-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	</a:t>
            </a:r>
            <a:r>
              <a:rPr sz="2400" b="1" u="heavy" spc="-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PI</a:t>
            </a:r>
            <a:r>
              <a:rPr sz="2400" b="1" u="heavy" spc="20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M</a:t>
            </a:r>
            <a:r>
              <a:rPr sz="2400" b="1" u="heavy" spc="-15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2400" b="1" u="heavy" spc="-10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01</a:t>
            </a:r>
            <a:r>
              <a:rPr sz="2400" b="1" u="heavy" spc="14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9</a:t>
            </a:r>
            <a:r>
              <a:rPr sz="2400" b="1" u="heavy" spc="-1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4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l</a:t>
            </a:r>
            <a:r>
              <a:rPr sz="2400" b="1" u="heavy" spc="-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3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2400" b="1" u="heavy" spc="12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0</a:t>
            </a:r>
            <a:r>
              <a:rPr sz="2400" b="1" u="heavy" spc="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22</a:t>
            </a:r>
            <a:r>
              <a:rPr sz="2400" b="1" u="heavy" spc="-1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8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y</a:t>
            </a:r>
            <a:r>
              <a:rPr sz="2400" b="1" u="heavy" spc="-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P</a:t>
            </a:r>
            <a:r>
              <a:rPr sz="2400" b="1" u="heavy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r</a:t>
            </a:r>
            <a:r>
              <a:rPr sz="2400" b="1" u="heavy" spc="18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ogra</a:t>
            </a:r>
            <a:r>
              <a:rPr sz="2400" b="1" u="heavy" spc="30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m</a:t>
            </a:r>
            <a:r>
              <a:rPr sz="2400" b="1" u="heavy" spc="28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d</a:t>
            </a:r>
            <a:r>
              <a:rPr sz="2400" b="1" u="heavy" spc="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o</a:t>
            </a:r>
            <a:r>
              <a:rPr sz="2400" b="1" u="heavy" spc="-1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4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l</a:t>
            </a:r>
            <a:r>
              <a:rPr sz="2400" b="1" u="heavy" spc="-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3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2400" b="1" u="heavy" spc="12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0</a:t>
            </a:r>
            <a:r>
              <a:rPr sz="2400" b="1" u="heavy" spc="7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23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3200" b="1" spc="125" dirty="0">
                <a:solidFill>
                  <a:srgbClr val="1F3863"/>
                </a:solidFill>
                <a:latin typeface="Arial"/>
                <a:cs typeface="Arial"/>
              </a:rPr>
              <a:t>Presupu</a:t>
            </a:r>
            <a:r>
              <a:rPr sz="3200" b="1" spc="105" dirty="0">
                <a:solidFill>
                  <a:srgbClr val="1F3863"/>
                </a:solidFill>
                <a:latin typeface="Arial"/>
                <a:cs typeface="Arial"/>
              </a:rPr>
              <a:t>esto</a:t>
            </a:r>
            <a:r>
              <a:rPr sz="3200" b="1" spc="-20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200" b="1" spc="65" dirty="0">
                <a:solidFill>
                  <a:srgbClr val="1F3863"/>
                </a:solidFill>
                <a:latin typeface="Arial"/>
                <a:cs typeface="Arial"/>
              </a:rPr>
              <a:t>Electo</a:t>
            </a:r>
            <a:r>
              <a:rPr sz="3200" b="1" spc="35" dirty="0">
                <a:solidFill>
                  <a:srgbClr val="1F3863"/>
                </a:solidFill>
                <a:latin typeface="Arial"/>
                <a:cs typeface="Arial"/>
              </a:rPr>
              <a:t>r</a:t>
            </a:r>
            <a:r>
              <a:rPr sz="3200" b="1" spc="225" dirty="0">
                <a:solidFill>
                  <a:srgbClr val="1F3863"/>
                </a:solidFill>
                <a:latin typeface="Arial"/>
                <a:cs typeface="Arial"/>
              </a:rPr>
              <a:t>al</a:t>
            </a:r>
            <a:endParaRPr sz="3200">
              <a:latin typeface="Arial"/>
              <a:cs typeface="Arial"/>
            </a:endParaRPr>
          </a:p>
          <a:p>
            <a:pPr marL="308610">
              <a:lnSpc>
                <a:spcPct val="100000"/>
              </a:lnSpc>
              <a:spcBef>
                <a:spcPts val="1610"/>
              </a:spcBef>
            </a:pPr>
            <a:r>
              <a:rPr sz="18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8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año</a:t>
            </a:r>
            <a:r>
              <a:rPr sz="18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2023,</a:t>
            </a:r>
            <a:r>
              <a:rPr sz="18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están</a:t>
            </a:r>
            <a:r>
              <a:rPr sz="18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programadas</a:t>
            </a:r>
            <a:r>
              <a:rPr sz="18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8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EMC</a:t>
            </a:r>
            <a:r>
              <a:rPr sz="18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derivadas</a:t>
            </a:r>
            <a:r>
              <a:rPr sz="18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8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8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ERM</a:t>
            </a:r>
            <a:r>
              <a:rPr sz="18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2022</a:t>
            </a:r>
            <a:endParaRPr sz="1800">
              <a:latin typeface="Lucida Sans Unicode"/>
              <a:cs typeface="Lucida Sans Unicod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64881" y="2508757"/>
          <a:ext cx="9474197" cy="3853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6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284">
                <a:tc>
                  <a:txBody>
                    <a:bodyPr/>
                    <a:lstStyle/>
                    <a:p>
                      <a:pPr marL="105981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ROCESO</a:t>
                      </a:r>
                      <a:r>
                        <a:rPr sz="12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ELECTORAL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2019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35"/>
                        </a:lnSpc>
                        <a:spcBef>
                          <a:spcPts val="5"/>
                        </a:spcBef>
                      </a:pPr>
                      <a:r>
                        <a:rPr sz="1200" spc="3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Ejecutado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35"/>
                        </a:lnSpc>
                        <a:spcBef>
                          <a:spcPts val="5"/>
                        </a:spcBef>
                      </a:pPr>
                      <a:r>
                        <a:rPr sz="1200" spc="3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Ejecutado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35"/>
                        </a:lnSpc>
                        <a:spcBef>
                          <a:spcPts val="5"/>
                        </a:spcBef>
                      </a:pPr>
                      <a:r>
                        <a:rPr sz="1200" spc="3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Ejecutado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35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ejecución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1335"/>
                        </a:lnSpc>
                        <a:spcBef>
                          <a:spcPts val="5"/>
                        </a:spcBef>
                      </a:pPr>
                      <a:r>
                        <a:rPr sz="1200" spc="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Programado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spc="3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Consulta</a:t>
                      </a:r>
                      <a:r>
                        <a:rPr sz="1200" spc="-7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4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Vecinal</a:t>
                      </a:r>
                      <a:r>
                        <a:rPr sz="1200" spc="-7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2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Alto</a:t>
                      </a:r>
                      <a:r>
                        <a:rPr sz="1200" spc="-5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4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Trujillo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080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spc="-3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50,000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080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spc="-6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383,937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080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5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3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Elecciones</a:t>
                      </a:r>
                      <a:r>
                        <a:rPr sz="1200" spc="-9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4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Congresales</a:t>
                      </a:r>
                      <a:r>
                        <a:rPr sz="1200" spc="-7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Extraordinarias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14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4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98,254,534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14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8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250,960,716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14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spc="3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Elecciones</a:t>
                      </a:r>
                      <a:r>
                        <a:rPr sz="1200" spc="-8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2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Municipales</a:t>
                      </a:r>
                      <a:r>
                        <a:rPr sz="1200" spc="-7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4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Complementarias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spc="-5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9,503,022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16,076,514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55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3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Elecciones</a:t>
                      </a:r>
                      <a:r>
                        <a:rPr sz="1200" spc="-8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2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Municipales</a:t>
                      </a:r>
                      <a:r>
                        <a:rPr sz="1200" spc="-7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4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Complementarias</a:t>
                      </a:r>
                      <a:r>
                        <a:rPr sz="1200" spc="-3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3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5725">
                        <a:lnSpc>
                          <a:spcPts val="1400"/>
                        </a:lnSpc>
                      </a:pPr>
                      <a:r>
                        <a:rPr sz="1200" spc="5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Chipao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905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200" spc="-9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10,000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049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200" spc="-13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165,091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049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200" spc="-9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1,398,795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049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5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120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lecciones</a:t>
                      </a:r>
                      <a:r>
                        <a:rPr sz="1200" spc="-7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200" spc="-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t</a:t>
                      </a:r>
                      <a:r>
                        <a:rPr sz="120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1200" spc="-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r</a:t>
                      </a:r>
                      <a:r>
                        <a:rPr sz="120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nas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14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12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18,002,613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14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8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50,714,460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14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3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Elecciones</a:t>
                      </a:r>
                      <a:r>
                        <a:rPr sz="1200" spc="-8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4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Generales</a:t>
                      </a:r>
                      <a:r>
                        <a:rPr sz="1200" spc="-5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4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y</a:t>
                      </a:r>
                      <a:r>
                        <a:rPr sz="1200" spc="-7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6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Segunda</a:t>
                      </a:r>
                      <a:r>
                        <a:rPr sz="1200" spc="-8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2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Elección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5725">
                        <a:lnSpc>
                          <a:spcPts val="1400"/>
                        </a:lnSpc>
                      </a:pPr>
                      <a:r>
                        <a:rPr sz="1200" spc="2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Presidencial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905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spc="-7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59,659,941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spc="-8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630,312,526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45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3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Consulta</a:t>
                      </a:r>
                      <a:r>
                        <a:rPr sz="1200" spc="-7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2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Popular</a:t>
                      </a:r>
                      <a:r>
                        <a:rPr sz="1200" spc="-8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4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y</a:t>
                      </a:r>
                      <a:r>
                        <a:rPr sz="1200" spc="-6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4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Revocatoria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14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14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7,180,312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14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429">
                <a:tc>
                  <a:txBody>
                    <a:bodyPr/>
                    <a:lstStyle/>
                    <a:p>
                      <a:pPr marL="85725" marR="7156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3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Elecciones</a:t>
                      </a:r>
                      <a:r>
                        <a:rPr sz="1200" spc="-9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3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Regionales</a:t>
                      </a:r>
                      <a:r>
                        <a:rPr sz="1200" spc="-8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4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y</a:t>
                      </a:r>
                      <a:r>
                        <a:rPr sz="1200" spc="-6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1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Municipales,</a:t>
                      </a:r>
                      <a:r>
                        <a:rPr sz="1200" spc="-9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4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y </a:t>
                      </a:r>
                      <a:r>
                        <a:rPr sz="1200" spc="-36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6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Segunda</a:t>
                      </a:r>
                      <a:r>
                        <a:rPr sz="1200" spc="-8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3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Elecciones</a:t>
                      </a:r>
                      <a:r>
                        <a:rPr sz="1200" spc="-80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2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Regional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spc="-4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8,697,646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spc="-65" dirty="0">
                          <a:solidFill>
                            <a:srgbClr val="525252"/>
                          </a:solidFill>
                          <a:latin typeface="Lucida Sans Unicode"/>
                          <a:cs typeface="Lucida Sans Unicode"/>
                        </a:rPr>
                        <a:t>778,479,847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047">
                <a:tc>
                  <a:txBody>
                    <a:bodyPr/>
                    <a:lstStyle/>
                    <a:p>
                      <a:pPr marL="112395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2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to. </a:t>
                      </a:r>
                      <a:r>
                        <a:rPr sz="12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lector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107,817,556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329,172,298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647,589,279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829,194,307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16,076,514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3" y="1162050"/>
            <a:ext cx="11146790" cy="0"/>
          </a:xfrm>
          <a:custGeom>
            <a:avLst/>
            <a:gdLst/>
            <a:ahLst/>
            <a:cxnLst/>
            <a:rect l="l" t="t" r="r" b="b"/>
            <a:pathLst>
              <a:path w="11146790">
                <a:moveTo>
                  <a:pt x="0" y="0"/>
                </a:moveTo>
                <a:lnTo>
                  <a:pt x="11146790" y="0"/>
                </a:lnTo>
              </a:path>
            </a:pathLst>
          </a:custGeom>
          <a:ln w="19050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55609" y="200406"/>
            <a:ext cx="372300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45" dirty="0">
                <a:solidFill>
                  <a:srgbClr val="2D75B6"/>
                </a:solidFill>
                <a:latin typeface="Lucida Sans Unicode"/>
                <a:cs typeface="Lucida Sans Unicode"/>
              </a:rPr>
              <a:t>4.</a:t>
            </a:r>
            <a:r>
              <a:rPr sz="2600" spc="-120" dirty="0">
                <a:solidFill>
                  <a:srgbClr val="2D75B6"/>
                </a:solidFill>
                <a:latin typeface="Lucida Sans Unicode"/>
                <a:cs typeface="Lucida Sans Unicode"/>
              </a:rPr>
              <a:t> </a:t>
            </a:r>
            <a:r>
              <a:rPr sz="2600" spc="45" dirty="0">
                <a:solidFill>
                  <a:srgbClr val="2D75B6"/>
                </a:solidFill>
                <a:latin typeface="Lucida Sans Unicode"/>
                <a:cs typeface="Lucida Sans Unicode"/>
              </a:rPr>
              <a:t>Ejec</a:t>
            </a:r>
            <a:r>
              <a:rPr sz="2600" spc="65" dirty="0">
                <a:solidFill>
                  <a:srgbClr val="2D75B6"/>
                </a:solidFill>
                <a:latin typeface="Lucida Sans Unicode"/>
                <a:cs typeface="Lucida Sans Unicode"/>
              </a:rPr>
              <a:t>ución</a:t>
            </a:r>
            <a:r>
              <a:rPr sz="2600" spc="-165" dirty="0">
                <a:solidFill>
                  <a:srgbClr val="2D75B6"/>
                </a:solidFill>
                <a:latin typeface="Lucida Sans Unicode"/>
                <a:cs typeface="Lucida Sans Unicode"/>
              </a:rPr>
              <a:t> </a:t>
            </a:r>
            <a:r>
              <a:rPr sz="2600" spc="-120" dirty="0">
                <a:solidFill>
                  <a:srgbClr val="2D75B6"/>
                </a:solidFill>
                <a:latin typeface="Lucida Sans Unicode"/>
                <a:cs typeface="Lucida Sans Unicode"/>
              </a:rPr>
              <a:t>f</a:t>
            </a:r>
            <a:r>
              <a:rPr sz="2600" spc="-110" dirty="0">
                <a:solidFill>
                  <a:srgbClr val="2D75B6"/>
                </a:solidFill>
                <a:latin typeface="Lucida Sans Unicode"/>
                <a:cs typeface="Lucida Sans Unicode"/>
              </a:rPr>
              <a:t>i</a:t>
            </a:r>
            <a:r>
              <a:rPr sz="2600" spc="175" dirty="0">
                <a:solidFill>
                  <a:srgbClr val="2D75B6"/>
                </a:solidFill>
                <a:latin typeface="Lucida Sans Unicode"/>
                <a:cs typeface="Lucida Sans Unicode"/>
              </a:rPr>
              <a:t>nan</a:t>
            </a:r>
            <a:r>
              <a:rPr sz="2600" spc="155" dirty="0">
                <a:solidFill>
                  <a:srgbClr val="2D75B6"/>
                </a:solidFill>
                <a:latin typeface="Lucida Sans Unicode"/>
                <a:cs typeface="Lucida Sans Unicode"/>
              </a:rPr>
              <a:t>c</a:t>
            </a:r>
            <a:r>
              <a:rPr sz="2600" spc="70" dirty="0">
                <a:solidFill>
                  <a:srgbClr val="2D75B6"/>
                </a:solidFill>
                <a:latin typeface="Lucida Sans Unicode"/>
                <a:cs typeface="Lucida Sans Unicode"/>
              </a:rPr>
              <a:t>iera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31354" y="654253"/>
            <a:ext cx="4250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85" dirty="0">
                <a:solidFill>
                  <a:srgbClr val="1F4E79"/>
                </a:solidFill>
                <a:latin typeface="Arial"/>
                <a:cs typeface="Arial"/>
              </a:rPr>
              <a:t>De</a:t>
            </a:r>
            <a:r>
              <a:rPr b="1" spc="-19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40" dirty="0">
                <a:solidFill>
                  <a:srgbClr val="1F4E79"/>
                </a:solidFill>
                <a:latin typeface="Arial"/>
                <a:cs typeface="Arial"/>
              </a:rPr>
              <a:t>los</a:t>
            </a:r>
            <a:r>
              <a:rPr b="1" spc="-19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229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b="1" spc="240" dirty="0">
                <a:solidFill>
                  <a:srgbClr val="1F4E79"/>
                </a:solidFill>
                <a:latin typeface="Arial"/>
                <a:cs typeface="Arial"/>
              </a:rPr>
              <a:t>ñ</a:t>
            </a:r>
            <a:r>
              <a:rPr b="1" spc="40" dirty="0">
                <a:solidFill>
                  <a:srgbClr val="1F4E79"/>
                </a:solidFill>
                <a:latin typeface="Arial"/>
                <a:cs typeface="Arial"/>
              </a:rPr>
              <a:t>os</a:t>
            </a:r>
            <a:r>
              <a:rPr b="1" spc="-19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1F4E79"/>
                </a:solidFill>
                <a:latin typeface="Arial"/>
                <a:cs typeface="Arial"/>
              </a:rPr>
              <a:t>20</a:t>
            </a:r>
            <a:r>
              <a:rPr sz="3200" b="1" spc="-95" dirty="0">
                <a:solidFill>
                  <a:srgbClr val="1F4E79"/>
                </a:solidFill>
                <a:latin typeface="Arial"/>
                <a:cs typeface="Arial"/>
              </a:rPr>
              <a:t>1</a:t>
            </a:r>
            <a:r>
              <a:rPr sz="3200" b="1" spc="190" dirty="0">
                <a:solidFill>
                  <a:srgbClr val="1F4E79"/>
                </a:solidFill>
                <a:latin typeface="Arial"/>
                <a:cs typeface="Arial"/>
              </a:rPr>
              <a:t>9</a:t>
            </a:r>
            <a:r>
              <a:rPr sz="3200" b="1" spc="-3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185" dirty="0">
                <a:solidFill>
                  <a:srgbClr val="1F4E79"/>
                </a:solidFill>
                <a:latin typeface="Arial"/>
                <a:cs typeface="Arial"/>
              </a:rPr>
              <a:t>al</a:t>
            </a:r>
            <a:r>
              <a:rPr b="1" spc="-18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spc="135" dirty="0">
                <a:solidFill>
                  <a:srgbClr val="1F4E79"/>
                </a:solidFill>
                <a:latin typeface="Arial"/>
                <a:cs typeface="Arial"/>
              </a:rPr>
              <a:t>20</a:t>
            </a:r>
            <a:r>
              <a:rPr sz="3200" b="1" spc="114" dirty="0">
                <a:solidFill>
                  <a:srgbClr val="1F4E79"/>
                </a:solidFill>
                <a:latin typeface="Arial"/>
                <a:cs typeface="Arial"/>
              </a:rPr>
              <a:t>2</a:t>
            </a:r>
            <a:r>
              <a:rPr sz="3200" b="1" spc="-575" dirty="0">
                <a:solidFill>
                  <a:srgbClr val="1F4E79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6757" y="2966415"/>
            <a:ext cx="3150235" cy="1473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La </a:t>
            </a:r>
            <a:r>
              <a:rPr sz="20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ejecución </a:t>
            </a:r>
            <a:r>
              <a:rPr sz="20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del </a:t>
            </a:r>
            <a:r>
              <a:rPr sz="20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 presupuesto </a:t>
            </a:r>
            <a:r>
              <a:rPr sz="2000" spc="110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20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la </a:t>
            </a:r>
            <a:r>
              <a:rPr sz="20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ONPE </a:t>
            </a:r>
            <a:r>
              <a:rPr sz="2000" spc="-62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20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20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114" dirty="0">
                <a:solidFill>
                  <a:srgbClr val="333E50"/>
                </a:solidFill>
                <a:latin typeface="Lucida Sans Unicode"/>
                <a:cs typeface="Lucida Sans Unicode"/>
              </a:rPr>
              <a:t>año</a:t>
            </a:r>
            <a:r>
              <a:rPr sz="2000" spc="-1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-215" dirty="0">
                <a:solidFill>
                  <a:srgbClr val="333E50"/>
                </a:solidFill>
                <a:latin typeface="Lucida Sans Unicode"/>
                <a:cs typeface="Lucida Sans Unicode"/>
              </a:rPr>
              <a:t>2021</a:t>
            </a:r>
            <a:r>
              <a:rPr sz="20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alcanzó</a:t>
            </a:r>
            <a:r>
              <a:rPr sz="2000" spc="-1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endParaRPr sz="2000">
              <a:latin typeface="Lucida Sans Unicode"/>
              <a:cs typeface="Lucida Sans Unicode"/>
            </a:endParaRPr>
          </a:p>
          <a:p>
            <a:pPr marL="1270" algn="ctr">
              <a:lnSpc>
                <a:spcPts val="4200"/>
              </a:lnSpc>
            </a:pPr>
            <a:r>
              <a:rPr sz="3600" b="1" spc="-170" dirty="0">
                <a:solidFill>
                  <a:srgbClr val="333E50"/>
                </a:solidFill>
                <a:latin typeface="Arial"/>
                <a:cs typeface="Arial"/>
              </a:rPr>
              <a:t>91%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85481" y="1368552"/>
            <a:ext cx="6526530" cy="4606290"/>
            <a:chOff x="1185481" y="1368552"/>
            <a:chExt cx="6526530" cy="4606290"/>
          </a:xfrm>
        </p:grpSpPr>
        <p:sp>
          <p:nvSpPr>
            <p:cNvPr id="7" name="object 7"/>
            <p:cNvSpPr/>
            <p:nvPr/>
          </p:nvSpPr>
          <p:spPr>
            <a:xfrm>
              <a:off x="2276855" y="5585460"/>
              <a:ext cx="4345305" cy="338455"/>
            </a:xfrm>
            <a:custGeom>
              <a:avLst/>
              <a:gdLst/>
              <a:ahLst/>
              <a:cxnLst/>
              <a:rect l="l" t="t" r="r" b="b"/>
              <a:pathLst>
                <a:path w="4345305" h="338454">
                  <a:moveTo>
                    <a:pt x="4344924" y="0"/>
                  </a:moveTo>
                  <a:lnTo>
                    <a:pt x="2171699" y="332231"/>
                  </a:lnTo>
                  <a:lnTo>
                    <a:pt x="0" y="335279"/>
                  </a:lnTo>
                  <a:lnTo>
                    <a:pt x="0" y="338327"/>
                  </a:lnTo>
                  <a:lnTo>
                    <a:pt x="4344924" y="338327"/>
                  </a:lnTo>
                  <a:lnTo>
                    <a:pt x="434492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855" y="5119116"/>
              <a:ext cx="4345305" cy="802005"/>
            </a:xfrm>
            <a:custGeom>
              <a:avLst/>
              <a:gdLst/>
              <a:ahLst/>
              <a:cxnLst/>
              <a:rect l="l" t="t" r="r" b="b"/>
              <a:pathLst>
                <a:path w="4345305" h="802004">
                  <a:moveTo>
                    <a:pt x="4344924" y="0"/>
                  </a:moveTo>
                  <a:lnTo>
                    <a:pt x="2171699" y="329183"/>
                  </a:lnTo>
                  <a:lnTo>
                    <a:pt x="0" y="275843"/>
                  </a:lnTo>
                  <a:lnTo>
                    <a:pt x="0" y="801623"/>
                  </a:lnTo>
                  <a:lnTo>
                    <a:pt x="2171699" y="798575"/>
                  </a:lnTo>
                  <a:lnTo>
                    <a:pt x="4344924" y="466343"/>
                  </a:lnTo>
                  <a:lnTo>
                    <a:pt x="434492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6855" y="1368552"/>
              <a:ext cx="4345305" cy="4079875"/>
            </a:xfrm>
            <a:custGeom>
              <a:avLst/>
              <a:gdLst/>
              <a:ahLst/>
              <a:cxnLst/>
              <a:rect l="l" t="t" r="r" b="b"/>
              <a:pathLst>
                <a:path w="4345305" h="4079875">
                  <a:moveTo>
                    <a:pt x="4344924" y="0"/>
                  </a:moveTo>
                  <a:lnTo>
                    <a:pt x="2171699" y="2173224"/>
                  </a:lnTo>
                  <a:lnTo>
                    <a:pt x="0" y="3403092"/>
                  </a:lnTo>
                  <a:lnTo>
                    <a:pt x="0" y="4026408"/>
                  </a:lnTo>
                  <a:lnTo>
                    <a:pt x="2171699" y="4079748"/>
                  </a:lnTo>
                  <a:lnTo>
                    <a:pt x="4344924" y="3750564"/>
                  </a:lnTo>
                  <a:lnTo>
                    <a:pt x="4344924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14144" y="5922263"/>
              <a:ext cx="723900" cy="1905"/>
            </a:xfrm>
            <a:custGeom>
              <a:avLst/>
              <a:gdLst/>
              <a:ahLst/>
              <a:cxnLst/>
              <a:rect l="l" t="t" r="r" b="b"/>
              <a:pathLst>
                <a:path w="723900" h="1904">
                  <a:moveTo>
                    <a:pt x="72390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723900" y="1524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467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0244" y="5923787"/>
              <a:ext cx="6517005" cy="0"/>
            </a:xfrm>
            <a:custGeom>
              <a:avLst/>
              <a:gdLst/>
              <a:ahLst/>
              <a:cxnLst/>
              <a:rect l="l" t="t" r="r" b="b"/>
              <a:pathLst>
                <a:path w="6517005">
                  <a:moveTo>
                    <a:pt x="0" y="0"/>
                  </a:moveTo>
                  <a:lnTo>
                    <a:pt x="65166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50541" y="5921502"/>
              <a:ext cx="226060" cy="52069"/>
            </a:xfrm>
            <a:custGeom>
              <a:avLst/>
              <a:gdLst/>
              <a:ahLst/>
              <a:cxnLst/>
              <a:rect l="l" t="t" r="r" b="b"/>
              <a:pathLst>
                <a:path w="226060" h="52070">
                  <a:moveTo>
                    <a:pt x="225551" y="0"/>
                  </a:moveTo>
                  <a:lnTo>
                    <a:pt x="56387" y="51816"/>
                  </a:lnTo>
                  <a:lnTo>
                    <a:pt x="0" y="51816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91970" y="5900724"/>
            <a:ext cx="2311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333E50"/>
                </a:solidFill>
                <a:latin typeface="Lucida Sans Unicode"/>
                <a:cs typeface="Lucida Sans Unicode"/>
              </a:rPr>
              <a:t>5</a:t>
            </a:r>
            <a:r>
              <a:rPr sz="8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8</a:t>
            </a:r>
            <a:r>
              <a:rPr sz="8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%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09109" y="5923889"/>
            <a:ext cx="8191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-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0758" y="5682183"/>
            <a:ext cx="81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-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4144" y="5527547"/>
            <a:ext cx="723900" cy="393700"/>
          </a:xfrm>
          <a:prstGeom prst="rect">
            <a:avLst/>
          </a:prstGeom>
          <a:solidFill>
            <a:srgbClr val="BE9000">
              <a:alpha val="76861"/>
            </a:srgbClr>
          </a:solidFill>
        </p:spPr>
        <p:txBody>
          <a:bodyPr vert="horz" wrap="square" lIns="0" tIns="4953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90"/>
              </a:spcBef>
            </a:pPr>
            <a:r>
              <a:rPr sz="900" b="1" spc="15" dirty="0">
                <a:latin typeface="Arial"/>
                <a:cs typeface="Arial"/>
              </a:rPr>
              <a:t>75%</a:t>
            </a:r>
            <a:endParaRPr sz="900">
              <a:latin typeface="Arial"/>
              <a:cs typeface="Arial"/>
            </a:endParaRPr>
          </a:p>
          <a:p>
            <a:pPr marL="25400" algn="ctr">
              <a:lnSpc>
                <a:spcPct val="100000"/>
              </a:lnSpc>
              <a:spcBef>
                <a:spcPts val="250"/>
              </a:spcBef>
            </a:pPr>
            <a:r>
              <a:rPr sz="700" spc="-40" dirty="0">
                <a:latin typeface="Lucida Sans Unicode"/>
                <a:cs typeface="Lucida Sans Unicode"/>
              </a:rPr>
              <a:t>67,859,302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7367" y="5591555"/>
            <a:ext cx="723900" cy="326390"/>
          </a:xfrm>
          <a:prstGeom prst="rect">
            <a:avLst/>
          </a:prstGeom>
          <a:solidFill>
            <a:srgbClr val="BE9000">
              <a:alpha val="76861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40"/>
              </a:lnSpc>
            </a:pPr>
            <a:r>
              <a:rPr sz="900" b="1" spc="45" dirty="0">
                <a:latin typeface="Arial"/>
                <a:cs typeface="Arial"/>
              </a:rPr>
              <a:t>60%</a:t>
            </a:r>
            <a:endParaRPr sz="900">
              <a:latin typeface="Arial"/>
              <a:cs typeface="Arial"/>
            </a:endParaRPr>
          </a:p>
          <a:p>
            <a:pPr marL="23495" algn="ctr">
              <a:lnSpc>
                <a:spcPct val="100000"/>
              </a:lnSpc>
              <a:spcBef>
                <a:spcPts val="245"/>
              </a:spcBef>
            </a:pPr>
            <a:r>
              <a:rPr sz="700" spc="-70" dirty="0">
                <a:latin typeface="Lucida Sans Unicode"/>
                <a:cs typeface="Lucida Sans Unicode"/>
              </a:rPr>
              <a:t>56,301,518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9067" y="5170932"/>
            <a:ext cx="723900" cy="414655"/>
          </a:xfrm>
          <a:prstGeom prst="rect">
            <a:avLst/>
          </a:prstGeom>
          <a:solidFill>
            <a:srgbClr val="BE9000">
              <a:alpha val="76861"/>
            </a:srgbClr>
          </a:solidFill>
        </p:spPr>
        <p:txBody>
          <a:bodyPr vert="horz" wrap="square" lIns="0" tIns="698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50"/>
              </a:spcBef>
            </a:pPr>
            <a:r>
              <a:rPr sz="900" b="1" spc="35" dirty="0">
                <a:latin typeface="Arial"/>
                <a:cs typeface="Arial"/>
              </a:rPr>
              <a:t>89%</a:t>
            </a:r>
            <a:endParaRPr sz="900">
              <a:latin typeface="Arial"/>
              <a:cs typeface="Arial"/>
            </a:endParaRPr>
          </a:p>
          <a:p>
            <a:pPr marL="26034" algn="ctr">
              <a:lnSpc>
                <a:spcPct val="100000"/>
              </a:lnSpc>
              <a:spcBef>
                <a:spcPts val="254"/>
              </a:spcBef>
            </a:pPr>
            <a:r>
              <a:rPr sz="700" spc="-80" dirty="0">
                <a:latin typeface="Lucida Sans Unicode"/>
                <a:cs typeface="Lucida Sans Unicode"/>
              </a:rPr>
              <a:t>71,671,586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4144" y="4934711"/>
            <a:ext cx="723900" cy="460375"/>
          </a:xfrm>
          <a:prstGeom prst="rect">
            <a:avLst/>
          </a:prstGeom>
          <a:solidFill>
            <a:srgbClr val="006FC0">
              <a:alpha val="78823"/>
            </a:srgbClr>
          </a:solidFill>
        </p:spPr>
        <p:txBody>
          <a:bodyPr vert="horz" wrap="square" lIns="0" tIns="1162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15"/>
              </a:spcBef>
            </a:pPr>
            <a:r>
              <a:rPr sz="900" b="1" spc="20" dirty="0">
                <a:solidFill>
                  <a:srgbClr val="FFFFFF"/>
                </a:solidFill>
                <a:latin typeface="Arial"/>
                <a:cs typeface="Arial"/>
              </a:rPr>
              <a:t>74%</a:t>
            </a:r>
            <a:endParaRPr sz="900">
              <a:latin typeface="Arial"/>
              <a:cs typeface="Arial"/>
            </a:endParaRPr>
          </a:p>
          <a:p>
            <a:pPr marL="24130" algn="ctr">
              <a:lnSpc>
                <a:spcPct val="100000"/>
              </a:lnSpc>
              <a:spcBef>
                <a:spcPts val="250"/>
              </a:spcBef>
            </a:pPr>
            <a:r>
              <a:rPr sz="7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79,480,411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7367" y="3855720"/>
            <a:ext cx="723900" cy="1592580"/>
          </a:xfrm>
          <a:prstGeom prst="rect">
            <a:avLst/>
          </a:prstGeom>
          <a:solidFill>
            <a:srgbClr val="006FC0">
              <a:alpha val="78823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900" b="1" spc="55" dirty="0">
                <a:solidFill>
                  <a:srgbClr val="FFFFFF"/>
                </a:solidFill>
                <a:latin typeface="Arial"/>
                <a:cs typeface="Arial"/>
              </a:rPr>
              <a:t>84%</a:t>
            </a:r>
            <a:endParaRPr sz="900">
              <a:latin typeface="Arial"/>
              <a:cs typeface="Arial"/>
            </a:endParaRPr>
          </a:p>
          <a:p>
            <a:pPr marL="24765" algn="ctr">
              <a:lnSpc>
                <a:spcPct val="100000"/>
              </a:lnSpc>
              <a:spcBef>
                <a:spcPts val="245"/>
              </a:spcBef>
            </a:pPr>
            <a:r>
              <a:rPr sz="7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275,102,987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9067" y="1386839"/>
            <a:ext cx="723900" cy="3732529"/>
          </a:xfrm>
          <a:prstGeom prst="rect">
            <a:avLst/>
          </a:prstGeom>
          <a:solidFill>
            <a:srgbClr val="006FC0">
              <a:alpha val="78823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900">
              <a:latin typeface="Arial"/>
              <a:cs typeface="Arial"/>
            </a:endParaRPr>
          </a:p>
          <a:p>
            <a:pPr marL="24130" algn="ctr">
              <a:lnSpc>
                <a:spcPct val="100000"/>
              </a:lnSpc>
              <a:spcBef>
                <a:spcPts val="245"/>
              </a:spcBef>
            </a:pPr>
            <a:r>
              <a:rPr sz="7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644,619,659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29180" y="3676161"/>
            <a:ext cx="836294" cy="82994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1100" b="1" spc="40" dirty="0">
                <a:solidFill>
                  <a:srgbClr val="1F4E79"/>
                </a:solidFill>
                <a:latin typeface="Arial"/>
                <a:cs typeface="Arial"/>
              </a:rPr>
              <a:t>Año</a:t>
            </a:r>
            <a:r>
              <a:rPr sz="1100" b="1" spc="-9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1F4E79"/>
                </a:solidFill>
                <a:latin typeface="Arial"/>
                <a:cs typeface="Arial"/>
              </a:rPr>
              <a:t>2</a:t>
            </a:r>
            <a:r>
              <a:rPr sz="1100" b="1" spc="-10" dirty="0">
                <a:solidFill>
                  <a:srgbClr val="1F4E79"/>
                </a:solidFill>
                <a:latin typeface="Arial"/>
                <a:cs typeface="Arial"/>
              </a:rPr>
              <a:t>019</a:t>
            </a:r>
            <a:endParaRPr sz="11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340"/>
              </a:spcBef>
            </a:pPr>
            <a:r>
              <a:rPr sz="1100" b="1" spc="25" dirty="0">
                <a:solidFill>
                  <a:srgbClr val="1F4E79"/>
                </a:solidFill>
                <a:latin typeface="Arial"/>
                <a:cs typeface="Arial"/>
              </a:rPr>
              <a:t>74%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25000"/>
              </a:lnSpc>
              <a:spcBef>
                <a:spcPts val="15"/>
              </a:spcBef>
            </a:pPr>
            <a:r>
              <a:rPr sz="1000" spc="50" dirty="0">
                <a:solidFill>
                  <a:srgbClr val="1F4E79"/>
                </a:solidFill>
                <a:latin typeface="Lucida Sans Unicode"/>
                <a:cs typeface="Lucida Sans Unicode"/>
              </a:rPr>
              <a:t>de</a:t>
            </a:r>
            <a:r>
              <a:rPr sz="1000" spc="-50" dirty="0">
                <a:solidFill>
                  <a:srgbClr val="1F4E79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1F4E79"/>
                </a:solidFill>
                <a:latin typeface="Lucida Sans Unicode"/>
                <a:cs typeface="Lucida Sans Unicode"/>
              </a:rPr>
              <a:t>e</a:t>
            </a:r>
            <a:r>
              <a:rPr sz="1000" spc="-60" dirty="0">
                <a:solidFill>
                  <a:srgbClr val="1F4E79"/>
                </a:solidFill>
                <a:latin typeface="Lucida Sans Unicode"/>
                <a:cs typeface="Lucida Sans Unicode"/>
              </a:rPr>
              <a:t>j</a:t>
            </a:r>
            <a:r>
              <a:rPr sz="1000" spc="50" dirty="0">
                <a:solidFill>
                  <a:srgbClr val="1F4E79"/>
                </a:solidFill>
                <a:latin typeface="Lucida Sans Unicode"/>
                <a:cs typeface="Lucida Sans Unicode"/>
              </a:rPr>
              <a:t>e</a:t>
            </a:r>
            <a:r>
              <a:rPr sz="1000" spc="85" dirty="0">
                <a:solidFill>
                  <a:srgbClr val="1F4E79"/>
                </a:solidFill>
                <a:latin typeface="Lucida Sans Unicode"/>
                <a:cs typeface="Lucida Sans Unicode"/>
              </a:rPr>
              <a:t>c</a:t>
            </a:r>
            <a:r>
              <a:rPr sz="1000" spc="55" dirty="0">
                <a:solidFill>
                  <a:srgbClr val="1F4E79"/>
                </a:solidFill>
                <a:latin typeface="Lucida Sans Unicode"/>
                <a:cs typeface="Lucida Sans Unicode"/>
              </a:rPr>
              <a:t>u</a:t>
            </a:r>
            <a:r>
              <a:rPr sz="1000" spc="35" dirty="0">
                <a:solidFill>
                  <a:srgbClr val="1F4E79"/>
                </a:solidFill>
                <a:latin typeface="Lucida Sans Unicode"/>
                <a:cs typeface="Lucida Sans Unicode"/>
              </a:rPr>
              <a:t>c</a:t>
            </a:r>
            <a:r>
              <a:rPr sz="1000" spc="-50" dirty="0">
                <a:solidFill>
                  <a:srgbClr val="1F4E79"/>
                </a:solidFill>
                <a:latin typeface="Lucida Sans Unicode"/>
                <a:cs typeface="Lucida Sans Unicode"/>
              </a:rPr>
              <a:t>i</a:t>
            </a:r>
            <a:r>
              <a:rPr sz="1000" spc="15" dirty="0">
                <a:solidFill>
                  <a:srgbClr val="1F4E79"/>
                </a:solidFill>
                <a:latin typeface="Lucida Sans Unicode"/>
                <a:cs typeface="Lucida Sans Unicode"/>
              </a:rPr>
              <a:t>ón  </a:t>
            </a:r>
            <a:r>
              <a:rPr sz="1000" spc="-114" dirty="0">
                <a:solidFill>
                  <a:srgbClr val="1F4E79"/>
                </a:solidFill>
                <a:latin typeface="Lucida Sans Unicode"/>
                <a:cs typeface="Lucida Sans Unicode"/>
              </a:rPr>
              <a:t>147,339,713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65041" y="2406750"/>
            <a:ext cx="836930" cy="8293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34"/>
              </a:spcBef>
            </a:pPr>
            <a:r>
              <a:rPr sz="1100" b="1" spc="40" dirty="0">
                <a:solidFill>
                  <a:srgbClr val="1F4E79"/>
                </a:solidFill>
                <a:latin typeface="Arial"/>
                <a:cs typeface="Arial"/>
              </a:rPr>
              <a:t>Año</a:t>
            </a:r>
            <a:r>
              <a:rPr sz="1100" b="1" spc="-8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100" b="1" spc="15" dirty="0">
                <a:solidFill>
                  <a:srgbClr val="1F4E79"/>
                </a:solidFill>
                <a:latin typeface="Arial"/>
                <a:cs typeface="Arial"/>
              </a:rPr>
              <a:t>2</a:t>
            </a:r>
            <a:r>
              <a:rPr sz="1100" b="1" spc="60" dirty="0">
                <a:solidFill>
                  <a:srgbClr val="1F4E79"/>
                </a:solidFill>
                <a:latin typeface="Arial"/>
                <a:cs typeface="Arial"/>
              </a:rPr>
              <a:t>02</a:t>
            </a:r>
            <a:r>
              <a:rPr sz="1100" b="1" spc="105" dirty="0">
                <a:solidFill>
                  <a:srgbClr val="1F4E79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335"/>
              </a:spcBef>
            </a:pPr>
            <a:r>
              <a:rPr sz="1100" b="1" spc="-40" dirty="0">
                <a:solidFill>
                  <a:srgbClr val="1F4E79"/>
                </a:solidFill>
                <a:latin typeface="Arial"/>
                <a:cs typeface="Arial"/>
              </a:rPr>
              <a:t>81%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000" spc="50" dirty="0">
                <a:solidFill>
                  <a:srgbClr val="1F4E79"/>
                </a:solidFill>
                <a:latin typeface="Lucida Sans Unicode"/>
                <a:cs typeface="Lucida Sans Unicode"/>
              </a:rPr>
              <a:t>de</a:t>
            </a:r>
            <a:r>
              <a:rPr sz="1000" spc="-55" dirty="0">
                <a:solidFill>
                  <a:srgbClr val="1F4E79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1F4E79"/>
                </a:solidFill>
                <a:latin typeface="Lucida Sans Unicode"/>
                <a:cs typeface="Lucida Sans Unicode"/>
              </a:rPr>
              <a:t>e</a:t>
            </a:r>
            <a:r>
              <a:rPr sz="1000" spc="-60" dirty="0">
                <a:solidFill>
                  <a:srgbClr val="1F4E79"/>
                </a:solidFill>
                <a:latin typeface="Lucida Sans Unicode"/>
                <a:cs typeface="Lucida Sans Unicode"/>
              </a:rPr>
              <a:t>j</a:t>
            </a:r>
            <a:r>
              <a:rPr sz="1000" spc="50" dirty="0">
                <a:solidFill>
                  <a:srgbClr val="1F4E79"/>
                </a:solidFill>
                <a:latin typeface="Lucida Sans Unicode"/>
                <a:cs typeface="Lucida Sans Unicode"/>
              </a:rPr>
              <a:t>e</a:t>
            </a:r>
            <a:r>
              <a:rPr sz="1000" spc="80" dirty="0">
                <a:solidFill>
                  <a:srgbClr val="1F4E79"/>
                </a:solidFill>
                <a:latin typeface="Lucida Sans Unicode"/>
                <a:cs typeface="Lucida Sans Unicode"/>
              </a:rPr>
              <a:t>c</a:t>
            </a:r>
            <a:r>
              <a:rPr sz="1000" spc="60" dirty="0">
                <a:solidFill>
                  <a:srgbClr val="1F4E79"/>
                </a:solidFill>
                <a:latin typeface="Lucida Sans Unicode"/>
                <a:cs typeface="Lucida Sans Unicode"/>
              </a:rPr>
              <a:t>u</a:t>
            </a:r>
            <a:r>
              <a:rPr sz="1000" spc="40" dirty="0">
                <a:solidFill>
                  <a:srgbClr val="1F4E79"/>
                </a:solidFill>
                <a:latin typeface="Lucida Sans Unicode"/>
                <a:cs typeface="Lucida Sans Unicode"/>
              </a:rPr>
              <a:t>c</a:t>
            </a:r>
            <a:r>
              <a:rPr sz="1000" spc="-55" dirty="0">
                <a:solidFill>
                  <a:srgbClr val="1F4E79"/>
                </a:solidFill>
                <a:latin typeface="Lucida Sans Unicode"/>
                <a:cs typeface="Lucida Sans Unicode"/>
              </a:rPr>
              <a:t>i</a:t>
            </a:r>
            <a:r>
              <a:rPr sz="1000" spc="20" dirty="0">
                <a:solidFill>
                  <a:srgbClr val="1F4E79"/>
                </a:solidFill>
                <a:latin typeface="Lucida Sans Unicode"/>
                <a:cs typeface="Lucida Sans Unicode"/>
              </a:rPr>
              <a:t>ón</a:t>
            </a:r>
            <a:endParaRPr sz="1000">
              <a:latin typeface="Lucida Sans Unicode"/>
              <a:cs typeface="Lucida Sans Unicode"/>
            </a:endParaRPr>
          </a:p>
          <a:p>
            <a:pPr marL="34925" algn="ctr">
              <a:lnSpc>
                <a:spcPct val="100000"/>
              </a:lnSpc>
              <a:spcBef>
                <a:spcPts val="305"/>
              </a:spcBef>
            </a:pPr>
            <a:r>
              <a:rPr sz="1000" spc="-65" dirty="0">
                <a:solidFill>
                  <a:srgbClr val="1F4E79"/>
                </a:solidFill>
                <a:latin typeface="Lucida Sans Unicode"/>
                <a:cs typeface="Lucida Sans Unicode"/>
              </a:rPr>
              <a:t>331,404,505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08523" y="1282575"/>
            <a:ext cx="836294" cy="8966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1400" b="1" spc="50" dirty="0">
                <a:solidFill>
                  <a:srgbClr val="1F4E79"/>
                </a:solidFill>
                <a:latin typeface="Arial"/>
                <a:cs typeface="Arial"/>
              </a:rPr>
              <a:t>Año</a:t>
            </a:r>
            <a:r>
              <a:rPr sz="1400" b="1" spc="-10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F4E79"/>
                </a:solidFill>
                <a:latin typeface="Arial"/>
                <a:cs typeface="Arial"/>
              </a:rPr>
              <a:t>2021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100" b="1" spc="-50" dirty="0">
                <a:solidFill>
                  <a:srgbClr val="1F4E79"/>
                </a:solidFill>
                <a:latin typeface="Arial"/>
                <a:cs typeface="Arial"/>
              </a:rPr>
              <a:t>91%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25000"/>
              </a:lnSpc>
              <a:spcBef>
                <a:spcPts val="15"/>
              </a:spcBef>
            </a:pPr>
            <a:r>
              <a:rPr sz="1000" spc="50" dirty="0">
                <a:solidFill>
                  <a:srgbClr val="1F4E79"/>
                </a:solidFill>
                <a:latin typeface="Lucida Sans Unicode"/>
                <a:cs typeface="Lucida Sans Unicode"/>
              </a:rPr>
              <a:t>de</a:t>
            </a:r>
            <a:r>
              <a:rPr sz="1000" spc="-50" dirty="0">
                <a:solidFill>
                  <a:srgbClr val="1F4E79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1F4E79"/>
                </a:solidFill>
                <a:latin typeface="Lucida Sans Unicode"/>
                <a:cs typeface="Lucida Sans Unicode"/>
              </a:rPr>
              <a:t>e</a:t>
            </a:r>
            <a:r>
              <a:rPr sz="1000" spc="-60" dirty="0">
                <a:solidFill>
                  <a:srgbClr val="1F4E79"/>
                </a:solidFill>
                <a:latin typeface="Lucida Sans Unicode"/>
                <a:cs typeface="Lucida Sans Unicode"/>
              </a:rPr>
              <a:t>j</a:t>
            </a:r>
            <a:r>
              <a:rPr sz="1000" spc="50" dirty="0">
                <a:solidFill>
                  <a:srgbClr val="1F4E79"/>
                </a:solidFill>
                <a:latin typeface="Lucida Sans Unicode"/>
                <a:cs typeface="Lucida Sans Unicode"/>
              </a:rPr>
              <a:t>e</a:t>
            </a:r>
            <a:r>
              <a:rPr sz="1000" spc="85" dirty="0">
                <a:solidFill>
                  <a:srgbClr val="1F4E79"/>
                </a:solidFill>
                <a:latin typeface="Lucida Sans Unicode"/>
                <a:cs typeface="Lucida Sans Unicode"/>
              </a:rPr>
              <a:t>c</a:t>
            </a:r>
            <a:r>
              <a:rPr sz="1000" spc="55" dirty="0">
                <a:solidFill>
                  <a:srgbClr val="1F4E79"/>
                </a:solidFill>
                <a:latin typeface="Lucida Sans Unicode"/>
                <a:cs typeface="Lucida Sans Unicode"/>
              </a:rPr>
              <a:t>u</a:t>
            </a:r>
            <a:r>
              <a:rPr sz="1000" spc="35" dirty="0">
                <a:solidFill>
                  <a:srgbClr val="1F4E79"/>
                </a:solidFill>
                <a:latin typeface="Lucida Sans Unicode"/>
                <a:cs typeface="Lucida Sans Unicode"/>
              </a:rPr>
              <a:t>c</a:t>
            </a:r>
            <a:r>
              <a:rPr sz="1000" spc="-50" dirty="0">
                <a:solidFill>
                  <a:srgbClr val="1F4E79"/>
                </a:solidFill>
                <a:latin typeface="Lucida Sans Unicode"/>
                <a:cs typeface="Lucida Sans Unicode"/>
              </a:rPr>
              <a:t>i</a:t>
            </a:r>
            <a:r>
              <a:rPr sz="1000" spc="15" dirty="0">
                <a:solidFill>
                  <a:srgbClr val="1F4E79"/>
                </a:solidFill>
                <a:latin typeface="Lucida Sans Unicode"/>
                <a:cs typeface="Lucida Sans Unicode"/>
              </a:rPr>
              <a:t>ón  </a:t>
            </a:r>
            <a:r>
              <a:rPr sz="1000" spc="-105" dirty="0">
                <a:solidFill>
                  <a:srgbClr val="1F4E79"/>
                </a:solidFill>
                <a:latin typeface="Lucida Sans Unicode"/>
                <a:cs typeface="Lucida Sans Unicode"/>
              </a:rPr>
              <a:t>716,291,244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0266" y="5865672"/>
            <a:ext cx="6096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-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4617" y="5286502"/>
            <a:ext cx="39052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100,000,000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8462" y="4707127"/>
            <a:ext cx="40703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200,000,000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7548" y="4128008"/>
            <a:ext cx="40703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300,000,000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4805" y="3548888"/>
            <a:ext cx="410209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000</a:t>
            </a:r>
            <a:r>
              <a:rPr sz="500" spc="-5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4805" y="2969768"/>
            <a:ext cx="410209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50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000</a:t>
            </a:r>
            <a:r>
              <a:rPr sz="500" spc="-5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4500" y="2390648"/>
            <a:ext cx="410209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6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0291" y="1811527"/>
            <a:ext cx="40576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700,000,000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4805" y="1232407"/>
            <a:ext cx="410209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8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37664" y="6016548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45" dirty="0">
                <a:solidFill>
                  <a:srgbClr val="585858"/>
                </a:solidFill>
                <a:latin typeface="Arial"/>
                <a:cs typeface="Arial"/>
              </a:rPr>
              <a:t>20</a:t>
            </a:r>
            <a:r>
              <a:rPr sz="900" b="1" spc="-55" dirty="0">
                <a:solidFill>
                  <a:srgbClr val="585858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96917" y="6016548"/>
            <a:ext cx="306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45" dirty="0">
                <a:solidFill>
                  <a:srgbClr val="585858"/>
                </a:solidFill>
                <a:latin typeface="Arial"/>
                <a:cs typeface="Arial"/>
              </a:rPr>
              <a:t>2020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35498" y="6016548"/>
            <a:ext cx="2110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2075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585858"/>
                </a:solidFill>
                <a:latin typeface="Arial"/>
                <a:cs typeface="Arial"/>
              </a:rPr>
              <a:t>2021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61160" y="629869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734057" y="6253988"/>
            <a:ext cx="1193800" cy="336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P</a:t>
            </a:r>
            <a:r>
              <a:rPr sz="7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7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sz="7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7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7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nv</a:t>
            </a:r>
            <a:r>
              <a:rPr sz="7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er</a:t>
            </a:r>
            <a:r>
              <a:rPr sz="700" dirty="0">
                <a:solidFill>
                  <a:srgbClr val="585858"/>
                </a:solidFill>
                <a:latin typeface="Lucida Sans Unicode"/>
                <a:cs typeface="Lucida Sans Unicode"/>
              </a:rPr>
              <a:t>s</a:t>
            </a:r>
            <a:r>
              <a:rPr sz="7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7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o</a:t>
            </a:r>
            <a:r>
              <a:rPr sz="7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n</a:t>
            </a:r>
            <a:r>
              <a:rPr sz="700" spc="20" dirty="0">
                <a:solidFill>
                  <a:srgbClr val="585858"/>
                </a:solidFill>
                <a:latin typeface="Lucida Sans Unicode"/>
                <a:cs typeface="Lucida Sans Unicode"/>
              </a:rPr>
              <a:t>es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700" spc="-25" dirty="0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sz="700" spc="-50" dirty="0">
                <a:solidFill>
                  <a:srgbClr val="585858"/>
                </a:solidFill>
                <a:latin typeface="Lucida Sans Unicode"/>
                <a:cs typeface="Lucida Sans Unicode"/>
              </a:rPr>
              <a:t>j</a:t>
            </a:r>
            <a:r>
              <a:rPr sz="700" spc="50" dirty="0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sz="700" spc="55" dirty="0">
                <a:solidFill>
                  <a:srgbClr val="585858"/>
                </a:solidFill>
                <a:latin typeface="Lucida Sans Unicode"/>
                <a:cs typeface="Lucida Sans Unicode"/>
              </a:rPr>
              <a:t>c</a:t>
            </a:r>
            <a:r>
              <a:rPr sz="700" spc="40" dirty="0">
                <a:solidFill>
                  <a:srgbClr val="585858"/>
                </a:solidFill>
                <a:latin typeface="Lucida Sans Unicode"/>
                <a:cs typeface="Lucida Sans Unicode"/>
              </a:rPr>
              <a:t>u</a:t>
            </a:r>
            <a:r>
              <a:rPr sz="700" spc="35" dirty="0">
                <a:solidFill>
                  <a:srgbClr val="585858"/>
                </a:solidFill>
                <a:latin typeface="Lucida Sans Unicode"/>
                <a:cs typeface="Lucida Sans Unicode"/>
              </a:rPr>
              <a:t>c</a:t>
            </a:r>
            <a:r>
              <a:rPr sz="7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7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ón</a:t>
            </a:r>
            <a:r>
              <a:rPr sz="700" spc="-3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7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F</a:t>
            </a:r>
            <a:r>
              <a:rPr sz="7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u</a:t>
            </a:r>
            <a:r>
              <a:rPr sz="7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n</a:t>
            </a:r>
            <a:r>
              <a:rPr sz="700" spc="65" dirty="0">
                <a:solidFill>
                  <a:srgbClr val="585858"/>
                </a:solidFill>
                <a:latin typeface="Lucida Sans Unicode"/>
                <a:cs typeface="Lucida Sans Unicode"/>
              </a:rPr>
              <a:t>c</a:t>
            </a:r>
            <a:r>
              <a:rPr sz="7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7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o</a:t>
            </a:r>
            <a:r>
              <a:rPr sz="7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n</a:t>
            </a:r>
            <a:r>
              <a:rPr sz="700" spc="75" dirty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sz="7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sz="7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7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en</a:t>
            </a:r>
            <a:r>
              <a:rPr sz="7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t</a:t>
            </a:r>
            <a:r>
              <a:rPr sz="7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o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76955" y="629869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150235" y="6253988"/>
            <a:ext cx="1230630" cy="336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P</a:t>
            </a:r>
            <a:r>
              <a:rPr sz="7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7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sz="7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 F</a:t>
            </a:r>
            <a:r>
              <a:rPr sz="7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u</a:t>
            </a:r>
            <a:r>
              <a:rPr sz="700" spc="40" dirty="0">
                <a:solidFill>
                  <a:srgbClr val="585858"/>
                </a:solidFill>
                <a:latin typeface="Lucida Sans Unicode"/>
                <a:cs typeface="Lucida Sans Unicode"/>
              </a:rPr>
              <a:t>n</a:t>
            </a:r>
            <a:r>
              <a:rPr sz="700" spc="25" dirty="0">
                <a:solidFill>
                  <a:srgbClr val="585858"/>
                </a:solidFill>
                <a:latin typeface="Lucida Sans Unicode"/>
                <a:cs typeface="Lucida Sans Unicode"/>
              </a:rPr>
              <a:t>c</a:t>
            </a:r>
            <a:r>
              <a:rPr sz="7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7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o</a:t>
            </a:r>
            <a:r>
              <a:rPr sz="7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n</a:t>
            </a:r>
            <a:r>
              <a:rPr sz="700" spc="85" dirty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sz="7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sz="7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700" spc="20" dirty="0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sz="700" spc="35" dirty="0">
                <a:solidFill>
                  <a:srgbClr val="585858"/>
                </a:solidFill>
                <a:latin typeface="Lucida Sans Unicode"/>
                <a:cs typeface="Lucida Sans Unicode"/>
              </a:rPr>
              <a:t>n</a:t>
            </a:r>
            <a:r>
              <a:rPr sz="700" dirty="0">
                <a:solidFill>
                  <a:srgbClr val="585858"/>
                </a:solidFill>
                <a:latin typeface="Lucida Sans Unicode"/>
                <a:cs typeface="Lucida Sans Unicode"/>
              </a:rPr>
              <a:t>to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7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Ejecución</a:t>
            </a:r>
            <a:r>
              <a:rPr sz="7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7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Proceso</a:t>
            </a:r>
            <a:r>
              <a:rPr sz="7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7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Electoral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492752" y="629869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566284" y="6253988"/>
            <a:ext cx="1060450" cy="336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PIM</a:t>
            </a:r>
            <a:r>
              <a:rPr sz="700" spc="-4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7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Proceso</a:t>
            </a:r>
            <a:r>
              <a:rPr sz="700" spc="-5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7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Electoral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700" b="1" spc="-90" dirty="0">
                <a:solidFill>
                  <a:srgbClr val="1F4E79"/>
                </a:solidFill>
                <a:latin typeface="Arial"/>
                <a:cs typeface="Arial"/>
              </a:rPr>
              <a:t>E</a:t>
            </a:r>
            <a:r>
              <a:rPr sz="700" b="1" spc="20" dirty="0">
                <a:solidFill>
                  <a:srgbClr val="1F4E79"/>
                </a:solidFill>
                <a:latin typeface="Arial"/>
                <a:cs typeface="Arial"/>
              </a:rPr>
              <a:t>je</a:t>
            </a:r>
            <a:r>
              <a:rPr sz="700" b="1" spc="30" dirty="0">
                <a:solidFill>
                  <a:srgbClr val="1F4E79"/>
                </a:solidFill>
                <a:latin typeface="Arial"/>
                <a:cs typeface="Arial"/>
              </a:rPr>
              <a:t>cu</a:t>
            </a:r>
            <a:r>
              <a:rPr sz="700" b="1" spc="40" dirty="0">
                <a:solidFill>
                  <a:srgbClr val="1F4E79"/>
                </a:solidFill>
                <a:latin typeface="Arial"/>
                <a:cs typeface="Arial"/>
              </a:rPr>
              <a:t>c</a:t>
            </a:r>
            <a:r>
              <a:rPr sz="700" b="1" spc="20" dirty="0">
                <a:solidFill>
                  <a:srgbClr val="1F4E79"/>
                </a:solidFill>
                <a:latin typeface="Arial"/>
                <a:cs typeface="Arial"/>
              </a:rPr>
              <a:t>ión</a:t>
            </a:r>
            <a:r>
              <a:rPr sz="700" b="1" spc="-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00" b="1" spc="15" dirty="0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sz="700" b="1" spc="30" dirty="0">
                <a:solidFill>
                  <a:srgbClr val="1F4E79"/>
                </a:solidFill>
                <a:latin typeface="Arial"/>
                <a:cs typeface="Arial"/>
              </a:rPr>
              <a:t>n</a:t>
            </a:r>
            <a:r>
              <a:rPr sz="700" b="1" dirty="0">
                <a:solidFill>
                  <a:srgbClr val="1F4E79"/>
                </a:solidFill>
                <a:latin typeface="Arial"/>
                <a:cs typeface="Arial"/>
              </a:rPr>
              <a:t>s</a:t>
            </a:r>
            <a:r>
              <a:rPr sz="700" b="1" spc="35" dirty="0">
                <a:solidFill>
                  <a:srgbClr val="1F4E79"/>
                </a:solidFill>
                <a:latin typeface="Arial"/>
                <a:cs typeface="Arial"/>
              </a:rPr>
              <a:t>t</a:t>
            </a:r>
            <a:r>
              <a:rPr sz="700" b="1" spc="15" dirty="0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sz="700" b="1" spc="35" dirty="0">
                <a:solidFill>
                  <a:srgbClr val="1F4E79"/>
                </a:solidFill>
                <a:latin typeface="Arial"/>
                <a:cs typeface="Arial"/>
              </a:rPr>
              <a:t>t</a:t>
            </a:r>
            <a:r>
              <a:rPr sz="700" b="1" spc="50" dirty="0">
                <a:solidFill>
                  <a:srgbClr val="1F4E79"/>
                </a:solidFill>
                <a:latin typeface="Arial"/>
                <a:cs typeface="Arial"/>
              </a:rPr>
              <a:t>u</a:t>
            </a:r>
            <a:r>
              <a:rPr sz="700" b="1" spc="25" dirty="0">
                <a:solidFill>
                  <a:srgbClr val="1F4E79"/>
                </a:solidFill>
                <a:latin typeface="Arial"/>
                <a:cs typeface="Arial"/>
              </a:rPr>
              <a:t>c</a:t>
            </a:r>
            <a:r>
              <a:rPr sz="700" b="1" spc="5" dirty="0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sz="700" b="1" spc="25" dirty="0">
                <a:solidFill>
                  <a:srgbClr val="1F4E79"/>
                </a:solidFill>
                <a:latin typeface="Arial"/>
                <a:cs typeface="Arial"/>
              </a:rPr>
              <a:t>o</a:t>
            </a:r>
            <a:r>
              <a:rPr sz="700" b="1" spc="35" dirty="0">
                <a:solidFill>
                  <a:srgbClr val="1F4E79"/>
                </a:solidFill>
                <a:latin typeface="Arial"/>
                <a:cs typeface="Arial"/>
              </a:rPr>
              <a:t>n</a:t>
            </a:r>
            <a:r>
              <a:rPr sz="700" b="1" spc="75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sz="700" b="1" spc="10" dirty="0">
                <a:solidFill>
                  <a:srgbClr val="1F4E79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908547" y="629869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4679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006388" y="6253988"/>
            <a:ext cx="11099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7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j</a:t>
            </a:r>
            <a:r>
              <a:rPr sz="7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7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r>
              <a:rPr sz="7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u</a:t>
            </a:r>
            <a:r>
              <a:rPr sz="7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r>
              <a:rPr sz="700" spc="-30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7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ón</a:t>
            </a:r>
            <a:r>
              <a:rPr sz="7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7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d</a:t>
            </a:r>
            <a:r>
              <a:rPr sz="7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700" spc="-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7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7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nv</a:t>
            </a:r>
            <a:r>
              <a:rPr sz="7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7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7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7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7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7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7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es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661160" y="6502907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BE90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76955" y="6502907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60960" y="0"/>
                </a:moveTo>
                <a:lnTo>
                  <a:pt x="0" y="0"/>
                </a:lnTo>
                <a:lnTo>
                  <a:pt x="0" y="60960"/>
                </a:lnTo>
                <a:lnTo>
                  <a:pt x="6096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006FC0">
              <a:alpha val="7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5973" y="1224533"/>
            <a:ext cx="2129155" cy="4986655"/>
          </a:xfrm>
          <a:custGeom>
            <a:avLst/>
            <a:gdLst/>
            <a:ahLst/>
            <a:cxnLst/>
            <a:rect l="l" t="t" r="r" b="b"/>
            <a:pathLst>
              <a:path w="2129154" h="4986655">
                <a:moveTo>
                  <a:pt x="0" y="4986528"/>
                </a:moveTo>
                <a:lnTo>
                  <a:pt x="2129028" y="4986528"/>
                </a:lnTo>
                <a:lnTo>
                  <a:pt x="2129028" y="0"/>
                </a:lnTo>
                <a:lnTo>
                  <a:pt x="0" y="0"/>
                </a:lnTo>
                <a:lnTo>
                  <a:pt x="0" y="4986528"/>
                </a:lnTo>
                <a:close/>
              </a:path>
            </a:pathLst>
          </a:custGeom>
          <a:ln w="19050">
            <a:solidFill>
              <a:srgbClr val="2D75B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4467" y="161289"/>
            <a:ext cx="37255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45" dirty="0">
                <a:solidFill>
                  <a:srgbClr val="2D75B6"/>
                </a:solidFill>
                <a:latin typeface="Lucida Sans Unicode"/>
                <a:cs typeface="Lucida Sans Unicode"/>
              </a:rPr>
              <a:t>4.</a:t>
            </a:r>
            <a:r>
              <a:rPr sz="2600" spc="-114" dirty="0">
                <a:solidFill>
                  <a:srgbClr val="2D75B6"/>
                </a:solidFill>
                <a:latin typeface="Lucida Sans Unicode"/>
                <a:cs typeface="Lucida Sans Unicode"/>
              </a:rPr>
              <a:t> </a:t>
            </a:r>
            <a:r>
              <a:rPr sz="2600" spc="-20" dirty="0">
                <a:solidFill>
                  <a:srgbClr val="2D75B6"/>
                </a:solidFill>
                <a:latin typeface="Lucida Sans Unicode"/>
                <a:cs typeface="Lucida Sans Unicode"/>
              </a:rPr>
              <a:t>Eje</a:t>
            </a:r>
            <a:r>
              <a:rPr sz="2600" spc="135" dirty="0">
                <a:solidFill>
                  <a:srgbClr val="2D75B6"/>
                </a:solidFill>
                <a:latin typeface="Lucida Sans Unicode"/>
                <a:cs typeface="Lucida Sans Unicode"/>
              </a:rPr>
              <a:t>c</a:t>
            </a:r>
            <a:r>
              <a:rPr sz="2600" spc="170" dirty="0">
                <a:solidFill>
                  <a:srgbClr val="2D75B6"/>
                </a:solidFill>
                <a:latin typeface="Lucida Sans Unicode"/>
                <a:cs typeface="Lucida Sans Unicode"/>
              </a:rPr>
              <a:t>u</a:t>
            </a:r>
            <a:r>
              <a:rPr sz="2600" spc="65" dirty="0">
                <a:solidFill>
                  <a:srgbClr val="2D75B6"/>
                </a:solidFill>
                <a:latin typeface="Lucida Sans Unicode"/>
                <a:cs typeface="Lucida Sans Unicode"/>
              </a:rPr>
              <a:t>ción</a:t>
            </a:r>
            <a:r>
              <a:rPr sz="2600" spc="-160" dirty="0">
                <a:solidFill>
                  <a:srgbClr val="2D75B6"/>
                </a:solidFill>
                <a:latin typeface="Lucida Sans Unicode"/>
                <a:cs typeface="Lucida Sans Unicode"/>
              </a:rPr>
              <a:t> </a:t>
            </a:r>
            <a:r>
              <a:rPr sz="2600" spc="-120" dirty="0">
                <a:solidFill>
                  <a:srgbClr val="2D75B6"/>
                </a:solidFill>
                <a:latin typeface="Lucida Sans Unicode"/>
                <a:cs typeface="Lucida Sans Unicode"/>
              </a:rPr>
              <a:t>f</a:t>
            </a:r>
            <a:r>
              <a:rPr sz="2600" spc="-110" dirty="0">
                <a:solidFill>
                  <a:srgbClr val="2D75B6"/>
                </a:solidFill>
                <a:latin typeface="Lucida Sans Unicode"/>
                <a:cs typeface="Lucida Sans Unicode"/>
              </a:rPr>
              <a:t>i</a:t>
            </a:r>
            <a:r>
              <a:rPr sz="2600" spc="195" dirty="0">
                <a:solidFill>
                  <a:srgbClr val="2D75B6"/>
                </a:solidFill>
                <a:latin typeface="Lucida Sans Unicode"/>
                <a:cs typeface="Lucida Sans Unicode"/>
              </a:rPr>
              <a:t>n</a:t>
            </a:r>
            <a:r>
              <a:rPr sz="2600" spc="180" dirty="0">
                <a:solidFill>
                  <a:srgbClr val="2D75B6"/>
                </a:solidFill>
                <a:latin typeface="Lucida Sans Unicode"/>
                <a:cs typeface="Lucida Sans Unicode"/>
              </a:rPr>
              <a:t>a</a:t>
            </a:r>
            <a:r>
              <a:rPr sz="2600" spc="165" dirty="0">
                <a:solidFill>
                  <a:srgbClr val="2D75B6"/>
                </a:solidFill>
                <a:latin typeface="Lucida Sans Unicode"/>
                <a:cs typeface="Lucida Sans Unicode"/>
              </a:rPr>
              <a:t>n</a:t>
            </a:r>
            <a:r>
              <a:rPr sz="2600" spc="140" dirty="0">
                <a:solidFill>
                  <a:srgbClr val="2D75B6"/>
                </a:solidFill>
                <a:latin typeface="Lucida Sans Unicode"/>
                <a:cs typeface="Lucida Sans Unicode"/>
              </a:rPr>
              <a:t>c</a:t>
            </a:r>
            <a:r>
              <a:rPr sz="2600" spc="70" dirty="0">
                <a:solidFill>
                  <a:srgbClr val="2D75B6"/>
                </a:solidFill>
                <a:latin typeface="Lucida Sans Unicode"/>
                <a:cs typeface="Lucida Sans Unicode"/>
              </a:rPr>
              <a:t>iera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333" y="615441"/>
            <a:ext cx="11139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84195" algn="l"/>
              </a:tabLst>
            </a:pPr>
            <a:r>
              <a:rPr sz="2200" b="1" u="heavy" spc="-1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	</a:t>
            </a:r>
            <a:r>
              <a:rPr sz="2200" b="1" u="heavy" spc="3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Al</a:t>
            </a:r>
            <a:r>
              <a:rPr sz="2200" b="1" u="heavy" spc="-1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II</a:t>
            </a:r>
            <a:r>
              <a:rPr sz="2200" b="1" u="heavy" spc="-14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12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trimestre</a:t>
            </a:r>
            <a:r>
              <a:rPr sz="2200" b="1" u="heavy" spc="-1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16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y</a:t>
            </a:r>
            <a:r>
              <a:rPr sz="2200" b="1" u="heavy" spc="-1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10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proyección</a:t>
            </a:r>
            <a:r>
              <a:rPr sz="2200" b="1" u="heavy" spc="-15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1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al</a:t>
            </a:r>
            <a:r>
              <a:rPr sz="2200" b="1" u="heavy" spc="-1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cierre</a:t>
            </a:r>
            <a:r>
              <a:rPr sz="2200" b="1" u="heavy" spc="-16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10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del</a:t>
            </a:r>
            <a:r>
              <a:rPr sz="2200" b="1" u="heavy" spc="-1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7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Año</a:t>
            </a:r>
            <a:r>
              <a:rPr sz="2200" b="1" u="heavy" spc="-12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8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fiscal</a:t>
            </a:r>
            <a:r>
              <a:rPr sz="2200" b="1" u="heavy" spc="-12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1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2022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9810" y="3154426"/>
            <a:ext cx="3258820" cy="11684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-1905" algn="ctr">
              <a:lnSpc>
                <a:spcPct val="98100"/>
              </a:lnSpc>
              <a:spcBef>
                <a:spcPts val="150"/>
              </a:spcBef>
            </a:pPr>
            <a:r>
              <a:rPr sz="2000" spc="110" dirty="0">
                <a:solidFill>
                  <a:srgbClr val="333E50"/>
                </a:solidFill>
                <a:latin typeface="Lucida Sans Unicode"/>
                <a:cs typeface="Lucida Sans Unicode"/>
              </a:rPr>
              <a:t>Se</a:t>
            </a:r>
            <a:r>
              <a:rPr sz="20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proyecta</a:t>
            </a:r>
            <a:r>
              <a:rPr sz="2000" spc="-1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que</a:t>
            </a:r>
            <a:r>
              <a:rPr sz="2000" spc="-1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al</a:t>
            </a:r>
            <a:r>
              <a:rPr sz="20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cierre </a:t>
            </a:r>
            <a:r>
              <a:rPr sz="2000" spc="-62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del</a:t>
            </a:r>
            <a:r>
              <a:rPr sz="2000" spc="-1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año,</a:t>
            </a:r>
            <a:r>
              <a:rPr sz="2000" spc="-12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20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ejecución</a:t>
            </a:r>
            <a:r>
              <a:rPr sz="2000" spc="-1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será </a:t>
            </a:r>
            <a:r>
              <a:rPr sz="2000" spc="-61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11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20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3600" b="1" spc="25" dirty="0">
                <a:solidFill>
                  <a:srgbClr val="333E50"/>
                </a:solidFill>
                <a:latin typeface="Arial"/>
                <a:cs typeface="Arial"/>
              </a:rPr>
              <a:t>97%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88136" y="1627632"/>
            <a:ext cx="6207760" cy="3634104"/>
            <a:chOff x="1088136" y="1627632"/>
            <a:chExt cx="6207760" cy="3634104"/>
          </a:xfrm>
        </p:grpSpPr>
        <p:sp>
          <p:nvSpPr>
            <p:cNvPr id="6" name="object 6"/>
            <p:cNvSpPr/>
            <p:nvPr/>
          </p:nvSpPr>
          <p:spPr>
            <a:xfrm>
              <a:off x="1088136" y="1937004"/>
              <a:ext cx="6207760" cy="2947670"/>
            </a:xfrm>
            <a:custGeom>
              <a:avLst/>
              <a:gdLst/>
              <a:ahLst/>
              <a:cxnLst/>
              <a:rect l="l" t="t" r="r" b="b"/>
              <a:pathLst>
                <a:path w="6207759" h="2947670">
                  <a:moveTo>
                    <a:pt x="0" y="2947416"/>
                  </a:moveTo>
                  <a:lnTo>
                    <a:pt x="6207252" y="2947416"/>
                  </a:lnTo>
                </a:path>
                <a:path w="6207759" h="2947670">
                  <a:moveTo>
                    <a:pt x="0" y="2578608"/>
                  </a:moveTo>
                  <a:lnTo>
                    <a:pt x="6207252" y="2578608"/>
                  </a:lnTo>
                </a:path>
                <a:path w="6207759" h="2947670">
                  <a:moveTo>
                    <a:pt x="0" y="2209800"/>
                  </a:moveTo>
                  <a:lnTo>
                    <a:pt x="6207252" y="2209800"/>
                  </a:lnTo>
                </a:path>
                <a:path w="6207759" h="2947670">
                  <a:moveTo>
                    <a:pt x="0" y="1842516"/>
                  </a:moveTo>
                  <a:lnTo>
                    <a:pt x="6207252" y="1842516"/>
                  </a:lnTo>
                </a:path>
                <a:path w="6207759" h="2947670">
                  <a:moveTo>
                    <a:pt x="0" y="1473708"/>
                  </a:moveTo>
                  <a:lnTo>
                    <a:pt x="6207252" y="1473708"/>
                  </a:lnTo>
                </a:path>
                <a:path w="6207759" h="2947670">
                  <a:moveTo>
                    <a:pt x="0" y="1104900"/>
                  </a:moveTo>
                  <a:lnTo>
                    <a:pt x="6207252" y="1104900"/>
                  </a:lnTo>
                </a:path>
                <a:path w="6207759" h="2947670">
                  <a:moveTo>
                    <a:pt x="0" y="736092"/>
                  </a:moveTo>
                  <a:lnTo>
                    <a:pt x="6207252" y="736092"/>
                  </a:lnTo>
                </a:path>
                <a:path w="6207759" h="2947670">
                  <a:moveTo>
                    <a:pt x="0" y="368808"/>
                  </a:moveTo>
                  <a:lnTo>
                    <a:pt x="6207252" y="368808"/>
                  </a:lnTo>
                </a:path>
                <a:path w="6207759" h="2947670">
                  <a:moveTo>
                    <a:pt x="0" y="0"/>
                  </a:moveTo>
                  <a:lnTo>
                    <a:pt x="62072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45692" y="1627632"/>
              <a:ext cx="5690870" cy="3625850"/>
            </a:xfrm>
            <a:custGeom>
              <a:avLst/>
              <a:gdLst/>
              <a:ahLst/>
              <a:cxnLst/>
              <a:rect l="l" t="t" r="r" b="b"/>
              <a:pathLst>
                <a:path w="5690870" h="3625850">
                  <a:moveTo>
                    <a:pt x="5690616" y="0"/>
                  </a:moveTo>
                  <a:lnTo>
                    <a:pt x="1552956" y="0"/>
                  </a:lnTo>
                  <a:lnTo>
                    <a:pt x="1034796" y="260603"/>
                  </a:lnTo>
                  <a:lnTo>
                    <a:pt x="0" y="260603"/>
                  </a:lnTo>
                  <a:lnTo>
                    <a:pt x="0" y="3625595"/>
                  </a:lnTo>
                  <a:lnTo>
                    <a:pt x="5690616" y="3625595"/>
                  </a:lnTo>
                  <a:lnTo>
                    <a:pt x="569061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35196" y="3874020"/>
              <a:ext cx="948055" cy="1379220"/>
            </a:xfrm>
            <a:custGeom>
              <a:avLst/>
              <a:gdLst/>
              <a:ahLst/>
              <a:cxnLst/>
              <a:rect l="l" t="t" r="r" b="b"/>
              <a:pathLst>
                <a:path w="948054" h="1379220">
                  <a:moveTo>
                    <a:pt x="429768" y="632447"/>
                  </a:moveTo>
                  <a:lnTo>
                    <a:pt x="0" y="632447"/>
                  </a:lnTo>
                  <a:lnTo>
                    <a:pt x="0" y="1379207"/>
                  </a:lnTo>
                  <a:lnTo>
                    <a:pt x="429768" y="1379207"/>
                  </a:lnTo>
                  <a:lnTo>
                    <a:pt x="429768" y="632447"/>
                  </a:lnTo>
                  <a:close/>
                </a:path>
                <a:path w="948054" h="1379220">
                  <a:moveTo>
                    <a:pt x="947928" y="0"/>
                  </a:moveTo>
                  <a:lnTo>
                    <a:pt x="516636" y="0"/>
                  </a:lnTo>
                  <a:lnTo>
                    <a:pt x="516636" y="1379207"/>
                  </a:lnTo>
                  <a:lnTo>
                    <a:pt x="947928" y="1379207"/>
                  </a:lnTo>
                  <a:lnTo>
                    <a:pt x="947928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8468" y="1740408"/>
              <a:ext cx="1984375" cy="3512820"/>
            </a:xfrm>
            <a:custGeom>
              <a:avLst/>
              <a:gdLst/>
              <a:ahLst/>
              <a:cxnLst/>
              <a:rect l="l" t="t" r="r" b="b"/>
              <a:pathLst>
                <a:path w="1984375" h="3512820">
                  <a:moveTo>
                    <a:pt x="0" y="3512820"/>
                  </a:moveTo>
                  <a:lnTo>
                    <a:pt x="431291" y="3512820"/>
                  </a:lnTo>
                  <a:lnTo>
                    <a:pt x="431291" y="1744980"/>
                  </a:lnTo>
                  <a:lnTo>
                    <a:pt x="0" y="1744980"/>
                  </a:lnTo>
                  <a:lnTo>
                    <a:pt x="0" y="3512820"/>
                  </a:lnTo>
                  <a:close/>
                </a:path>
                <a:path w="1984375" h="3512820">
                  <a:moveTo>
                    <a:pt x="518160" y="3512820"/>
                  </a:moveTo>
                  <a:lnTo>
                    <a:pt x="949451" y="3512820"/>
                  </a:lnTo>
                  <a:lnTo>
                    <a:pt x="949451" y="990600"/>
                  </a:lnTo>
                  <a:lnTo>
                    <a:pt x="518160" y="990600"/>
                  </a:lnTo>
                  <a:lnTo>
                    <a:pt x="518160" y="3512820"/>
                  </a:lnTo>
                  <a:close/>
                </a:path>
                <a:path w="1984375" h="3512820">
                  <a:moveTo>
                    <a:pt x="1034796" y="3512820"/>
                  </a:moveTo>
                  <a:lnTo>
                    <a:pt x="1466088" y="3512820"/>
                  </a:lnTo>
                  <a:lnTo>
                    <a:pt x="1466088" y="682752"/>
                  </a:lnTo>
                  <a:lnTo>
                    <a:pt x="1034796" y="682752"/>
                  </a:lnTo>
                  <a:lnTo>
                    <a:pt x="1034796" y="3512820"/>
                  </a:lnTo>
                  <a:close/>
                </a:path>
                <a:path w="1984375" h="3512820">
                  <a:moveTo>
                    <a:pt x="1552956" y="3512820"/>
                  </a:moveTo>
                  <a:lnTo>
                    <a:pt x="1984248" y="3512820"/>
                  </a:lnTo>
                  <a:lnTo>
                    <a:pt x="1984248" y="0"/>
                  </a:lnTo>
                  <a:lnTo>
                    <a:pt x="1552956" y="0"/>
                  </a:lnTo>
                  <a:lnTo>
                    <a:pt x="1552956" y="3512820"/>
                  </a:lnTo>
                  <a:close/>
                </a:path>
              </a:pathLst>
            </a:custGeom>
            <a:ln w="15875">
              <a:solidFill>
                <a:srgbClr val="1F4E7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0808" y="4861560"/>
              <a:ext cx="3017520" cy="391795"/>
            </a:xfrm>
            <a:custGeom>
              <a:avLst/>
              <a:gdLst/>
              <a:ahLst/>
              <a:cxnLst/>
              <a:rect l="l" t="t" r="r" b="b"/>
              <a:pathLst>
                <a:path w="3017520" h="391795">
                  <a:moveTo>
                    <a:pt x="431292" y="365760"/>
                  </a:moveTo>
                  <a:lnTo>
                    <a:pt x="0" y="365760"/>
                  </a:lnTo>
                  <a:lnTo>
                    <a:pt x="0" y="391668"/>
                  </a:lnTo>
                  <a:lnTo>
                    <a:pt x="431292" y="391668"/>
                  </a:lnTo>
                  <a:lnTo>
                    <a:pt x="431292" y="365760"/>
                  </a:lnTo>
                  <a:close/>
                </a:path>
                <a:path w="3017520" h="391795">
                  <a:moveTo>
                    <a:pt x="947928" y="318516"/>
                  </a:moveTo>
                  <a:lnTo>
                    <a:pt x="516636" y="318516"/>
                  </a:lnTo>
                  <a:lnTo>
                    <a:pt x="516636" y="391668"/>
                  </a:lnTo>
                  <a:lnTo>
                    <a:pt x="947928" y="391668"/>
                  </a:lnTo>
                  <a:lnTo>
                    <a:pt x="947928" y="318516"/>
                  </a:lnTo>
                  <a:close/>
                </a:path>
                <a:path w="3017520" h="391795">
                  <a:moveTo>
                    <a:pt x="1466088" y="236220"/>
                  </a:moveTo>
                  <a:lnTo>
                    <a:pt x="1034796" y="236220"/>
                  </a:lnTo>
                  <a:lnTo>
                    <a:pt x="1034796" y="391668"/>
                  </a:lnTo>
                  <a:lnTo>
                    <a:pt x="1466088" y="391668"/>
                  </a:lnTo>
                  <a:lnTo>
                    <a:pt x="1466088" y="236220"/>
                  </a:lnTo>
                  <a:close/>
                </a:path>
                <a:path w="3017520" h="391795">
                  <a:moveTo>
                    <a:pt x="1982724" y="169164"/>
                  </a:moveTo>
                  <a:lnTo>
                    <a:pt x="1551432" y="169164"/>
                  </a:lnTo>
                  <a:lnTo>
                    <a:pt x="1551432" y="391668"/>
                  </a:lnTo>
                  <a:lnTo>
                    <a:pt x="1982724" y="391668"/>
                  </a:lnTo>
                  <a:lnTo>
                    <a:pt x="1982724" y="169164"/>
                  </a:lnTo>
                  <a:close/>
                </a:path>
                <a:path w="3017520" h="391795">
                  <a:moveTo>
                    <a:pt x="2500884" y="83820"/>
                  </a:moveTo>
                  <a:lnTo>
                    <a:pt x="2069592" y="83820"/>
                  </a:lnTo>
                  <a:lnTo>
                    <a:pt x="2069592" y="391668"/>
                  </a:lnTo>
                  <a:lnTo>
                    <a:pt x="2500884" y="391668"/>
                  </a:lnTo>
                  <a:lnTo>
                    <a:pt x="2500884" y="83820"/>
                  </a:lnTo>
                  <a:close/>
                </a:path>
                <a:path w="3017520" h="391795">
                  <a:moveTo>
                    <a:pt x="3017520" y="0"/>
                  </a:moveTo>
                  <a:lnTo>
                    <a:pt x="2586228" y="0"/>
                  </a:lnTo>
                  <a:lnTo>
                    <a:pt x="2586228" y="391668"/>
                  </a:lnTo>
                  <a:lnTo>
                    <a:pt x="3017520" y="391668"/>
                  </a:lnTo>
                  <a:lnTo>
                    <a:pt x="3017520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8136" y="5253228"/>
              <a:ext cx="6207760" cy="0"/>
            </a:xfrm>
            <a:custGeom>
              <a:avLst/>
              <a:gdLst/>
              <a:ahLst/>
              <a:cxnLst/>
              <a:rect l="l" t="t" r="r" b="b"/>
              <a:pathLst>
                <a:path w="6207759">
                  <a:moveTo>
                    <a:pt x="0" y="0"/>
                  </a:moveTo>
                  <a:lnTo>
                    <a:pt x="62072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88136" y="1568196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25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68095" y="4773167"/>
            <a:ext cx="156845" cy="44069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60093" y="4660462"/>
            <a:ext cx="156845" cy="492759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70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02637" y="4578674"/>
            <a:ext cx="156845" cy="492759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93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20162" y="4523809"/>
            <a:ext cx="156845" cy="492759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59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37433" y="4413193"/>
            <a:ext cx="156845" cy="492759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54958" y="4315675"/>
            <a:ext cx="156845" cy="54419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72230" y="3998683"/>
            <a:ext cx="156845" cy="54419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89755" y="3891622"/>
            <a:ext cx="156845" cy="54419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2675" y="3705187"/>
            <a:ext cx="156845" cy="54419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24296" y="2951314"/>
            <a:ext cx="156845" cy="54419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41821" y="2612097"/>
            <a:ext cx="156845" cy="54419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59093" y="1933282"/>
            <a:ext cx="156845" cy="54419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900" spc="-5" dirty="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900" dirty="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6939" y="5194808"/>
            <a:ext cx="6096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-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1594" y="4826253"/>
            <a:ext cx="39052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100,000,000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5135" y="4457827"/>
            <a:ext cx="40703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200,000,000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4221" y="4089272"/>
            <a:ext cx="40703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300,000,000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1782" y="3720846"/>
            <a:ext cx="41020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000</a:t>
            </a:r>
            <a:r>
              <a:rPr sz="500" spc="-5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1782" y="3352291"/>
            <a:ext cx="410209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50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000</a:t>
            </a:r>
            <a:r>
              <a:rPr sz="500" spc="-5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1478" y="2983483"/>
            <a:ext cx="410209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6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6964" y="2614930"/>
            <a:ext cx="40576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700,000,000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1782" y="2246502"/>
            <a:ext cx="410209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8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1782" y="1877949"/>
            <a:ext cx="410209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9</a:t>
            </a:r>
            <a:r>
              <a:rPr sz="5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sz="500" spc="-6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000</a:t>
            </a:r>
            <a:r>
              <a:rPr sz="500" spc="-55" dirty="0">
                <a:solidFill>
                  <a:srgbClr val="585858"/>
                </a:solidFill>
                <a:latin typeface="Lucida Sans Unicode"/>
                <a:cs typeface="Lucida Sans Unicode"/>
              </a:rPr>
              <a:t>,</a:t>
            </a:r>
            <a:r>
              <a:rPr sz="5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00</a:t>
            </a:r>
            <a:r>
              <a:rPr sz="500" dirty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8864" y="1509521"/>
            <a:ext cx="44386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1,000,000,000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43821" y="5334380"/>
            <a:ext cx="2063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sz="800" spc="35" dirty="0">
                <a:solidFill>
                  <a:srgbClr val="585858"/>
                </a:solidFill>
                <a:latin typeface="Lucida Sans Unicode"/>
                <a:cs typeface="Lucida Sans Unicode"/>
              </a:rPr>
              <a:t>ne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59796" y="5334380"/>
            <a:ext cx="2089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585858"/>
                </a:solidFill>
                <a:latin typeface="Lucida Sans Unicode"/>
                <a:cs typeface="Lucida Sans Unicode"/>
              </a:rPr>
              <a:t>F</a:t>
            </a:r>
            <a:r>
              <a:rPr sz="800" spc="50" dirty="0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sz="800" spc="40" dirty="0">
                <a:solidFill>
                  <a:srgbClr val="585858"/>
                </a:solidFill>
                <a:latin typeface="Lucida Sans Unicode"/>
                <a:cs typeface="Lucida Sans Unicode"/>
              </a:rPr>
              <a:t>b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71606" y="5334380"/>
            <a:ext cx="2197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sz="800" spc="95" dirty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sz="8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r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98656" y="5334380"/>
            <a:ext cx="2012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sz="800" spc="5" dirty="0">
                <a:solidFill>
                  <a:srgbClr val="585858"/>
                </a:solidFill>
                <a:latin typeface="Lucida Sans Unicode"/>
                <a:cs typeface="Lucida Sans Unicode"/>
              </a:rPr>
              <a:t>b</a:t>
            </a:r>
            <a:r>
              <a:rPr sz="8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r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6623" y="5334380"/>
            <a:ext cx="2387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sz="800" spc="95" dirty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sz="800" spc="30" dirty="0">
                <a:solidFill>
                  <a:srgbClr val="585858"/>
                </a:solidFill>
                <a:latin typeface="Lucida Sans Unicode"/>
                <a:cs typeface="Lucida Sans Unicode"/>
              </a:rPr>
              <a:t>y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28881" y="5334380"/>
            <a:ext cx="2101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70" dirty="0">
                <a:solidFill>
                  <a:srgbClr val="585858"/>
                </a:solidFill>
                <a:latin typeface="Lucida Sans Unicode"/>
                <a:cs typeface="Lucida Sans Unicode"/>
              </a:rPr>
              <a:t>J</a:t>
            </a:r>
            <a:r>
              <a:rPr sz="8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un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66217" y="5334380"/>
            <a:ext cx="1695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70" dirty="0">
                <a:solidFill>
                  <a:srgbClr val="585858"/>
                </a:solidFill>
                <a:latin typeface="Lucida Sans Unicode"/>
                <a:cs typeface="Lucida Sans Unicode"/>
              </a:rPr>
              <a:t>J</a:t>
            </a:r>
            <a:r>
              <a:rPr sz="8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ul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54532" y="5334380"/>
            <a:ext cx="2286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sz="8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g</a:t>
            </a:r>
            <a:r>
              <a:rPr sz="800" spc="20" dirty="0">
                <a:solidFill>
                  <a:srgbClr val="585858"/>
                </a:solidFill>
                <a:latin typeface="Lucida Sans Unicode"/>
                <a:cs typeface="Lucida Sans Unicode"/>
              </a:rPr>
              <a:t>o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93012" y="5334380"/>
            <a:ext cx="1847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585858"/>
                </a:solidFill>
                <a:latin typeface="Lucida Sans Unicode"/>
                <a:cs typeface="Lucida Sans Unicode"/>
              </a:rPr>
              <a:t>S</a:t>
            </a:r>
            <a:r>
              <a:rPr sz="800" spc="40" dirty="0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sz="8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t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01139" y="5334380"/>
            <a:ext cx="204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858"/>
                </a:solidFill>
                <a:latin typeface="Lucida Sans Unicode"/>
                <a:cs typeface="Lucida Sans Unicode"/>
              </a:rPr>
              <a:t>O</a:t>
            </a:r>
            <a:r>
              <a:rPr sz="800" spc="75" dirty="0">
                <a:solidFill>
                  <a:srgbClr val="585858"/>
                </a:solidFill>
                <a:latin typeface="Lucida Sans Unicode"/>
                <a:cs typeface="Lucida Sans Unicode"/>
              </a:rPr>
              <a:t>c</a:t>
            </a:r>
            <a:r>
              <a:rPr sz="8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t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11044" y="5334380"/>
            <a:ext cx="219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858"/>
                </a:solidFill>
                <a:latin typeface="Lucida Sans Unicode"/>
                <a:cs typeface="Lucida Sans Unicode"/>
              </a:rPr>
              <a:t>N</a:t>
            </a:r>
            <a:r>
              <a:rPr sz="800" spc="-20" dirty="0">
                <a:solidFill>
                  <a:srgbClr val="585858"/>
                </a:solidFill>
                <a:latin typeface="Lucida Sans Unicode"/>
                <a:cs typeface="Lucida Sans Unicode"/>
              </a:rPr>
              <a:t>o</a:t>
            </a:r>
            <a:r>
              <a:rPr sz="800" spc="35" dirty="0">
                <a:solidFill>
                  <a:srgbClr val="585858"/>
                </a:solidFill>
                <a:latin typeface="Lucida Sans Unicode"/>
                <a:cs typeface="Lucida Sans Unicode"/>
              </a:rPr>
              <a:t>v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45714" y="5334380"/>
            <a:ext cx="1841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D</a:t>
            </a:r>
            <a:r>
              <a:rPr sz="800" spc="-45" dirty="0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sz="800" spc="75" dirty="0">
                <a:solidFill>
                  <a:srgbClr val="585858"/>
                </a:solidFill>
                <a:latin typeface="Lucida Sans Unicode"/>
                <a:cs typeface="Lucida Sans Unicode"/>
              </a:rPr>
              <a:t>c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92478" y="5682183"/>
            <a:ext cx="152908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Lucida Sans Unicode"/>
                <a:cs typeface="Lucida Sans Unicode"/>
              </a:rPr>
              <a:t>PIM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700" spc="-25" dirty="0">
                <a:latin typeface="Lucida Sans Unicode"/>
                <a:cs typeface="Lucida Sans Unicode"/>
              </a:rPr>
              <a:t>E</a:t>
            </a:r>
            <a:r>
              <a:rPr sz="700" spc="-50" dirty="0">
                <a:latin typeface="Lucida Sans Unicode"/>
                <a:cs typeface="Lucida Sans Unicode"/>
              </a:rPr>
              <a:t>j</a:t>
            </a:r>
            <a:r>
              <a:rPr sz="700" spc="35" dirty="0">
                <a:latin typeface="Lucida Sans Unicode"/>
                <a:cs typeface="Lucida Sans Unicode"/>
              </a:rPr>
              <a:t>ecu</a:t>
            </a:r>
            <a:r>
              <a:rPr sz="700" spc="30" dirty="0">
                <a:latin typeface="Lucida Sans Unicode"/>
                <a:cs typeface="Lucida Sans Unicode"/>
              </a:rPr>
              <a:t>t</a:t>
            </a:r>
            <a:r>
              <a:rPr sz="700" spc="40" dirty="0">
                <a:latin typeface="Lucida Sans Unicode"/>
                <a:cs typeface="Lucida Sans Unicode"/>
              </a:rPr>
              <a:t>a</a:t>
            </a:r>
            <a:r>
              <a:rPr sz="700" spc="20" dirty="0">
                <a:latin typeface="Lucida Sans Unicode"/>
                <a:cs typeface="Lucida Sans Unicode"/>
              </a:rPr>
              <a:t>d</a:t>
            </a:r>
            <a:r>
              <a:rPr sz="700" spc="15" dirty="0">
                <a:latin typeface="Lucida Sans Unicode"/>
                <a:cs typeface="Lucida Sans Unicode"/>
              </a:rPr>
              <a:t>o</a:t>
            </a:r>
            <a:r>
              <a:rPr sz="700" dirty="0">
                <a:latin typeface="Lucida Sans Unicode"/>
                <a:cs typeface="Lucida Sans Unicode"/>
              </a:rPr>
              <a:t> </a:t>
            </a:r>
            <a:r>
              <a:rPr sz="700" spc="75" dirty="0">
                <a:latin typeface="Lucida Sans Unicode"/>
                <a:cs typeface="Lucida Sans Unicode"/>
              </a:rPr>
              <a:t>a</a:t>
            </a:r>
            <a:r>
              <a:rPr sz="700" spc="-35" dirty="0">
                <a:latin typeface="Lucida Sans Unicode"/>
                <a:cs typeface="Lucida Sans Unicode"/>
              </a:rPr>
              <a:t>l</a:t>
            </a:r>
            <a:r>
              <a:rPr sz="700" spc="-25" dirty="0">
                <a:latin typeface="Lucida Sans Unicode"/>
                <a:cs typeface="Lucida Sans Unicode"/>
              </a:rPr>
              <a:t> </a:t>
            </a:r>
            <a:r>
              <a:rPr sz="700" spc="-40" dirty="0">
                <a:latin typeface="Lucida Sans Unicode"/>
                <a:cs typeface="Lucida Sans Unicode"/>
              </a:rPr>
              <a:t>I</a:t>
            </a:r>
            <a:r>
              <a:rPr sz="700" spc="-35" dirty="0">
                <a:latin typeface="Lucida Sans Unicode"/>
                <a:cs typeface="Lucida Sans Unicode"/>
              </a:rPr>
              <a:t>I</a:t>
            </a:r>
            <a:r>
              <a:rPr sz="700" spc="-25" dirty="0">
                <a:latin typeface="Lucida Sans Unicode"/>
                <a:cs typeface="Lucida Sans Unicode"/>
              </a:rPr>
              <a:t> </a:t>
            </a:r>
            <a:r>
              <a:rPr sz="700" spc="-75" dirty="0">
                <a:latin typeface="Lucida Sans Unicode"/>
                <a:cs typeface="Lucida Sans Unicode"/>
              </a:rPr>
              <a:t>T</a:t>
            </a:r>
            <a:r>
              <a:rPr sz="700" spc="-30" dirty="0">
                <a:latin typeface="Lucida Sans Unicode"/>
                <a:cs typeface="Lucida Sans Unicode"/>
              </a:rPr>
              <a:t>r</a:t>
            </a:r>
            <a:r>
              <a:rPr sz="700" spc="-40" dirty="0">
                <a:latin typeface="Lucida Sans Unicode"/>
                <a:cs typeface="Lucida Sans Unicode"/>
              </a:rPr>
              <a:t>i</a:t>
            </a:r>
            <a:r>
              <a:rPr sz="700" spc="60" dirty="0">
                <a:latin typeface="Lucida Sans Unicode"/>
                <a:cs typeface="Lucida Sans Unicode"/>
              </a:rPr>
              <a:t>m</a:t>
            </a:r>
            <a:r>
              <a:rPr sz="700" spc="25" dirty="0">
                <a:latin typeface="Lucida Sans Unicode"/>
                <a:cs typeface="Lucida Sans Unicode"/>
              </a:rPr>
              <a:t>e</a:t>
            </a:r>
            <a:r>
              <a:rPr sz="700" spc="15" dirty="0">
                <a:latin typeface="Lucida Sans Unicode"/>
                <a:cs typeface="Lucida Sans Unicode"/>
              </a:rPr>
              <a:t>s</a:t>
            </a:r>
            <a:r>
              <a:rPr sz="700" spc="-20" dirty="0">
                <a:latin typeface="Lucida Sans Unicode"/>
                <a:cs typeface="Lucida Sans Unicode"/>
              </a:rPr>
              <a:t>tr</a:t>
            </a:r>
            <a:r>
              <a:rPr sz="700" spc="40" dirty="0">
                <a:latin typeface="Lucida Sans Unicode"/>
                <a:cs typeface="Lucida Sans Unicode"/>
              </a:rPr>
              <a:t>e</a:t>
            </a:r>
            <a:r>
              <a:rPr sz="700" spc="-20" dirty="0">
                <a:latin typeface="Lucida Sans Unicode"/>
                <a:cs typeface="Lucida Sans Unicode"/>
              </a:rPr>
              <a:t> </a:t>
            </a:r>
            <a:r>
              <a:rPr sz="700" spc="80" dirty="0">
                <a:latin typeface="Lucida Sans Unicode"/>
                <a:cs typeface="Lucida Sans Unicode"/>
              </a:rPr>
              <a:t>(</a:t>
            </a:r>
            <a:r>
              <a:rPr sz="700" spc="-25" dirty="0">
                <a:latin typeface="Lucida Sans Unicode"/>
                <a:cs typeface="Lucida Sans Unicode"/>
              </a:rPr>
              <a:t>E</a:t>
            </a:r>
            <a:r>
              <a:rPr sz="700" spc="25" dirty="0">
                <a:latin typeface="Lucida Sans Unicode"/>
                <a:cs typeface="Lucida Sans Unicode"/>
              </a:rPr>
              <a:t>n</a:t>
            </a:r>
            <a:r>
              <a:rPr sz="700" spc="30" dirty="0">
                <a:latin typeface="Lucida Sans Unicode"/>
                <a:cs typeface="Lucida Sans Unicode"/>
              </a:rPr>
              <a:t>e</a:t>
            </a:r>
            <a:r>
              <a:rPr sz="700" spc="-25" dirty="0">
                <a:latin typeface="Lucida Sans Unicode"/>
                <a:cs typeface="Lucida Sans Unicode"/>
              </a:rPr>
              <a:t>-</a:t>
            </a:r>
            <a:r>
              <a:rPr sz="700" spc="-50" dirty="0">
                <a:latin typeface="Lucida Sans Unicode"/>
                <a:cs typeface="Lucida Sans Unicode"/>
              </a:rPr>
              <a:t>j</a:t>
            </a:r>
            <a:r>
              <a:rPr sz="700" spc="10" dirty="0">
                <a:latin typeface="Lucida Sans Unicode"/>
                <a:cs typeface="Lucida Sans Unicode"/>
              </a:rPr>
              <a:t>u</a:t>
            </a:r>
            <a:r>
              <a:rPr sz="700" spc="5" dirty="0">
                <a:latin typeface="Lucida Sans Unicode"/>
                <a:cs typeface="Lucida Sans Unicode"/>
              </a:rPr>
              <a:t>n</a:t>
            </a:r>
            <a:r>
              <a:rPr sz="700" spc="85" dirty="0"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45840" y="5722416"/>
            <a:ext cx="110934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15" dirty="0">
                <a:latin typeface="Lucida Sans Unicode"/>
                <a:cs typeface="Lucida Sans Unicode"/>
              </a:rPr>
              <a:t>Ejecutado</a:t>
            </a:r>
            <a:r>
              <a:rPr sz="700" spc="-10" dirty="0">
                <a:latin typeface="Lucida Sans Unicode"/>
                <a:cs typeface="Lucida Sans Unicode"/>
              </a:rPr>
              <a:t> </a:t>
            </a:r>
            <a:r>
              <a:rPr sz="700" spc="80" dirty="0">
                <a:latin typeface="Lucida Sans Unicode"/>
                <a:cs typeface="Lucida Sans Unicode"/>
              </a:rPr>
              <a:t>a</a:t>
            </a:r>
            <a:r>
              <a:rPr sz="700" spc="-50" dirty="0">
                <a:latin typeface="Lucida Sans Unicode"/>
                <a:cs typeface="Lucida Sans Unicode"/>
              </a:rPr>
              <a:t> </a:t>
            </a:r>
            <a:r>
              <a:rPr sz="700" spc="20" dirty="0">
                <a:latin typeface="Lucida Sans Unicode"/>
                <a:cs typeface="Lucida Sans Unicode"/>
              </a:rPr>
              <a:t>la</a:t>
            </a:r>
            <a:r>
              <a:rPr sz="700" spc="-35" dirty="0">
                <a:latin typeface="Lucida Sans Unicode"/>
                <a:cs typeface="Lucida Sans Unicode"/>
              </a:rPr>
              <a:t> </a:t>
            </a:r>
            <a:r>
              <a:rPr sz="700" spc="30" dirty="0">
                <a:latin typeface="Lucida Sans Unicode"/>
                <a:cs typeface="Lucida Sans Unicode"/>
              </a:rPr>
              <a:t>fecha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700" spc="15" dirty="0">
                <a:latin typeface="Lucida Sans Unicode"/>
                <a:cs typeface="Lucida Sans Unicode"/>
              </a:rPr>
              <a:t>Proyección</a:t>
            </a:r>
            <a:r>
              <a:rPr sz="700" spc="-15" dirty="0">
                <a:latin typeface="Lucida Sans Unicode"/>
                <a:cs typeface="Lucida Sans Unicode"/>
              </a:rPr>
              <a:t> </a:t>
            </a:r>
            <a:r>
              <a:rPr sz="700" spc="30" dirty="0">
                <a:latin typeface="Lucida Sans Unicode"/>
                <a:cs typeface="Lucida Sans Unicode"/>
              </a:rPr>
              <a:t>de</a:t>
            </a:r>
            <a:r>
              <a:rPr sz="700" spc="-40" dirty="0">
                <a:latin typeface="Lucida Sans Unicode"/>
                <a:cs typeface="Lucida Sans Unicode"/>
              </a:rPr>
              <a:t> </a:t>
            </a:r>
            <a:r>
              <a:rPr sz="700" spc="15" dirty="0">
                <a:latin typeface="Lucida Sans Unicode"/>
                <a:cs typeface="Lucida Sans Unicode"/>
              </a:rPr>
              <a:t>ejecución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54295" y="5663894"/>
            <a:ext cx="189611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0" dirty="0">
                <a:solidFill>
                  <a:srgbClr val="1F4E79"/>
                </a:solidFill>
                <a:latin typeface="Arial"/>
                <a:cs typeface="Arial"/>
              </a:rPr>
              <a:t>%</a:t>
            </a:r>
            <a:r>
              <a:rPr sz="700" b="1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00" b="1" spc="40" dirty="0">
                <a:solidFill>
                  <a:srgbClr val="1F4E79"/>
                </a:solidFill>
                <a:latin typeface="Arial"/>
                <a:cs typeface="Arial"/>
              </a:rPr>
              <a:t>d</a:t>
            </a:r>
            <a:r>
              <a:rPr sz="700" b="1" spc="35" dirty="0">
                <a:solidFill>
                  <a:srgbClr val="1F4E79"/>
                </a:solidFill>
                <a:latin typeface="Arial"/>
                <a:cs typeface="Arial"/>
              </a:rPr>
              <a:t>e</a:t>
            </a:r>
            <a:r>
              <a:rPr sz="700" b="1" spc="-5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00" b="1" spc="35" dirty="0">
                <a:solidFill>
                  <a:srgbClr val="1F4E79"/>
                </a:solidFill>
                <a:latin typeface="Arial"/>
                <a:cs typeface="Arial"/>
              </a:rPr>
              <a:t>e</a:t>
            </a:r>
            <a:r>
              <a:rPr sz="700" b="1" spc="20" dirty="0">
                <a:solidFill>
                  <a:srgbClr val="1F4E79"/>
                </a:solidFill>
                <a:latin typeface="Arial"/>
                <a:cs typeface="Arial"/>
              </a:rPr>
              <a:t>je</a:t>
            </a:r>
            <a:r>
              <a:rPr sz="700" b="1" spc="30" dirty="0">
                <a:solidFill>
                  <a:srgbClr val="1F4E79"/>
                </a:solidFill>
                <a:latin typeface="Arial"/>
                <a:cs typeface="Arial"/>
              </a:rPr>
              <a:t>cu</a:t>
            </a:r>
            <a:r>
              <a:rPr sz="700" b="1" spc="25" dirty="0">
                <a:solidFill>
                  <a:srgbClr val="1F4E79"/>
                </a:solidFill>
                <a:latin typeface="Arial"/>
                <a:cs typeface="Arial"/>
              </a:rPr>
              <a:t>c</a:t>
            </a:r>
            <a:r>
              <a:rPr sz="700" b="1" spc="5" dirty="0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sz="700" b="1" spc="25" dirty="0">
                <a:solidFill>
                  <a:srgbClr val="1F4E79"/>
                </a:solidFill>
                <a:latin typeface="Arial"/>
                <a:cs typeface="Arial"/>
              </a:rPr>
              <a:t>ón</a:t>
            </a:r>
            <a:r>
              <a:rPr sz="700" b="1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00" b="1" spc="75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sz="700" b="1" spc="30" dirty="0">
                <a:solidFill>
                  <a:srgbClr val="1F4E79"/>
                </a:solidFill>
                <a:latin typeface="Arial"/>
                <a:cs typeface="Arial"/>
              </a:rPr>
              <a:t>cu</a:t>
            </a:r>
            <a:r>
              <a:rPr sz="700" b="1" spc="105" dirty="0">
                <a:solidFill>
                  <a:srgbClr val="1F4E79"/>
                </a:solidFill>
                <a:latin typeface="Arial"/>
                <a:cs typeface="Arial"/>
              </a:rPr>
              <a:t>m</a:t>
            </a:r>
            <a:r>
              <a:rPr sz="700" b="1" spc="35" dirty="0">
                <a:solidFill>
                  <a:srgbClr val="1F4E79"/>
                </a:solidFill>
                <a:latin typeface="Arial"/>
                <a:cs typeface="Arial"/>
              </a:rPr>
              <a:t>u</a:t>
            </a:r>
            <a:r>
              <a:rPr sz="700" b="1" spc="10" dirty="0">
                <a:solidFill>
                  <a:srgbClr val="1F4E79"/>
                </a:solidFill>
                <a:latin typeface="Arial"/>
                <a:cs typeface="Arial"/>
              </a:rPr>
              <a:t>l</a:t>
            </a:r>
            <a:r>
              <a:rPr sz="700" b="1" spc="75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sz="700" b="1" spc="40" dirty="0">
                <a:solidFill>
                  <a:srgbClr val="1F4E79"/>
                </a:solidFill>
                <a:latin typeface="Arial"/>
                <a:cs typeface="Arial"/>
              </a:rPr>
              <a:t>d</a:t>
            </a:r>
            <a:r>
              <a:rPr sz="700" b="1" spc="80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sz="700" b="1" spc="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00" b="1" spc="75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sz="700" b="1" spc="10" dirty="0">
                <a:solidFill>
                  <a:srgbClr val="1F4E79"/>
                </a:solidFill>
                <a:latin typeface="Arial"/>
                <a:cs typeface="Arial"/>
              </a:rPr>
              <a:t>l</a:t>
            </a:r>
            <a:r>
              <a:rPr sz="700" b="1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1F4E79"/>
                </a:solidFill>
                <a:latin typeface="Arial"/>
                <a:cs typeface="Arial"/>
              </a:rPr>
              <a:t>II</a:t>
            </a:r>
            <a:r>
              <a:rPr sz="700" b="1" spc="-25" dirty="0">
                <a:solidFill>
                  <a:srgbClr val="1F4E79"/>
                </a:solidFill>
                <a:latin typeface="Arial"/>
                <a:cs typeface="Arial"/>
              </a:rPr>
              <a:t> T</a:t>
            </a:r>
            <a:r>
              <a:rPr sz="700" b="1" spc="25" dirty="0">
                <a:solidFill>
                  <a:srgbClr val="1F4E79"/>
                </a:solidFill>
                <a:latin typeface="Arial"/>
                <a:cs typeface="Arial"/>
              </a:rPr>
              <a:t>r</a:t>
            </a:r>
            <a:r>
              <a:rPr sz="700" b="1" spc="60" dirty="0">
                <a:solidFill>
                  <a:srgbClr val="1F4E79"/>
                </a:solidFill>
                <a:latin typeface="Arial"/>
                <a:cs typeface="Arial"/>
              </a:rPr>
              <a:t>im</a:t>
            </a:r>
            <a:r>
              <a:rPr sz="700" b="1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00" b="1" spc="20" dirty="0">
                <a:solidFill>
                  <a:srgbClr val="1F4E79"/>
                </a:solidFill>
                <a:latin typeface="Arial"/>
                <a:cs typeface="Arial"/>
              </a:rPr>
              <a:t>2022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20" dirty="0">
                <a:solidFill>
                  <a:srgbClr val="7E5F00"/>
                </a:solidFill>
                <a:latin typeface="Arial"/>
                <a:cs typeface="Arial"/>
              </a:rPr>
              <a:t>%</a:t>
            </a:r>
            <a:r>
              <a:rPr sz="700" b="1" spc="-35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700" b="1" spc="40" dirty="0">
                <a:solidFill>
                  <a:srgbClr val="7E5F00"/>
                </a:solidFill>
                <a:latin typeface="Arial"/>
                <a:cs typeface="Arial"/>
              </a:rPr>
              <a:t>d</a:t>
            </a:r>
            <a:r>
              <a:rPr sz="700" b="1" spc="35" dirty="0">
                <a:solidFill>
                  <a:srgbClr val="7E5F00"/>
                </a:solidFill>
                <a:latin typeface="Arial"/>
                <a:cs typeface="Arial"/>
              </a:rPr>
              <a:t>e</a:t>
            </a:r>
            <a:r>
              <a:rPr sz="700" b="1" spc="-50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700" b="1" spc="35" dirty="0">
                <a:solidFill>
                  <a:srgbClr val="7E5F00"/>
                </a:solidFill>
                <a:latin typeface="Arial"/>
                <a:cs typeface="Arial"/>
              </a:rPr>
              <a:t>e</a:t>
            </a:r>
            <a:r>
              <a:rPr sz="700" b="1" spc="20" dirty="0">
                <a:solidFill>
                  <a:srgbClr val="7E5F00"/>
                </a:solidFill>
                <a:latin typeface="Arial"/>
                <a:cs typeface="Arial"/>
              </a:rPr>
              <a:t>je</a:t>
            </a:r>
            <a:r>
              <a:rPr sz="700" b="1" spc="30" dirty="0">
                <a:solidFill>
                  <a:srgbClr val="7E5F00"/>
                </a:solidFill>
                <a:latin typeface="Arial"/>
                <a:cs typeface="Arial"/>
              </a:rPr>
              <a:t>cu</a:t>
            </a:r>
            <a:r>
              <a:rPr sz="700" b="1" spc="25" dirty="0">
                <a:solidFill>
                  <a:srgbClr val="7E5F00"/>
                </a:solidFill>
                <a:latin typeface="Arial"/>
                <a:cs typeface="Arial"/>
              </a:rPr>
              <a:t>c</a:t>
            </a:r>
            <a:r>
              <a:rPr sz="700" b="1" spc="5" dirty="0">
                <a:solidFill>
                  <a:srgbClr val="7E5F00"/>
                </a:solidFill>
                <a:latin typeface="Arial"/>
                <a:cs typeface="Arial"/>
              </a:rPr>
              <a:t>i</a:t>
            </a:r>
            <a:r>
              <a:rPr sz="700" b="1" spc="25" dirty="0">
                <a:solidFill>
                  <a:srgbClr val="7E5F00"/>
                </a:solidFill>
                <a:latin typeface="Arial"/>
                <a:cs typeface="Arial"/>
              </a:rPr>
              <a:t>ón</a:t>
            </a:r>
            <a:r>
              <a:rPr sz="700" b="1" spc="-30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700" b="1" spc="75" dirty="0">
                <a:solidFill>
                  <a:srgbClr val="7E5F00"/>
                </a:solidFill>
                <a:latin typeface="Arial"/>
                <a:cs typeface="Arial"/>
              </a:rPr>
              <a:t>a</a:t>
            </a:r>
            <a:r>
              <a:rPr sz="700" b="1" spc="30" dirty="0">
                <a:solidFill>
                  <a:srgbClr val="7E5F00"/>
                </a:solidFill>
                <a:latin typeface="Arial"/>
                <a:cs typeface="Arial"/>
              </a:rPr>
              <a:t>cu</a:t>
            </a:r>
            <a:r>
              <a:rPr sz="700" b="1" spc="105" dirty="0">
                <a:solidFill>
                  <a:srgbClr val="7E5F00"/>
                </a:solidFill>
                <a:latin typeface="Arial"/>
                <a:cs typeface="Arial"/>
              </a:rPr>
              <a:t>m</a:t>
            </a:r>
            <a:r>
              <a:rPr sz="700" b="1" spc="35" dirty="0">
                <a:solidFill>
                  <a:srgbClr val="7E5F00"/>
                </a:solidFill>
                <a:latin typeface="Arial"/>
                <a:cs typeface="Arial"/>
              </a:rPr>
              <a:t>u</a:t>
            </a:r>
            <a:r>
              <a:rPr sz="700" b="1" spc="10" dirty="0">
                <a:solidFill>
                  <a:srgbClr val="7E5F00"/>
                </a:solidFill>
                <a:latin typeface="Arial"/>
                <a:cs typeface="Arial"/>
              </a:rPr>
              <a:t>l</a:t>
            </a:r>
            <a:r>
              <a:rPr sz="700" b="1" spc="75" dirty="0">
                <a:solidFill>
                  <a:srgbClr val="7E5F00"/>
                </a:solidFill>
                <a:latin typeface="Arial"/>
                <a:cs typeface="Arial"/>
              </a:rPr>
              <a:t>a</a:t>
            </a:r>
            <a:r>
              <a:rPr sz="700" b="1" spc="40" dirty="0">
                <a:solidFill>
                  <a:srgbClr val="7E5F00"/>
                </a:solidFill>
                <a:latin typeface="Arial"/>
                <a:cs typeface="Arial"/>
              </a:rPr>
              <a:t>d</a:t>
            </a:r>
            <a:r>
              <a:rPr sz="700" b="1" spc="80" dirty="0">
                <a:solidFill>
                  <a:srgbClr val="7E5F00"/>
                </a:solidFill>
                <a:latin typeface="Arial"/>
                <a:cs typeface="Arial"/>
              </a:rPr>
              <a:t>a</a:t>
            </a:r>
            <a:r>
              <a:rPr sz="700" b="1" spc="15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700" b="1" spc="80" dirty="0">
                <a:solidFill>
                  <a:srgbClr val="7E5F00"/>
                </a:solidFill>
                <a:latin typeface="Arial"/>
                <a:cs typeface="Arial"/>
              </a:rPr>
              <a:t>a</a:t>
            </a:r>
            <a:r>
              <a:rPr sz="700" b="1" spc="-45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700" b="1" spc="75" dirty="0">
                <a:solidFill>
                  <a:srgbClr val="7E5F00"/>
                </a:solidFill>
                <a:latin typeface="Arial"/>
                <a:cs typeface="Arial"/>
              </a:rPr>
              <a:t>a</a:t>
            </a:r>
            <a:r>
              <a:rPr sz="700" b="1" spc="40" dirty="0">
                <a:solidFill>
                  <a:srgbClr val="7E5F00"/>
                </a:solidFill>
                <a:latin typeface="Arial"/>
                <a:cs typeface="Arial"/>
              </a:rPr>
              <a:t>g</a:t>
            </a:r>
            <a:r>
              <a:rPr sz="700" b="1" spc="20" dirty="0">
                <a:solidFill>
                  <a:srgbClr val="7E5F00"/>
                </a:solidFill>
                <a:latin typeface="Arial"/>
                <a:cs typeface="Arial"/>
              </a:rPr>
              <a:t>o</a:t>
            </a:r>
            <a:r>
              <a:rPr sz="700" b="1" spc="170" dirty="0">
                <a:solidFill>
                  <a:srgbClr val="7E5F00"/>
                </a:solidFill>
                <a:latin typeface="Arial"/>
                <a:cs typeface="Arial"/>
              </a:rPr>
              <a:t>-</a:t>
            </a:r>
            <a:r>
              <a:rPr sz="700" b="1" spc="20" dirty="0">
                <a:solidFill>
                  <a:srgbClr val="7E5F00"/>
                </a:solidFill>
                <a:latin typeface="Arial"/>
                <a:cs typeface="Arial"/>
              </a:rPr>
              <a:t>2022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20" dirty="0">
                <a:solidFill>
                  <a:srgbClr val="604137"/>
                </a:solidFill>
                <a:latin typeface="Arial"/>
                <a:cs typeface="Arial"/>
              </a:rPr>
              <a:t>%</a:t>
            </a:r>
            <a:r>
              <a:rPr sz="700" b="1" spc="-35" dirty="0">
                <a:solidFill>
                  <a:srgbClr val="604137"/>
                </a:solidFill>
                <a:latin typeface="Arial"/>
                <a:cs typeface="Arial"/>
              </a:rPr>
              <a:t> </a:t>
            </a:r>
            <a:r>
              <a:rPr sz="700" b="1" spc="40" dirty="0">
                <a:solidFill>
                  <a:srgbClr val="604137"/>
                </a:solidFill>
                <a:latin typeface="Arial"/>
                <a:cs typeface="Arial"/>
              </a:rPr>
              <a:t>d</a:t>
            </a:r>
            <a:r>
              <a:rPr sz="700" b="1" spc="35" dirty="0">
                <a:solidFill>
                  <a:srgbClr val="604137"/>
                </a:solidFill>
                <a:latin typeface="Arial"/>
                <a:cs typeface="Arial"/>
              </a:rPr>
              <a:t>e</a:t>
            </a:r>
            <a:r>
              <a:rPr sz="700" b="1" spc="-50" dirty="0">
                <a:solidFill>
                  <a:srgbClr val="604137"/>
                </a:solidFill>
                <a:latin typeface="Arial"/>
                <a:cs typeface="Arial"/>
              </a:rPr>
              <a:t> </a:t>
            </a:r>
            <a:r>
              <a:rPr sz="700" b="1" spc="35" dirty="0">
                <a:solidFill>
                  <a:srgbClr val="604137"/>
                </a:solidFill>
                <a:latin typeface="Arial"/>
                <a:cs typeface="Arial"/>
              </a:rPr>
              <a:t>e</a:t>
            </a:r>
            <a:r>
              <a:rPr sz="700" b="1" spc="20" dirty="0">
                <a:solidFill>
                  <a:srgbClr val="604137"/>
                </a:solidFill>
                <a:latin typeface="Arial"/>
                <a:cs typeface="Arial"/>
              </a:rPr>
              <a:t>je</a:t>
            </a:r>
            <a:r>
              <a:rPr sz="700" b="1" spc="30" dirty="0">
                <a:solidFill>
                  <a:srgbClr val="604137"/>
                </a:solidFill>
                <a:latin typeface="Arial"/>
                <a:cs typeface="Arial"/>
              </a:rPr>
              <a:t>cu</a:t>
            </a:r>
            <a:r>
              <a:rPr sz="700" b="1" spc="25" dirty="0">
                <a:solidFill>
                  <a:srgbClr val="604137"/>
                </a:solidFill>
                <a:latin typeface="Arial"/>
                <a:cs typeface="Arial"/>
              </a:rPr>
              <a:t>c</a:t>
            </a:r>
            <a:r>
              <a:rPr sz="700" b="1" spc="5" dirty="0">
                <a:solidFill>
                  <a:srgbClr val="604137"/>
                </a:solidFill>
                <a:latin typeface="Arial"/>
                <a:cs typeface="Arial"/>
              </a:rPr>
              <a:t>i</a:t>
            </a:r>
            <a:r>
              <a:rPr sz="700" b="1" spc="25" dirty="0">
                <a:solidFill>
                  <a:srgbClr val="604137"/>
                </a:solidFill>
                <a:latin typeface="Arial"/>
                <a:cs typeface="Arial"/>
              </a:rPr>
              <a:t>ón</a:t>
            </a:r>
            <a:r>
              <a:rPr sz="700" b="1" spc="-30" dirty="0">
                <a:solidFill>
                  <a:srgbClr val="604137"/>
                </a:solidFill>
                <a:latin typeface="Arial"/>
                <a:cs typeface="Arial"/>
              </a:rPr>
              <a:t> </a:t>
            </a:r>
            <a:r>
              <a:rPr sz="700" b="1" spc="75" dirty="0">
                <a:solidFill>
                  <a:srgbClr val="604137"/>
                </a:solidFill>
                <a:latin typeface="Arial"/>
                <a:cs typeface="Arial"/>
              </a:rPr>
              <a:t>a</a:t>
            </a:r>
            <a:r>
              <a:rPr sz="700" b="1" spc="30" dirty="0">
                <a:solidFill>
                  <a:srgbClr val="604137"/>
                </a:solidFill>
                <a:latin typeface="Arial"/>
                <a:cs typeface="Arial"/>
              </a:rPr>
              <a:t>cu</a:t>
            </a:r>
            <a:r>
              <a:rPr sz="700" b="1" spc="105" dirty="0">
                <a:solidFill>
                  <a:srgbClr val="604137"/>
                </a:solidFill>
                <a:latin typeface="Arial"/>
                <a:cs typeface="Arial"/>
              </a:rPr>
              <a:t>m</a:t>
            </a:r>
            <a:r>
              <a:rPr sz="700" b="1" spc="35" dirty="0">
                <a:solidFill>
                  <a:srgbClr val="604137"/>
                </a:solidFill>
                <a:latin typeface="Arial"/>
                <a:cs typeface="Arial"/>
              </a:rPr>
              <a:t>u</a:t>
            </a:r>
            <a:r>
              <a:rPr sz="700" b="1" spc="10" dirty="0">
                <a:solidFill>
                  <a:srgbClr val="604137"/>
                </a:solidFill>
                <a:latin typeface="Arial"/>
                <a:cs typeface="Arial"/>
              </a:rPr>
              <a:t>l</a:t>
            </a:r>
            <a:r>
              <a:rPr sz="700" b="1" spc="75" dirty="0">
                <a:solidFill>
                  <a:srgbClr val="604137"/>
                </a:solidFill>
                <a:latin typeface="Arial"/>
                <a:cs typeface="Arial"/>
              </a:rPr>
              <a:t>a</a:t>
            </a:r>
            <a:r>
              <a:rPr sz="700" b="1" spc="40" dirty="0">
                <a:solidFill>
                  <a:srgbClr val="604137"/>
                </a:solidFill>
                <a:latin typeface="Arial"/>
                <a:cs typeface="Arial"/>
              </a:rPr>
              <a:t>d</a:t>
            </a:r>
            <a:r>
              <a:rPr sz="700" b="1" spc="80" dirty="0">
                <a:solidFill>
                  <a:srgbClr val="604137"/>
                </a:solidFill>
                <a:latin typeface="Arial"/>
                <a:cs typeface="Arial"/>
              </a:rPr>
              <a:t>a</a:t>
            </a:r>
            <a:r>
              <a:rPr sz="700" b="1" spc="15" dirty="0">
                <a:solidFill>
                  <a:srgbClr val="604137"/>
                </a:solidFill>
                <a:latin typeface="Arial"/>
                <a:cs typeface="Arial"/>
              </a:rPr>
              <a:t> </a:t>
            </a:r>
            <a:r>
              <a:rPr sz="700" b="1" spc="75" dirty="0">
                <a:solidFill>
                  <a:srgbClr val="604137"/>
                </a:solidFill>
                <a:latin typeface="Arial"/>
                <a:cs typeface="Arial"/>
              </a:rPr>
              <a:t>a</a:t>
            </a:r>
            <a:r>
              <a:rPr sz="700" b="1" spc="10" dirty="0">
                <a:solidFill>
                  <a:srgbClr val="604137"/>
                </a:solidFill>
                <a:latin typeface="Arial"/>
                <a:cs typeface="Arial"/>
              </a:rPr>
              <a:t>l</a:t>
            </a:r>
            <a:r>
              <a:rPr sz="700" b="1" spc="-30" dirty="0">
                <a:solidFill>
                  <a:srgbClr val="604137"/>
                </a:solidFill>
                <a:latin typeface="Arial"/>
                <a:cs typeface="Arial"/>
              </a:rPr>
              <a:t> </a:t>
            </a:r>
            <a:r>
              <a:rPr sz="700" b="1" spc="25" dirty="0">
                <a:solidFill>
                  <a:srgbClr val="604137"/>
                </a:solidFill>
                <a:latin typeface="Arial"/>
                <a:cs typeface="Arial"/>
              </a:rPr>
              <a:t>c</a:t>
            </a:r>
            <a:r>
              <a:rPr sz="700" b="1" spc="5" dirty="0">
                <a:solidFill>
                  <a:srgbClr val="604137"/>
                </a:solidFill>
                <a:latin typeface="Arial"/>
                <a:cs typeface="Arial"/>
              </a:rPr>
              <a:t>i</a:t>
            </a:r>
            <a:r>
              <a:rPr sz="700" b="1" spc="35" dirty="0">
                <a:solidFill>
                  <a:srgbClr val="604137"/>
                </a:solidFill>
                <a:latin typeface="Arial"/>
                <a:cs typeface="Arial"/>
              </a:rPr>
              <a:t>e</a:t>
            </a:r>
            <a:r>
              <a:rPr sz="700" b="1" spc="25" dirty="0">
                <a:solidFill>
                  <a:srgbClr val="604137"/>
                </a:solidFill>
                <a:latin typeface="Arial"/>
                <a:cs typeface="Arial"/>
              </a:rPr>
              <a:t>rr</a:t>
            </a:r>
            <a:r>
              <a:rPr sz="700" b="1" spc="35" dirty="0">
                <a:solidFill>
                  <a:srgbClr val="604137"/>
                </a:solidFill>
                <a:latin typeface="Arial"/>
                <a:cs typeface="Arial"/>
              </a:rPr>
              <a:t>e</a:t>
            </a:r>
            <a:r>
              <a:rPr sz="700" b="1" spc="-50" dirty="0">
                <a:solidFill>
                  <a:srgbClr val="604137"/>
                </a:solidFill>
                <a:latin typeface="Arial"/>
                <a:cs typeface="Arial"/>
              </a:rPr>
              <a:t> </a:t>
            </a:r>
            <a:r>
              <a:rPr sz="700" b="1" spc="20" dirty="0">
                <a:solidFill>
                  <a:srgbClr val="604137"/>
                </a:solidFill>
                <a:latin typeface="Arial"/>
                <a:cs typeface="Arial"/>
              </a:rPr>
              <a:t>2022</a:t>
            </a:r>
            <a:endParaRPr sz="7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92708" y="5736335"/>
            <a:ext cx="177165" cy="59690"/>
          </a:xfrm>
          <a:custGeom>
            <a:avLst/>
            <a:gdLst/>
            <a:ahLst/>
            <a:cxnLst/>
            <a:rect l="l" t="t" r="r" b="b"/>
            <a:pathLst>
              <a:path w="177165" h="59689">
                <a:moveTo>
                  <a:pt x="176784" y="0"/>
                </a:moveTo>
                <a:lnTo>
                  <a:pt x="0" y="0"/>
                </a:lnTo>
                <a:lnTo>
                  <a:pt x="0" y="59435"/>
                </a:lnTo>
                <a:lnTo>
                  <a:pt x="176784" y="59435"/>
                </a:lnTo>
                <a:lnTo>
                  <a:pt x="17678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01852" y="5949696"/>
            <a:ext cx="177165" cy="59690"/>
          </a:xfrm>
          <a:custGeom>
            <a:avLst/>
            <a:gdLst/>
            <a:ahLst/>
            <a:cxnLst/>
            <a:rect l="l" t="t" r="r" b="b"/>
            <a:pathLst>
              <a:path w="177165" h="59689">
                <a:moveTo>
                  <a:pt x="176784" y="0"/>
                </a:moveTo>
                <a:lnTo>
                  <a:pt x="0" y="0"/>
                </a:lnTo>
                <a:lnTo>
                  <a:pt x="0" y="59435"/>
                </a:lnTo>
                <a:lnTo>
                  <a:pt x="176784" y="59435"/>
                </a:lnTo>
                <a:lnTo>
                  <a:pt x="176784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36035" y="5783579"/>
            <a:ext cx="177165" cy="59690"/>
          </a:xfrm>
          <a:custGeom>
            <a:avLst/>
            <a:gdLst/>
            <a:ahLst/>
            <a:cxnLst/>
            <a:rect l="l" t="t" r="r" b="b"/>
            <a:pathLst>
              <a:path w="177164" h="59689">
                <a:moveTo>
                  <a:pt x="176784" y="0"/>
                </a:moveTo>
                <a:lnTo>
                  <a:pt x="0" y="0"/>
                </a:lnTo>
                <a:lnTo>
                  <a:pt x="0" y="59436"/>
                </a:lnTo>
                <a:lnTo>
                  <a:pt x="176784" y="59436"/>
                </a:lnTo>
                <a:lnTo>
                  <a:pt x="176784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57371" y="5999988"/>
            <a:ext cx="175260" cy="59690"/>
          </a:xfrm>
          <a:custGeom>
            <a:avLst/>
            <a:gdLst/>
            <a:ahLst/>
            <a:cxnLst/>
            <a:rect l="l" t="t" r="r" b="b"/>
            <a:pathLst>
              <a:path w="175260" h="59689">
                <a:moveTo>
                  <a:pt x="0" y="59436"/>
                </a:moveTo>
                <a:lnTo>
                  <a:pt x="175260" y="59436"/>
                </a:lnTo>
                <a:lnTo>
                  <a:pt x="175260" y="0"/>
                </a:lnTo>
                <a:lnTo>
                  <a:pt x="0" y="0"/>
                </a:lnTo>
                <a:lnTo>
                  <a:pt x="0" y="59436"/>
                </a:lnTo>
                <a:close/>
              </a:path>
            </a:pathLst>
          </a:custGeom>
          <a:ln w="12700">
            <a:solidFill>
              <a:srgbClr val="1F4E7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288161" y="4569332"/>
            <a:ext cx="1676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1F4E79"/>
                </a:solidFill>
                <a:latin typeface="Arial"/>
                <a:cs typeface="Arial"/>
              </a:rPr>
              <a:t>1%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34642" y="4483049"/>
            <a:ext cx="1911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F4E79"/>
                </a:solidFill>
                <a:latin typeface="Arial"/>
                <a:cs typeface="Arial"/>
              </a:rPr>
              <a:t>2%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32735" y="4376673"/>
            <a:ext cx="203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45" dirty="0">
                <a:solidFill>
                  <a:srgbClr val="1F4E79"/>
                </a:solidFill>
                <a:latin typeface="Arial"/>
                <a:cs typeface="Arial"/>
              </a:rPr>
              <a:t>4%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67025" y="4250182"/>
            <a:ext cx="1987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solidFill>
                  <a:srgbClr val="1F4E79"/>
                </a:solidFill>
                <a:latin typeface="Arial"/>
                <a:cs typeface="Arial"/>
              </a:rPr>
              <a:t>6%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67532" y="4105402"/>
            <a:ext cx="2006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30" dirty="0">
                <a:solidFill>
                  <a:srgbClr val="1F4E79"/>
                </a:solidFill>
                <a:latin typeface="Arial"/>
                <a:cs typeface="Arial"/>
              </a:rPr>
              <a:t>8%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56405" y="3980434"/>
            <a:ext cx="314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75" dirty="0">
                <a:solidFill>
                  <a:srgbClr val="1F4E79"/>
                </a:solidFill>
                <a:latin typeface="Arial"/>
                <a:cs typeface="Arial"/>
              </a:rPr>
              <a:t>11%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384294" y="3790315"/>
            <a:ext cx="2336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0" dirty="0">
                <a:solidFill>
                  <a:srgbClr val="7E5F00"/>
                </a:solidFill>
                <a:latin typeface="Arial"/>
                <a:cs typeface="Arial"/>
              </a:rPr>
              <a:t>21%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750434" y="3562857"/>
            <a:ext cx="349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5" dirty="0">
                <a:solidFill>
                  <a:srgbClr val="7E5F00"/>
                </a:solidFill>
                <a:latin typeface="Arial"/>
                <a:cs typeface="Arial"/>
              </a:rPr>
              <a:t>3</a:t>
            </a:r>
            <a:r>
              <a:rPr sz="1200" b="1" spc="40" dirty="0">
                <a:solidFill>
                  <a:srgbClr val="7E5F00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397246" y="3261105"/>
            <a:ext cx="273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5" dirty="0">
                <a:solidFill>
                  <a:srgbClr val="604137"/>
                </a:solidFill>
                <a:latin typeface="Arial"/>
                <a:cs typeface="Arial"/>
              </a:rPr>
              <a:t>4</a:t>
            </a:r>
            <a:r>
              <a:rPr sz="900" b="1" spc="15" dirty="0">
                <a:solidFill>
                  <a:srgbClr val="604137"/>
                </a:solidFill>
                <a:latin typeface="Arial"/>
                <a:cs typeface="Arial"/>
              </a:rPr>
              <a:t>9%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33694" y="2548254"/>
            <a:ext cx="260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604137"/>
                </a:solidFill>
                <a:latin typeface="Arial"/>
                <a:cs typeface="Arial"/>
              </a:rPr>
              <a:t>70%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56426" y="2197353"/>
            <a:ext cx="260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30" dirty="0">
                <a:solidFill>
                  <a:srgbClr val="604137"/>
                </a:solidFill>
                <a:latin typeface="Arial"/>
                <a:cs typeface="Arial"/>
              </a:rPr>
              <a:t>78</a:t>
            </a:r>
            <a:r>
              <a:rPr sz="900" b="1" spc="-20" dirty="0">
                <a:solidFill>
                  <a:srgbClr val="604137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00798" y="1529334"/>
            <a:ext cx="335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604137"/>
                </a:solidFill>
                <a:latin typeface="Arial"/>
                <a:cs typeface="Arial"/>
              </a:rPr>
              <a:t>97%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3" y="1162050"/>
            <a:ext cx="11146790" cy="0"/>
          </a:xfrm>
          <a:custGeom>
            <a:avLst/>
            <a:gdLst/>
            <a:ahLst/>
            <a:cxnLst/>
            <a:rect l="l" t="t" r="r" b="b"/>
            <a:pathLst>
              <a:path w="11146790">
                <a:moveTo>
                  <a:pt x="0" y="0"/>
                </a:moveTo>
                <a:lnTo>
                  <a:pt x="11146790" y="0"/>
                </a:lnTo>
              </a:path>
            </a:pathLst>
          </a:custGeom>
          <a:ln w="19050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988" rIns="0" bIns="0" rtlCol="0">
            <a:spAutoFit/>
          </a:bodyPr>
          <a:lstStyle/>
          <a:p>
            <a:pPr marL="3532504" marR="5080" algn="r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5.</a:t>
            </a:r>
            <a:r>
              <a:rPr spc="-110" dirty="0"/>
              <a:t> </a:t>
            </a:r>
            <a:r>
              <a:rPr spc="100" dirty="0"/>
              <a:t>Problemática</a:t>
            </a:r>
            <a:r>
              <a:rPr spc="-155" dirty="0"/>
              <a:t> </a:t>
            </a:r>
            <a:r>
              <a:rPr spc="120" dirty="0"/>
              <a:t>presentada</a:t>
            </a:r>
            <a:r>
              <a:rPr spc="-125" dirty="0"/>
              <a:t> </a:t>
            </a:r>
            <a:r>
              <a:rPr spc="105" dirty="0"/>
              <a:t>en</a:t>
            </a:r>
            <a:r>
              <a:rPr spc="-120" dirty="0"/>
              <a:t> </a:t>
            </a:r>
            <a:r>
              <a:rPr spc="105" dirty="0"/>
              <a:t>la</a:t>
            </a:r>
            <a:r>
              <a:rPr spc="-114" dirty="0"/>
              <a:t> </a:t>
            </a:r>
            <a:r>
              <a:rPr spc="80" dirty="0"/>
              <a:t>ejecución</a:t>
            </a:r>
            <a:r>
              <a:rPr spc="-125" dirty="0"/>
              <a:t> </a:t>
            </a:r>
            <a:r>
              <a:rPr spc="60" dirty="0"/>
              <a:t>del</a:t>
            </a:r>
          </a:p>
          <a:p>
            <a:pPr marL="3532504" marR="11430" algn="r">
              <a:lnSpc>
                <a:spcPct val="100000"/>
              </a:lnSpc>
            </a:pPr>
            <a:r>
              <a:rPr spc="105" dirty="0"/>
              <a:t>gasto</a:t>
            </a:r>
            <a:r>
              <a:rPr spc="-145" dirty="0"/>
              <a:t> </a:t>
            </a:r>
            <a:r>
              <a:rPr spc="105" dirty="0"/>
              <a:t>y</a:t>
            </a:r>
            <a:r>
              <a:rPr spc="-125" dirty="0"/>
              <a:t> </a:t>
            </a:r>
            <a:r>
              <a:rPr spc="130" dirty="0"/>
              <a:t>medidas</a:t>
            </a:r>
            <a:r>
              <a:rPr spc="-160" dirty="0"/>
              <a:t> </a:t>
            </a:r>
            <a:r>
              <a:rPr spc="155" dirty="0"/>
              <a:t>adoptadas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9241" y="1422349"/>
            <a:ext cx="11019790" cy="1043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6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desarrollo</a:t>
            </a:r>
            <a:r>
              <a:rPr sz="16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6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sus</a:t>
            </a:r>
            <a:r>
              <a:rPr sz="16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actividades</a:t>
            </a:r>
            <a:r>
              <a:rPr sz="16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6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período</a:t>
            </a:r>
            <a:r>
              <a:rPr sz="16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2020-2022</a:t>
            </a:r>
            <a:r>
              <a:rPr sz="16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6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ONPE</a:t>
            </a:r>
            <a:r>
              <a:rPr sz="16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tuvo</a:t>
            </a:r>
            <a:r>
              <a:rPr sz="16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que</a:t>
            </a:r>
            <a:r>
              <a:rPr sz="16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enfrentarse</a:t>
            </a:r>
            <a:r>
              <a:rPr sz="16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con</a:t>
            </a:r>
            <a:r>
              <a:rPr sz="16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una</a:t>
            </a:r>
            <a:r>
              <a:rPr sz="16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serie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dificultades,</a:t>
            </a:r>
            <a:r>
              <a:rPr sz="16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6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cuales</a:t>
            </a:r>
            <a:r>
              <a:rPr sz="16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aplico</a:t>
            </a:r>
            <a:r>
              <a:rPr sz="16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distintas</a:t>
            </a:r>
            <a:r>
              <a:rPr sz="16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estrategias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Lucida Sans Unicode"/>
              <a:cs typeface="Lucida Sans Unicode"/>
            </a:endParaRPr>
          </a:p>
          <a:p>
            <a:pPr marL="1207770">
              <a:lnSpc>
                <a:spcPct val="100000"/>
              </a:lnSpc>
            </a:pPr>
            <a:r>
              <a:rPr sz="1800" b="1" spc="40" dirty="0">
                <a:solidFill>
                  <a:srgbClr val="333E50"/>
                </a:solidFill>
                <a:latin typeface="Arial"/>
                <a:cs typeface="Arial"/>
              </a:rPr>
              <a:t>Ejecución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333E50"/>
                </a:solidFill>
                <a:latin typeface="Arial"/>
                <a:cs typeface="Arial"/>
              </a:rPr>
              <a:t>elecciones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en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el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período</a:t>
            </a:r>
            <a:r>
              <a:rPr sz="1800" b="1" spc="-8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2021-2022</a:t>
            </a:r>
            <a:r>
              <a:rPr sz="1800" b="1" spc="-1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en</a:t>
            </a:r>
            <a:r>
              <a:rPr sz="18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333E50"/>
                </a:solidFill>
                <a:latin typeface="Arial"/>
                <a:cs typeface="Arial"/>
              </a:rPr>
              <a:t>pandemia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por</a:t>
            </a:r>
            <a:r>
              <a:rPr sz="18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E50"/>
                </a:solidFill>
                <a:latin typeface="Arial"/>
                <a:cs typeface="Arial"/>
              </a:rPr>
              <a:t>COVID19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7031" y="2670505"/>
            <a:ext cx="4619625" cy="3543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25" dirty="0">
                <a:solidFill>
                  <a:srgbClr val="333E50"/>
                </a:solidFill>
                <a:latin typeface="Arial"/>
                <a:cs typeface="Arial"/>
              </a:rPr>
              <a:t>Problemática</a:t>
            </a:r>
            <a:endParaRPr sz="2200">
              <a:latin typeface="Arial"/>
              <a:cs typeface="Arial"/>
            </a:endParaRPr>
          </a:p>
          <a:p>
            <a:pPr marL="184785" marR="140970" indent="-172720">
              <a:lnSpc>
                <a:spcPct val="100000"/>
              </a:lnSpc>
              <a:spcBef>
                <a:spcPts val="1770"/>
              </a:spcBef>
              <a:buFont typeface="Wingdings"/>
              <a:buChar char=""/>
              <a:tabLst>
                <a:tab pos="185420" algn="l"/>
              </a:tabLst>
            </a:pPr>
            <a:r>
              <a:rPr sz="14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Jornada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</a:t>
            </a:r>
            <a:r>
              <a:rPr sz="14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durante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segunda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ola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la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pande</a:t>
            </a:r>
            <a:r>
              <a:rPr sz="1400" spc="140" dirty="0">
                <a:solidFill>
                  <a:srgbClr val="333E50"/>
                </a:solidFill>
                <a:latin typeface="Lucida Sans Unicode"/>
                <a:cs typeface="Lucida Sans Unicode"/>
              </a:rPr>
              <a:t>m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ia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con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v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ados</a:t>
            </a:r>
            <a:r>
              <a:rPr sz="14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picos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f</a:t>
            </a:r>
            <a:r>
              <a:rPr sz="14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all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ci</a:t>
            </a:r>
            <a:r>
              <a:rPr sz="1400" spc="120" dirty="0">
                <a:solidFill>
                  <a:srgbClr val="333E50"/>
                </a:solidFill>
                <a:latin typeface="Lucida Sans Unicode"/>
                <a:cs typeface="Lucida Sans Unicode"/>
              </a:rPr>
              <a:t>m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nt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os 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diarios</a:t>
            </a:r>
            <a:endParaRPr sz="1400">
              <a:latin typeface="Lucida Sans Unicode"/>
              <a:cs typeface="Lucida Sans Unicode"/>
            </a:endParaRPr>
          </a:p>
          <a:p>
            <a:pPr marL="184785" marR="265430" indent="-172720">
              <a:lnSpc>
                <a:spcPct val="100000"/>
              </a:lnSpc>
              <a:spcBef>
                <a:spcPts val="1205"/>
              </a:spcBef>
              <a:buFont typeface="Wingdings"/>
              <a:buChar char=""/>
              <a:tabLst>
                <a:tab pos="185420" algn="l"/>
              </a:tabLst>
            </a:pP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Temor</a:t>
            </a:r>
            <a:r>
              <a:rPr sz="14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miembros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mesa</a:t>
            </a:r>
            <a:r>
              <a:rPr sz="14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electores</a:t>
            </a:r>
            <a:r>
              <a:rPr sz="14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al </a:t>
            </a:r>
            <a:r>
              <a:rPr sz="1400" spc="-42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contagio</a:t>
            </a:r>
            <a:endParaRPr sz="1400">
              <a:latin typeface="Lucida Sans Unicode"/>
              <a:cs typeface="Lucida Sans Unicode"/>
            </a:endParaRPr>
          </a:p>
          <a:p>
            <a:pPr marL="184785" marR="670560" indent="-1727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85420" algn="l"/>
              </a:tabLst>
            </a:pP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Bi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ne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4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ser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v</a:t>
            </a:r>
            <a:r>
              <a:rPr sz="14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ici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os</a:t>
            </a:r>
            <a:r>
              <a:rPr sz="14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scasos</a:t>
            </a:r>
            <a:r>
              <a:rPr sz="14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y/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con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pr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cios 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elevados</a:t>
            </a:r>
            <a:endParaRPr sz="1400">
              <a:latin typeface="Lucida Sans Unicode"/>
              <a:cs typeface="Lucida Sans Unicode"/>
            </a:endParaRPr>
          </a:p>
          <a:p>
            <a:pPr marL="184785" marR="629285" indent="-1727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85420" algn="l"/>
              </a:tabLst>
            </a:pP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Servicios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institucionales</a:t>
            </a:r>
            <a:r>
              <a:rPr sz="14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mayoritariamente </a:t>
            </a:r>
            <a:r>
              <a:rPr sz="1400" spc="-42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presenciales</a:t>
            </a:r>
            <a:endParaRPr sz="1400">
              <a:latin typeface="Lucida Sans Unicode"/>
              <a:cs typeface="Lucida Sans Unicode"/>
            </a:endParaRPr>
          </a:p>
          <a:p>
            <a:pPr marL="184785" indent="-1727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185420" algn="l"/>
              </a:tabLst>
            </a:pP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sa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ctualiza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r>
              <a:rPr sz="1400" dirty="0">
                <a:solidFill>
                  <a:srgbClr val="333E50"/>
                </a:solidFill>
                <a:latin typeface="Lucida Sans Unicode"/>
                <a:cs typeface="Lucida Sans Unicode"/>
              </a:rPr>
              <a:t>ión</a:t>
            </a:r>
            <a:r>
              <a:rPr sz="14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domicil</a:t>
            </a:r>
            <a:r>
              <a:rPr sz="1400" dirty="0">
                <a:solidFill>
                  <a:srgbClr val="333E50"/>
                </a:solidFill>
                <a:latin typeface="Lucida Sans Unicode"/>
                <a:cs typeface="Lucida Sans Unicode"/>
              </a:rPr>
              <a:t>iari</a:t>
            </a:r>
            <a:r>
              <a:rPr sz="1400" spc="17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333E50"/>
                </a:solidFill>
                <a:latin typeface="Lucida Sans Unicode"/>
                <a:cs typeface="Lucida Sans Unicode"/>
              </a:rPr>
              <a:t>los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4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ec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or</a:t>
            </a:r>
            <a:r>
              <a:rPr sz="14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400" spc="-12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por</a:t>
            </a:r>
            <a:endParaRPr sz="1400">
              <a:latin typeface="Lucida Sans Unicode"/>
              <a:cs typeface="Lucida Sans Unicode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problemas</a:t>
            </a:r>
            <a:r>
              <a:rPr sz="14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cierre</a:t>
            </a:r>
            <a:r>
              <a:rPr sz="14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registro</a:t>
            </a:r>
            <a:r>
              <a:rPr sz="14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pandemia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4454" y="2670505"/>
            <a:ext cx="5454650" cy="3909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95"/>
              </a:spcBef>
            </a:pPr>
            <a:r>
              <a:rPr sz="2200" b="1" spc="125" dirty="0">
                <a:solidFill>
                  <a:srgbClr val="333E50"/>
                </a:solidFill>
                <a:latin typeface="Arial"/>
                <a:cs typeface="Arial"/>
              </a:rPr>
              <a:t>Medidas</a:t>
            </a:r>
            <a:r>
              <a:rPr sz="2200" b="1" spc="-14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200" b="1" spc="160" dirty="0">
                <a:solidFill>
                  <a:srgbClr val="333E50"/>
                </a:solidFill>
                <a:latin typeface="Arial"/>
                <a:cs typeface="Arial"/>
              </a:rPr>
              <a:t>adoptadas</a:t>
            </a:r>
            <a:endParaRPr sz="2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77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Ado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p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ción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d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prot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ocolos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egur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idad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p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4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v</a:t>
            </a:r>
            <a:r>
              <a:rPr sz="14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nción</a:t>
            </a:r>
            <a:r>
              <a:rPr sz="14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30" dirty="0">
                <a:solidFill>
                  <a:srgbClr val="333E50"/>
                </a:solidFill>
                <a:latin typeface="Lucida Sans Unicode"/>
                <a:cs typeface="Lucida Sans Unicode"/>
              </a:rPr>
              <a:t>p</a:t>
            </a:r>
            <a:r>
              <a:rPr sz="14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ra</a:t>
            </a:r>
            <a:endParaRPr sz="1400">
              <a:latin typeface="Lucida Sans Unicode"/>
              <a:cs typeface="Lucida Sans Unicode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333E50"/>
                </a:solidFill>
                <a:latin typeface="Lucida Sans Unicode"/>
                <a:cs typeface="Lucida Sans Unicode"/>
              </a:rPr>
              <a:t>distintos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actores</a:t>
            </a:r>
            <a:r>
              <a:rPr sz="14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electorales</a:t>
            </a:r>
            <a:endParaRPr sz="1400">
              <a:latin typeface="Lucida Sans Unicode"/>
              <a:cs typeface="Lucida Sans Unicode"/>
            </a:endParaRPr>
          </a:p>
          <a:p>
            <a:pPr marL="299085" marR="1265555" indent="-2870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Uso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espacios</a:t>
            </a:r>
            <a:r>
              <a:rPr sz="14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abiertos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garantizar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el </a:t>
            </a:r>
            <a:r>
              <a:rPr sz="1400" spc="-4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distanciamiento</a:t>
            </a:r>
            <a:endParaRPr sz="140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Ampliación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plataforma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ETLV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acercar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local</a:t>
            </a:r>
            <a:endParaRPr sz="1400">
              <a:latin typeface="Lucida Sans Unicode"/>
              <a:cs typeface="Lucida Sans Unicode"/>
            </a:endParaRPr>
          </a:p>
          <a:p>
            <a:pPr marL="299085">
              <a:lnSpc>
                <a:spcPct val="100000"/>
              </a:lnSpc>
            </a:pP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votación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7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electores</a:t>
            </a:r>
            <a:endParaRPr sz="1400">
              <a:latin typeface="Lucida Sans Unicode"/>
              <a:cs typeface="Lucida Sans Unicode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Uso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135" dirty="0">
                <a:solidFill>
                  <a:srgbClr val="333E50"/>
                </a:solidFill>
                <a:latin typeface="Lucida Sans Unicode"/>
                <a:cs typeface="Lucida Sans Unicode"/>
              </a:rPr>
              <a:t>m</a:t>
            </a:r>
            <a:r>
              <a:rPr sz="14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os</a:t>
            </a:r>
            <a:r>
              <a:rPr sz="14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pro</a:t>
            </a:r>
            <a:r>
              <a:rPr sz="14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cción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pe</a:t>
            </a:r>
            <a:r>
              <a:rPr sz="14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sonal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7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mi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135" dirty="0">
                <a:solidFill>
                  <a:srgbClr val="333E50"/>
                </a:solidFill>
                <a:latin typeface="Lucida Sans Unicode"/>
                <a:cs typeface="Lucida Sans Unicode"/>
              </a:rPr>
              <a:t>m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b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s 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mesa</a:t>
            </a:r>
            <a:r>
              <a:rPr sz="14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personal</a:t>
            </a:r>
            <a:r>
              <a:rPr sz="14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rgbClr val="333E50"/>
                </a:solidFill>
                <a:latin typeface="Lucida Sans Unicode"/>
                <a:cs typeface="Lucida Sans Unicode"/>
              </a:rPr>
              <a:t>campo</a:t>
            </a:r>
            <a:endParaRPr sz="140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Uso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medios</a:t>
            </a:r>
            <a:r>
              <a:rPr sz="14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digitales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4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información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endParaRPr sz="1400">
              <a:latin typeface="Lucida Sans Unicode"/>
              <a:cs typeface="Lucida Sans Unicode"/>
            </a:endParaRPr>
          </a:p>
          <a:p>
            <a:pPr marL="299085">
              <a:lnSpc>
                <a:spcPct val="100000"/>
              </a:lnSpc>
            </a:pP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capacitación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electorales</a:t>
            </a:r>
            <a:endParaRPr sz="1400">
              <a:latin typeface="Lucida Sans Unicode"/>
              <a:cs typeface="Lucida Sans Unicode"/>
            </a:endParaRPr>
          </a:p>
          <a:p>
            <a:pPr marL="299085" marR="237490" indent="-287020">
              <a:lnSpc>
                <a:spcPct val="100000"/>
              </a:lnSpc>
              <a:spcBef>
                <a:spcPts val="120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Intensificación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plataformas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virtuales</a:t>
            </a:r>
            <a:r>
              <a:rPr sz="14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trabajo </a:t>
            </a:r>
            <a:r>
              <a:rPr sz="1400" spc="-42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operativo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3" y="1162050"/>
            <a:ext cx="11146790" cy="0"/>
          </a:xfrm>
          <a:custGeom>
            <a:avLst/>
            <a:gdLst/>
            <a:ahLst/>
            <a:cxnLst/>
            <a:rect l="l" t="t" r="r" b="b"/>
            <a:pathLst>
              <a:path w="11146790">
                <a:moveTo>
                  <a:pt x="0" y="0"/>
                </a:moveTo>
                <a:lnTo>
                  <a:pt x="11146790" y="0"/>
                </a:lnTo>
              </a:path>
            </a:pathLst>
          </a:custGeom>
          <a:ln w="19050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2556" y="562813"/>
            <a:ext cx="50228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0" dirty="0"/>
              <a:t>6.</a:t>
            </a:r>
            <a:r>
              <a:rPr sz="2800" spc="-140" dirty="0"/>
              <a:t> </a:t>
            </a:r>
            <a:r>
              <a:rPr sz="2800" spc="30" dirty="0"/>
              <a:t>D</a:t>
            </a:r>
            <a:r>
              <a:rPr sz="2800" spc="10" dirty="0"/>
              <a:t>e</a:t>
            </a:r>
            <a:r>
              <a:rPr sz="2800" spc="225" dirty="0"/>
              <a:t>manda</a:t>
            </a:r>
            <a:r>
              <a:rPr sz="2800" spc="-140" dirty="0"/>
              <a:t> </a:t>
            </a:r>
            <a:r>
              <a:rPr sz="2800" spc="350" dirty="0"/>
              <a:t>a</a:t>
            </a:r>
            <a:r>
              <a:rPr sz="2800" spc="40" dirty="0"/>
              <a:t>dic</a:t>
            </a:r>
            <a:r>
              <a:rPr sz="2800" spc="10" dirty="0"/>
              <a:t>i</a:t>
            </a:r>
            <a:r>
              <a:rPr sz="2800" spc="85" dirty="0"/>
              <a:t>onal</a:t>
            </a:r>
            <a:r>
              <a:rPr sz="2800" spc="-145" dirty="0"/>
              <a:t> </a:t>
            </a:r>
            <a:r>
              <a:rPr sz="3200" b="1" spc="135" dirty="0">
                <a:latin typeface="Arial"/>
                <a:cs typeface="Arial"/>
              </a:rPr>
              <a:t>20</a:t>
            </a:r>
            <a:r>
              <a:rPr sz="3200" b="1" spc="114" dirty="0">
                <a:latin typeface="Arial"/>
                <a:cs typeface="Arial"/>
              </a:rPr>
              <a:t>2</a:t>
            </a:r>
            <a:r>
              <a:rPr sz="3200" b="1" spc="160" dirty="0"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2644" y="2750820"/>
            <a:ext cx="4401820" cy="1030605"/>
          </a:xfrm>
          <a:custGeom>
            <a:avLst/>
            <a:gdLst/>
            <a:ahLst/>
            <a:cxnLst/>
            <a:rect l="l" t="t" r="r" b="b"/>
            <a:pathLst>
              <a:path w="4401820" h="1030604">
                <a:moveTo>
                  <a:pt x="4229608" y="0"/>
                </a:moveTo>
                <a:lnTo>
                  <a:pt x="171703" y="0"/>
                </a:lnTo>
                <a:lnTo>
                  <a:pt x="126044" y="6130"/>
                </a:lnTo>
                <a:lnTo>
                  <a:pt x="85024" y="23433"/>
                </a:lnTo>
                <a:lnTo>
                  <a:pt x="50276" y="50276"/>
                </a:lnTo>
                <a:lnTo>
                  <a:pt x="23433" y="85024"/>
                </a:lnTo>
                <a:lnTo>
                  <a:pt x="6130" y="126044"/>
                </a:lnTo>
                <a:lnTo>
                  <a:pt x="0" y="171703"/>
                </a:lnTo>
                <a:lnTo>
                  <a:pt x="0" y="858519"/>
                </a:lnTo>
                <a:lnTo>
                  <a:pt x="6130" y="904179"/>
                </a:lnTo>
                <a:lnTo>
                  <a:pt x="23433" y="945199"/>
                </a:lnTo>
                <a:lnTo>
                  <a:pt x="50276" y="979947"/>
                </a:lnTo>
                <a:lnTo>
                  <a:pt x="85024" y="1006790"/>
                </a:lnTo>
                <a:lnTo>
                  <a:pt x="126044" y="1024093"/>
                </a:lnTo>
                <a:lnTo>
                  <a:pt x="171703" y="1030223"/>
                </a:lnTo>
                <a:lnTo>
                  <a:pt x="4229608" y="1030223"/>
                </a:lnTo>
                <a:lnTo>
                  <a:pt x="4275267" y="1024093"/>
                </a:lnTo>
                <a:lnTo>
                  <a:pt x="4316287" y="1006790"/>
                </a:lnTo>
                <a:lnTo>
                  <a:pt x="4351035" y="979947"/>
                </a:lnTo>
                <a:lnTo>
                  <a:pt x="4377878" y="945199"/>
                </a:lnTo>
                <a:lnTo>
                  <a:pt x="4395181" y="904179"/>
                </a:lnTo>
                <a:lnTo>
                  <a:pt x="4401311" y="858519"/>
                </a:lnTo>
                <a:lnTo>
                  <a:pt x="4401311" y="171703"/>
                </a:lnTo>
                <a:lnTo>
                  <a:pt x="4395181" y="126044"/>
                </a:lnTo>
                <a:lnTo>
                  <a:pt x="4377878" y="85024"/>
                </a:lnTo>
                <a:lnTo>
                  <a:pt x="4351035" y="50276"/>
                </a:lnTo>
                <a:lnTo>
                  <a:pt x="4316287" y="23433"/>
                </a:lnTo>
                <a:lnTo>
                  <a:pt x="4275267" y="6130"/>
                </a:lnTo>
                <a:lnTo>
                  <a:pt x="422960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08252" y="2975863"/>
            <a:ext cx="407098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7120" marR="5080" indent="-1074420">
              <a:lnSpc>
                <a:spcPct val="100000"/>
              </a:lnSpc>
              <a:spcBef>
                <a:spcPts val="105"/>
              </a:spcBef>
            </a:pPr>
            <a:r>
              <a:rPr sz="1700" b="1" spc="6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700" b="1" spc="4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700" b="1" spc="150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1700" b="1" spc="85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1700" b="1" spc="135" dirty="0">
                <a:solidFill>
                  <a:srgbClr val="333E50"/>
                </a:solidFill>
                <a:latin typeface="Arial"/>
                <a:cs typeface="Arial"/>
              </a:rPr>
              <a:t>ar</a:t>
            </a:r>
            <a:r>
              <a:rPr sz="17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6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700" b="1" spc="5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700" b="1" spc="110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1700" b="1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-2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170" dirty="0">
                <a:solidFill>
                  <a:srgbClr val="333E50"/>
                </a:solidFill>
                <a:latin typeface="Arial"/>
                <a:cs typeface="Arial"/>
              </a:rPr>
              <a:t>0</a:t>
            </a:r>
            <a:r>
              <a:rPr sz="1700" b="1" spc="-305" dirty="0">
                <a:solidFill>
                  <a:srgbClr val="333E50"/>
                </a:solidFill>
                <a:latin typeface="Arial"/>
                <a:cs typeface="Arial"/>
              </a:rPr>
              <a:t>1</a:t>
            </a:r>
            <a:r>
              <a:rPr sz="17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6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700" b="1" spc="4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7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700" b="1" spc="105" dirty="0">
                <a:solidFill>
                  <a:srgbClr val="333E50"/>
                </a:solidFill>
                <a:latin typeface="Arial"/>
                <a:cs typeface="Arial"/>
              </a:rPr>
              <a:t>rdina</a:t>
            </a:r>
            <a:r>
              <a:rPr sz="1700" b="1" spc="120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17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700" b="1" spc="6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17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por</a:t>
            </a:r>
            <a:r>
              <a:rPr sz="17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140" dirty="0">
                <a:solidFill>
                  <a:srgbClr val="333E50"/>
                </a:solidFill>
                <a:latin typeface="Lucida Sans Unicode"/>
                <a:cs typeface="Lucida Sans Unicode"/>
              </a:rPr>
              <a:t>cada  </a:t>
            </a:r>
            <a:r>
              <a:rPr sz="1700" spc="125" dirty="0">
                <a:solidFill>
                  <a:srgbClr val="333E50"/>
                </a:solidFill>
                <a:latin typeface="Lucida Sans Unicode"/>
                <a:cs typeface="Lucida Sans Unicode"/>
              </a:rPr>
              <a:t>mesa</a:t>
            </a:r>
            <a:r>
              <a:rPr sz="17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7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sufragio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82383" y="2863595"/>
            <a:ext cx="4802505" cy="986155"/>
          </a:xfrm>
          <a:custGeom>
            <a:avLst/>
            <a:gdLst/>
            <a:ahLst/>
            <a:cxnLst/>
            <a:rect l="l" t="t" r="r" b="b"/>
            <a:pathLst>
              <a:path w="4802505" h="986154">
                <a:moveTo>
                  <a:pt x="4637786" y="0"/>
                </a:moveTo>
                <a:lnTo>
                  <a:pt x="164338" y="0"/>
                </a:lnTo>
                <a:lnTo>
                  <a:pt x="120635" y="5867"/>
                </a:lnTo>
                <a:lnTo>
                  <a:pt x="81374" y="22427"/>
                </a:lnTo>
                <a:lnTo>
                  <a:pt x="48117" y="48117"/>
                </a:lnTo>
                <a:lnTo>
                  <a:pt x="22427" y="81374"/>
                </a:lnTo>
                <a:lnTo>
                  <a:pt x="5867" y="120635"/>
                </a:lnTo>
                <a:lnTo>
                  <a:pt x="0" y="164337"/>
                </a:lnTo>
                <a:lnTo>
                  <a:pt x="0" y="821689"/>
                </a:lnTo>
                <a:lnTo>
                  <a:pt x="5867" y="865392"/>
                </a:lnTo>
                <a:lnTo>
                  <a:pt x="22427" y="904653"/>
                </a:lnTo>
                <a:lnTo>
                  <a:pt x="48117" y="937910"/>
                </a:lnTo>
                <a:lnTo>
                  <a:pt x="81374" y="963600"/>
                </a:lnTo>
                <a:lnTo>
                  <a:pt x="120635" y="980160"/>
                </a:lnTo>
                <a:lnTo>
                  <a:pt x="164338" y="986027"/>
                </a:lnTo>
                <a:lnTo>
                  <a:pt x="4637786" y="986027"/>
                </a:lnTo>
                <a:lnTo>
                  <a:pt x="4681488" y="980160"/>
                </a:lnTo>
                <a:lnTo>
                  <a:pt x="4720749" y="963600"/>
                </a:lnTo>
                <a:lnTo>
                  <a:pt x="4754006" y="937910"/>
                </a:lnTo>
                <a:lnTo>
                  <a:pt x="4779696" y="904653"/>
                </a:lnTo>
                <a:lnTo>
                  <a:pt x="4796256" y="865392"/>
                </a:lnTo>
                <a:lnTo>
                  <a:pt x="4802124" y="821689"/>
                </a:lnTo>
                <a:lnTo>
                  <a:pt x="4802124" y="164337"/>
                </a:lnTo>
                <a:lnTo>
                  <a:pt x="4796256" y="120635"/>
                </a:lnTo>
                <a:lnTo>
                  <a:pt x="4779696" y="81374"/>
                </a:lnTo>
                <a:lnTo>
                  <a:pt x="4754006" y="48117"/>
                </a:lnTo>
                <a:lnTo>
                  <a:pt x="4720749" y="22427"/>
                </a:lnTo>
                <a:lnTo>
                  <a:pt x="4681488" y="5867"/>
                </a:lnTo>
                <a:lnTo>
                  <a:pt x="463778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31228" y="2937510"/>
            <a:ext cx="4504690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spc="70" dirty="0">
                <a:solidFill>
                  <a:srgbClr val="333E50"/>
                </a:solidFill>
                <a:latin typeface="Arial"/>
                <a:cs typeface="Arial"/>
              </a:rPr>
              <a:t>Ins</a:t>
            </a:r>
            <a:r>
              <a:rPr sz="1700" b="1" spc="55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1700" b="1" spc="135" dirty="0">
                <a:solidFill>
                  <a:srgbClr val="333E50"/>
                </a:solidFill>
                <a:latin typeface="Arial"/>
                <a:cs typeface="Arial"/>
              </a:rPr>
              <a:t>al</a:t>
            </a:r>
            <a:r>
              <a:rPr sz="1700" b="1" spc="17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700" b="1" spc="6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1700" b="1" spc="-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240" dirty="0">
                <a:solidFill>
                  <a:srgbClr val="333E50"/>
                </a:solidFill>
                <a:latin typeface="Arial"/>
                <a:cs typeface="Arial"/>
              </a:rPr>
              <a:t>m</a:t>
            </a:r>
            <a:r>
              <a:rPr sz="1700" b="1" spc="135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700" b="1" spc="10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700" b="1" spc="95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7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110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7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85" dirty="0">
                <a:solidFill>
                  <a:srgbClr val="333E50"/>
                </a:solidFill>
                <a:latin typeface="Arial"/>
                <a:cs typeface="Arial"/>
              </a:rPr>
              <a:t>sufra</a:t>
            </a:r>
            <a:r>
              <a:rPr sz="1700" b="1" spc="100" dirty="0">
                <a:solidFill>
                  <a:srgbClr val="333E50"/>
                </a:solidFill>
                <a:latin typeface="Arial"/>
                <a:cs typeface="Arial"/>
              </a:rPr>
              <a:t>g</a:t>
            </a:r>
            <a:r>
              <a:rPr sz="1700" b="1" spc="35" dirty="0">
                <a:solidFill>
                  <a:srgbClr val="333E50"/>
                </a:solidFill>
                <a:latin typeface="Arial"/>
                <a:cs typeface="Arial"/>
              </a:rPr>
              <a:t>io</a:t>
            </a:r>
            <a:r>
              <a:rPr sz="17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9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700" b="1" spc="110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17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110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1700" b="1" spc="114" dirty="0">
                <a:solidFill>
                  <a:srgbClr val="333E50"/>
                </a:solidFill>
                <a:latin typeface="Arial"/>
                <a:cs typeface="Arial"/>
              </a:rPr>
              <a:t>u</a:t>
            </a:r>
            <a:r>
              <a:rPr sz="1700" b="1" spc="9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700" b="1" spc="45" dirty="0">
                <a:solidFill>
                  <a:srgbClr val="333E50"/>
                </a:solidFill>
                <a:latin typeface="Arial"/>
                <a:cs typeface="Arial"/>
              </a:rPr>
              <a:t>vos  </a:t>
            </a:r>
            <a:r>
              <a:rPr sz="1700" b="1" spc="95" dirty="0">
                <a:solidFill>
                  <a:srgbClr val="333E50"/>
                </a:solidFill>
                <a:latin typeface="Arial"/>
                <a:cs typeface="Arial"/>
              </a:rPr>
              <a:t>centr</a:t>
            </a:r>
            <a:r>
              <a:rPr sz="17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700" b="1" spc="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7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80" dirty="0">
                <a:solidFill>
                  <a:srgbClr val="333E50"/>
                </a:solidFill>
                <a:latin typeface="Arial"/>
                <a:cs typeface="Arial"/>
              </a:rPr>
              <a:t>p</a:t>
            </a:r>
            <a:r>
              <a:rPr sz="1700" b="1" spc="6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700" b="1" spc="110" dirty="0">
                <a:solidFill>
                  <a:srgbClr val="333E50"/>
                </a:solidFill>
                <a:latin typeface="Arial"/>
                <a:cs typeface="Arial"/>
              </a:rPr>
              <a:t>bl</a:t>
            </a:r>
            <a:r>
              <a:rPr sz="1700" b="1" spc="125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700" b="1" spc="80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1700" b="1" spc="6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700" b="1" spc="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700" b="1" spc="-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spc="11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7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f</a:t>
            </a:r>
            <a:r>
              <a:rPr sz="17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acilitar</a:t>
            </a:r>
            <a:r>
              <a:rPr sz="17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7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135" dirty="0">
                <a:solidFill>
                  <a:srgbClr val="333E50"/>
                </a:solidFill>
                <a:latin typeface="Lucida Sans Unicode"/>
                <a:cs typeface="Lucida Sans Unicode"/>
              </a:rPr>
              <a:t>acce</a:t>
            </a:r>
            <a:r>
              <a:rPr sz="1700" spc="114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7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o  </a:t>
            </a:r>
            <a:r>
              <a:rPr sz="17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al</a:t>
            </a:r>
            <a:r>
              <a:rPr sz="17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sufragio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01084" y="5288279"/>
            <a:ext cx="4410710" cy="906780"/>
          </a:xfrm>
          <a:custGeom>
            <a:avLst/>
            <a:gdLst/>
            <a:ahLst/>
            <a:cxnLst/>
            <a:rect l="l" t="t" r="r" b="b"/>
            <a:pathLst>
              <a:path w="4410709" h="906779">
                <a:moveTo>
                  <a:pt x="4259325" y="0"/>
                </a:moveTo>
                <a:lnTo>
                  <a:pt x="151129" y="0"/>
                </a:lnTo>
                <a:lnTo>
                  <a:pt x="103371" y="7707"/>
                </a:lnTo>
                <a:lnTo>
                  <a:pt x="61886" y="29167"/>
                </a:lnTo>
                <a:lnTo>
                  <a:pt x="29167" y="61886"/>
                </a:lnTo>
                <a:lnTo>
                  <a:pt x="7707" y="103371"/>
                </a:lnTo>
                <a:lnTo>
                  <a:pt x="0" y="151130"/>
                </a:lnTo>
                <a:lnTo>
                  <a:pt x="0" y="755650"/>
                </a:lnTo>
                <a:lnTo>
                  <a:pt x="7707" y="803417"/>
                </a:lnTo>
                <a:lnTo>
                  <a:pt x="29167" y="844904"/>
                </a:lnTo>
                <a:lnTo>
                  <a:pt x="61886" y="877619"/>
                </a:lnTo>
                <a:lnTo>
                  <a:pt x="103371" y="899075"/>
                </a:lnTo>
                <a:lnTo>
                  <a:pt x="151129" y="906780"/>
                </a:lnTo>
                <a:lnTo>
                  <a:pt x="4259325" y="906780"/>
                </a:lnTo>
                <a:lnTo>
                  <a:pt x="4307084" y="899075"/>
                </a:lnTo>
                <a:lnTo>
                  <a:pt x="4348569" y="877619"/>
                </a:lnTo>
                <a:lnTo>
                  <a:pt x="4381288" y="844904"/>
                </a:lnTo>
                <a:lnTo>
                  <a:pt x="4402748" y="803417"/>
                </a:lnTo>
                <a:lnTo>
                  <a:pt x="4410456" y="755650"/>
                </a:lnTo>
                <a:lnTo>
                  <a:pt x="4410456" y="151130"/>
                </a:lnTo>
                <a:lnTo>
                  <a:pt x="4402748" y="103371"/>
                </a:lnTo>
                <a:lnTo>
                  <a:pt x="4381288" y="61886"/>
                </a:lnTo>
                <a:lnTo>
                  <a:pt x="4348569" y="29167"/>
                </a:lnTo>
                <a:lnTo>
                  <a:pt x="4307084" y="7707"/>
                </a:lnTo>
                <a:lnTo>
                  <a:pt x="425932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05046" y="5323459"/>
            <a:ext cx="4004310" cy="80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700" b="1" spc="6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700" b="1" spc="4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700" b="1" spc="150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1700" b="1" spc="85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1700" b="1" spc="70" dirty="0">
                <a:solidFill>
                  <a:srgbClr val="333E50"/>
                </a:solidFill>
                <a:latin typeface="Arial"/>
                <a:cs typeface="Arial"/>
              </a:rPr>
              <a:t>in</a:t>
            </a:r>
            <a:r>
              <a:rPr sz="1700" b="1" spc="105" dirty="0">
                <a:solidFill>
                  <a:srgbClr val="333E50"/>
                </a:solidFill>
                <a:latin typeface="Arial"/>
                <a:cs typeface="Arial"/>
              </a:rPr>
              <a:t>u</a:t>
            </a:r>
            <a:r>
              <a:rPr sz="1700" b="1" spc="135" dirty="0">
                <a:solidFill>
                  <a:srgbClr val="333E50"/>
                </a:solidFill>
                <a:latin typeface="Arial"/>
                <a:cs typeface="Arial"/>
              </a:rPr>
              <a:t>ar</a:t>
            </a:r>
            <a:r>
              <a:rPr sz="17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80" dirty="0">
                <a:solidFill>
                  <a:srgbClr val="333E50"/>
                </a:solidFill>
                <a:latin typeface="Arial"/>
                <a:cs typeface="Arial"/>
              </a:rPr>
              <a:t>con</a:t>
            </a:r>
            <a:r>
              <a:rPr sz="17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120" dirty="0">
                <a:solidFill>
                  <a:srgbClr val="333E50"/>
                </a:solidFill>
                <a:latin typeface="Arial"/>
                <a:cs typeface="Arial"/>
              </a:rPr>
              <a:t>la</a:t>
            </a:r>
            <a:r>
              <a:rPr sz="17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20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700" b="1" spc="114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1700" b="1" spc="9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700" b="1" spc="95" dirty="0">
                <a:solidFill>
                  <a:srgbClr val="333E50"/>
                </a:solidFill>
                <a:latin typeface="Arial"/>
                <a:cs typeface="Arial"/>
              </a:rPr>
              <a:t>cuación</a:t>
            </a:r>
            <a:r>
              <a:rPr sz="17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110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7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65" dirty="0">
                <a:solidFill>
                  <a:srgbClr val="333E50"/>
                </a:solidFill>
                <a:latin typeface="Arial"/>
                <a:cs typeface="Arial"/>
              </a:rPr>
              <a:t>las  </a:t>
            </a:r>
            <a:r>
              <a:rPr sz="1700" b="1" spc="2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700" b="1" spc="1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700" b="1" spc="70" dirty="0">
                <a:solidFill>
                  <a:srgbClr val="333E50"/>
                </a:solidFill>
                <a:latin typeface="Arial"/>
                <a:cs typeface="Arial"/>
              </a:rPr>
              <a:t>lucion</a:t>
            </a:r>
            <a:r>
              <a:rPr sz="1700" b="1" spc="65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700" b="1" spc="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7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90" dirty="0">
                <a:solidFill>
                  <a:srgbClr val="333E50"/>
                </a:solidFill>
                <a:latin typeface="Arial"/>
                <a:cs typeface="Arial"/>
              </a:rPr>
              <a:t>tecno</a:t>
            </a:r>
            <a:r>
              <a:rPr sz="1700" b="1" spc="20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700" b="1" spc="40" dirty="0">
                <a:solidFill>
                  <a:srgbClr val="333E50"/>
                </a:solidFill>
                <a:latin typeface="Arial"/>
                <a:cs typeface="Arial"/>
              </a:rPr>
              <a:t>ó</a:t>
            </a:r>
            <a:r>
              <a:rPr sz="1700" b="1" spc="110" dirty="0">
                <a:solidFill>
                  <a:srgbClr val="333E50"/>
                </a:solidFill>
                <a:latin typeface="Arial"/>
                <a:cs typeface="Arial"/>
              </a:rPr>
              <a:t>g</a:t>
            </a:r>
            <a:r>
              <a:rPr sz="1700" b="1" spc="95" dirty="0">
                <a:solidFill>
                  <a:srgbClr val="333E50"/>
                </a:solidFill>
                <a:latin typeface="Arial"/>
                <a:cs typeface="Arial"/>
              </a:rPr>
              <a:t>ic</a:t>
            </a:r>
            <a:r>
              <a:rPr sz="1700" b="1" spc="12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7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700" spc="165" dirty="0">
                <a:solidFill>
                  <a:srgbClr val="333E50"/>
                </a:solidFill>
                <a:latin typeface="Lucida Sans Unicode"/>
                <a:cs typeface="Lucida Sans Unicode"/>
              </a:rPr>
              <a:t>m</a:t>
            </a:r>
            <a:r>
              <a:rPr sz="17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plea</a:t>
            </a:r>
            <a:r>
              <a:rPr sz="17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d</a:t>
            </a:r>
            <a:r>
              <a:rPr sz="17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as  </a:t>
            </a:r>
            <a:r>
              <a:rPr sz="1700" spc="11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7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7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30" dirty="0">
                <a:solidFill>
                  <a:srgbClr val="333E50"/>
                </a:solidFill>
                <a:latin typeface="Lucida Sans Unicode"/>
                <a:cs typeface="Lucida Sans Unicode"/>
              </a:rPr>
              <a:t>ERM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88835" y="4075176"/>
            <a:ext cx="4674235" cy="986155"/>
          </a:xfrm>
          <a:custGeom>
            <a:avLst/>
            <a:gdLst/>
            <a:ahLst/>
            <a:cxnLst/>
            <a:rect l="l" t="t" r="r" b="b"/>
            <a:pathLst>
              <a:path w="4674234" h="986154">
                <a:moveTo>
                  <a:pt x="4509770" y="0"/>
                </a:moveTo>
                <a:lnTo>
                  <a:pt x="164338" y="0"/>
                </a:lnTo>
                <a:lnTo>
                  <a:pt x="120635" y="5867"/>
                </a:lnTo>
                <a:lnTo>
                  <a:pt x="81374" y="22427"/>
                </a:lnTo>
                <a:lnTo>
                  <a:pt x="48117" y="48117"/>
                </a:lnTo>
                <a:lnTo>
                  <a:pt x="22427" y="81374"/>
                </a:lnTo>
                <a:lnTo>
                  <a:pt x="5867" y="120635"/>
                </a:lnTo>
                <a:lnTo>
                  <a:pt x="0" y="164337"/>
                </a:lnTo>
                <a:lnTo>
                  <a:pt x="0" y="821690"/>
                </a:lnTo>
                <a:lnTo>
                  <a:pt x="5867" y="865392"/>
                </a:lnTo>
                <a:lnTo>
                  <a:pt x="22427" y="904653"/>
                </a:lnTo>
                <a:lnTo>
                  <a:pt x="48117" y="937910"/>
                </a:lnTo>
                <a:lnTo>
                  <a:pt x="81374" y="963600"/>
                </a:lnTo>
                <a:lnTo>
                  <a:pt x="120635" y="980160"/>
                </a:lnTo>
                <a:lnTo>
                  <a:pt x="164338" y="986028"/>
                </a:lnTo>
                <a:lnTo>
                  <a:pt x="4509770" y="986028"/>
                </a:lnTo>
                <a:lnTo>
                  <a:pt x="4553472" y="980160"/>
                </a:lnTo>
                <a:lnTo>
                  <a:pt x="4592733" y="963600"/>
                </a:lnTo>
                <a:lnTo>
                  <a:pt x="4625990" y="937910"/>
                </a:lnTo>
                <a:lnTo>
                  <a:pt x="4651680" y="904653"/>
                </a:lnTo>
                <a:lnTo>
                  <a:pt x="4668240" y="865392"/>
                </a:lnTo>
                <a:lnTo>
                  <a:pt x="4674108" y="821690"/>
                </a:lnTo>
                <a:lnTo>
                  <a:pt x="4674108" y="164337"/>
                </a:lnTo>
                <a:lnTo>
                  <a:pt x="4668240" y="120635"/>
                </a:lnTo>
                <a:lnTo>
                  <a:pt x="4651680" y="81374"/>
                </a:lnTo>
                <a:lnTo>
                  <a:pt x="4625990" y="48117"/>
                </a:lnTo>
                <a:lnTo>
                  <a:pt x="4592733" y="22427"/>
                </a:lnTo>
                <a:lnTo>
                  <a:pt x="4553472" y="5867"/>
                </a:lnTo>
                <a:lnTo>
                  <a:pt x="450977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74509" y="4150233"/>
            <a:ext cx="4303395" cy="80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700" b="1" spc="35" dirty="0">
                <a:solidFill>
                  <a:srgbClr val="333E50"/>
                </a:solidFill>
                <a:latin typeface="Arial"/>
                <a:cs typeface="Arial"/>
              </a:rPr>
              <a:t>Ela</a:t>
            </a:r>
            <a:r>
              <a:rPr sz="1700" b="1" spc="30" dirty="0">
                <a:solidFill>
                  <a:srgbClr val="333E50"/>
                </a:solidFill>
                <a:latin typeface="Arial"/>
                <a:cs typeface="Arial"/>
              </a:rPr>
              <a:t>b</a:t>
            </a:r>
            <a:r>
              <a:rPr sz="17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700" b="1" spc="80" dirty="0">
                <a:solidFill>
                  <a:srgbClr val="333E50"/>
                </a:solidFill>
                <a:latin typeface="Arial"/>
                <a:cs typeface="Arial"/>
              </a:rPr>
              <a:t>raci</a:t>
            </a:r>
            <a:r>
              <a:rPr sz="1700" b="1" spc="100" dirty="0">
                <a:solidFill>
                  <a:srgbClr val="333E50"/>
                </a:solidFill>
                <a:latin typeface="Arial"/>
                <a:cs typeface="Arial"/>
              </a:rPr>
              <a:t>ó</a:t>
            </a:r>
            <a:r>
              <a:rPr sz="1700" b="1" spc="110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17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110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7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310" dirty="0">
                <a:solidFill>
                  <a:srgbClr val="333E50"/>
                </a:solidFill>
                <a:latin typeface="Arial"/>
                <a:cs typeface="Arial"/>
              </a:rPr>
              <a:t>m</a:t>
            </a:r>
            <a:r>
              <a:rPr sz="1700" b="1" spc="175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700" b="1" spc="90" dirty="0">
                <a:solidFill>
                  <a:srgbClr val="333E50"/>
                </a:solidFill>
                <a:latin typeface="Arial"/>
                <a:cs typeface="Arial"/>
              </a:rPr>
              <a:t>terial</a:t>
            </a:r>
            <a:r>
              <a:rPr sz="1700" b="1" spc="114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700" b="1" spc="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7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110" dirty="0">
                <a:solidFill>
                  <a:srgbClr val="333E50"/>
                </a:solidFill>
                <a:latin typeface="Arial"/>
                <a:cs typeface="Arial"/>
              </a:rPr>
              <a:t>informa</a:t>
            </a:r>
            <a:r>
              <a:rPr sz="1700" b="1" spc="75" dirty="0">
                <a:solidFill>
                  <a:srgbClr val="333E50"/>
                </a:solidFill>
                <a:latin typeface="Arial"/>
                <a:cs typeface="Arial"/>
              </a:rPr>
              <a:t>ti</a:t>
            </a:r>
            <a:r>
              <a:rPr sz="1700" b="1" spc="60" dirty="0">
                <a:solidFill>
                  <a:srgbClr val="333E50"/>
                </a:solidFill>
                <a:latin typeface="Arial"/>
                <a:cs typeface="Arial"/>
              </a:rPr>
              <a:t>vo  </a:t>
            </a:r>
            <a:r>
              <a:rPr sz="1700" b="1" spc="130" dirty="0">
                <a:solidFill>
                  <a:srgbClr val="333E50"/>
                </a:solidFill>
                <a:latin typeface="Arial"/>
                <a:cs typeface="Arial"/>
              </a:rPr>
              <a:t>y</a:t>
            </a:r>
            <a:r>
              <a:rPr sz="17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110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7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130" dirty="0">
                <a:solidFill>
                  <a:srgbClr val="333E50"/>
                </a:solidFill>
                <a:latin typeface="Arial"/>
                <a:cs typeface="Arial"/>
              </a:rPr>
              <a:t>ca</a:t>
            </a:r>
            <a:r>
              <a:rPr sz="1700" b="1" spc="135" dirty="0">
                <a:solidFill>
                  <a:srgbClr val="333E50"/>
                </a:solidFill>
                <a:latin typeface="Arial"/>
                <a:cs typeface="Arial"/>
              </a:rPr>
              <a:t>p</a:t>
            </a:r>
            <a:r>
              <a:rPr sz="1700" b="1" spc="100" dirty="0">
                <a:solidFill>
                  <a:srgbClr val="333E50"/>
                </a:solidFill>
                <a:latin typeface="Arial"/>
                <a:cs typeface="Arial"/>
              </a:rPr>
              <a:t>acitación</a:t>
            </a:r>
            <a:r>
              <a:rPr sz="1700" b="1" spc="-14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9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700" b="1" spc="85" dirty="0">
                <a:solidFill>
                  <a:srgbClr val="333E50"/>
                </a:solidFill>
                <a:latin typeface="Arial"/>
                <a:cs typeface="Arial"/>
              </a:rPr>
              <a:t>lectoral</a:t>
            </a:r>
            <a:r>
              <a:rPr sz="1700" b="1" spc="-14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con  </a:t>
            </a:r>
            <a:r>
              <a:rPr sz="17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enfoque</a:t>
            </a:r>
            <a:r>
              <a:rPr sz="1700" spc="-1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7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derechos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4110" y="1398778"/>
            <a:ext cx="770128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5" dirty="0">
                <a:solidFill>
                  <a:srgbClr val="1F4E79"/>
                </a:solidFill>
                <a:latin typeface="Arial"/>
                <a:cs typeface="Arial"/>
              </a:rPr>
              <a:t>Elecciones</a:t>
            </a:r>
            <a:r>
              <a:rPr sz="2800" b="1" spc="-16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800" b="1" spc="140" dirty="0">
                <a:solidFill>
                  <a:srgbClr val="1F4E79"/>
                </a:solidFill>
                <a:latin typeface="Arial"/>
                <a:cs typeface="Arial"/>
              </a:rPr>
              <a:t>Municipales</a:t>
            </a:r>
            <a:r>
              <a:rPr sz="2800" b="1" spc="-17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800" b="1" spc="190" dirty="0">
                <a:solidFill>
                  <a:srgbClr val="1F4E79"/>
                </a:solidFill>
                <a:latin typeface="Arial"/>
                <a:cs typeface="Arial"/>
              </a:rPr>
              <a:t>Complementarias</a:t>
            </a:r>
            <a:endParaRPr sz="2800">
              <a:latin typeface="Arial"/>
              <a:cs typeface="Arial"/>
            </a:endParaRPr>
          </a:p>
          <a:p>
            <a:pPr marL="692150">
              <a:lnSpc>
                <a:spcPct val="100000"/>
              </a:lnSpc>
              <a:spcBef>
                <a:spcPts val="5"/>
              </a:spcBef>
              <a:tabLst>
                <a:tab pos="3785870" algn="l"/>
              </a:tabLst>
            </a:pPr>
            <a:r>
              <a:rPr sz="2000" spc="45" dirty="0">
                <a:solidFill>
                  <a:srgbClr val="1F4E79"/>
                </a:solidFill>
                <a:latin typeface="Lucida Sans Unicode"/>
                <a:cs typeface="Lucida Sans Unicode"/>
              </a:rPr>
              <a:t>Estrategias</a:t>
            </a:r>
            <a:r>
              <a:rPr sz="2000" spc="-100" dirty="0">
                <a:solidFill>
                  <a:srgbClr val="1F4E79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>
                <a:solidFill>
                  <a:srgbClr val="1F4E79"/>
                </a:solidFill>
                <a:latin typeface="Lucida Sans Unicode"/>
                <a:cs typeface="Lucida Sans Unicode"/>
              </a:rPr>
              <a:t>priorizadas	</a:t>
            </a:r>
            <a:r>
              <a:rPr sz="3600" b="1" spc="220" dirty="0">
                <a:solidFill>
                  <a:srgbClr val="1F4E79"/>
                </a:solidFill>
                <a:latin typeface="Arial"/>
                <a:cs typeface="Arial"/>
              </a:rPr>
              <a:t>S/</a:t>
            </a:r>
            <a:r>
              <a:rPr sz="3600" b="1" spc="-229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600" b="1" spc="180" dirty="0">
                <a:solidFill>
                  <a:srgbClr val="1F4E79"/>
                </a:solidFill>
                <a:latin typeface="Arial"/>
                <a:cs typeface="Arial"/>
              </a:rPr>
              <a:t>6,383,750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7047" y="4014215"/>
            <a:ext cx="4401820" cy="1030605"/>
          </a:xfrm>
          <a:custGeom>
            <a:avLst/>
            <a:gdLst/>
            <a:ahLst/>
            <a:cxnLst/>
            <a:rect l="l" t="t" r="r" b="b"/>
            <a:pathLst>
              <a:path w="4401820" h="1030604">
                <a:moveTo>
                  <a:pt x="4229608" y="0"/>
                </a:moveTo>
                <a:lnTo>
                  <a:pt x="171703" y="0"/>
                </a:lnTo>
                <a:lnTo>
                  <a:pt x="126044" y="6130"/>
                </a:lnTo>
                <a:lnTo>
                  <a:pt x="85024" y="23433"/>
                </a:lnTo>
                <a:lnTo>
                  <a:pt x="50276" y="50276"/>
                </a:lnTo>
                <a:lnTo>
                  <a:pt x="23433" y="85024"/>
                </a:lnTo>
                <a:lnTo>
                  <a:pt x="6130" y="126044"/>
                </a:lnTo>
                <a:lnTo>
                  <a:pt x="0" y="171703"/>
                </a:lnTo>
                <a:lnTo>
                  <a:pt x="0" y="858519"/>
                </a:lnTo>
                <a:lnTo>
                  <a:pt x="6130" y="904179"/>
                </a:lnTo>
                <a:lnTo>
                  <a:pt x="23433" y="945199"/>
                </a:lnTo>
                <a:lnTo>
                  <a:pt x="50276" y="979947"/>
                </a:lnTo>
                <a:lnTo>
                  <a:pt x="85024" y="1006790"/>
                </a:lnTo>
                <a:lnTo>
                  <a:pt x="126044" y="1024093"/>
                </a:lnTo>
                <a:lnTo>
                  <a:pt x="171703" y="1030223"/>
                </a:lnTo>
                <a:lnTo>
                  <a:pt x="4229608" y="1030223"/>
                </a:lnTo>
                <a:lnTo>
                  <a:pt x="4275267" y="1024093"/>
                </a:lnTo>
                <a:lnTo>
                  <a:pt x="4316287" y="1006790"/>
                </a:lnTo>
                <a:lnTo>
                  <a:pt x="4351035" y="979947"/>
                </a:lnTo>
                <a:lnTo>
                  <a:pt x="4377878" y="945199"/>
                </a:lnTo>
                <a:lnTo>
                  <a:pt x="4395181" y="904179"/>
                </a:lnTo>
                <a:lnTo>
                  <a:pt x="4401312" y="858519"/>
                </a:lnTo>
                <a:lnTo>
                  <a:pt x="4401312" y="171703"/>
                </a:lnTo>
                <a:lnTo>
                  <a:pt x="4395181" y="126044"/>
                </a:lnTo>
                <a:lnTo>
                  <a:pt x="4377878" y="85024"/>
                </a:lnTo>
                <a:lnTo>
                  <a:pt x="4351035" y="50276"/>
                </a:lnTo>
                <a:lnTo>
                  <a:pt x="4316287" y="23433"/>
                </a:lnTo>
                <a:lnTo>
                  <a:pt x="4275267" y="6130"/>
                </a:lnTo>
                <a:lnTo>
                  <a:pt x="422960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07591" y="4110354"/>
            <a:ext cx="384238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700" b="1" spc="5" dirty="0">
                <a:solidFill>
                  <a:srgbClr val="333E50"/>
                </a:solidFill>
                <a:latin typeface="Arial"/>
                <a:cs typeface="Arial"/>
              </a:rPr>
              <a:t>Uso </a:t>
            </a:r>
            <a:r>
              <a:rPr sz="1700" b="1" spc="110" dirty="0">
                <a:solidFill>
                  <a:srgbClr val="333E50"/>
                </a:solidFill>
                <a:latin typeface="Arial"/>
                <a:cs typeface="Arial"/>
              </a:rPr>
              <a:t>de </a:t>
            </a:r>
            <a:r>
              <a:rPr sz="1700" b="1" spc="40" dirty="0">
                <a:solidFill>
                  <a:srgbClr val="333E50"/>
                </a:solidFill>
                <a:latin typeface="Arial"/>
                <a:cs typeface="Arial"/>
              </a:rPr>
              <a:t>Solución </a:t>
            </a:r>
            <a:r>
              <a:rPr sz="1700" b="1" spc="85" dirty="0">
                <a:solidFill>
                  <a:srgbClr val="333E50"/>
                </a:solidFill>
                <a:latin typeface="Arial"/>
                <a:cs typeface="Arial"/>
              </a:rPr>
              <a:t>tecnológica </a:t>
            </a:r>
            <a:r>
              <a:rPr sz="1700" b="1" spc="110" dirty="0">
                <a:solidFill>
                  <a:srgbClr val="333E50"/>
                </a:solidFill>
                <a:latin typeface="Arial"/>
                <a:cs typeface="Arial"/>
              </a:rPr>
              <a:t>de </a:t>
            </a:r>
            <a:r>
              <a:rPr sz="1700" b="1" spc="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155" dirty="0">
                <a:solidFill>
                  <a:srgbClr val="333E50"/>
                </a:solidFill>
                <a:latin typeface="Arial"/>
                <a:cs typeface="Arial"/>
              </a:rPr>
              <a:t>ap</a:t>
            </a:r>
            <a:r>
              <a:rPr sz="17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700" b="1" spc="85" dirty="0">
                <a:solidFill>
                  <a:srgbClr val="333E50"/>
                </a:solidFill>
                <a:latin typeface="Arial"/>
                <a:cs typeface="Arial"/>
              </a:rPr>
              <a:t>yo</a:t>
            </a:r>
            <a:r>
              <a:rPr sz="17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120" dirty="0">
                <a:solidFill>
                  <a:srgbClr val="333E50"/>
                </a:solidFill>
                <a:latin typeface="Arial"/>
                <a:cs typeface="Arial"/>
              </a:rPr>
              <a:t>al</a:t>
            </a:r>
            <a:r>
              <a:rPr sz="17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b="1" spc="9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700" b="1" spc="85" dirty="0">
                <a:solidFill>
                  <a:srgbClr val="333E50"/>
                </a:solidFill>
                <a:latin typeface="Arial"/>
                <a:cs typeface="Arial"/>
              </a:rPr>
              <a:t>scru</a:t>
            </a:r>
            <a:r>
              <a:rPr sz="1700" b="1" spc="55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1700" b="1" spc="65" dirty="0">
                <a:solidFill>
                  <a:srgbClr val="333E50"/>
                </a:solidFill>
                <a:latin typeface="Arial"/>
                <a:cs typeface="Arial"/>
              </a:rPr>
              <a:t>in</a:t>
            </a:r>
            <a:r>
              <a:rPr sz="1700" b="1" spc="4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7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700" b="1" spc="15" dirty="0">
                <a:solidFill>
                  <a:srgbClr val="333E50"/>
                </a:solidFill>
                <a:latin typeface="Arial"/>
                <a:cs typeface="Arial"/>
              </a:rPr>
              <a:t>,</a:t>
            </a:r>
            <a:r>
              <a:rPr sz="17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7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como</a:t>
            </a:r>
            <a:r>
              <a:rPr sz="17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apoyo</a:t>
            </a:r>
            <a:r>
              <a:rPr sz="17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150" dirty="0">
                <a:solidFill>
                  <a:srgbClr val="333E50"/>
                </a:solidFill>
                <a:latin typeface="Lucida Sans Unicode"/>
                <a:cs typeface="Lucida Sans Unicode"/>
              </a:rPr>
              <a:t>a  </a:t>
            </a:r>
            <a:r>
              <a:rPr sz="17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</a:t>
            </a:r>
            <a:r>
              <a:rPr sz="17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miembros</a:t>
            </a:r>
            <a:r>
              <a:rPr sz="17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7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125" dirty="0">
                <a:solidFill>
                  <a:srgbClr val="333E50"/>
                </a:solidFill>
                <a:latin typeface="Lucida Sans Unicode"/>
                <a:cs typeface="Lucida Sans Unicode"/>
              </a:rPr>
              <a:t>mesa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3" y="1162050"/>
            <a:ext cx="11146790" cy="0"/>
          </a:xfrm>
          <a:custGeom>
            <a:avLst/>
            <a:gdLst/>
            <a:ahLst/>
            <a:cxnLst/>
            <a:rect l="l" t="t" r="r" b="b"/>
            <a:pathLst>
              <a:path w="11146790">
                <a:moveTo>
                  <a:pt x="0" y="0"/>
                </a:moveTo>
                <a:lnTo>
                  <a:pt x="11146790" y="0"/>
                </a:lnTo>
              </a:path>
            </a:pathLst>
          </a:custGeom>
          <a:ln w="19050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69734" y="616965"/>
            <a:ext cx="50228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0" dirty="0"/>
              <a:t>6.</a:t>
            </a:r>
            <a:r>
              <a:rPr sz="2800" spc="-140" dirty="0"/>
              <a:t> </a:t>
            </a:r>
            <a:r>
              <a:rPr sz="2800" spc="165" dirty="0"/>
              <a:t>Demanda</a:t>
            </a:r>
            <a:r>
              <a:rPr sz="2800" spc="-130" dirty="0"/>
              <a:t> </a:t>
            </a:r>
            <a:r>
              <a:rPr sz="2800" spc="220" dirty="0"/>
              <a:t>a</a:t>
            </a:r>
            <a:r>
              <a:rPr sz="2800" spc="254" dirty="0"/>
              <a:t>d</a:t>
            </a:r>
            <a:r>
              <a:rPr sz="2800" spc="50" dirty="0"/>
              <a:t>i</a:t>
            </a:r>
            <a:r>
              <a:rPr sz="2800" spc="80" dirty="0"/>
              <a:t>c</a:t>
            </a:r>
            <a:r>
              <a:rPr sz="2800" spc="40" dirty="0"/>
              <a:t>ional</a:t>
            </a:r>
            <a:r>
              <a:rPr sz="2800" spc="-140" dirty="0"/>
              <a:t> </a:t>
            </a:r>
            <a:r>
              <a:rPr sz="3200" b="1" spc="135" dirty="0">
                <a:latin typeface="Arial"/>
                <a:cs typeface="Arial"/>
              </a:rPr>
              <a:t>20</a:t>
            </a:r>
            <a:r>
              <a:rPr sz="3200" b="1" spc="120" dirty="0">
                <a:latin typeface="Arial"/>
                <a:cs typeface="Arial"/>
              </a:rPr>
              <a:t>2</a:t>
            </a:r>
            <a:r>
              <a:rPr sz="3200" b="1" spc="155" dirty="0"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448" y="3273552"/>
            <a:ext cx="2772410" cy="1620520"/>
          </a:xfrm>
          <a:custGeom>
            <a:avLst/>
            <a:gdLst/>
            <a:ahLst/>
            <a:cxnLst/>
            <a:rect l="l" t="t" r="r" b="b"/>
            <a:pathLst>
              <a:path w="2772410" h="1620520">
                <a:moveTo>
                  <a:pt x="2502154" y="0"/>
                </a:moveTo>
                <a:lnTo>
                  <a:pt x="270002" y="0"/>
                </a:lnTo>
                <a:lnTo>
                  <a:pt x="221470" y="4350"/>
                </a:lnTo>
                <a:lnTo>
                  <a:pt x="175792" y="16894"/>
                </a:lnTo>
                <a:lnTo>
                  <a:pt x="133730" y="36867"/>
                </a:lnTo>
                <a:lnTo>
                  <a:pt x="96046" y="63507"/>
                </a:lnTo>
                <a:lnTo>
                  <a:pt x="63503" y="96051"/>
                </a:lnTo>
                <a:lnTo>
                  <a:pt x="36864" y="133735"/>
                </a:lnTo>
                <a:lnTo>
                  <a:pt x="16892" y="175797"/>
                </a:lnTo>
                <a:lnTo>
                  <a:pt x="4350" y="221474"/>
                </a:lnTo>
                <a:lnTo>
                  <a:pt x="0" y="270001"/>
                </a:lnTo>
                <a:lnTo>
                  <a:pt x="0" y="1350010"/>
                </a:lnTo>
                <a:lnTo>
                  <a:pt x="4350" y="1398537"/>
                </a:lnTo>
                <a:lnTo>
                  <a:pt x="16892" y="1444214"/>
                </a:lnTo>
                <a:lnTo>
                  <a:pt x="36864" y="1486276"/>
                </a:lnTo>
                <a:lnTo>
                  <a:pt x="63503" y="1523960"/>
                </a:lnTo>
                <a:lnTo>
                  <a:pt x="96046" y="1556504"/>
                </a:lnTo>
                <a:lnTo>
                  <a:pt x="133730" y="1583144"/>
                </a:lnTo>
                <a:lnTo>
                  <a:pt x="175792" y="1603117"/>
                </a:lnTo>
                <a:lnTo>
                  <a:pt x="221470" y="1615661"/>
                </a:lnTo>
                <a:lnTo>
                  <a:pt x="270002" y="1620012"/>
                </a:lnTo>
                <a:lnTo>
                  <a:pt x="2502154" y="1620012"/>
                </a:lnTo>
                <a:lnTo>
                  <a:pt x="2550681" y="1615661"/>
                </a:lnTo>
                <a:lnTo>
                  <a:pt x="2596358" y="1603117"/>
                </a:lnTo>
                <a:lnTo>
                  <a:pt x="2638420" y="1583144"/>
                </a:lnTo>
                <a:lnTo>
                  <a:pt x="2676104" y="1556504"/>
                </a:lnTo>
                <a:lnTo>
                  <a:pt x="2708648" y="1523960"/>
                </a:lnTo>
                <a:lnTo>
                  <a:pt x="2735288" y="1486276"/>
                </a:lnTo>
                <a:lnTo>
                  <a:pt x="2755261" y="1444214"/>
                </a:lnTo>
                <a:lnTo>
                  <a:pt x="2767805" y="1398537"/>
                </a:lnTo>
                <a:lnTo>
                  <a:pt x="2772155" y="1350010"/>
                </a:lnTo>
                <a:lnTo>
                  <a:pt x="2772155" y="270001"/>
                </a:lnTo>
                <a:lnTo>
                  <a:pt x="2767805" y="221474"/>
                </a:lnTo>
                <a:lnTo>
                  <a:pt x="2755261" y="175797"/>
                </a:lnTo>
                <a:lnTo>
                  <a:pt x="2735288" y="133735"/>
                </a:lnTo>
                <a:lnTo>
                  <a:pt x="2708648" y="96051"/>
                </a:lnTo>
                <a:lnTo>
                  <a:pt x="2676104" y="63507"/>
                </a:lnTo>
                <a:lnTo>
                  <a:pt x="2638420" y="36867"/>
                </a:lnTo>
                <a:lnTo>
                  <a:pt x="2596358" y="16894"/>
                </a:lnTo>
                <a:lnTo>
                  <a:pt x="2550681" y="4350"/>
                </a:lnTo>
                <a:lnTo>
                  <a:pt x="250215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06511" y="4977384"/>
            <a:ext cx="2664460" cy="1620520"/>
          </a:xfrm>
          <a:custGeom>
            <a:avLst/>
            <a:gdLst/>
            <a:ahLst/>
            <a:cxnLst/>
            <a:rect l="l" t="t" r="r" b="b"/>
            <a:pathLst>
              <a:path w="2664459" h="1620520">
                <a:moveTo>
                  <a:pt x="2393950" y="0"/>
                </a:moveTo>
                <a:lnTo>
                  <a:pt x="270002" y="0"/>
                </a:lnTo>
                <a:lnTo>
                  <a:pt x="221474" y="4350"/>
                </a:lnTo>
                <a:lnTo>
                  <a:pt x="175797" y="16894"/>
                </a:lnTo>
                <a:lnTo>
                  <a:pt x="133735" y="36867"/>
                </a:lnTo>
                <a:lnTo>
                  <a:pt x="96051" y="63507"/>
                </a:lnTo>
                <a:lnTo>
                  <a:pt x="63507" y="96051"/>
                </a:lnTo>
                <a:lnTo>
                  <a:pt x="36867" y="133735"/>
                </a:lnTo>
                <a:lnTo>
                  <a:pt x="16894" y="175797"/>
                </a:lnTo>
                <a:lnTo>
                  <a:pt x="4350" y="221474"/>
                </a:lnTo>
                <a:lnTo>
                  <a:pt x="0" y="270002"/>
                </a:lnTo>
                <a:lnTo>
                  <a:pt x="0" y="1350010"/>
                </a:lnTo>
                <a:lnTo>
                  <a:pt x="4350" y="1398541"/>
                </a:lnTo>
                <a:lnTo>
                  <a:pt x="16894" y="1444219"/>
                </a:lnTo>
                <a:lnTo>
                  <a:pt x="36867" y="1486281"/>
                </a:lnTo>
                <a:lnTo>
                  <a:pt x="63507" y="1523965"/>
                </a:lnTo>
                <a:lnTo>
                  <a:pt x="96051" y="1556508"/>
                </a:lnTo>
                <a:lnTo>
                  <a:pt x="133735" y="1583147"/>
                </a:lnTo>
                <a:lnTo>
                  <a:pt x="175797" y="1603119"/>
                </a:lnTo>
                <a:lnTo>
                  <a:pt x="221474" y="1615661"/>
                </a:lnTo>
                <a:lnTo>
                  <a:pt x="270002" y="1620012"/>
                </a:lnTo>
                <a:lnTo>
                  <a:pt x="2393950" y="1620012"/>
                </a:lnTo>
                <a:lnTo>
                  <a:pt x="2442477" y="1615661"/>
                </a:lnTo>
                <a:lnTo>
                  <a:pt x="2488154" y="1603119"/>
                </a:lnTo>
                <a:lnTo>
                  <a:pt x="2530216" y="1583147"/>
                </a:lnTo>
                <a:lnTo>
                  <a:pt x="2567900" y="1556508"/>
                </a:lnTo>
                <a:lnTo>
                  <a:pt x="2600444" y="1523965"/>
                </a:lnTo>
                <a:lnTo>
                  <a:pt x="2627084" y="1486281"/>
                </a:lnTo>
                <a:lnTo>
                  <a:pt x="2647057" y="1444219"/>
                </a:lnTo>
                <a:lnTo>
                  <a:pt x="2659601" y="1398541"/>
                </a:lnTo>
                <a:lnTo>
                  <a:pt x="2663952" y="1350010"/>
                </a:lnTo>
                <a:lnTo>
                  <a:pt x="2663952" y="270002"/>
                </a:lnTo>
                <a:lnTo>
                  <a:pt x="2659601" y="221474"/>
                </a:lnTo>
                <a:lnTo>
                  <a:pt x="2647057" y="175797"/>
                </a:lnTo>
                <a:lnTo>
                  <a:pt x="2627084" y="133735"/>
                </a:lnTo>
                <a:lnTo>
                  <a:pt x="2600444" y="96051"/>
                </a:lnTo>
                <a:lnTo>
                  <a:pt x="2567900" y="63507"/>
                </a:lnTo>
                <a:lnTo>
                  <a:pt x="2530216" y="36867"/>
                </a:lnTo>
                <a:lnTo>
                  <a:pt x="2488154" y="16894"/>
                </a:lnTo>
                <a:lnTo>
                  <a:pt x="2442477" y="4350"/>
                </a:lnTo>
                <a:lnTo>
                  <a:pt x="239395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2588" y="3273551"/>
            <a:ext cx="7737475" cy="1623060"/>
          </a:xfrm>
          <a:custGeom>
            <a:avLst/>
            <a:gdLst/>
            <a:ahLst/>
            <a:cxnLst/>
            <a:rect l="l" t="t" r="r" b="b"/>
            <a:pathLst>
              <a:path w="7737475" h="1623060">
                <a:moveTo>
                  <a:pt x="2520696" y="273050"/>
                </a:moveTo>
                <a:lnTo>
                  <a:pt x="2516340" y="224523"/>
                </a:lnTo>
                <a:lnTo>
                  <a:pt x="2503792" y="178854"/>
                </a:lnTo>
                <a:lnTo>
                  <a:pt x="2483828" y="136791"/>
                </a:lnTo>
                <a:lnTo>
                  <a:pt x="2457183" y="99110"/>
                </a:lnTo>
                <a:lnTo>
                  <a:pt x="2424633" y="66560"/>
                </a:lnTo>
                <a:lnTo>
                  <a:pt x="2386952" y="39916"/>
                </a:lnTo>
                <a:lnTo>
                  <a:pt x="2344890" y="19951"/>
                </a:lnTo>
                <a:lnTo>
                  <a:pt x="2299220" y="7404"/>
                </a:lnTo>
                <a:lnTo>
                  <a:pt x="2250694" y="3048"/>
                </a:lnTo>
                <a:lnTo>
                  <a:pt x="270002" y="3048"/>
                </a:lnTo>
                <a:lnTo>
                  <a:pt x="221462" y="7404"/>
                </a:lnTo>
                <a:lnTo>
                  <a:pt x="175793" y="19951"/>
                </a:lnTo>
                <a:lnTo>
                  <a:pt x="133731" y="39916"/>
                </a:lnTo>
                <a:lnTo>
                  <a:pt x="96050" y="66560"/>
                </a:lnTo>
                <a:lnTo>
                  <a:pt x="63500" y="99110"/>
                </a:lnTo>
                <a:lnTo>
                  <a:pt x="36855" y="136791"/>
                </a:lnTo>
                <a:lnTo>
                  <a:pt x="16891" y="178854"/>
                </a:lnTo>
                <a:lnTo>
                  <a:pt x="4343" y="224523"/>
                </a:lnTo>
                <a:lnTo>
                  <a:pt x="0" y="273050"/>
                </a:lnTo>
                <a:lnTo>
                  <a:pt x="0" y="1353058"/>
                </a:lnTo>
                <a:lnTo>
                  <a:pt x="4343" y="1401597"/>
                </a:lnTo>
                <a:lnTo>
                  <a:pt x="16891" y="1447266"/>
                </a:lnTo>
                <a:lnTo>
                  <a:pt x="36855" y="1489329"/>
                </a:lnTo>
                <a:lnTo>
                  <a:pt x="63500" y="1527009"/>
                </a:lnTo>
                <a:lnTo>
                  <a:pt x="96050" y="1559560"/>
                </a:lnTo>
                <a:lnTo>
                  <a:pt x="133731" y="1586204"/>
                </a:lnTo>
                <a:lnTo>
                  <a:pt x="175793" y="1606169"/>
                </a:lnTo>
                <a:lnTo>
                  <a:pt x="221462" y="1618716"/>
                </a:lnTo>
                <a:lnTo>
                  <a:pt x="270002" y="1623060"/>
                </a:lnTo>
                <a:lnTo>
                  <a:pt x="2250694" y="1623060"/>
                </a:lnTo>
                <a:lnTo>
                  <a:pt x="2299220" y="1618716"/>
                </a:lnTo>
                <a:lnTo>
                  <a:pt x="2344890" y="1606169"/>
                </a:lnTo>
                <a:lnTo>
                  <a:pt x="2386952" y="1586204"/>
                </a:lnTo>
                <a:lnTo>
                  <a:pt x="2424633" y="1559560"/>
                </a:lnTo>
                <a:lnTo>
                  <a:pt x="2457183" y="1527009"/>
                </a:lnTo>
                <a:lnTo>
                  <a:pt x="2483828" y="1489329"/>
                </a:lnTo>
                <a:lnTo>
                  <a:pt x="2503792" y="1447266"/>
                </a:lnTo>
                <a:lnTo>
                  <a:pt x="2516340" y="1401597"/>
                </a:lnTo>
                <a:lnTo>
                  <a:pt x="2520696" y="1353058"/>
                </a:lnTo>
                <a:lnTo>
                  <a:pt x="2520696" y="273050"/>
                </a:lnTo>
                <a:close/>
              </a:path>
              <a:path w="7737475" h="1623060">
                <a:moveTo>
                  <a:pt x="5129784" y="273050"/>
                </a:moveTo>
                <a:lnTo>
                  <a:pt x="5125428" y="224523"/>
                </a:lnTo>
                <a:lnTo>
                  <a:pt x="5112880" y="178854"/>
                </a:lnTo>
                <a:lnTo>
                  <a:pt x="5092916" y="136791"/>
                </a:lnTo>
                <a:lnTo>
                  <a:pt x="5066271" y="99110"/>
                </a:lnTo>
                <a:lnTo>
                  <a:pt x="5033721" y="66560"/>
                </a:lnTo>
                <a:lnTo>
                  <a:pt x="4996040" y="39916"/>
                </a:lnTo>
                <a:lnTo>
                  <a:pt x="4953978" y="19951"/>
                </a:lnTo>
                <a:lnTo>
                  <a:pt x="4908308" y="7404"/>
                </a:lnTo>
                <a:lnTo>
                  <a:pt x="4859782" y="3048"/>
                </a:lnTo>
                <a:lnTo>
                  <a:pt x="2879090" y="3048"/>
                </a:lnTo>
                <a:lnTo>
                  <a:pt x="2830550" y="7404"/>
                </a:lnTo>
                <a:lnTo>
                  <a:pt x="2784881" y="19951"/>
                </a:lnTo>
                <a:lnTo>
                  <a:pt x="2742819" y="39916"/>
                </a:lnTo>
                <a:lnTo>
                  <a:pt x="2705138" y="66560"/>
                </a:lnTo>
                <a:lnTo>
                  <a:pt x="2672588" y="99110"/>
                </a:lnTo>
                <a:lnTo>
                  <a:pt x="2645943" y="136791"/>
                </a:lnTo>
                <a:lnTo>
                  <a:pt x="2625979" y="178854"/>
                </a:lnTo>
                <a:lnTo>
                  <a:pt x="2613431" y="224523"/>
                </a:lnTo>
                <a:lnTo>
                  <a:pt x="2609088" y="273050"/>
                </a:lnTo>
                <a:lnTo>
                  <a:pt x="2609088" y="1353058"/>
                </a:lnTo>
                <a:lnTo>
                  <a:pt x="2613431" y="1401597"/>
                </a:lnTo>
                <a:lnTo>
                  <a:pt x="2625979" y="1447266"/>
                </a:lnTo>
                <a:lnTo>
                  <a:pt x="2645943" y="1489329"/>
                </a:lnTo>
                <a:lnTo>
                  <a:pt x="2672588" y="1527009"/>
                </a:lnTo>
                <a:lnTo>
                  <a:pt x="2705138" y="1559560"/>
                </a:lnTo>
                <a:lnTo>
                  <a:pt x="2742819" y="1586204"/>
                </a:lnTo>
                <a:lnTo>
                  <a:pt x="2784881" y="1606169"/>
                </a:lnTo>
                <a:lnTo>
                  <a:pt x="2830550" y="1618716"/>
                </a:lnTo>
                <a:lnTo>
                  <a:pt x="2879090" y="1623060"/>
                </a:lnTo>
                <a:lnTo>
                  <a:pt x="4859782" y="1623060"/>
                </a:lnTo>
                <a:lnTo>
                  <a:pt x="4908308" y="1618716"/>
                </a:lnTo>
                <a:lnTo>
                  <a:pt x="4953978" y="1606169"/>
                </a:lnTo>
                <a:lnTo>
                  <a:pt x="4996040" y="1586204"/>
                </a:lnTo>
                <a:lnTo>
                  <a:pt x="5033721" y="1559560"/>
                </a:lnTo>
                <a:lnTo>
                  <a:pt x="5066271" y="1527009"/>
                </a:lnTo>
                <a:lnTo>
                  <a:pt x="5092916" y="1489329"/>
                </a:lnTo>
                <a:lnTo>
                  <a:pt x="5112880" y="1447266"/>
                </a:lnTo>
                <a:lnTo>
                  <a:pt x="5125428" y="1401597"/>
                </a:lnTo>
                <a:lnTo>
                  <a:pt x="5129784" y="1353058"/>
                </a:lnTo>
                <a:lnTo>
                  <a:pt x="5129784" y="273050"/>
                </a:lnTo>
                <a:close/>
              </a:path>
              <a:path w="7737475" h="1623060">
                <a:moveTo>
                  <a:pt x="7737348" y="270002"/>
                </a:moveTo>
                <a:lnTo>
                  <a:pt x="7732992" y="221475"/>
                </a:lnTo>
                <a:lnTo>
                  <a:pt x="7720444" y="175806"/>
                </a:lnTo>
                <a:lnTo>
                  <a:pt x="7700480" y="133743"/>
                </a:lnTo>
                <a:lnTo>
                  <a:pt x="7673835" y="96062"/>
                </a:lnTo>
                <a:lnTo>
                  <a:pt x="7641285" y="63512"/>
                </a:lnTo>
                <a:lnTo>
                  <a:pt x="7603604" y="36868"/>
                </a:lnTo>
                <a:lnTo>
                  <a:pt x="7561542" y="16903"/>
                </a:lnTo>
                <a:lnTo>
                  <a:pt x="7515873" y="4356"/>
                </a:lnTo>
                <a:lnTo>
                  <a:pt x="7467346" y="0"/>
                </a:lnTo>
                <a:lnTo>
                  <a:pt x="5488178" y="0"/>
                </a:lnTo>
                <a:lnTo>
                  <a:pt x="5439638" y="4356"/>
                </a:lnTo>
                <a:lnTo>
                  <a:pt x="5393969" y="16903"/>
                </a:lnTo>
                <a:lnTo>
                  <a:pt x="5351907" y="36868"/>
                </a:lnTo>
                <a:lnTo>
                  <a:pt x="5314226" y="63512"/>
                </a:lnTo>
                <a:lnTo>
                  <a:pt x="5281676" y="96062"/>
                </a:lnTo>
                <a:lnTo>
                  <a:pt x="5255031" y="133743"/>
                </a:lnTo>
                <a:lnTo>
                  <a:pt x="5235067" y="175806"/>
                </a:lnTo>
                <a:lnTo>
                  <a:pt x="5222519" y="221475"/>
                </a:lnTo>
                <a:lnTo>
                  <a:pt x="5218176" y="270002"/>
                </a:lnTo>
                <a:lnTo>
                  <a:pt x="5218176" y="1350010"/>
                </a:lnTo>
                <a:lnTo>
                  <a:pt x="5222519" y="1398549"/>
                </a:lnTo>
                <a:lnTo>
                  <a:pt x="5235067" y="1444218"/>
                </a:lnTo>
                <a:lnTo>
                  <a:pt x="5255031" y="1486281"/>
                </a:lnTo>
                <a:lnTo>
                  <a:pt x="5281676" y="1523961"/>
                </a:lnTo>
                <a:lnTo>
                  <a:pt x="5314226" y="1556512"/>
                </a:lnTo>
                <a:lnTo>
                  <a:pt x="5351907" y="1583156"/>
                </a:lnTo>
                <a:lnTo>
                  <a:pt x="5393969" y="1603121"/>
                </a:lnTo>
                <a:lnTo>
                  <a:pt x="5439638" y="1615668"/>
                </a:lnTo>
                <a:lnTo>
                  <a:pt x="5488178" y="1620012"/>
                </a:lnTo>
                <a:lnTo>
                  <a:pt x="7467346" y="1620012"/>
                </a:lnTo>
                <a:lnTo>
                  <a:pt x="7515873" y="1615668"/>
                </a:lnTo>
                <a:lnTo>
                  <a:pt x="7561542" y="1603121"/>
                </a:lnTo>
                <a:lnTo>
                  <a:pt x="7603604" y="1583156"/>
                </a:lnTo>
                <a:lnTo>
                  <a:pt x="7641285" y="1556512"/>
                </a:lnTo>
                <a:lnTo>
                  <a:pt x="7673835" y="1523961"/>
                </a:lnTo>
                <a:lnTo>
                  <a:pt x="7700480" y="1486281"/>
                </a:lnTo>
                <a:lnTo>
                  <a:pt x="7720444" y="1444218"/>
                </a:lnTo>
                <a:lnTo>
                  <a:pt x="7732992" y="1398549"/>
                </a:lnTo>
                <a:lnTo>
                  <a:pt x="7737348" y="1350010"/>
                </a:lnTo>
                <a:lnTo>
                  <a:pt x="7737348" y="27000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3028" y="3276092"/>
            <a:ext cx="2339340" cy="153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95"/>
              </a:spcBef>
            </a:pPr>
            <a:r>
              <a:rPr sz="1600" b="1" spc="50" dirty="0">
                <a:solidFill>
                  <a:srgbClr val="333E50"/>
                </a:solidFill>
                <a:latin typeface="Arial"/>
                <a:cs typeface="Arial"/>
              </a:rPr>
              <a:t>Proyectos</a:t>
            </a:r>
            <a:endParaRPr sz="1600">
              <a:latin typeface="Arial"/>
              <a:cs typeface="Arial"/>
            </a:endParaRPr>
          </a:p>
          <a:p>
            <a:pPr marR="35560" algn="ctr">
              <a:lnSpc>
                <a:spcPct val="100000"/>
              </a:lnSpc>
            </a:pPr>
            <a:r>
              <a:rPr sz="16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S/</a:t>
            </a:r>
            <a:r>
              <a:rPr sz="16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505" dirty="0">
                <a:solidFill>
                  <a:srgbClr val="333E50"/>
                </a:solidFill>
                <a:latin typeface="Lucida Sans Unicode"/>
                <a:cs typeface="Lucida Sans Unicode"/>
              </a:rPr>
              <a:t>1</a:t>
            </a:r>
            <a:r>
              <a:rPr sz="16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8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87</a:t>
            </a:r>
            <a:r>
              <a:rPr sz="16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2</a:t>
            </a:r>
            <a:r>
              <a:rPr sz="16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2</a:t>
            </a:r>
            <a:r>
              <a:rPr sz="16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5</a:t>
            </a:r>
            <a:r>
              <a:rPr sz="16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8</a:t>
            </a:r>
            <a:endParaRPr sz="1600">
              <a:latin typeface="Lucida Sans Unicode"/>
              <a:cs typeface="Lucida Sans Unicode"/>
            </a:endParaRPr>
          </a:p>
          <a:p>
            <a:pPr marL="50165" marR="43180" algn="ctr">
              <a:lnSpc>
                <a:spcPct val="101000"/>
              </a:lnSpc>
              <a:spcBef>
                <a:spcPts val="850"/>
              </a:spcBef>
            </a:pPr>
            <a:r>
              <a:rPr sz="10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Inicio</a:t>
            </a:r>
            <a:r>
              <a:rPr sz="10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0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0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construcción</a:t>
            </a:r>
            <a:r>
              <a:rPr sz="10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0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0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sede </a:t>
            </a:r>
            <a:r>
              <a:rPr sz="1000" spc="-3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institucional</a:t>
            </a:r>
            <a:r>
              <a:rPr sz="10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b="1" spc="-40" dirty="0">
                <a:solidFill>
                  <a:srgbClr val="333E50"/>
                </a:solidFill>
                <a:latin typeface="Arial"/>
                <a:cs typeface="Arial"/>
              </a:rPr>
              <a:t>ONPE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sz="1000" b="1" spc="55" dirty="0">
                <a:solidFill>
                  <a:srgbClr val="333E50"/>
                </a:solidFill>
                <a:latin typeface="Arial"/>
                <a:cs typeface="Arial"/>
              </a:rPr>
              <a:t>S/</a:t>
            </a:r>
            <a:r>
              <a:rPr sz="1000" b="1" spc="-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b="1" spc="-85" dirty="0">
                <a:solidFill>
                  <a:srgbClr val="333E50"/>
                </a:solidFill>
                <a:latin typeface="Arial"/>
                <a:cs typeface="Arial"/>
              </a:rPr>
              <a:t>12</a:t>
            </a:r>
            <a:r>
              <a:rPr sz="1000" b="1" spc="-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b="1" spc="90" dirty="0">
                <a:solidFill>
                  <a:srgbClr val="333E50"/>
                </a:solidFill>
                <a:latin typeface="Arial"/>
                <a:cs typeface="Arial"/>
              </a:rPr>
              <a:t>000</a:t>
            </a:r>
            <a:r>
              <a:rPr sz="1000" b="1" spc="-7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b="1" spc="90" dirty="0">
                <a:solidFill>
                  <a:srgbClr val="333E50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1000" b="1" spc="20" dirty="0">
                <a:solidFill>
                  <a:srgbClr val="333E50"/>
                </a:solidFill>
                <a:latin typeface="Arial"/>
                <a:cs typeface="Arial"/>
              </a:rPr>
              <a:t>Soluciones</a:t>
            </a:r>
            <a:r>
              <a:rPr sz="1000" b="1" spc="-4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b="1" spc="40" dirty="0">
                <a:solidFill>
                  <a:srgbClr val="333E50"/>
                </a:solidFill>
                <a:latin typeface="Arial"/>
                <a:cs typeface="Arial"/>
              </a:rPr>
              <a:t>tecnológicas</a:t>
            </a:r>
            <a:r>
              <a:rPr sz="1000" b="1" spc="-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electorales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000" b="1" spc="55" dirty="0">
                <a:solidFill>
                  <a:srgbClr val="333E50"/>
                </a:solidFill>
                <a:latin typeface="Arial"/>
                <a:cs typeface="Arial"/>
              </a:rPr>
              <a:t>S/</a:t>
            </a:r>
            <a:r>
              <a:rPr sz="1000" b="1" spc="-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b="1" spc="75" dirty="0">
                <a:solidFill>
                  <a:srgbClr val="333E50"/>
                </a:solidFill>
                <a:latin typeface="Arial"/>
                <a:cs typeface="Arial"/>
              </a:rPr>
              <a:t>6</a:t>
            </a:r>
            <a:r>
              <a:rPr sz="1000" b="1" spc="-6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rgbClr val="333E50"/>
                </a:solidFill>
                <a:latin typeface="Arial"/>
                <a:cs typeface="Arial"/>
              </a:rPr>
              <a:t>872</a:t>
            </a:r>
            <a:r>
              <a:rPr sz="1000" b="1" spc="-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333E50"/>
                </a:solidFill>
                <a:latin typeface="Arial"/>
                <a:cs typeface="Arial"/>
              </a:rPr>
              <a:t>2</a:t>
            </a:r>
            <a:r>
              <a:rPr sz="1000" b="1" spc="90" dirty="0">
                <a:solidFill>
                  <a:srgbClr val="333E50"/>
                </a:solidFill>
                <a:latin typeface="Arial"/>
                <a:cs typeface="Arial"/>
              </a:rPr>
              <a:t>58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64252" y="4977384"/>
            <a:ext cx="2664460" cy="1620520"/>
          </a:xfrm>
          <a:custGeom>
            <a:avLst/>
            <a:gdLst/>
            <a:ahLst/>
            <a:cxnLst/>
            <a:rect l="l" t="t" r="r" b="b"/>
            <a:pathLst>
              <a:path w="2664459" h="1620520">
                <a:moveTo>
                  <a:pt x="2393950" y="0"/>
                </a:moveTo>
                <a:lnTo>
                  <a:pt x="270001" y="0"/>
                </a:lnTo>
                <a:lnTo>
                  <a:pt x="221474" y="4350"/>
                </a:lnTo>
                <a:lnTo>
                  <a:pt x="175797" y="16894"/>
                </a:lnTo>
                <a:lnTo>
                  <a:pt x="133735" y="36867"/>
                </a:lnTo>
                <a:lnTo>
                  <a:pt x="96051" y="63507"/>
                </a:lnTo>
                <a:lnTo>
                  <a:pt x="63507" y="96051"/>
                </a:lnTo>
                <a:lnTo>
                  <a:pt x="36867" y="133735"/>
                </a:lnTo>
                <a:lnTo>
                  <a:pt x="16894" y="175797"/>
                </a:lnTo>
                <a:lnTo>
                  <a:pt x="4350" y="221474"/>
                </a:lnTo>
                <a:lnTo>
                  <a:pt x="0" y="270002"/>
                </a:lnTo>
                <a:lnTo>
                  <a:pt x="0" y="1350010"/>
                </a:lnTo>
                <a:lnTo>
                  <a:pt x="4350" y="1398541"/>
                </a:lnTo>
                <a:lnTo>
                  <a:pt x="16894" y="1444219"/>
                </a:lnTo>
                <a:lnTo>
                  <a:pt x="36867" y="1486281"/>
                </a:lnTo>
                <a:lnTo>
                  <a:pt x="63507" y="1523965"/>
                </a:lnTo>
                <a:lnTo>
                  <a:pt x="96051" y="1556508"/>
                </a:lnTo>
                <a:lnTo>
                  <a:pt x="133735" y="1583147"/>
                </a:lnTo>
                <a:lnTo>
                  <a:pt x="175797" y="1603119"/>
                </a:lnTo>
                <a:lnTo>
                  <a:pt x="221474" y="1615661"/>
                </a:lnTo>
                <a:lnTo>
                  <a:pt x="270001" y="1620012"/>
                </a:lnTo>
                <a:lnTo>
                  <a:pt x="2393950" y="1620012"/>
                </a:lnTo>
                <a:lnTo>
                  <a:pt x="2442477" y="1615661"/>
                </a:lnTo>
                <a:lnTo>
                  <a:pt x="2488154" y="1603119"/>
                </a:lnTo>
                <a:lnTo>
                  <a:pt x="2530216" y="1583147"/>
                </a:lnTo>
                <a:lnTo>
                  <a:pt x="2567900" y="1556508"/>
                </a:lnTo>
                <a:lnTo>
                  <a:pt x="2600444" y="1523965"/>
                </a:lnTo>
                <a:lnTo>
                  <a:pt x="2627084" y="1486281"/>
                </a:lnTo>
                <a:lnTo>
                  <a:pt x="2647057" y="1444219"/>
                </a:lnTo>
                <a:lnTo>
                  <a:pt x="2659601" y="1398541"/>
                </a:lnTo>
                <a:lnTo>
                  <a:pt x="2663952" y="1350010"/>
                </a:lnTo>
                <a:lnTo>
                  <a:pt x="2663952" y="270002"/>
                </a:lnTo>
                <a:lnTo>
                  <a:pt x="2659601" y="221474"/>
                </a:lnTo>
                <a:lnTo>
                  <a:pt x="2647057" y="175797"/>
                </a:lnTo>
                <a:lnTo>
                  <a:pt x="2627084" y="133735"/>
                </a:lnTo>
                <a:lnTo>
                  <a:pt x="2600444" y="96051"/>
                </a:lnTo>
                <a:lnTo>
                  <a:pt x="2567900" y="63507"/>
                </a:lnTo>
                <a:lnTo>
                  <a:pt x="2530216" y="36867"/>
                </a:lnTo>
                <a:lnTo>
                  <a:pt x="2488154" y="16894"/>
                </a:lnTo>
                <a:lnTo>
                  <a:pt x="2442477" y="4350"/>
                </a:lnTo>
                <a:lnTo>
                  <a:pt x="239395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99833" y="3465957"/>
            <a:ext cx="1964055" cy="1212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80" dirty="0">
                <a:solidFill>
                  <a:srgbClr val="333E50"/>
                </a:solidFill>
                <a:latin typeface="Arial"/>
                <a:cs typeface="Arial"/>
              </a:rPr>
              <a:t>Transformación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600" b="1" spc="65" dirty="0">
                <a:solidFill>
                  <a:srgbClr val="333E50"/>
                </a:solidFill>
                <a:latin typeface="Arial"/>
                <a:cs typeface="Arial"/>
              </a:rPr>
              <a:t>Digital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S/</a:t>
            </a:r>
            <a:r>
              <a:rPr sz="1600" spc="-12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145" dirty="0">
                <a:solidFill>
                  <a:srgbClr val="333E50"/>
                </a:solidFill>
                <a:latin typeface="Lucida Sans Unicode"/>
                <a:cs typeface="Lucida Sans Unicode"/>
              </a:rPr>
              <a:t>2,717,500</a:t>
            </a:r>
            <a:endParaRPr sz="16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  <a:spcBef>
                <a:spcPts val="1185"/>
              </a:spcBef>
            </a:pPr>
            <a:r>
              <a:rPr sz="1000" b="1" spc="35" dirty="0">
                <a:solidFill>
                  <a:srgbClr val="333E50"/>
                </a:solidFill>
                <a:latin typeface="Arial"/>
                <a:cs typeface="Arial"/>
              </a:rPr>
              <a:t>Tecnologías</a:t>
            </a:r>
            <a:r>
              <a:rPr sz="1000" b="1" spc="-4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0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0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desarrollo </a:t>
            </a:r>
            <a:r>
              <a:rPr sz="1000" spc="-3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27016" y="3393135"/>
            <a:ext cx="1775460" cy="1224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95"/>
              </a:spcBef>
            </a:pPr>
            <a:r>
              <a:rPr sz="1600" b="1" spc="80" dirty="0">
                <a:solidFill>
                  <a:srgbClr val="333E50"/>
                </a:solidFill>
                <a:latin typeface="Arial"/>
                <a:cs typeface="Arial"/>
              </a:rPr>
              <a:t>Microformas</a:t>
            </a:r>
            <a:endParaRPr sz="1600">
              <a:latin typeface="Arial"/>
              <a:cs typeface="Arial"/>
            </a:endParaRPr>
          </a:p>
          <a:p>
            <a:pPr marL="277495">
              <a:lnSpc>
                <a:spcPct val="100000"/>
              </a:lnSpc>
              <a:spcBef>
                <a:spcPts val="5"/>
              </a:spcBef>
            </a:pPr>
            <a:r>
              <a:rPr sz="16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S/7,055,666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300">
              <a:latin typeface="Lucida Sans Unicode"/>
              <a:cs typeface="Lucida Sans Unicode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000" b="1" spc="35" dirty="0">
                <a:solidFill>
                  <a:srgbClr val="333E50"/>
                </a:solidFill>
                <a:latin typeface="Arial"/>
                <a:cs typeface="Arial"/>
              </a:rPr>
              <a:t>Digitalización</a:t>
            </a:r>
            <a:r>
              <a:rPr sz="1000" b="1" spc="-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000" spc="1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más</a:t>
            </a:r>
            <a:r>
              <a:rPr sz="10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0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5 </a:t>
            </a:r>
            <a:r>
              <a:rPr sz="1000" spc="-3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333E50"/>
                </a:solidFill>
                <a:latin typeface="Lucida Sans Unicode"/>
                <a:cs typeface="Lucida Sans Unicode"/>
              </a:rPr>
              <a:t>millones </a:t>
            </a:r>
            <a:r>
              <a:rPr sz="10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0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documentos </a:t>
            </a:r>
            <a:r>
              <a:rPr sz="10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0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0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0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r>
              <a:rPr sz="1000" dirty="0">
                <a:solidFill>
                  <a:srgbClr val="333E50"/>
                </a:solidFill>
                <a:latin typeface="Lucida Sans Unicode"/>
                <a:cs typeface="Lucida Sans Unicode"/>
              </a:rPr>
              <a:t>to</a:t>
            </a:r>
            <a:r>
              <a:rPr sz="10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0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0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0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0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0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0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2</a:t>
            </a:r>
            <a:r>
              <a:rPr sz="10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001</a:t>
            </a:r>
            <a:r>
              <a:rPr sz="10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120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0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-130" dirty="0">
                <a:solidFill>
                  <a:srgbClr val="333E50"/>
                </a:solidFill>
                <a:latin typeface="Lucida Sans Unicode"/>
                <a:cs typeface="Lucida Sans Unicode"/>
              </a:rPr>
              <a:t>201</a:t>
            </a:r>
            <a:r>
              <a:rPr sz="10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0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67802" y="5221351"/>
            <a:ext cx="2326640" cy="1238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105" dirty="0">
                <a:solidFill>
                  <a:srgbClr val="333E50"/>
                </a:solidFill>
                <a:latin typeface="Arial"/>
                <a:cs typeface="Arial"/>
              </a:rPr>
              <a:t>Mantenimiento </a:t>
            </a:r>
            <a:r>
              <a:rPr sz="1600" b="1" spc="95" dirty="0">
                <a:solidFill>
                  <a:srgbClr val="333E50"/>
                </a:solidFill>
                <a:latin typeface="Arial"/>
                <a:cs typeface="Arial"/>
              </a:rPr>
              <a:t>de </a:t>
            </a:r>
            <a:r>
              <a:rPr sz="1600" b="1" spc="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33E50"/>
                </a:solidFill>
                <a:latin typeface="Arial"/>
                <a:cs typeface="Arial"/>
              </a:rPr>
              <a:t>recursos</a:t>
            </a:r>
            <a:r>
              <a:rPr sz="16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33E50"/>
                </a:solidFill>
                <a:latin typeface="Arial"/>
                <a:cs typeface="Arial"/>
              </a:rPr>
              <a:t>info</a:t>
            </a:r>
            <a:r>
              <a:rPr sz="1600" b="1" spc="120" dirty="0">
                <a:solidFill>
                  <a:srgbClr val="333E50"/>
                </a:solidFill>
                <a:latin typeface="Arial"/>
                <a:cs typeface="Arial"/>
              </a:rPr>
              <a:t>rmáti</a:t>
            </a:r>
            <a:r>
              <a:rPr sz="1600" b="1" spc="125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600" b="1" spc="10" dirty="0">
                <a:solidFill>
                  <a:srgbClr val="333E50"/>
                </a:solidFill>
                <a:latin typeface="Arial"/>
                <a:cs typeface="Arial"/>
              </a:rPr>
              <a:t>os  </a:t>
            </a:r>
            <a:r>
              <a:rPr sz="16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S/</a:t>
            </a:r>
            <a:r>
              <a:rPr sz="16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9,056,362</a:t>
            </a:r>
            <a:endParaRPr sz="1600">
              <a:latin typeface="Lucida Sans Unicode"/>
              <a:cs typeface="Lucida Sans Unicode"/>
            </a:endParaRPr>
          </a:p>
          <a:p>
            <a:pPr marL="85090" marR="58419" algn="ctr">
              <a:lnSpc>
                <a:spcPct val="100000"/>
              </a:lnSpc>
              <a:spcBef>
                <a:spcPts val="1390"/>
              </a:spcBef>
            </a:pPr>
            <a:r>
              <a:rPr sz="10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Asegurar</a:t>
            </a:r>
            <a:r>
              <a:rPr sz="1000" spc="-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0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continuidad</a:t>
            </a:r>
            <a:r>
              <a:rPr sz="10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operativa </a:t>
            </a:r>
            <a:r>
              <a:rPr sz="1000" spc="-3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informática</a:t>
            </a:r>
            <a:r>
              <a:rPr sz="10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0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0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ONPE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93029" y="5240273"/>
            <a:ext cx="2414905" cy="9372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35" algn="ctr">
              <a:lnSpc>
                <a:spcPct val="101200"/>
              </a:lnSpc>
              <a:spcBef>
                <a:spcPts val="70"/>
              </a:spcBef>
            </a:pPr>
            <a:r>
              <a:rPr sz="1600" b="1" spc="60" dirty="0">
                <a:solidFill>
                  <a:srgbClr val="333E50"/>
                </a:solidFill>
                <a:latin typeface="Arial"/>
                <a:cs typeface="Arial"/>
              </a:rPr>
              <a:t>Fortalecer </a:t>
            </a:r>
            <a:r>
              <a:rPr sz="1600" b="1" spc="110" dirty="0">
                <a:solidFill>
                  <a:srgbClr val="333E50"/>
                </a:solidFill>
                <a:latin typeface="Arial"/>
                <a:cs typeface="Arial"/>
              </a:rPr>
              <a:t>la </a:t>
            </a:r>
            <a:r>
              <a:rPr sz="1600" b="1" spc="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333E50"/>
                </a:solidFill>
                <a:latin typeface="Arial"/>
                <a:cs typeface="Arial"/>
              </a:rPr>
              <a:t>información</a:t>
            </a:r>
            <a:r>
              <a:rPr sz="16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333E50"/>
                </a:solidFill>
                <a:latin typeface="Arial"/>
                <a:cs typeface="Arial"/>
              </a:rPr>
              <a:t>electoral</a:t>
            </a:r>
            <a:r>
              <a:rPr sz="1600" b="1" spc="-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b="1" spc="70" dirty="0">
                <a:solidFill>
                  <a:srgbClr val="333E50"/>
                </a:solidFill>
                <a:latin typeface="Arial"/>
                <a:cs typeface="Arial"/>
              </a:rPr>
              <a:t>y </a:t>
            </a:r>
            <a:r>
              <a:rPr sz="1000" b="1" spc="-26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333E50"/>
                </a:solidFill>
                <a:latin typeface="Arial"/>
                <a:cs typeface="Arial"/>
              </a:rPr>
              <a:t>sus</a:t>
            </a:r>
            <a:r>
              <a:rPr sz="1000" b="1" spc="-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333E50"/>
                </a:solidFill>
                <a:latin typeface="Arial"/>
                <a:cs typeface="Arial"/>
              </a:rPr>
              <a:t>canales</a:t>
            </a:r>
            <a:r>
              <a:rPr sz="1000" b="1" spc="-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000" b="1" spc="-7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333E50"/>
                </a:solidFill>
                <a:latin typeface="Arial"/>
                <a:cs typeface="Arial"/>
              </a:rPr>
              <a:t>comunicación</a:t>
            </a:r>
            <a:endParaRPr sz="1000">
              <a:latin typeface="Arial"/>
              <a:cs typeface="Arial"/>
            </a:endParaRPr>
          </a:p>
          <a:p>
            <a:pPr marL="635" algn="ctr">
              <a:lnSpc>
                <a:spcPts val="2095"/>
              </a:lnSpc>
            </a:pPr>
            <a:r>
              <a:rPr sz="1800" dirty="0">
                <a:solidFill>
                  <a:srgbClr val="333E50"/>
                </a:solidFill>
                <a:latin typeface="Lucida Sans Unicode"/>
                <a:cs typeface="Lucida Sans Unicode"/>
              </a:rPr>
              <a:t>S/</a:t>
            </a:r>
            <a:r>
              <a:rPr sz="1800" spc="-12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8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3,077,302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54997" y="3497960"/>
            <a:ext cx="2383155" cy="1192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333E50"/>
                </a:solidFill>
                <a:latin typeface="Arial"/>
                <a:cs typeface="Arial"/>
              </a:rPr>
              <a:t>Mejora</a:t>
            </a:r>
            <a:r>
              <a:rPr sz="1600" b="1" spc="-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6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333E50"/>
                </a:solidFill>
                <a:latin typeface="Arial"/>
                <a:cs typeface="Arial"/>
              </a:rPr>
              <a:t>los</a:t>
            </a:r>
            <a:r>
              <a:rPr sz="16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333E50"/>
                </a:solidFill>
                <a:latin typeface="Arial"/>
                <a:cs typeface="Arial"/>
              </a:rPr>
              <a:t>serv</a:t>
            </a:r>
            <a:r>
              <a:rPr sz="1600" b="1" spc="20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600" b="1" spc="7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600" b="1" spc="15" dirty="0">
                <a:solidFill>
                  <a:srgbClr val="333E50"/>
                </a:solidFill>
                <a:latin typeface="Arial"/>
                <a:cs typeface="Arial"/>
              </a:rPr>
              <a:t>ios  </a:t>
            </a:r>
            <a:r>
              <a:rPr sz="1600" b="1" spc="100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1600" b="1" spc="9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6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110" dirty="0">
                <a:solidFill>
                  <a:srgbClr val="333E50"/>
                </a:solidFill>
                <a:latin typeface="Arial"/>
                <a:cs typeface="Arial"/>
              </a:rPr>
              <a:t>la</a:t>
            </a:r>
            <a:r>
              <a:rPr sz="16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333E50"/>
                </a:solidFill>
                <a:latin typeface="Arial"/>
                <a:cs typeface="Arial"/>
              </a:rPr>
              <a:t>ONPE</a:t>
            </a:r>
            <a:r>
              <a:rPr sz="16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195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6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333E50"/>
                </a:solidFill>
                <a:latin typeface="Arial"/>
                <a:cs typeface="Arial"/>
              </a:rPr>
              <a:t>ni</a:t>
            </a:r>
            <a:r>
              <a:rPr sz="1600" b="1" spc="85" dirty="0">
                <a:solidFill>
                  <a:srgbClr val="333E50"/>
                </a:solidFill>
                <a:latin typeface="Arial"/>
                <a:cs typeface="Arial"/>
              </a:rPr>
              <a:t>v</a:t>
            </a:r>
            <a:r>
              <a:rPr sz="1600" b="1" spc="50" dirty="0">
                <a:solidFill>
                  <a:srgbClr val="333E50"/>
                </a:solidFill>
                <a:latin typeface="Arial"/>
                <a:cs typeface="Arial"/>
              </a:rPr>
              <a:t>el  </a:t>
            </a:r>
            <a:r>
              <a:rPr sz="1600" b="1" spc="90" dirty="0">
                <a:solidFill>
                  <a:srgbClr val="333E50"/>
                </a:solidFill>
                <a:latin typeface="Arial"/>
                <a:cs typeface="Arial"/>
              </a:rPr>
              <a:t>nacional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S/</a:t>
            </a:r>
            <a:r>
              <a:rPr sz="16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5</a:t>
            </a:r>
            <a:r>
              <a:rPr sz="16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,</a:t>
            </a:r>
            <a:r>
              <a:rPr sz="1600" spc="-200" dirty="0">
                <a:solidFill>
                  <a:srgbClr val="333E50"/>
                </a:solidFill>
                <a:latin typeface="Lucida Sans Unicode"/>
                <a:cs typeface="Lucida Sans Unicode"/>
              </a:rPr>
              <a:t>2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86</a:t>
            </a:r>
            <a:r>
              <a:rPr sz="16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,</a:t>
            </a:r>
            <a:r>
              <a:rPr sz="16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2</a:t>
            </a:r>
            <a:r>
              <a:rPr sz="16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00</a:t>
            </a:r>
            <a:endParaRPr sz="1600">
              <a:latin typeface="Lucida Sans Unicode"/>
              <a:cs typeface="Lucida Sans Unicode"/>
            </a:endParaRPr>
          </a:p>
          <a:p>
            <a:pPr marL="62865" algn="ctr">
              <a:lnSpc>
                <a:spcPct val="100000"/>
              </a:lnSpc>
              <a:spcBef>
                <a:spcPts val="305"/>
              </a:spcBef>
            </a:pPr>
            <a:r>
              <a:rPr sz="1000" dirty="0">
                <a:solidFill>
                  <a:srgbClr val="333E50"/>
                </a:solidFill>
                <a:latin typeface="Lucida Sans Unicode"/>
                <a:cs typeface="Lucida Sans Unicode"/>
              </a:rPr>
              <a:t>Forta</a:t>
            </a:r>
            <a:r>
              <a:rPr sz="10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0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0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r>
              <a:rPr sz="10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0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0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0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as</a:t>
            </a:r>
            <a:r>
              <a:rPr sz="10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0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0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42817" y="1255522"/>
            <a:ext cx="5846445" cy="991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25"/>
              </a:lnSpc>
              <a:spcBef>
                <a:spcPts val="95"/>
              </a:spcBef>
            </a:pPr>
            <a:r>
              <a:rPr sz="2800" b="1" spc="114" dirty="0">
                <a:solidFill>
                  <a:srgbClr val="1F4E79"/>
                </a:solidFill>
                <a:latin typeface="Arial"/>
                <a:cs typeface="Arial"/>
              </a:rPr>
              <a:t>Funcion</a:t>
            </a:r>
            <a:r>
              <a:rPr sz="2800" b="1" spc="100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sz="2800" b="1" spc="229" dirty="0">
                <a:solidFill>
                  <a:srgbClr val="1F4E79"/>
                </a:solidFill>
                <a:latin typeface="Arial"/>
                <a:cs typeface="Arial"/>
              </a:rPr>
              <a:t>mi</a:t>
            </a:r>
            <a:r>
              <a:rPr sz="2800" b="1" spc="225" dirty="0">
                <a:solidFill>
                  <a:srgbClr val="1F4E79"/>
                </a:solidFill>
                <a:latin typeface="Arial"/>
                <a:cs typeface="Arial"/>
              </a:rPr>
              <a:t>e</a:t>
            </a:r>
            <a:r>
              <a:rPr sz="2800" b="1" spc="145" dirty="0">
                <a:solidFill>
                  <a:srgbClr val="1F4E79"/>
                </a:solidFill>
                <a:latin typeface="Arial"/>
                <a:cs typeface="Arial"/>
              </a:rPr>
              <a:t>nto</a:t>
            </a:r>
            <a:r>
              <a:rPr sz="2800" b="1" spc="-15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800" b="1" spc="204" dirty="0">
                <a:solidFill>
                  <a:srgbClr val="1F4E79"/>
                </a:solidFill>
                <a:latin typeface="Arial"/>
                <a:cs typeface="Arial"/>
              </a:rPr>
              <a:t>y</a:t>
            </a:r>
            <a:r>
              <a:rPr sz="2800" b="1" spc="-19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800" b="1" spc="130" dirty="0">
                <a:solidFill>
                  <a:srgbClr val="1F4E79"/>
                </a:solidFill>
                <a:latin typeface="Arial"/>
                <a:cs typeface="Arial"/>
              </a:rPr>
              <a:t>Ope</a:t>
            </a:r>
            <a:r>
              <a:rPr sz="2800" b="1" spc="85" dirty="0">
                <a:solidFill>
                  <a:srgbClr val="1F4E79"/>
                </a:solidFill>
                <a:latin typeface="Arial"/>
                <a:cs typeface="Arial"/>
              </a:rPr>
              <a:t>r</a:t>
            </a:r>
            <a:r>
              <a:rPr sz="2800" b="1" spc="175" dirty="0">
                <a:solidFill>
                  <a:srgbClr val="1F4E79"/>
                </a:solidFill>
                <a:latin typeface="Arial"/>
                <a:cs typeface="Arial"/>
              </a:rPr>
              <a:t>ativ</a:t>
            </a:r>
            <a:r>
              <a:rPr sz="2800" b="1" spc="120" dirty="0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sz="2800" b="1" spc="235" dirty="0">
                <a:solidFill>
                  <a:srgbClr val="1F4E79"/>
                </a:solidFill>
                <a:latin typeface="Arial"/>
                <a:cs typeface="Arial"/>
              </a:rPr>
              <a:t>dad</a:t>
            </a:r>
            <a:endParaRPr sz="2800">
              <a:latin typeface="Arial"/>
              <a:cs typeface="Arial"/>
            </a:endParaRPr>
          </a:p>
          <a:p>
            <a:pPr marL="1905" algn="ctr">
              <a:lnSpc>
                <a:spcPts val="4285"/>
              </a:lnSpc>
              <a:tabLst>
                <a:tab pos="682625" algn="l"/>
              </a:tabLst>
            </a:pPr>
            <a:r>
              <a:rPr sz="3600" b="1" spc="220" dirty="0">
                <a:solidFill>
                  <a:srgbClr val="1F4E79"/>
                </a:solidFill>
                <a:latin typeface="Arial"/>
                <a:cs typeface="Arial"/>
              </a:rPr>
              <a:t>S/	</a:t>
            </a:r>
            <a:r>
              <a:rPr sz="3600" b="1" spc="245" dirty="0">
                <a:solidFill>
                  <a:srgbClr val="1F4E79"/>
                </a:solidFill>
                <a:latin typeface="Arial"/>
                <a:cs typeface="Arial"/>
              </a:rPr>
              <a:t>46,065,288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1997" y="2469337"/>
            <a:ext cx="2458720" cy="565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130" dirty="0">
                <a:solidFill>
                  <a:srgbClr val="333E50"/>
                </a:solidFill>
                <a:latin typeface="Arial"/>
                <a:cs typeface="Arial"/>
              </a:rPr>
              <a:t>G</a:t>
            </a:r>
            <a:r>
              <a:rPr sz="2000" b="1" spc="75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2000" b="1" spc="70" dirty="0">
                <a:solidFill>
                  <a:srgbClr val="333E50"/>
                </a:solidFill>
                <a:latin typeface="Arial"/>
                <a:cs typeface="Arial"/>
              </a:rPr>
              <a:t>sto</a:t>
            </a:r>
            <a:r>
              <a:rPr sz="2000" b="1" spc="-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30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2000" b="1" spc="12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20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333E50"/>
                </a:solidFill>
                <a:latin typeface="Arial"/>
                <a:cs typeface="Arial"/>
              </a:rPr>
              <a:t>Inver</a:t>
            </a:r>
            <a:r>
              <a:rPr sz="2000" b="1" spc="8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2000" b="1" spc="2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2000" b="1" spc="50" dirty="0">
                <a:solidFill>
                  <a:srgbClr val="333E50"/>
                </a:solidFill>
                <a:latin typeface="Arial"/>
                <a:cs typeface="Arial"/>
              </a:rPr>
              <a:t>ó</a:t>
            </a:r>
            <a:r>
              <a:rPr sz="2000" b="1" spc="130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45"/>
              </a:spcBef>
            </a:pPr>
            <a:r>
              <a:rPr sz="15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S/</a:t>
            </a:r>
            <a:r>
              <a:rPr sz="15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18,872,258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5542" y="2472689"/>
            <a:ext cx="3583304" cy="565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125" dirty="0">
                <a:solidFill>
                  <a:srgbClr val="333E50"/>
                </a:solidFill>
                <a:latin typeface="Arial"/>
                <a:cs typeface="Arial"/>
              </a:rPr>
              <a:t>G</a:t>
            </a:r>
            <a:r>
              <a:rPr sz="2000" b="1" spc="8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2000" b="1" spc="65" dirty="0">
                <a:solidFill>
                  <a:srgbClr val="333E50"/>
                </a:solidFill>
                <a:latin typeface="Arial"/>
                <a:cs typeface="Arial"/>
              </a:rPr>
              <a:t>sto</a:t>
            </a:r>
            <a:r>
              <a:rPr sz="2000" b="1" spc="-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333E50"/>
                </a:solidFill>
                <a:latin typeface="Arial"/>
                <a:cs typeface="Arial"/>
              </a:rPr>
              <a:t>Co</a:t>
            </a:r>
            <a:r>
              <a:rPr sz="2000" b="1" spc="3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000" b="1" spc="6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000" b="1" spc="3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2000" b="1" spc="125" dirty="0">
                <a:solidFill>
                  <a:srgbClr val="333E50"/>
                </a:solidFill>
                <a:latin typeface="Arial"/>
                <a:cs typeface="Arial"/>
              </a:rPr>
              <a:t>en</a:t>
            </a:r>
            <a:r>
              <a:rPr sz="2000" b="1" spc="130" dirty="0">
                <a:solidFill>
                  <a:srgbClr val="333E50"/>
                </a:solidFill>
                <a:latin typeface="Arial"/>
                <a:cs typeface="Arial"/>
              </a:rPr>
              <a:t>te</a:t>
            </a:r>
            <a:r>
              <a:rPr sz="20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350" dirty="0">
                <a:solidFill>
                  <a:srgbClr val="333E50"/>
                </a:solidFill>
                <a:latin typeface="Arial"/>
                <a:cs typeface="Arial"/>
              </a:rPr>
              <a:t>/</a:t>
            </a:r>
            <a:r>
              <a:rPr sz="2000" b="1" spc="-14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2000" b="1" spc="5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000" b="1" spc="85" dirty="0">
                <a:solidFill>
                  <a:srgbClr val="333E50"/>
                </a:solidFill>
                <a:latin typeface="Arial"/>
                <a:cs typeface="Arial"/>
              </a:rPr>
              <a:t>ns</a:t>
            </a:r>
            <a:r>
              <a:rPr sz="2000" b="1" spc="95" dirty="0">
                <a:solidFill>
                  <a:srgbClr val="333E50"/>
                </a:solidFill>
                <a:latin typeface="Arial"/>
                <a:cs typeface="Arial"/>
              </a:rPr>
              <a:t>u</a:t>
            </a:r>
            <a:r>
              <a:rPr sz="2000" b="1" spc="195" dirty="0">
                <a:solidFill>
                  <a:srgbClr val="333E50"/>
                </a:solidFill>
                <a:latin typeface="Arial"/>
                <a:cs typeface="Arial"/>
              </a:rPr>
              <a:t>mo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S/</a:t>
            </a:r>
            <a:r>
              <a:rPr sz="15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-120" dirty="0">
                <a:solidFill>
                  <a:srgbClr val="333E50"/>
                </a:solidFill>
                <a:latin typeface="Lucida Sans Unicode"/>
                <a:cs typeface="Lucida Sans Unicode"/>
              </a:rPr>
              <a:t>27,193,030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6354" y="3048761"/>
            <a:ext cx="2772410" cy="180340"/>
          </a:xfrm>
          <a:custGeom>
            <a:avLst/>
            <a:gdLst/>
            <a:ahLst/>
            <a:cxnLst/>
            <a:rect l="l" t="t" r="r" b="b"/>
            <a:pathLst>
              <a:path w="2772410" h="180339">
                <a:moveTo>
                  <a:pt x="0" y="179832"/>
                </a:moveTo>
                <a:lnTo>
                  <a:pt x="1177" y="109835"/>
                </a:lnTo>
                <a:lnTo>
                  <a:pt x="4387" y="52673"/>
                </a:lnTo>
                <a:lnTo>
                  <a:pt x="9151" y="14132"/>
                </a:lnTo>
                <a:lnTo>
                  <a:pt x="14985" y="0"/>
                </a:lnTo>
                <a:lnTo>
                  <a:pt x="2757170" y="0"/>
                </a:lnTo>
                <a:lnTo>
                  <a:pt x="2762994" y="14132"/>
                </a:lnTo>
                <a:lnTo>
                  <a:pt x="2767758" y="52673"/>
                </a:lnTo>
                <a:lnTo>
                  <a:pt x="2770975" y="109835"/>
                </a:lnTo>
                <a:lnTo>
                  <a:pt x="2772156" y="179832"/>
                </a:lnTo>
              </a:path>
            </a:pathLst>
          </a:custGeom>
          <a:ln w="19049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424173" y="3071241"/>
            <a:ext cx="8272145" cy="1062355"/>
            <a:chOff x="3424173" y="3071241"/>
            <a:chExt cx="8272145" cy="1062355"/>
          </a:xfrm>
        </p:grpSpPr>
        <p:sp>
          <p:nvSpPr>
            <p:cNvPr id="19" name="object 19"/>
            <p:cNvSpPr/>
            <p:nvPr/>
          </p:nvSpPr>
          <p:spPr>
            <a:xfrm>
              <a:off x="3874769" y="3080766"/>
              <a:ext cx="7812405" cy="180340"/>
            </a:xfrm>
            <a:custGeom>
              <a:avLst/>
              <a:gdLst/>
              <a:ahLst/>
              <a:cxnLst/>
              <a:rect l="l" t="t" r="r" b="b"/>
              <a:pathLst>
                <a:path w="7812405" h="180339">
                  <a:moveTo>
                    <a:pt x="0" y="179832"/>
                  </a:moveTo>
                  <a:lnTo>
                    <a:pt x="1180" y="109835"/>
                  </a:lnTo>
                  <a:lnTo>
                    <a:pt x="4397" y="52673"/>
                  </a:lnTo>
                  <a:lnTo>
                    <a:pt x="9161" y="14132"/>
                  </a:lnTo>
                  <a:lnTo>
                    <a:pt x="14985" y="0"/>
                  </a:lnTo>
                  <a:lnTo>
                    <a:pt x="7797037" y="0"/>
                  </a:lnTo>
                  <a:lnTo>
                    <a:pt x="7802862" y="14132"/>
                  </a:lnTo>
                  <a:lnTo>
                    <a:pt x="7807626" y="52673"/>
                  </a:lnTo>
                  <a:lnTo>
                    <a:pt x="7810843" y="109835"/>
                  </a:lnTo>
                  <a:lnTo>
                    <a:pt x="7812024" y="179832"/>
                  </a:lnTo>
                </a:path>
              </a:pathLst>
            </a:custGeom>
            <a:ln w="1905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30524" y="3629659"/>
              <a:ext cx="388620" cy="497840"/>
            </a:xfrm>
            <a:custGeom>
              <a:avLst/>
              <a:gdLst/>
              <a:ahLst/>
              <a:cxnLst/>
              <a:rect l="l" t="t" r="r" b="b"/>
              <a:pathLst>
                <a:path w="388620" h="497839">
                  <a:moveTo>
                    <a:pt x="388620" y="97790"/>
                  </a:moveTo>
                  <a:lnTo>
                    <a:pt x="291465" y="97790"/>
                  </a:lnTo>
                  <a:lnTo>
                    <a:pt x="291465" y="0"/>
                  </a:lnTo>
                  <a:lnTo>
                    <a:pt x="97155" y="0"/>
                  </a:lnTo>
                  <a:lnTo>
                    <a:pt x="97155" y="97790"/>
                  </a:lnTo>
                  <a:lnTo>
                    <a:pt x="0" y="97790"/>
                  </a:lnTo>
                  <a:lnTo>
                    <a:pt x="0" y="400050"/>
                  </a:lnTo>
                  <a:lnTo>
                    <a:pt x="97155" y="400050"/>
                  </a:lnTo>
                  <a:lnTo>
                    <a:pt x="97155" y="497840"/>
                  </a:lnTo>
                  <a:lnTo>
                    <a:pt x="291465" y="497840"/>
                  </a:lnTo>
                  <a:lnTo>
                    <a:pt x="291465" y="400050"/>
                  </a:lnTo>
                  <a:lnTo>
                    <a:pt x="388620" y="400050"/>
                  </a:lnTo>
                  <a:lnTo>
                    <a:pt x="388620" y="9779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30523" y="3630168"/>
              <a:ext cx="388620" cy="497205"/>
            </a:xfrm>
            <a:custGeom>
              <a:avLst/>
              <a:gdLst/>
              <a:ahLst/>
              <a:cxnLst/>
              <a:rect l="l" t="t" r="r" b="b"/>
              <a:pathLst>
                <a:path w="388620" h="497204">
                  <a:moveTo>
                    <a:pt x="0" y="97154"/>
                  </a:moveTo>
                  <a:lnTo>
                    <a:pt x="97154" y="97154"/>
                  </a:lnTo>
                  <a:lnTo>
                    <a:pt x="97154" y="0"/>
                  </a:lnTo>
                  <a:lnTo>
                    <a:pt x="291464" y="0"/>
                  </a:lnTo>
                  <a:lnTo>
                    <a:pt x="291464" y="97154"/>
                  </a:lnTo>
                  <a:lnTo>
                    <a:pt x="388620" y="97154"/>
                  </a:lnTo>
                  <a:lnTo>
                    <a:pt x="388620" y="399668"/>
                  </a:lnTo>
                  <a:lnTo>
                    <a:pt x="291464" y="399668"/>
                  </a:lnTo>
                  <a:lnTo>
                    <a:pt x="291464" y="496823"/>
                  </a:lnTo>
                  <a:lnTo>
                    <a:pt x="97154" y="496823"/>
                  </a:lnTo>
                  <a:lnTo>
                    <a:pt x="97154" y="399668"/>
                  </a:lnTo>
                  <a:lnTo>
                    <a:pt x="0" y="399668"/>
                  </a:lnTo>
                  <a:lnTo>
                    <a:pt x="0" y="9715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3" y="1162050"/>
            <a:ext cx="11146790" cy="0"/>
          </a:xfrm>
          <a:custGeom>
            <a:avLst/>
            <a:gdLst/>
            <a:ahLst/>
            <a:cxnLst/>
            <a:rect l="l" t="t" r="r" b="b"/>
            <a:pathLst>
              <a:path w="11146790">
                <a:moveTo>
                  <a:pt x="0" y="0"/>
                </a:moveTo>
                <a:lnTo>
                  <a:pt x="11146790" y="0"/>
                </a:lnTo>
              </a:path>
            </a:pathLst>
          </a:custGeom>
          <a:ln w="19050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95815" y="551179"/>
            <a:ext cx="2077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70" dirty="0">
                <a:solidFill>
                  <a:srgbClr val="1F4E79"/>
                </a:solidFill>
                <a:latin typeface="Arial"/>
                <a:cs typeface="Arial"/>
              </a:rPr>
              <a:t>Con</a:t>
            </a:r>
            <a:r>
              <a:rPr sz="3000" b="1" spc="95" dirty="0">
                <a:solidFill>
                  <a:srgbClr val="1F4E79"/>
                </a:solidFill>
                <a:latin typeface="Arial"/>
                <a:cs typeface="Arial"/>
              </a:rPr>
              <a:t>t</a:t>
            </a:r>
            <a:r>
              <a:rPr sz="3000" b="1" spc="165" dirty="0">
                <a:solidFill>
                  <a:srgbClr val="1F4E79"/>
                </a:solidFill>
                <a:latin typeface="Arial"/>
                <a:cs typeface="Arial"/>
              </a:rPr>
              <a:t>en</a:t>
            </a:r>
            <a:r>
              <a:rPr sz="3000" b="1" spc="85" dirty="0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sz="3000" b="1" spc="140" dirty="0">
                <a:solidFill>
                  <a:srgbClr val="1F4E79"/>
                </a:solidFill>
                <a:latin typeface="Arial"/>
                <a:cs typeface="Arial"/>
              </a:rPr>
              <a:t>do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7319" y="1867026"/>
            <a:ext cx="8465820" cy="3059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700" spc="-12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ONPE</a:t>
            </a:r>
            <a:endParaRPr sz="17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16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Cumplimiento</a:t>
            </a:r>
            <a:r>
              <a:rPr sz="1700" spc="-12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7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metas</a:t>
            </a:r>
            <a:r>
              <a:rPr sz="17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165" dirty="0">
                <a:solidFill>
                  <a:srgbClr val="333E50"/>
                </a:solidFill>
                <a:latin typeface="Lucida Sans Unicode"/>
                <a:cs typeface="Lucida Sans Unicode"/>
              </a:rPr>
              <a:t>2019-2021,</a:t>
            </a:r>
            <a:r>
              <a:rPr sz="17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2022</a:t>
            </a:r>
            <a:r>
              <a:rPr sz="17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(II</a:t>
            </a:r>
            <a:r>
              <a:rPr sz="17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trim.)</a:t>
            </a:r>
            <a:r>
              <a:rPr sz="17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7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proyección</a:t>
            </a:r>
            <a:r>
              <a:rPr sz="17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cierre</a:t>
            </a:r>
            <a:r>
              <a:rPr sz="17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2022</a:t>
            </a:r>
            <a:endParaRPr sz="17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15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Asignación</a:t>
            </a:r>
            <a:r>
              <a:rPr sz="17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7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Créditos</a:t>
            </a:r>
            <a:r>
              <a:rPr sz="17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Presupuestarios:</a:t>
            </a:r>
            <a:r>
              <a:rPr sz="1700" spc="-12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160" dirty="0">
                <a:solidFill>
                  <a:srgbClr val="333E50"/>
                </a:solidFill>
                <a:latin typeface="Lucida Sans Unicode"/>
                <a:cs typeface="Lucida Sans Unicode"/>
              </a:rPr>
              <a:t>2019</a:t>
            </a:r>
            <a:r>
              <a:rPr sz="17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al</a:t>
            </a:r>
            <a:r>
              <a:rPr sz="17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2022</a:t>
            </a:r>
            <a:r>
              <a:rPr sz="17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7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programado</a:t>
            </a:r>
            <a:r>
              <a:rPr sz="17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2023</a:t>
            </a:r>
            <a:endParaRPr sz="17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1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Ejecución</a:t>
            </a:r>
            <a:r>
              <a:rPr sz="17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Financiera</a:t>
            </a:r>
            <a:r>
              <a:rPr sz="17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170" dirty="0">
                <a:solidFill>
                  <a:srgbClr val="333E50"/>
                </a:solidFill>
                <a:latin typeface="Lucida Sans Unicode"/>
                <a:cs typeface="Lucida Sans Unicode"/>
              </a:rPr>
              <a:t>2019,</a:t>
            </a:r>
            <a:r>
              <a:rPr sz="17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2020,</a:t>
            </a:r>
            <a:r>
              <a:rPr sz="17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190" dirty="0">
                <a:solidFill>
                  <a:srgbClr val="333E50"/>
                </a:solidFill>
                <a:latin typeface="Lucida Sans Unicode"/>
                <a:cs typeface="Lucida Sans Unicode"/>
              </a:rPr>
              <a:t>2021,</a:t>
            </a:r>
            <a:r>
              <a:rPr sz="17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2022</a:t>
            </a:r>
            <a:r>
              <a:rPr sz="17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(II</a:t>
            </a:r>
            <a:r>
              <a:rPr sz="17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trim.)</a:t>
            </a:r>
            <a:r>
              <a:rPr sz="17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7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proyección</a:t>
            </a:r>
            <a:r>
              <a:rPr sz="17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cierre</a:t>
            </a:r>
            <a:r>
              <a:rPr sz="17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2022</a:t>
            </a:r>
            <a:endParaRPr sz="17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16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Problemática</a:t>
            </a:r>
            <a:r>
              <a:rPr sz="17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presentada</a:t>
            </a:r>
            <a:r>
              <a:rPr sz="17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7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7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ejecución</a:t>
            </a:r>
            <a:r>
              <a:rPr sz="17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del</a:t>
            </a:r>
            <a:r>
              <a:rPr sz="17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gasto</a:t>
            </a:r>
            <a:r>
              <a:rPr sz="17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7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medidas</a:t>
            </a:r>
            <a:r>
              <a:rPr sz="17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adoptadas</a:t>
            </a:r>
            <a:endParaRPr sz="17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15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D</a:t>
            </a:r>
            <a:r>
              <a:rPr sz="17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700" spc="165" dirty="0">
                <a:solidFill>
                  <a:srgbClr val="333E50"/>
                </a:solidFill>
                <a:latin typeface="Lucida Sans Unicode"/>
                <a:cs typeface="Lucida Sans Unicode"/>
              </a:rPr>
              <a:t>m</a:t>
            </a:r>
            <a:r>
              <a:rPr sz="1700" spc="135" dirty="0">
                <a:solidFill>
                  <a:srgbClr val="333E50"/>
                </a:solidFill>
                <a:latin typeface="Lucida Sans Unicode"/>
                <a:cs typeface="Lucida Sans Unicode"/>
              </a:rPr>
              <a:t>anda</a:t>
            </a:r>
            <a:r>
              <a:rPr sz="17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adicional</a:t>
            </a:r>
            <a:r>
              <a:rPr sz="1700" spc="-12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2023</a:t>
            </a:r>
            <a:endParaRPr sz="17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1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Propuesta</a:t>
            </a:r>
            <a:r>
              <a:rPr sz="17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7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artículos</a:t>
            </a:r>
            <a:r>
              <a:rPr sz="17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11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7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7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333E50"/>
                </a:solidFill>
                <a:latin typeface="Lucida Sans Unicode"/>
                <a:cs typeface="Lucida Sans Unicode"/>
              </a:rPr>
              <a:t>Ley</a:t>
            </a:r>
            <a:r>
              <a:rPr sz="17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7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Presupuesto</a:t>
            </a:r>
            <a:r>
              <a:rPr sz="17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7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2023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333" y="723391"/>
            <a:ext cx="111359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48485" algn="l"/>
              </a:tabLst>
            </a:pPr>
            <a:r>
              <a:rPr u="heavy" spc="-130" dirty="0">
                <a:uFill>
                  <a:solidFill>
                    <a:srgbClr val="BBBBBB"/>
                  </a:solidFill>
                </a:uFill>
              </a:rPr>
              <a:t> 	</a:t>
            </a:r>
            <a:r>
              <a:rPr u="heavy" spc="-225" dirty="0">
                <a:uFill>
                  <a:solidFill>
                    <a:srgbClr val="BBBBBB"/>
                  </a:solidFill>
                </a:uFill>
              </a:rPr>
              <a:t>7</a:t>
            </a:r>
            <a:r>
              <a:rPr u="heavy" spc="-280" dirty="0">
                <a:uFill>
                  <a:solidFill>
                    <a:srgbClr val="BBBBBB"/>
                  </a:solidFill>
                </a:uFill>
              </a:rPr>
              <a:t>.</a:t>
            </a:r>
            <a:r>
              <a:rPr u="heavy" spc="-120" dirty="0">
                <a:uFill>
                  <a:solidFill>
                    <a:srgbClr val="BBBBBB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BBBBBB"/>
                  </a:solidFill>
                </a:uFill>
              </a:rPr>
              <a:t>Artículo</a:t>
            </a:r>
            <a:r>
              <a:rPr u="heavy" spc="30" dirty="0">
                <a:uFill>
                  <a:solidFill>
                    <a:srgbClr val="BBBBBB"/>
                  </a:solidFill>
                </a:uFill>
              </a:rPr>
              <a:t>s</a:t>
            </a:r>
            <a:r>
              <a:rPr u="heavy" spc="-140" dirty="0">
                <a:uFill>
                  <a:solidFill>
                    <a:srgbClr val="BBBBBB"/>
                  </a:solidFill>
                </a:uFill>
              </a:rPr>
              <a:t> </a:t>
            </a:r>
            <a:r>
              <a:rPr u="heavy" spc="320" dirty="0">
                <a:uFill>
                  <a:solidFill>
                    <a:srgbClr val="BBBBBB"/>
                  </a:solidFill>
                </a:uFill>
              </a:rPr>
              <a:t>a</a:t>
            </a:r>
            <a:r>
              <a:rPr u="heavy" spc="-130" dirty="0">
                <a:uFill>
                  <a:solidFill>
                    <a:srgbClr val="BBBBBB"/>
                  </a:solidFill>
                </a:uFill>
              </a:rPr>
              <a:t> </a:t>
            </a:r>
            <a:r>
              <a:rPr u="heavy" spc="95" dirty="0">
                <a:uFill>
                  <a:solidFill>
                    <a:srgbClr val="BBBBBB"/>
                  </a:solidFill>
                </a:uFill>
              </a:rPr>
              <a:t>se</a:t>
            </a:r>
            <a:r>
              <a:rPr u="heavy" spc="-95" dirty="0">
                <a:uFill>
                  <a:solidFill>
                    <a:srgbClr val="BBBBBB"/>
                  </a:solidFill>
                </a:uFill>
              </a:rPr>
              <a:t>r</a:t>
            </a:r>
            <a:r>
              <a:rPr u="heavy" spc="-125" dirty="0">
                <a:uFill>
                  <a:solidFill>
                    <a:srgbClr val="BBBBBB"/>
                  </a:solidFill>
                </a:uFill>
              </a:rPr>
              <a:t> </a:t>
            </a:r>
            <a:r>
              <a:rPr u="heavy" spc="25" dirty="0">
                <a:uFill>
                  <a:solidFill>
                    <a:srgbClr val="BBBBBB"/>
                  </a:solidFill>
                </a:uFill>
              </a:rPr>
              <a:t>incluido</a:t>
            </a:r>
            <a:r>
              <a:rPr u="heavy" spc="30" dirty="0">
                <a:uFill>
                  <a:solidFill>
                    <a:srgbClr val="BBBBBB"/>
                  </a:solidFill>
                </a:uFill>
              </a:rPr>
              <a:t>s</a:t>
            </a:r>
            <a:r>
              <a:rPr u="heavy" spc="-145" dirty="0">
                <a:uFill>
                  <a:solidFill>
                    <a:srgbClr val="BBBBBB"/>
                  </a:solidFill>
                </a:uFill>
              </a:rPr>
              <a:t> </a:t>
            </a:r>
            <a:r>
              <a:rPr u="heavy" spc="165" dirty="0">
                <a:uFill>
                  <a:solidFill>
                    <a:srgbClr val="BBBBBB"/>
                  </a:solidFill>
                </a:uFill>
              </a:rPr>
              <a:t>e</a:t>
            </a:r>
            <a:r>
              <a:rPr u="heavy" spc="50" dirty="0">
                <a:uFill>
                  <a:solidFill>
                    <a:srgbClr val="BBBBBB"/>
                  </a:solidFill>
                </a:uFill>
              </a:rPr>
              <a:t>n</a:t>
            </a:r>
            <a:r>
              <a:rPr u="heavy" spc="-130" dirty="0">
                <a:uFill>
                  <a:solidFill>
                    <a:srgbClr val="BBBBBB"/>
                  </a:solidFill>
                </a:uFill>
              </a:rPr>
              <a:t> </a:t>
            </a:r>
            <a:r>
              <a:rPr u="heavy" spc="-114" dirty="0">
                <a:uFill>
                  <a:solidFill>
                    <a:srgbClr val="BBBBBB"/>
                  </a:solidFill>
                </a:uFill>
              </a:rPr>
              <a:t>l</a:t>
            </a:r>
            <a:r>
              <a:rPr u="heavy" spc="320" dirty="0">
                <a:uFill>
                  <a:solidFill>
                    <a:srgbClr val="BBBBBB"/>
                  </a:solidFill>
                </a:uFill>
              </a:rPr>
              <a:t>a</a:t>
            </a:r>
            <a:r>
              <a:rPr u="heavy" spc="-130" dirty="0">
                <a:uFill>
                  <a:solidFill>
                    <a:srgbClr val="BBBBBB"/>
                  </a:solidFill>
                </a:uFill>
              </a:rPr>
              <a:t> </a:t>
            </a:r>
            <a:r>
              <a:rPr u="heavy" spc="-260" dirty="0">
                <a:uFill>
                  <a:solidFill>
                    <a:srgbClr val="BBBBBB"/>
                  </a:solidFill>
                </a:uFill>
              </a:rPr>
              <a:t>L</a:t>
            </a:r>
            <a:r>
              <a:rPr u="heavy" spc="165" dirty="0">
                <a:uFill>
                  <a:solidFill>
                    <a:srgbClr val="BBBBBB"/>
                  </a:solidFill>
                </a:uFill>
              </a:rPr>
              <a:t>e</a:t>
            </a:r>
            <a:r>
              <a:rPr u="heavy" spc="105" dirty="0">
                <a:uFill>
                  <a:solidFill>
                    <a:srgbClr val="BBBBBB"/>
                  </a:solidFill>
                </a:uFill>
              </a:rPr>
              <a:t>y</a:t>
            </a:r>
            <a:r>
              <a:rPr u="heavy" spc="-130" dirty="0">
                <a:uFill>
                  <a:solidFill>
                    <a:srgbClr val="BBBBBB"/>
                  </a:solidFill>
                </a:uFill>
              </a:rPr>
              <a:t> </a:t>
            </a:r>
            <a:r>
              <a:rPr u="heavy" spc="120" dirty="0">
                <a:uFill>
                  <a:solidFill>
                    <a:srgbClr val="BBBBBB"/>
                  </a:solidFill>
                </a:uFill>
              </a:rPr>
              <a:t>d</a:t>
            </a:r>
            <a:r>
              <a:rPr u="heavy" spc="165" dirty="0">
                <a:uFill>
                  <a:solidFill>
                    <a:srgbClr val="BBBBBB"/>
                  </a:solidFill>
                </a:uFill>
              </a:rPr>
              <a:t>e</a:t>
            </a:r>
            <a:r>
              <a:rPr u="heavy" spc="-130" dirty="0">
                <a:uFill>
                  <a:solidFill>
                    <a:srgbClr val="BBBBBB"/>
                  </a:solidFill>
                </a:uFill>
              </a:rPr>
              <a:t> </a:t>
            </a:r>
            <a:r>
              <a:rPr u="heavy" spc="45" dirty="0">
                <a:uFill>
                  <a:solidFill>
                    <a:srgbClr val="BBBBBB"/>
                  </a:solidFill>
                </a:uFill>
              </a:rPr>
              <a:t>Pr</a:t>
            </a:r>
            <a:r>
              <a:rPr u="heavy" spc="60" dirty="0">
                <a:uFill>
                  <a:solidFill>
                    <a:srgbClr val="BBBBBB"/>
                  </a:solidFill>
                </a:uFill>
              </a:rPr>
              <a:t>e</a:t>
            </a:r>
            <a:r>
              <a:rPr u="heavy" spc="85" dirty="0">
                <a:uFill>
                  <a:solidFill>
                    <a:srgbClr val="BBBBBB"/>
                  </a:solidFill>
                </a:uFill>
              </a:rPr>
              <a:t>supue</a:t>
            </a:r>
            <a:r>
              <a:rPr u="heavy" dirty="0">
                <a:uFill>
                  <a:solidFill>
                    <a:srgbClr val="BBBBBB"/>
                  </a:solidFill>
                </a:uFill>
              </a:rPr>
              <a:t>st</a:t>
            </a:r>
            <a:r>
              <a:rPr u="heavy" spc="65" dirty="0">
                <a:uFill>
                  <a:solidFill>
                    <a:srgbClr val="BBBBBB"/>
                  </a:solidFill>
                </a:uFill>
              </a:rPr>
              <a:t>o</a:t>
            </a:r>
            <a:r>
              <a:rPr u="heavy" spc="-155" dirty="0">
                <a:uFill>
                  <a:solidFill>
                    <a:srgbClr val="BBBBBB"/>
                  </a:solidFill>
                </a:uFill>
              </a:rPr>
              <a:t> </a:t>
            </a:r>
            <a:r>
              <a:rPr u="heavy" spc="-105" dirty="0">
                <a:uFill>
                  <a:solidFill>
                    <a:srgbClr val="BBBBBB"/>
                  </a:solidFill>
                </a:uFill>
              </a:rPr>
              <a:t>2023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6507" y="5494426"/>
            <a:ext cx="9445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“Exceptuase</a:t>
            </a:r>
            <a:r>
              <a:rPr sz="12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4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2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2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Oficina</a:t>
            </a:r>
            <a:r>
              <a:rPr sz="12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Nacional</a:t>
            </a:r>
            <a:r>
              <a:rPr sz="12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Procesos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Electorales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lo</a:t>
            </a:r>
            <a:r>
              <a:rPr sz="1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dispuesto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por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Decreto</a:t>
            </a:r>
            <a:r>
              <a:rPr sz="12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Supremo</a:t>
            </a:r>
            <a:r>
              <a:rPr sz="1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N°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043-2022-EF</a:t>
            </a:r>
            <a:r>
              <a:rPr sz="12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(numeral</a:t>
            </a:r>
            <a:endParaRPr sz="12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200" spc="-140" dirty="0">
                <a:solidFill>
                  <a:srgbClr val="333E50"/>
                </a:solidFill>
                <a:latin typeface="Lucida Sans Unicode"/>
                <a:cs typeface="Lucida Sans Unicode"/>
              </a:rPr>
              <a:t>15.3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del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articulo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190" dirty="0">
                <a:solidFill>
                  <a:srgbClr val="333E50"/>
                </a:solidFill>
                <a:latin typeface="Lucida Sans Unicode"/>
                <a:cs typeface="Lucida Sans Unicode"/>
              </a:rPr>
              <a:t>15</a:t>
            </a:r>
            <a:r>
              <a:rPr sz="12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numeral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375" dirty="0">
                <a:solidFill>
                  <a:srgbClr val="333E50"/>
                </a:solidFill>
                <a:latin typeface="Lucida Sans Unicode"/>
                <a:cs typeface="Lucida Sans Unicode"/>
              </a:rPr>
              <a:t>1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primera</a:t>
            </a:r>
            <a:r>
              <a:rPr sz="12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disposición</a:t>
            </a:r>
            <a:r>
              <a:rPr sz="12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complementaria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33E50"/>
                </a:solidFill>
                <a:latin typeface="Lucida Sans Unicode"/>
                <a:cs typeface="Lucida Sans Unicode"/>
              </a:rPr>
              <a:t>final</a:t>
            </a:r>
            <a:r>
              <a:rPr sz="12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del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Decreto</a:t>
            </a:r>
            <a:r>
              <a:rPr sz="12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Legislativo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125" dirty="0">
                <a:solidFill>
                  <a:srgbClr val="333E50"/>
                </a:solidFill>
                <a:latin typeface="Lucida Sans Unicode"/>
                <a:cs typeface="Lucida Sans Unicode"/>
              </a:rPr>
              <a:t>1441),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4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fin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emplear</a:t>
            </a:r>
            <a:endParaRPr sz="12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2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durante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año</a:t>
            </a:r>
            <a:r>
              <a:rPr sz="12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2023,</a:t>
            </a:r>
            <a:r>
              <a:rPr sz="1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sus</a:t>
            </a:r>
            <a:r>
              <a:rPr sz="1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recursos</a:t>
            </a:r>
            <a:r>
              <a:rPr sz="1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presupuestales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generales</a:t>
            </a:r>
            <a:r>
              <a:rPr sz="12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fuente</a:t>
            </a:r>
            <a:r>
              <a:rPr sz="12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recursos</a:t>
            </a:r>
            <a:r>
              <a:rPr sz="1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directamente</a:t>
            </a:r>
            <a:r>
              <a:rPr sz="120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recaudados.”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4267" y="1517903"/>
            <a:ext cx="8208645" cy="51562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20650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950"/>
              </a:spcBef>
            </a:pPr>
            <a:r>
              <a:rPr sz="1600" b="1" spc="95" dirty="0">
                <a:solidFill>
                  <a:srgbClr val="333E50"/>
                </a:solidFill>
                <a:latin typeface="Arial"/>
                <a:cs typeface="Arial"/>
              </a:rPr>
              <a:t>Fomentar</a:t>
            </a:r>
            <a:r>
              <a:rPr sz="16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110" dirty="0">
                <a:solidFill>
                  <a:srgbClr val="333E50"/>
                </a:solidFill>
                <a:latin typeface="Arial"/>
                <a:cs typeface="Arial"/>
              </a:rPr>
              <a:t>la</a:t>
            </a:r>
            <a:r>
              <a:rPr sz="16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333E50"/>
                </a:solidFill>
                <a:latin typeface="Arial"/>
                <a:cs typeface="Arial"/>
              </a:rPr>
              <a:t>participación</a:t>
            </a:r>
            <a:r>
              <a:rPr sz="1600" b="1" spc="-4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6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333E50"/>
                </a:solidFill>
                <a:latin typeface="Arial"/>
                <a:cs typeface="Arial"/>
              </a:rPr>
              <a:t>los</a:t>
            </a:r>
            <a:r>
              <a:rPr sz="16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105" dirty="0">
                <a:solidFill>
                  <a:srgbClr val="333E50"/>
                </a:solidFill>
                <a:latin typeface="Arial"/>
                <a:cs typeface="Arial"/>
              </a:rPr>
              <a:t>miembros</a:t>
            </a:r>
            <a:r>
              <a:rPr sz="1600" b="1" spc="-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6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135" dirty="0">
                <a:solidFill>
                  <a:srgbClr val="333E50"/>
                </a:solidFill>
                <a:latin typeface="Arial"/>
                <a:cs typeface="Arial"/>
              </a:rPr>
              <a:t>mesa</a:t>
            </a:r>
            <a:r>
              <a:rPr sz="16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135" dirty="0">
                <a:solidFill>
                  <a:srgbClr val="333E50"/>
                </a:solidFill>
                <a:latin typeface="Arial"/>
                <a:cs typeface="Arial"/>
              </a:rPr>
              <a:t>para</a:t>
            </a:r>
            <a:r>
              <a:rPr sz="1600" b="1" spc="-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333E50"/>
                </a:solidFill>
                <a:latin typeface="Arial"/>
                <a:cs typeface="Arial"/>
              </a:rPr>
              <a:t>las</a:t>
            </a:r>
            <a:r>
              <a:rPr sz="1600" b="1" spc="-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E50"/>
                </a:solidFill>
                <a:latin typeface="Arial"/>
                <a:cs typeface="Arial"/>
              </a:rPr>
              <a:t>EMC</a:t>
            </a:r>
            <a:r>
              <a:rPr sz="16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333E50"/>
                </a:solidFill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1558" y="2091944"/>
            <a:ext cx="9375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“</a:t>
            </a:r>
            <a:r>
              <a:rPr sz="12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Autorícese </a:t>
            </a:r>
            <a:r>
              <a:rPr sz="1200" spc="145" dirty="0">
                <a:solidFill>
                  <a:srgbClr val="333E50"/>
                </a:solidFill>
                <a:latin typeface="Lucida Sans Unicode"/>
                <a:cs typeface="Lucida Sans Unicode"/>
              </a:rPr>
              <a:t>a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 </a:t>
            </a:r>
            <a:r>
              <a:rPr sz="12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Oficina </a:t>
            </a:r>
            <a:r>
              <a:rPr sz="12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Nacional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2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Procesos </a:t>
            </a:r>
            <a:r>
              <a:rPr sz="12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Electorales, </a:t>
            </a:r>
            <a:r>
              <a:rPr sz="1200" spc="145" dirty="0">
                <a:solidFill>
                  <a:srgbClr val="333E50"/>
                </a:solidFill>
                <a:latin typeface="Lucida Sans Unicode"/>
                <a:cs typeface="Lucida Sans Unicode"/>
              </a:rPr>
              <a:t>a </a:t>
            </a:r>
            <a:r>
              <a:rPr sz="1200" dirty="0">
                <a:solidFill>
                  <a:srgbClr val="333E50"/>
                </a:solidFill>
                <a:latin typeface="Lucida Sans Unicode"/>
                <a:cs typeface="Lucida Sans Unicode"/>
              </a:rPr>
              <a:t>realizar </a:t>
            </a:r>
            <a:r>
              <a:rPr sz="12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pago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200" b="1" spc="70" dirty="0">
                <a:solidFill>
                  <a:srgbClr val="333E50"/>
                </a:solidFill>
                <a:latin typeface="Arial"/>
                <a:cs typeface="Arial"/>
              </a:rPr>
              <a:t>compensación </a:t>
            </a:r>
            <a:r>
              <a:rPr sz="1200" b="1" spc="75" dirty="0">
                <a:solidFill>
                  <a:srgbClr val="333E50"/>
                </a:solidFill>
                <a:latin typeface="Arial"/>
                <a:cs typeface="Arial"/>
              </a:rPr>
              <a:t>económica </a:t>
            </a:r>
            <a:r>
              <a:rPr sz="1200" spc="145" dirty="0">
                <a:solidFill>
                  <a:srgbClr val="333E50"/>
                </a:solidFill>
                <a:latin typeface="Lucida Sans Unicode"/>
                <a:cs typeface="Lucida Sans Unicode"/>
              </a:rPr>
              <a:t>a </a:t>
            </a:r>
            <a:r>
              <a:rPr sz="1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favor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2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 </a:t>
            </a:r>
            <a:r>
              <a:rPr sz="12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Miembros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Mesa</a:t>
            </a:r>
            <a:r>
              <a:rPr sz="12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que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efectúen</a:t>
            </a:r>
            <a:r>
              <a:rPr sz="12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labores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Jornada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</a:t>
            </a:r>
            <a:r>
              <a:rPr sz="12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Elecciones</a:t>
            </a:r>
            <a:r>
              <a:rPr sz="12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Municipales</a:t>
            </a:r>
            <a:r>
              <a:rPr sz="12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Complementarias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2023</a:t>
            </a:r>
            <a:r>
              <a:rPr sz="12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- </a:t>
            </a:r>
            <a:r>
              <a:rPr sz="1200" spc="-3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EMC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2023”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4267" y="2953511"/>
            <a:ext cx="8208645" cy="51562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20014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944"/>
              </a:spcBef>
            </a:pPr>
            <a:r>
              <a:rPr sz="1600" b="1" spc="75" dirty="0">
                <a:solidFill>
                  <a:srgbClr val="333E50"/>
                </a:solidFill>
                <a:latin typeface="Arial"/>
                <a:cs typeface="Arial"/>
              </a:rPr>
              <a:t>Asegurar</a:t>
            </a:r>
            <a:r>
              <a:rPr sz="1600" b="1" spc="-8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110" dirty="0">
                <a:solidFill>
                  <a:srgbClr val="333E50"/>
                </a:solidFill>
                <a:latin typeface="Arial"/>
                <a:cs typeface="Arial"/>
              </a:rPr>
              <a:t>la</a:t>
            </a:r>
            <a:r>
              <a:rPr sz="16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333E50"/>
                </a:solidFill>
                <a:latin typeface="Arial"/>
                <a:cs typeface="Arial"/>
              </a:rPr>
              <a:t>información</a:t>
            </a:r>
            <a:r>
              <a:rPr sz="1600" b="1" spc="-7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333E50"/>
                </a:solidFill>
                <a:latin typeface="Arial"/>
                <a:cs typeface="Arial"/>
              </a:rPr>
              <a:t>electorales</a:t>
            </a:r>
            <a:r>
              <a:rPr sz="1600" b="1" spc="-6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19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6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333E50"/>
                </a:solidFill>
                <a:latin typeface="Arial"/>
                <a:cs typeface="Arial"/>
              </a:rPr>
              <a:t>los</a:t>
            </a:r>
            <a:r>
              <a:rPr sz="1600" b="1" spc="-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333E50"/>
                </a:solidFill>
                <a:latin typeface="Arial"/>
                <a:cs typeface="Arial"/>
              </a:rPr>
              <a:t>actores</a:t>
            </a:r>
            <a:r>
              <a:rPr sz="1600" b="1" spc="-8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6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333E50"/>
                </a:solidFill>
                <a:latin typeface="Arial"/>
                <a:cs typeface="Arial"/>
              </a:rPr>
              <a:t>los</a:t>
            </a:r>
            <a:r>
              <a:rPr sz="16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33E50"/>
                </a:solidFill>
                <a:latin typeface="Arial"/>
                <a:cs typeface="Arial"/>
              </a:rPr>
              <a:t>procesos</a:t>
            </a:r>
            <a:r>
              <a:rPr sz="1600" b="1" spc="-8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333E50"/>
                </a:solidFill>
                <a:latin typeface="Arial"/>
                <a:cs typeface="Arial"/>
              </a:rPr>
              <a:t>electorales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4267" y="4907279"/>
            <a:ext cx="8208645" cy="51562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21285" rIns="0" bIns="0" rtlCol="0">
            <a:spAutoFit/>
          </a:bodyPr>
          <a:lstStyle/>
          <a:p>
            <a:pPr marL="653415">
              <a:lnSpc>
                <a:spcPct val="100000"/>
              </a:lnSpc>
              <a:spcBef>
                <a:spcPts val="955"/>
              </a:spcBef>
            </a:pPr>
            <a:r>
              <a:rPr sz="1600" b="1" spc="65" dirty="0">
                <a:solidFill>
                  <a:srgbClr val="333E50"/>
                </a:solidFill>
                <a:latin typeface="Arial"/>
                <a:cs typeface="Arial"/>
              </a:rPr>
              <a:t>Autorización</a:t>
            </a:r>
            <a:r>
              <a:rPr sz="1600" b="1" spc="-8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135" dirty="0">
                <a:solidFill>
                  <a:srgbClr val="333E50"/>
                </a:solidFill>
                <a:latin typeface="Arial"/>
                <a:cs typeface="Arial"/>
              </a:rPr>
              <a:t>para</a:t>
            </a:r>
            <a:r>
              <a:rPr sz="1600" b="1" spc="-8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114" dirty="0">
                <a:solidFill>
                  <a:srgbClr val="333E50"/>
                </a:solidFill>
                <a:latin typeface="Arial"/>
                <a:cs typeface="Arial"/>
              </a:rPr>
              <a:t>emplear</a:t>
            </a:r>
            <a:r>
              <a:rPr sz="1600" b="1" spc="-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333E50"/>
                </a:solidFill>
                <a:latin typeface="Arial"/>
                <a:cs typeface="Arial"/>
              </a:rPr>
              <a:t>los</a:t>
            </a:r>
            <a:r>
              <a:rPr sz="1600" b="1" spc="-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33E50"/>
                </a:solidFill>
                <a:latin typeface="Arial"/>
                <a:cs typeface="Arial"/>
              </a:rPr>
              <a:t>recursos</a:t>
            </a:r>
            <a:r>
              <a:rPr sz="1600" b="1" spc="-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105" dirty="0">
                <a:solidFill>
                  <a:srgbClr val="333E50"/>
                </a:solidFill>
                <a:latin typeface="Arial"/>
                <a:cs typeface="Arial"/>
              </a:rPr>
              <a:t>directamente</a:t>
            </a:r>
            <a:r>
              <a:rPr sz="1600" b="1" spc="-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333E50"/>
                </a:solidFill>
                <a:latin typeface="Arial"/>
                <a:cs typeface="Arial"/>
              </a:rPr>
              <a:t>recaudados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9841" y="3528821"/>
            <a:ext cx="94075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“Exceptuase</a:t>
            </a:r>
            <a:r>
              <a:rPr sz="12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4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Oficina</a:t>
            </a:r>
            <a:r>
              <a:rPr sz="12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Nacional</a:t>
            </a:r>
            <a:r>
              <a:rPr sz="12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Procesos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Electorales</a:t>
            </a:r>
            <a:r>
              <a:rPr sz="12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lo</a:t>
            </a:r>
            <a:r>
              <a:rPr sz="12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dispuesto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numeral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130" dirty="0">
                <a:solidFill>
                  <a:srgbClr val="333E50"/>
                </a:solidFill>
                <a:latin typeface="Lucida Sans Unicode"/>
                <a:cs typeface="Lucida Sans Unicode"/>
              </a:rPr>
              <a:t>9.15</a:t>
            </a:r>
            <a:r>
              <a:rPr sz="12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del</a:t>
            </a:r>
            <a:r>
              <a:rPr sz="12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artículo</a:t>
            </a:r>
            <a:r>
              <a:rPr sz="12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9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2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33E50"/>
                </a:solidFill>
                <a:latin typeface="Lucida Sans Unicode"/>
                <a:cs typeface="Lucida Sans Unicode"/>
              </a:rPr>
              <a:t>Ley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endParaRPr sz="1200">
              <a:latin typeface="Lucida Sans Unicode"/>
              <a:cs typeface="Lucida Sans Unicode"/>
            </a:endParaRPr>
          </a:p>
          <a:p>
            <a:pPr marL="8255" algn="ctr">
              <a:lnSpc>
                <a:spcPct val="100000"/>
              </a:lnSpc>
            </a:pPr>
            <a:r>
              <a:rPr sz="1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Presupuesto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del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año</a:t>
            </a:r>
            <a:r>
              <a:rPr sz="12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2023,</a:t>
            </a:r>
            <a:r>
              <a:rPr sz="12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2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partida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2.3</a:t>
            </a:r>
            <a:r>
              <a:rPr sz="1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2.2</a:t>
            </a:r>
            <a:r>
              <a:rPr sz="12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33E50"/>
                </a:solidFill>
                <a:latin typeface="Lucida Sans Unicode"/>
                <a:cs typeface="Lucida Sans Unicode"/>
              </a:rPr>
              <a:t>4”</a:t>
            </a:r>
            <a:endParaRPr sz="12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  <a:spcBef>
                <a:spcPts val="1440"/>
              </a:spcBef>
            </a:pPr>
            <a:r>
              <a:rPr sz="1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Asegurar</a:t>
            </a:r>
            <a:r>
              <a:rPr sz="12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función</a:t>
            </a:r>
            <a:r>
              <a:rPr sz="12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divulgar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por</a:t>
            </a:r>
            <a:r>
              <a:rPr sz="1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todos</a:t>
            </a:r>
            <a:r>
              <a:rPr sz="12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medios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publicidad</a:t>
            </a:r>
            <a:r>
              <a:rPr sz="12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33E50"/>
                </a:solidFill>
                <a:latin typeface="Lucida Sans Unicode"/>
                <a:cs typeface="Lucida Sans Unicode"/>
              </a:rPr>
              <a:t>disponibles,</a:t>
            </a:r>
            <a:r>
              <a:rPr sz="1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</a:t>
            </a:r>
            <a:r>
              <a:rPr sz="12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fines,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procedimientos</a:t>
            </a:r>
            <a:r>
              <a:rPr sz="12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formas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del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acto </a:t>
            </a:r>
            <a:r>
              <a:rPr sz="1200" spc="-3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elección</a:t>
            </a:r>
            <a:r>
              <a:rPr sz="12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</a:t>
            </a:r>
            <a:r>
              <a:rPr sz="12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procesos</a:t>
            </a:r>
            <a:r>
              <a:rPr sz="1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4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cargo</a:t>
            </a:r>
            <a:r>
              <a:rPr sz="12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ONPE;</a:t>
            </a:r>
            <a:r>
              <a:rPr sz="12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así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como</a:t>
            </a:r>
            <a:r>
              <a:rPr sz="1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2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propaganda</a:t>
            </a:r>
            <a:r>
              <a:rPr sz="12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electoral,</a:t>
            </a:r>
            <a:r>
              <a:rPr sz="12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ante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posibles</a:t>
            </a:r>
            <a:r>
              <a:rPr sz="12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incrementos.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3" y="1162050"/>
            <a:ext cx="11146790" cy="0"/>
          </a:xfrm>
          <a:custGeom>
            <a:avLst/>
            <a:gdLst/>
            <a:ahLst/>
            <a:cxnLst/>
            <a:rect l="l" t="t" r="r" b="b"/>
            <a:pathLst>
              <a:path w="11146790">
                <a:moveTo>
                  <a:pt x="0" y="0"/>
                </a:moveTo>
                <a:lnTo>
                  <a:pt x="11146790" y="0"/>
                </a:lnTo>
              </a:path>
            </a:pathLst>
          </a:custGeom>
          <a:ln w="19050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88143" y="583438"/>
            <a:ext cx="19907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3000" spc="-630" dirty="0"/>
              <a:t>1.	</a:t>
            </a:r>
            <a:r>
              <a:rPr sz="3000" spc="30" dirty="0"/>
              <a:t>La</a:t>
            </a:r>
            <a:r>
              <a:rPr sz="3000" spc="-220" dirty="0"/>
              <a:t> </a:t>
            </a:r>
            <a:r>
              <a:rPr sz="3000" spc="-25" dirty="0"/>
              <a:t>ONPE</a:t>
            </a:r>
            <a:endParaRPr sz="3000"/>
          </a:p>
        </p:txBody>
      </p:sp>
      <p:grpSp>
        <p:nvGrpSpPr>
          <p:cNvPr id="4" name="object 4"/>
          <p:cNvGrpSpPr/>
          <p:nvPr/>
        </p:nvGrpSpPr>
        <p:grpSpPr>
          <a:xfrm>
            <a:off x="5483383" y="4768596"/>
            <a:ext cx="6216650" cy="1391920"/>
            <a:chOff x="5483383" y="4768596"/>
            <a:chExt cx="6216650" cy="1391920"/>
          </a:xfrm>
        </p:grpSpPr>
        <p:sp>
          <p:nvSpPr>
            <p:cNvPr id="5" name="object 5"/>
            <p:cNvSpPr/>
            <p:nvPr/>
          </p:nvSpPr>
          <p:spPr>
            <a:xfrm>
              <a:off x="5483383" y="5062759"/>
              <a:ext cx="769620" cy="803275"/>
            </a:xfrm>
            <a:custGeom>
              <a:avLst/>
              <a:gdLst/>
              <a:ahLst/>
              <a:cxnLst/>
              <a:rect l="l" t="t" r="r" b="b"/>
              <a:pathLst>
                <a:path w="769620" h="803275">
                  <a:moveTo>
                    <a:pt x="385524" y="0"/>
                  </a:moveTo>
                  <a:lnTo>
                    <a:pt x="338175" y="9644"/>
                  </a:lnTo>
                  <a:lnTo>
                    <a:pt x="296386" y="38576"/>
                  </a:lnTo>
                  <a:lnTo>
                    <a:pt x="37052" y="308705"/>
                  </a:lnTo>
                  <a:lnTo>
                    <a:pt x="9263" y="352218"/>
                  </a:lnTo>
                  <a:lnTo>
                    <a:pt x="0" y="401542"/>
                  </a:lnTo>
                  <a:lnTo>
                    <a:pt x="9263" y="450865"/>
                  </a:lnTo>
                  <a:lnTo>
                    <a:pt x="37052" y="494379"/>
                  </a:lnTo>
                  <a:lnTo>
                    <a:pt x="296386" y="764457"/>
                  </a:lnTo>
                  <a:lnTo>
                    <a:pt x="338175" y="793453"/>
                  </a:lnTo>
                  <a:lnTo>
                    <a:pt x="385524" y="803119"/>
                  </a:lnTo>
                  <a:lnTo>
                    <a:pt x="432849" y="793453"/>
                  </a:lnTo>
                  <a:lnTo>
                    <a:pt x="474567" y="764457"/>
                  </a:lnTo>
                  <a:lnTo>
                    <a:pt x="733901" y="494379"/>
                  </a:lnTo>
                  <a:lnTo>
                    <a:pt x="760690" y="450865"/>
                  </a:lnTo>
                  <a:lnTo>
                    <a:pt x="769620" y="401542"/>
                  </a:lnTo>
                  <a:lnTo>
                    <a:pt x="760690" y="352218"/>
                  </a:lnTo>
                  <a:lnTo>
                    <a:pt x="733901" y="308705"/>
                  </a:lnTo>
                  <a:lnTo>
                    <a:pt x="474567" y="38576"/>
                  </a:lnTo>
                  <a:lnTo>
                    <a:pt x="432849" y="9644"/>
                  </a:lnTo>
                  <a:lnTo>
                    <a:pt x="38552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95219" y="5062759"/>
              <a:ext cx="771525" cy="803275"/>
            </a:xfrm>
            <a:custGeom>
              <a:avLst/>
              <a:gdLst/>
              <a:ahLst/>
              <a:cxnLst/>
              <a:rect l="l" t="t" r="r" b="b"/>
              <a:pathLst>
                <a:path w="771525" h="803275">
                  <a:moveTo>
                    <a:pt x="385540" y="0"/>
                  </a:moveTo>
                  <a:lnTo>
                    <a:pt x="338177" y="9644"/>
                  </a:lnTo>
                  <a:lnTo>
                    <a:pt x="296386" y="38576"/>
                  </a:lnTo>
                  <a:lnTo>
                    <a:pt x="37052" y="308705"/>
                  </a:lnTo>
                  <a:lnTo>
                    <a:pt x="9263" y="352218"/>
                  </a:lnTo>
                  <a:lnTo>
                    <a:pt x="0" y="401542"/>
                  </a:lnTo>
                  <a:lnTo>
                    <a:pt x="9263" y="450865"/>
                  </a:lnTo>
                  <a:lnTo>
                    <a:pt x="37052" y="494379"/>
                  </a:lnTo>
                  <a:lnTo>
                    <a:pt x="296386" y="764457"/>
                  </a:lnTo>
                  <a:lnTo>
                    <a:pt x="338177" y="793453"/>
                  </a:lnTo>
                  <a:lnTo>
                    <a:pt x="385540" y="803119"/>
                  </a:lnTo>
                  <a:lnTo>
                    <a:pt x="432903" y="793453"/>
                  </a:lnTo>
                  <a:lnTo>
                    <a:pt x="474694" y="764457"/>
                  </a:lnTo>
                  <a:lnTo>
                    <a:pt x="734028" y="494379"/>
                  </a:lnTo>
                  <a:lnTo>
                    <a:pt x="761817" y="450865"/>
                  </a:lnTo>
                  <a:lnTo>
                    <a:pt x="771080" y="401542"/>
                  </a:lnTo>
                  <a:lnTo>
                    <a:pt x="761817" y="352218"/>
                  </a:lnTo>
                  <a:lnTo>
                    <a:pt x="734028" y="308705"/>
                  </a:lnTo>
                  <a:lnTo>
                    <a:pt x="474694" y="38576"/>
                  </a:lnTo>
                  <a:lnTo>
                    <a:pt x="432903" y="9644"/>
                  </a:lnTo>
                  <a:lnTo>
                    <a:pt x="3855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05126" y="4832277"/>
              <a:ext cx="1172845" cy="1221740"/>
            </a:xfrm>
            <a:custGeom>
              <a:avLst/>
              <a:gdLst/>
              <a:ahLst/>
              <a:cxnLst/>
              <a:rect l="l" t="t" r="r" b="b"/>
              <a:pathLst>
                <a:path w="1172845" h="1221739">
                  <a:moveTo>
                    <a:pt x="607300" y="0"/>
                  </a:moveTo>
                  <a:lnTo>
                    <a:pt x="565402" y="0"/>
                  </a:lnTo>
                  <a:lnTo>
                    <a:pt x="524299" y="9579"/>
                  </a:lnTo>
                  <a:lnTo>
                    <a:pt x="485582" y="28738"/>
                  </a:lnTo>
                  <a:lnTo>
                    <a:pt x="450842" y="57476"/>
                  </a:lnTo>
                  <a:lnTo>
                    <a:pt x="55237" y="469591"/>
                  </a:lnTo>
                  <a:lnTo>
                    <a:pt x="27618" y="505750"/>
                  </a:lnTo>
                  <a:lnTo>
                    <a:pt x="9206" y="546064"/>
                  </a:lnTo>
                  <a:lnTo>
                    <a:pt x="0" y="588870"/>
                  </a:lnTo>
                  <a:lnTo>
                    <a:pt x="0" y="632507"/>
                  </a:lnTo>
                  <a:lnTo>
                    <a:pt x="9206" y="675313"/>
                  </a:lnTo>
                  <a:lnTo>
                    <a:pt x="27618" y="715626"/>
                  </a:lnTo>
                  <a:lnTo>
                    <a:pt x="55237" y="751785"/>
                  </a:lnTo>
                  <a:lnTo>
                    <a:pt x="450842" y="1163862"/>
                  </a:lnTo>
                  <a:lnTo>
                    <a:pt x="485582" y="1192619"/>
                  </a:lnTo>
                  <a:lnTo>
                    <a:pt x="524299" y="1211790"/>
                  </a:lnTo>
                  <a:lnTo>
                    <a:pt x="565402" y="1221376"/>
                  </a:lnTo>
                  <a:lnTo>
                    <a:pt x="607300" y="1221376"/>
                  </a:lnTo>
                  <a:lnTo>
                    <a:pt x="648403" y="1211790"/>
                  </a:lnTo>
                  <a:lnTo>
                    <a:pt x="687119" y="1192619"/>
                  </a:lnTo>
                  <a:lnTo>
                    <a:pt x="721860" y="1163862"/>
                  </a:lnTo>
                  <a:lnTo>
                    <a:pt x="1117465" y="751785"/>
                  </a:lnTo>
                  <a:lnTo>
                    <a:pt x="1145083" y="715626"/>
                  </a:lnTo>
                  <a:lnTo>
                    <a:pt x="1163496" y="675313"/>
                  </a:lnTo>
                  <a:lnTo>
                    <a:pt x="1172702" y="632507"/>
                  </a:lnTo>
                  <a:lnTo>
                    <a:pt x="1172702" y="588870"/>
                  </a:lnTo>
                  <a:lnTo>
                    <a:pt x="1163496" y="546064"/>
                  </a:lnTo>
                  <a:lnTo>
                    <a:pt x="1145083" y="505750"/>
                  </a:lnTo>
                  <a:lnTo>
                    <a:pt x="1117465" y="469591"/>
                  </a:lnTo>
                  <a:lnTo>
                    <a:pt x="721860" y="57476"/>
                  </a:lnTo>
                  <a:lnTo>
                    <a:pt x="687119" y="28738"/>
                  </a:lnTo>
                  <a:lnTo>
                    <a:pt x="648403" y="9579"/>
                  </a:lnTo>
                  <a:lnTo>
                    <a:pt x="607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0000" y="4768596"/>
              <a:ext cx="4079875" cy="1391920"/>
            </a:xfrm>
            <a:custGeom>
              <a:avLst/>
              <a:gdLst/>
              <a:ahLst/>
              <a:cxnLst/>
              <a:rect l="l" t="t" r="r" b="b"/>
              <a:pathLst>
                <a:path w="4079875" h="1391920">
                  <a:moveTo>
                    <a:pt x="3963543" y="0"/>
                  </a:moveTo>
                  <a:lnTo>
                    <a:pt x="116204" y="0"/>
                  </a:lnTo>
                  <a:lnTo>
                    <a:pt x="70991" y="9138"/>
                  </a:lnTo>
                  <a:lnTo>
                    <a:pt x="34051" y="34051"/>
                  </a:lnTo>
                  <a:lnTo>
                    <a:pt x="9138" y="70991"/>
                  </a:lnTo>
                  <a:lnTo>
                    <a:pt x="0" y="116204"/>
                  </a:lnTo>
                  <a:lnTo>
                    <a:pt x="0" y="1275143"/>
                  </a:lnTo>
                  <a:lnTo>
                    <a:pt x="9138" y="1320399"/>
                  </a:lnTo>
                  <a:lnTo>
                    <a:pt x="34051" y="1357356"/>
                  </a:lnTo>
                  <a:lnTo>
                    <a:pt x="70991" y="1382274"/>
                  </a:lnTo>
                  <a:lnTo>
                    <a:pt x="116204" y="1391411"/>
                  </a:lnTo>
                  <a:lnTo>
                    <a:pt x="3963543" y="1391411"/>
                  </a:lnTo>
                  <a:lnTo>
                    <a:pt x="4008756" y="1382274"/>
                  </a:lnTo>
                  <a:lnTo>
                    <a:pt x="4045696" y="1357356"/>
                  </a:lnTo>
                  <a:lnTo>
                    <a:pt x="4070609" y="1320399"/>
                  </a:lnTo>
                  <a:lnTo>
                    <a:pt x="4079748" y="1275143"/>
                  </a:lnTo>
                  <a:lnTo>
                    <a:pt x="4079748" y="116204"/>
                  </a:lnTo>
                  <a:lnTo>
                    <a:pt x="4070609" y="70991"/>
                  </a:lnTo>
                  <a:lnTo>
                    <a:pt x="4045696" y="34051"/>
                  </a:lnTo>
                  <a:lnTo>
                    <a:pt x="4008756" y="9138"/>
                  </a:lnTo>
                  <a:lnTo>
                    <a:pt x="3963543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34045" y="4745583"/>
            <a:ext cx="3564254" cy="13474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Ejecución</a:t>
            </a:r>
            <a:r>
              <a:rPr sz="14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procesos</a:t>
            </a:r>
            <a:r>
              <a:rPr sz="14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electorales</a:t>
            </a:r>
            <a:endParaRPr sz="1400">
              <a:latin typeface="Lucida Sans Unicode"/>
              <a:cs typeface="Lucida Sans Unicode"/>
            </a:endParaRPr>
          </a:p>
          <a:p>
            <a:pPr marL="299085" marR="5080" indent="-28702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Verificación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control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finanzas </a:t>
            </a:r>
            <a:r>
              <a:rPr sz="1400" spc="-4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partidarias</a:t>
            </a:r>
            <a:endParaRPr sz="140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Asis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ncia</a:t>
            </a:r>
            <a:r>
              <a:rPr sz="14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é</a:t>
            </a:r>
            <a:r>
              <a:rPr sz="14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cnica</a:t>
            </a:r>
            <a:endParaRPr sz="140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Capacitación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educación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7335" y="5120640"/>
            <a:ext cx="1460500" cy="638810"/>
          </a:xfrm>
          <a:custGeom>
            <a:avLst/>
            <a:gdLst/>
            <a:ahLst/>
            <a:cxnLst/>
            <a:rect l="l" t="t" r="r" b="b"/>
            <a:pathLst>
              <a:path w="1460500" h="638810">
                <a:moveTo>
                  <a:pt x="1353565" y="0"/>
                </a:moveTo>
                <a:lnTo>
                  <a:pt x="106425" y="0"/>
                </a:lnTo>
                <a:lnTo>
                  <a:pt x="64990" y="8360"/>
                </a:lnTo>
                <a:lnTo>
                  <a:pt x="31162" y="31162"/>
                </a:lnTo>
                <a:lnTo>
                  <a:pt x="8360" y="64990"/>
                </a:lnTo>
                <a:lnTo>
                  <a:pt x="0" y="106426"/>
                </a:lnTo>
                <a:lnTo>
                  <a:pt x="0" y="532130"/>
                </a:lnTo>
                <a:lnTo>
                  <a:pt x="8360" y="573555"/>
                </a:lnTo>
                <a:lnTo>
                  <a:pt x="31162" y="607383"/>
                </a:lnTo>
                <a:lnTo>
                  <a:pt x="64990" y="630192"/>
                </a:lnTo>
                <a:lnTo>
                  <a:pt x="106425" y="638556"/>
                </a:lnTo>
                <a:lnTo>
                  <a:pt x="1353565" y="638556"/>
                </a:lnTo>
                <a:lnTo>
                  <a:pt x="1395001" y="630192"/>
                </a:lnTo>
                <a:lnTo>
                  <a:pt x="1428829" y="607383"/>
                </a:lnTo>
                <a:lnTo>
                  <a:pt x="1451631" y="573555"/>
                </a:lnTo>
                <a:lnTo>
                  <a:pt x="1459991" y="532130"/>
                </a:lnTo>
                <a:lnTo>
                  <a:pt x="1459991" y="106426"/>
                </a:lnTo>
                <a:lnTo>
                  <a:pt x="1451631" y="64990"/>
                </a:lnTo>
                <a:lnTo>
                  <a:pt x="1428829" y="31162"/>
                </a:lnTo>
                <a:lnTo>
                  <a:pt x="1395001" y="8360"/>
                </a:lnTo>
                <a:lnTo>
                  <a:pt x="1353565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32016" y="5273166"/>
            <a:ext cx="1232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Funciones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20000" y="2968751"/>
            <a:ext cx="4079875" cy="1422400"/>
          </a:xfrm>
          <a:custGeom>
            <a:avLst/>
            <a:gdLst/>
            <a:ahLst/>
            <a:cxnLst/>
            <a:rect l="l" t="t" r="r" b="b"/>
            <a:pathLst>
              <a:path w="4079875" h="1422400">
                <a:moveTo>
                  <a:pt x="3897249" y="0"/>
                </a:moveTo>
                <a:lnTo>
                  <a:pt x="182499" y="0"/>
                </a:lnTo>
                <a:lnTo>
                  <a:pt x="133967" y="6515"/>
                </a:lnTo>
                <a:lnTo>
                  <a:pt x="90367" y="24906"/>
                </a:lnTo>
                <a:lnTo>
                  <a:pt x="53435" y="53435"/>
                </a:lnTo>
                <a:lnTo>
                  <a:pt x="24906" y="90367"/>
                </a:lnTo>
                <a:lnTo>
                  <a:pt x="6515" y="133967"/>
                </a:lnTo>
                <a:lnTo>
                  <a:pt x="0" y="182499"/>
                </a:lnTo>
                <a:lnTo>
                  <a:pt x="0" y="1239393"/>
                </a:lnTo>
                <a:lnTo>
                  <a:pt x="6515" y="1287924"/>
                </a:lnTo>
                <a:lnTo>
                  <a:pt x="24906" y="1331524"/>
                </a:lnTo>
                <a:lnTo>
                  <a:pt x="53435" y="1368456"/>
                </a:lnTo>
                <a:lnTo>
                  <a:pt x="90367" y="1396985"/>
                </a:lnTo>
                <a:lnTo>
                  <a:pt x="133967" y="1415376"/>
                </a:lnTo>
                <a:lnTo>
                  <a:pt x="182499" y="1421892"/>
                </a:lnTo>
                <a:lnTo>
                  <a:pt x="3897249" y="1421892"/>
                </a:lnTo>
                <a:lnTo>
                  <a:pt x="3945780" y="1415376"/>
                </a:lnTo>
                <a:lnTo>
                  <a:pt x="3989380" y="1396985"/>
                </a:lnTo>
                <a:lnTo>
                  <a:pt x="4026312" y="1368456"/>
                </a:lnTo>
                <a:lnTo>
                  <a:pt x="4054841" y="1331524"/>
                </a:lnTo>
                <a:lnTo>
                  <a:pt x="4073232" y="1287924"/>
                </a:lnTo>
                <a:lnTo>
                  <a:pt x="4079748" y="1239393"/>
                </a:lnTo>
                <a:lnTo>
                  <a:pt x="4079748" y="182499"/>
                </a:lnTo>
                <a:lnTo>
                  <a:pt x="4073232" y="133967"/>
                </a:lnTo>
                <a:lnTo>
                  <a:pt x="4054841" y="90367"/>
                </a:lnTo>
                <a:lnTo>
                  <a:pt x="4026312" y="53435"/>
                </a:lnTo>
                <a:lnTo>
                  <a:pt x="3989380" y="24906"/>
                </a:lnTo>
                <a:lnTo>
                  <a:pt x="3945780" y="6515"/>
                </a:lnTo>
                <a:lnTo>
                  <a:pt x="3897249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53298" y="3012439"/>
            <a:ext cx="361315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Ve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lar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por</a:t>
            </a:r>
            <a:r>
              <a:rPr sz="14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obt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nció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4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b="1" spc="30" dirty="0">
                <a:solidFill>
                  <a:srgbClr val="333E50"/>
                </a:solidFill>
                <a:latin typeface="Arial"/>
                <a:cs typeface="Arial"/>
              </a:rPr>
              <a:t>fi</a:t>
            </a:r>
            <a:r>
              <a:rPr sz="1400" b="1" spc="55" dirty="0">
                <a:solidFill>
                  <a:srgbClr val="333E50"/>
                </a:solidFill>
                <a:latin typeface="Arial"/>
                <a:cs typeface="Arial"/>
              </a:rPr>
              <a:t>el</a:t>
            </a:r>
            <a:r>
              <a:rPr sz="14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105" dirty="0">
                <a:solidFill>
                  <a:srgbClr val="333E50"/>
                </a:solidFill>
                <a:latin typeface="Arial"/>
                <a:cs typeface="Arial"/>
              </a:rPr>
              <a:t>y</a:t>
            </a:r>
            <a:r>
              <a:rPr sz="14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b</a:t>
            </a:r>
            <a:r>
              <a:rPr sz="1400" b="1" spc="55" dirty="0">
                <a:solidFill>
                  <a:srgbClr val="333E50"/>
                </a:solidFill>
                <a:latin typeface="Arial"/>
                <a:cs typeface="Arial"/>
              </a:rPr>
              <a:t>re  expresión</a:t>
            </a:r>
            <a:r>
              <a:rPr sz="14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4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voluntad</a:t>
            </a:r>
            <a:r>
              <a:rPr sz="14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75" dirty="0">
                <a:solidFill>
                  <a:srgbClr val="333E50"/>
                </a:solidFill>
                <a:latin typeface="Arial"/>
                <a:cs typeface="Arial"/>
              </a:rPr>
              <a:t>popular</a:t>
            </a:r>
            <a:r>
              <a:rPr sz="14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 </a:t>
            </a:r>
            <a:r>
              <a:rPr sz="1400" spc="-4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ciudadanos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en</a:t>
            </a:r>
            <a:r>
              <a:rPr sz="14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100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4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4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p</a:t>
            </a:r>
            <a:r>
              <a:rPr sz="1400" b="1" spc="45" dirty="0">
                <a:solidFill>
                  <a:srgbClr val="333E50"/>
                </a:solidFill>
                <a:latin typeface="Arial"/>
                <a:cs typeface="Arial"/>
              </a:rPr>
              <a:t>ro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cesos  </a:t>
            </a:r>
            <a:r>
              <a:rPr sz="1400" b="1" spc="55" dirty="0">
                <a:solidFill>
                  <a:srgbClr val="333E50"/>
                </a:solidFill>
                <a:latin typeface="Arial"/>
                <a:cs typeface="Arial"/>
              </a:rPr>
              <a:t>el</a:t>
            </a:r>
            <a:r>
              <a:rPr sz="1400" b="1" spc="100" dirty="0">
                <a:solidFill>
                  <a:srgbClr val="333E50"/>
                </a:solidFill>
                <a:latin typeface="Arial"/>
                <a:cs typeface="Arial"/>
              </a:rPr>
              <a:t>ec</a:t>
            </a:r>
            <a:r>
              <a:rPr sz="1400" b="1" spc="65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spc="9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1400" b="1" spc="125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b="1" spc="1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400" b="1" spc="45" dirty="0">
                <a:solidFill>
                  <a:srgbClr val="333E50"/>
                </a:solidFill>
                <a:latin typeface="Arial"/>
                <a:cs typeface="Arial"/>
              </a:rPr>
              <a:t>es</a:t>
            </a:r>
            <a:r>
              <a:rPr sz="1400" spc="-165" dirty="0">
                <a:solidFill>
                  <a:srgbClr val="333E50"/>
                </a:solidFill>
                <a:latin typeface="Lucida Sans Unicode"/>
                <a:cs typeface="Lucida Sans Unicode"/>
              </a:rPr>
              <a:t>,</a:t>
            </a:r>
            <a:r>
              <a:rPr sz="14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b="1" spc="140" dirty="0">
                <a:solidFill>
                  <a:srgbClr val="333E50"/>
                </a:solidFill>
                <a:latin typeface="Arial"/>
                <a:cs typeface="Arial"/>
              </a:rPr>
              <a:t>mane</a:t>
            </a:r>
            <a:r>
              <a:rPr sz="1400" b="1" spc="7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1400" b="1" spc="17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p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spc="80" dirty="0">
                <a:solidFill>
                  <a:srgbClr val="333E50"/>
                </a:solidFill>
                <a:latin typeface="Arial"/>
                <a:cs typeface="Arial"/>
              </a:rPr>
              <a:t>rtun</a:t>
            </a:r>
            <a:r>
              <a:rPr sz="1400" b="1" spc="17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spc="-165" dirty="0">
                <a:solidFill>
                  <a:srgbClr val="333E50"/>
                </a:solidFill>
                <a:latin typeface="Lucida Sans Unicode"/>
                <a:cs typeface="Lucida Sans Unicode"/>
              </a:rPr>
              <a:t>,  </a:t>
            </a:r>
            <a:r>
              <a:rPr sz="1400" b="1" spc="90" dirty="0">
                <a:solidFill>
                  <a:srgbClr val="333E50"/>
                </a:solidFill>
                <a:latin typeface="Arial"/>
                <a:cs typeface="Arial"/>
              </a:rPr>
              <a:t>transparente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y </a:t>
            </a:r>
            <a:r>
              <a:rPr sz="14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con 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un </a:t>
            </a:r>
            <a:r>
              <a:rPr sz="1400" b="1" spc="70" dirty="0">
                <a:solidFill>
                  <a:srgbClr val="333E50"/>
                </a:solidFill>
                <a:latin typeface="Arial"/>
                <a:cs typeface="Arial"/>
              </a:rPr>
              <a:t>enfoque </a:t>
            </a:r>
            <a:r>
              <a:rPr sz="1400" b="1" spc="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125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1400" b="1" spc="70" dirty="0">
                <a:solidFill>
                  <a:srgbClr val="333E50"/>
                </a:solidFill>
                <a:latin typeface="Arial"/>
                <a:cs typeface="Arial"/>
              </a:rPr>
              <a:t>terc</a:t>
            </a:r>
            <a:r>
              <a:rPr sz="1400" b="1" spc="75" dirty="0">
                <a:solidFill>
                  <a:srgbClr val="333E50"/>
                </a:solidFill>
                <a:latin typeface="Arial"/>
                <a:cs typeface="Arial"/>
              </a:rPr>
              <a:t>u</a:t>
            </a:r>
            <a:r>
              <a:rPr sz="1400" b="1" spc="1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400" b="1" spc="90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1400" b="1" spc="100" dirty="0">
                <a:solidFill>
                  <a:srgbClr val="333E50"/>
                </a:solidFill>
                <a:latin typeface="Arial"/>
                <a:cs typeface="Arial"/>
              </a:rPr>
              <a:t>ur</a:t>
            </a:r>
            <a:r>
              <a:rPr sz="1400" b="1" spc="11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4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80" dirty="0">
                <a:solidFill>
                  <a:srgbClr val="333E50"/>
                </a:solidFill>
                <a:latin typeface="Arial"/>
                <a:cs typeface="Arial"/>
              </a:rPr>
              <a:t>nc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400" b="1" spc="45" dirty="0">
                <a:solidFill>
                  <a:srgbClr val="333E50"/>
                </a:solidFill>
                <a:latin typeface="Arial"/>
                <a:cs typeface="Arial"/>
              </a:rPr>
              <a:t>us</a:t>
            </a:r>
            <a:r>
              <a:rPr sz="1400" b="1" spc="10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65" dirty="0">
                <a:solidFill>
                  <a:srgbClr val="333E50"/>
                </a:solidFill>
                <a:latin typeface="Arial"/>
                <a:cs typeface="Arial"/>
              </a:rPr>
              <a:t>vo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27167" y="3019075"/>
            <a:ext cx="2150745" cy="1344295"/>
            <a:chOff x="5427167" y="3019075"/>
            <a:chExt cx="2150745" cy="1344295"/>
          </a:xfrm>
        </p:grpSpPr>
        <p:sp>
          <p:nvSpPr>
            <p:cNvPr id="15" name="object 15"/>
            <p:cNvSpPr/>
            <p:nvPr/>
          </p:nvSpPr>
          <p:spPr>
            <a:xfrm>
              <a:off x="5427167" y="3250895"/>
              <a:ext cx="877569" cy="877569"/>
            </a:xfrm>
            <a:custGeom>
              <a:avLst/>
              <a:gdLst/>
              <a:ahLst/>
              <a:cxnLst/>
              <a:rect l="l" t="t" r="r" b="b"/>
              <a:pathLst>
                <a:path w="877570" h="877570">
                  <a:moveTo>
                    <a:pt x="460681" y="0"/>
                  </a:moveTo>
                  <a:lnTo>
                    <a:pt x="416735" y="0"/>
                  </a:lnTo>
                  <a:lnTo>
                    <a:pt x="374417" y="13563"/>
                  </a:lnTo>
                  <a:lnTo>
                    <a:pt x="336981" y="40690"/>
                  </a:lnTo>
                  <a:lnTo>
                    <a:pt x="40690" y="334695"/>
                  </a:lnTo>
                  <a:lnTo>
                    <a:pt x="13563" y="372132"/>
                  </a:lnTo>
                  <a:lnTo>
                    <a:pt x="0" y="414457"/>
                  </a:lnTo>
                  <a:lnTo>
                    <a:pt x="0" y="458423"/>
                  </a:lnTo>
                  <a:lnTo>
                    <a:pt x="13563" y="500779"/>
                  </a:lnTo>
                  <a:lnTo>
                    <a:pt x="40690" y="538276"/>
                  </a:lnTo>
                  <a:lnTo>
                    <a:pt x="336981" y="836726"/>
                  </a:lnTo>
                  <a:lnTo>
                    <a:pt x="374417" y="863853"/>
                  </a:lnTo>
                  <a:lnTo>
                    <a:pt x="416735" y="877417"/>
                  </a:lnTo>
                  <a:lnTo>
                    <a:pt x="460681" y="877417"/>
                  </a:lnTo>
                  <a:lnTo>
                    <a:pt x="503000" y="863853"/>
                  </a:lnTo>
                  <a:lnTo>
                    <a:pt x="540435" y="836726"/>
                  </a:lnTo>
                  <a:lnTo>
                    <a:pt x="836726" y="538276"/>
                  </a:lnTo>
                  <a:lnTo>
                    <a:pt x="863853" y="501675"/>
                  </a:lnTo>
                  <a:lnTo>
                    <a:pt x="877417" y="459557"/>
                  </a:lnTo>
                  <a:lnTo>
                    <a:pt x="877417" y="415610"/>
                  </a:lnTo>
                  <a:lnTo>
                    <a:pt x="863853" y="373522"/>
                  </a:lnTo>
                  <a:lnTo>
                    <a:pt x="836726" y="336981"/>
                  </a:lnTo>
                  <a:lnTo>
                    <a:pt x="540435" y="40690"/>
                  </a:lnTo>
                  <a:lnTo>
                    <a:pt x="503000" y="13563"/>
                  </a:lnTo>
                  <a:lnTo>
                    <a:pt x="460681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9483" y="3249371"/>
              <a:ext cx="877569" cy="879475"/>
            </a:xfrm>
            <a:custGeom>
              <a:avLst/>
              <a:gdLst/>
              <a:ahLst/>
              <a:cxnLst/>
              <a:rect l="l" t="t" r="r" b="b"/>
              <a:pathLst>
                <a:path w="877570" h="879475">
                  <a:moveTo>
                    <a:pt x="460681" y="0"/>
                  </a:moveTo>
                  <a:lnTo>
                    <a:pt x="416735" y="0"/>
                  </a:lnTo>
                  <a:lnTo>
                    <a:pt x="374417" y="13563"/>
                  </a:lnTo>
                  <a:lnTo>
                    <a:pt x="336981" y="40690"/>
                  </a:lnTo>
                  <a:lnTo>
                    <a:pt x="40690" y="336600"/>
                  </a:lnTo>
                  <a:lnTo>
                    <a:pt x="13563" y="374036"/>
                  </a:lnTo>
                  <a:lnTo>
                    <a:pt x="0" y="416354"/>
                  </a:lnTo>
                  <a:lnTo>
                    <a:pt x="0" y="460300"/>
                  </a:lnTo>
                  <a:lnTo>
                    <a:pt x="13563" y="502619"/>
                  </a:lnTo>
                  <a:lnTo>
                    <a:pt x="40690" y="540054"/>
                  </a:lnTo>
                  <a:lnTo>
                    <a:pt x="336981" y="838250"/>
                  </a:lnTo>
                  <a:lnTo>
                    <a:pt x="374417" y="865377"/>
                  </a:lnTo>
                  <a:lnTo>
                    <a:pt x="416735" y="878941"/>
                  </a:lnTo>
                  <a:lnTo>
                    <a:pt x="460681" y="878941"/>
                  </a:lnTo>
                  <a:lnTo>
                    <a:pt x="503000" y="865377"/>
                  </a:lnTo>
                  <a:lnTo>
                    <a:pt x="540435" y="838250"/>
                  </a:lnTo>
                  <a:lnTo>
                    <a:pt x="836726" y="540054"/>
                  </a:lnTo>
                  <a:lnTo>
                    <a:pt x="863853" y="503497"/>
                  </a:lnTo>
                  <a:lnTo>
                    <a:pt x="877417" y="461288"/>
                  </a:lnTo>
                  <a:lnTo>
                    <a:pt x="877417" y="417013"/>
                  </a:lnTo>
                  <a:lnTo>
                    <a:pt x="863853" y="374255"/>
                  </a:lnTo>
                  <a:lnTo>
                    <a:pt x="836726" y="336600"/>
                  </a:lnTo>
                  <a:lnTo>
                    <a:pt x="540435" y="40690"/>
                  </a:lnTo>
                  <a:lnTo>
                    <a:pt x="503000" y="13563"/>
                  </a:lnTo>
                  <a:lnTo>
                    <a:pt x="460681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97911" y="3019075"/>
              <a:ext cx="1344295" cy="1344295"/>
            </a:xfrm>
            <a:custGeom>
              <a:avLst/>
              <a:gdLst/>
              <a:ahLst/>
              <a:cxnLst/>
              <a:rect l="l" t="t" r="r" b="b"/>
              <a:pathLst>
                <a:path w="1344295" h="1344295">
                  <a:moveTo>
                    <a:pt x="672052" y="0"/>
                  </a:moveTo>
                  <a:lnTo>
                    <a:pt x="630249" y="4030"/>
                  </a:lnTo>
                  <a:lnTo>
                    <a:pt x="589661" y="16121"/>
                  </a:lnTo>
                  <a:lnTo>
                    <a:pt x="551501" y="36272"/>
                  </a:lnTo>
                  <a:lnTo>
                    <a:pt x="516985" y="64484"/>
                  </a:lnTo>
                  <a:lnTo>
                    <a:pt x="64484" y="516985"/>
                  </a:lnTo>
                  <a:lnTo>
                    <a:pt x="36272" y="551501"/>
                  </a:lnTo>
                  <a:lnTo>
                    <a:pt x="16121" y="589661"/>
                  </a:lnTo>
                  <a:lnTo>
                    <a:pt x="4030" y="630249"/>
                  </a:lnTo>
                  <a:lnTo>
                    <a:pt x="0" y="672052"/>
                  </a:lnTo>
                  <a:lnTo>
                    <a:pt x="4030" y="713855"/>
                  </a:lnTo>
                  <a:lnTo>
                    <a:pt x="16121" y="754443"/>
                  </a:lnTo>
                  <a:lnTo>
                    <a:pt x="36272" y="792603"/>
                  </a:lnTo>
                  <a:lnTo>
                    <a:pt x="64484" y="827119"/>
                  </a:lnTo>
                  <a:lnTo>
                    <a:pt x="516985" y="1279620"/>
                  </a:lnTo>
                  <a:lnTo>
                    <a:pt x="551501" y="1307832"/>
                  </a:lnTo>
                  <a:lnTo>
                    <a:pt x="589661" y="1327983"/>
                  </a:lnTo>
                  <a:lnTo>
                    <a:pt x="630249" y="1340074"/>
                  </a:lnTo>
                  <a:lnTo>
                    <a:pt x="672052" y="1344104"/>
                  </a:lnTo>
                  <a:lnTo>
                    <a:pt x="713855" y="1340074"/>
                  </a:lnTo>
                  <a:lnTo>
                    <a:pt x="754443" y="1327983"/>
                  </a:lnTo>
                  <a:lnTo>
                    <a:pt x="792603" y="1307832"/>
                  </a:lnTo>
                  <a:lnTo>
                    <a:pt x="827119" y="1279620"/>
                  </a:lnTo>
                  <a:lnTo>
                    <a:pt x="1279620" y="827119"/>
                  </a:lnTo>
                  <a:lnTo>
                    <a:pt x="1307832" y="792603"/>
                  </a:lnTo>
                  <a:lnTo>
                    <a:pt x="1327983" y="754443"/>
                  </a:lnTo>
                  <a:lnTo>
                    <a:pt x="1340074" y="713855"/>
                  </a:lnTo>
                  <a:lnTo>
                    <a:pt x="1344104" y="672052"/>
                  </a:lnTo>
                  <a:lnTo>
                    <a:pt x="1340074" y="630249"/>
                  </a:lnTo>
                  <a:lnTo>
                    <a:pt x="1327983" y="589661"/>
                  </a:lnTo>
                  <a:lnTo>
                    <a:pt x="1307832" y="551501"/>
                  </a:lnTo>
                  <a:lnTo>
                    <a:pt x="1279620" y="516985"/>
                  </a:lnTo>
                  <a:lnTo>
                    <a:pt x="827119" y="64484"/>
                  </a:lnTo>
                  <a:lnTo>
                    <a:pt x="792603" y="36272"/>
                  </a:lnTo>
                  <a:lnTo>
                    <a:pt x="754443" y="16121"/>
                  </a:lnTo>
                  <a:lnTo>
                    <a:pt x="713855" y="4030"/>
                  </a:lnTo>
                  <a:lnTo>
                    <a:pt x="672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17336" y="3325368"/>
              <a:ext cx="1460500" cy="698500"/>
            </a:xfrm>
            <a:custGeom>
              <a:avLst/>
              <a:gdLst/>
              <a:ahLst/>
              <a:cxnLst/>
              <a:rect l="l" t="t" r="r" b="b"/>
              <a:pathLst>
                <a:path w="1460500" h="698500">
                  <a:moveTo>
                    <a:pt x="1343660" y="0"/>
                  </a:moveTo>
                  <a:lnTo>
                    <a:pt x="116331" y="0"/>
                  </a:lnTo>
                  <a:lnTo>
                    <a:pt x="71044" y="9140"/>
                  </a:lnTo>
                  <a:lnTo>
                    <a:pt x="34067" y="34067"/>
                  </a:lnTo>
                  <a:lnTo>
                    <a:pt x="9140" y="71044"/>
                  </a:lnTo>
                  <a:lnTo>
                    <a:pt x="0" y="116332"/>
                  </a:lnTo>
                  <a:lnTo>
                    <a:pt x="0" y="581660"/>
                  </a:lnTo>
                  <a:lnTo>
                    <a:pt x="9140" y="626947"/>
                  </a:lnTo>
                  <a:lnTo>
                    <a:pt x="34067" y="663924"/>
                  </a:lnTo>
                  <a:lnTo>
                    <a:pt x="71044" y="688851"/>
                  </a:lnTo>
                  <a:lnTo>
                    <a:pt x="116331" y="697992"/>
                  </a:lnTo>
                  <a:lnTo>
                    <a:pt x="1343660" y="697992"/>
                  </a:lnTo>
                  <a:lnTo>
                    <a:pt x="1388947" y="688851"/>
                  </a:lnTo>
                  <a:lnTo>
                    <a:pt x="1425924" y="663924"/>
                  </a:lnTo>
                  <a:lnTo>
                    <a:pt x="1450851" y="626947"/>
                  </a:lnTo>
                  <a:lnTo>
                    <a:pt x="1459991" y="581660"/>
                  </a:lnTo>
                  <a:lnTo>
                    <a:pt x="1459991" y="116332"/>
                  </a:lnTo>
                  <a:lnTo>
                    <a:pt x="1450851" y="71044"/>
                  </a:lnTo>
                  <a:lnTo>
                    <a:pt x="1425924" y="34067"/>
                  </a:lnTo>
                  <a:lnTo>
                    <a:pt x="1388947" y="9140"/>
                  </a:lnTo>
                  <a:lnTo>
                    <a:pt x="1343660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49314" y="3506470"/>
            <a:ext cx="798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Misi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800" b="1" spc="1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06288" y="1420444"/>
            <a:ext cx="5913755" cy="1069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65"/>
              </a:spcBef>
            </a:pPr>
            <a:r>
              <a:rPr sz="20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20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ONPE</a:t>
            </a:r>
            <a:r>
              <a:rPr sz="20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es</a:t>
            </a:r>
            <a:r>
              <a:rPr sz="20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20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800" b="1" spc="180" dirty="0">
                <a:solidFill>
                  <a:srgbClr val="333E50"/>
                </a:solidFill>
                <a:latin typeface="Arial"/>
                <a:cs typeface="Arial"/>
              </a:rPr>
              <a:t>autoridad</a:t>
            </a:r>
            <a:r>
              <a:rPr sz="2800" b="1" spc="-18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800" b="1" spc="290" dirty="0">
                <a:solidFill>
                  <a:srgbClr val="333E50"/>
                </a:solidFill>
                <a:latin typeface="Arial"/>
                <a:cs typeface="Arial"/>
              </a:rPr>
              <a:t>máxima</a:t>
            </a:r>
            <a:r>
              <a:rPr sz="2800" b="1" spc="-1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2000" spc="-114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la </a:t>
            </a:r>
            <a:r>
              <a:rPr sz="2000" spc="-62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organización </a:t>
            </a:r>
            <a:r>
              <a:rPr sz="20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y </a:t>
            </a:r>
            <a:r>
              <a:rPr sz="20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ejecución </a:t>
            </a:r>
            <a:r>
              <a:rPr sz="2000" spc="110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20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 </a:t>
            </a:r>
            <a:r>
              <a:rPr sz="20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procesos </a:t>
            </a:r>
            <a:r>
              <a:rPr sz="20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0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electorales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38939" y="1254230"/>
            <a:ext cx="5225415" cy="5353685"/>
            <a:chOff x="238939" y="1254230"/>
            <a:chExt cx="5225415" cy="535368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939" y="1254230"/>
              <a:ext cx="3597894" cy="259146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684" y="1534667"/>
              <a:ext cx="3020567" cy="201472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75234" y="1490217"/>
              <a:ext cx="3109595" cy="2104390"/>
            </a:xfrm>
            <a:custGeom>
              <a:avLst/>
              <a:gdLst/>
              <a:ahLst/>
              <a:cxnLst/>
              <a:rect l="l" t="t" r="r" b="b"/>
              <a:pathLst>
                <a:path w="3109595" h="2104390">
                  <a:moveTo>
                    <a:pt x="379209" y="0"/>
                  </a:moveTo>
                  <a:lnTo>
                    <a:pt x="3109467" y="0"/>
                  </a:lnTo>
                  <a:lnTo>
                    <a:pt x="3109467" y="1724660"/>
                  </a:lnTo>
                  <a:lnTo>
                    <a:pt x="3101848" y="1800098"/>
                  </a:lnTo>
                  <a:lnTo>
                    <a:pt x="3079877" y="1871472"/>
                  </a:lnTo>
                  <a:lnTo>
                    <a:pt x="3044825" y="1936242"/>
                  </a:lnTo>
                  <a:lnTo>
                    <a:pt x="2998469" y="1992376"/>
                  </a:lnTo>
                  <a:lnTo>
                    <a:pt x="2942081" y="2038604"/>
                  </a:lnTo>
                  <a:lnTo>
                    <a:pt x="2877566" y="2073783"/>
                  </a:lnTo>
                  <a:lnTo>
                    <a:pt x="2806191" y="2096262"/>
                  </a:lnTo>
                  <a:lnTo>
                    <a:pt x="2768218" y="2102104"/>
                  </a:lnTo>
                  <a:lnTo>
                    <a:pt x="2730373" y="2103882"/>
                  </a:lnTo>
                  <a:lnTo>
                    <a:pt x="0" y="2103882"/>
                  </a:lnTo>
                  <a:lnTo>
                    <a:pt x="0" y="379603"/>
                  </a:lnTo>
                  <a:lnTo>
                    <a:pt x="1739" y="341630"/>
                  </a:lnTo>
                  <a:lnTo>
                    <a:pt x="7607" y="303784"/>
                  </a:lnTo>
                  <a:lnTo>
                    <a:pt x="30048" y="232410"/>
                  </a:lnTo>
                  <a:lnTo>
                    <a:pt x="65112" y="167640"/>
                  </a:lnTo>
                  <a:lnTo>
                    <a:pt x="111417" y="111379"/>
                  </a:lnTo>
                  <a:lnTo>
                    <a:pt x="167601" y="65151"/>
                  </a:lnTo>
                  <a:lnTo>
                    <a:pt x="232359" y="30099"/>
                  </a:lnTo>
                  <a:lnTo>
                    <a:pt x="303733" y="7620"/>
                  </a:lnTo>
                  <a:lnTo>
                    <a:pt x="341629" y="1778"/>
                  </a:lnTo>
                  <a:lnTo>
                    <a:pt x="379209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6272" y="2671572"/>
              <a:ext cx="3288029" cy="23903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0696" y="3015995"/>
              <a:ext cx="2615184" cy="17175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76246" y="2971545"/>
              <a:ext cx="2704465" cy="1806575"/>
            </a:xfrm>
            <a:custGeom>
              <a:avLst/>
              <a:gdLst/>
              <a:ahLst/>
              <a:cxnLst/>
              <a:rect l="l" t="t" r="r" b="b"/>
              <a:pathLst>
                <a:path w="2704465" h="1806575">
                  <a:moveTo>
                    <a:pt x="329438" y="0"/>
                  </a:moveTo>
                  <a:lnTo>
                    <a:pt x="2704338" y="0"/>
                  </a:lnTo>
                  <a:lnTo>
                    <a:pt x="2704338" y="1477136"/>
                  </a:lnTo>
                  <a:lnTo>
                    <a:pt x="2697480" y="1542287"/>
                  </a:lnTo>
                  <a:lnTo>
                    <a:pt x="2678176" y="1604898"/>
                  </a:lnTo>
                  <a:lnTo>
                    <a:pt x="2647315" y="1661795"/>
                  </a:lnTo>
                  <a:lnTo>
                    <a:pt x="2607691" y="1709927"/>
                  </a:lnTo>
                  <a:lnTo>
                    <a:pt x="2559431" y="1749678"/>
                  </a:lnTo>
                  <a:lnTo>
                    <a:pt x="2502535" y="1780412"/>
                  </a:lnTo>
                  <a:lnTo>
                    <a:pt x="2440051" y="1799843"/>
                  </a:lnTo>
                  <a:lnTo>
                    <a:pt x="2374900" y="1806574"/>
                  </a:lnTo>
                  <a:lnTo>
                    <a:pt x="0" y="1806574"/>
                  </a:lnTo>
                  <a:lnTo>
                    <a:pt x="0" y="329818"/>
                  </a:lnTo>
                  <a:lnTo>
                    <a:pt x="1778" y="297052"/>
                  </a:lnTo>
                  <a:lnTo>
                    <a:pt x="14605" y="232409"/>
                  </a:lnTo>
                  <a:lnTo>
                    <a:pt x="39751" y="173481"/>
                  </a:lnTo>
                  <a:lnTo>
                    <a:pt x="96647" y="96646"/>
                  </a:lnTo>
                  <a:lnTo>
                    <a:pt x="144906" y="56895"/>
                  </a:lnTo>
                  <a:lnTo>
                    <a:pt x="202056" y="26162"/>
                  </a:lnTo>
                  <a:lnTo>
                    <a:pt x="264414" y="6730"/>
                  </a:lnTo>
                  <a:lnTo>
                    <a:pt x="329438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831" y="4067581"/>
              <a:ext cx="3473958" cy="253974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256" y="4411979"/>
              <a:ext cx="2799588" cy="18653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0806" y="4367529"/>
              <a:ext cx="2889250" cy="1955164"/>
            </a:xfrm>
            <a:custGeom>
              <a:avLst/>
              <a:gdLst/>
              <a:ahLst/>
              <a:cxnLst/>
              <a:rect l="l" t="t" r="r" b="b"/>
              <a:pathLst>
                <a:path w="2889250" h="1955164">
                  <a:moveTo>
                    <a:pt x="354228" y="0"/>
                  </a:moveTo>
                  <a:lnTo>
                    <a:pt x="2888869" y="0"/>
                  </a:lnTo>
                  <a:lnTo>
                    <a:pt x="2888869" y="1600123"/>
                  </a:lnTo>
                  <a:lnTo>
                    <a:pt x="2881630" y="1670570"/>
                  </a:lnTo>
                  <a:lnTo>
                    <a:pt x="2860674" y="1737487"/>
                  </a:lnTo>
                  <a:lnTo>
                    <a:pt x="2827528" y="1798713"/>
                  </a:lnTo>
                  <a:lnTo>
                    <a:pt x="2784729" y="1850453"/>
                  </a:lnTo>
                  <a:lnTo>
                    <a:pt x="2732913" y="1893265"/>
                  </a:lnTo>
                  <a:lnTo>
                    <a:pt x="2671698" y="1926488"/>
                  </a:lnTo>
                  <a:lnTo>
                    <a:pt x="2604770" y="1947418"/>
                  </a:lnTo>
                  <a:lnTo>
                    <a:pt x="2534411" y="1954606"/>
                  </a:lnTo>
                  <a:lnTo>
                    <a:pt x="0" y="1954606"/>
                  </a:lnTo>
                  <a:lnTo>
                    <a:pt x="0" y="354457"/>
                  </a:lnTo>
                  <a:lnTo>
                    <a:pt x="1752" y="319405"/>
                  </a:lnTo>
                  <a:lnTo>
                    <a:pt x="15862" y="249809"/>
                  </a:lnTo>
                  <a:lnTo>
                    <a:pt x="43027" y="185928"/>
                  </a:lnTo>
                  <a:lnTo>
                    <a:pt x="104165" y="104140"/>
                  </a:lnTo>
                  <a:lnTo>
                    <a:pt x="155905" y="61341"/>
                  </a:lnTo>
                  <a:lnTo>
                    <a:pt x="217131" y="28067"/>
                  </a:lnTo>
                  <a:lnTo>
                    <a:pt x="284035" y="7239"/>
                  </a:lnTo>
                  <a:lnTo>
                    <a:pt x="354228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3" y="1162050"/>
            <a:ext cx="11146790" cy="0"/>
          </a:xfrm>
          <a:custGeom>
            <a:avLst/>
            <a:gdLst/>
            <a:ahLst/>
            <a:cxnLst/>
            <a:rect l="l" t="t" r="r" b="b"/>
            <a:pathLst>
              <a:path w="11146790">
                <a:moveTo>
                  <a:pt x="0" y="0"/>
                </a:moveTo>
                <a:lnTo>
                  <a:pt x="11146790" y="0"/>
                </a:lnTo>
              </a:path>
            </a:pathLst>
          </a:custGeom>
          <a:ln w="19050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74381" y="247269"/>
            <a:ext cx="44043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15" dirty="0">
                <a:solidFill>
                  <a:srgbClr val="2D75B6"/>
                </a:solidFill>
                <a:latin typeface="Lucida Sans Unicode"/>
                <a:cs typeface="Lucida Sans Unicode"/>
              </a:rPr>
              <a:t>2.</a:t>
            </a:r>
            <a:r>
              <a:rPr sz="2600" spc="-125" dirty="0">
                <a:solidFill>
                  <a:srgbClr val="2D75B6"/>
                </a:solidFill>
                <a:latin typeface="Lucida Sans Unicode"/>
                <a:cs typeface="Lucida Sans Unicode"/>
              </a:rPr>
              <a:t> </a:t>
            </a:r>
            <a:r>
              <a:rPr sz="2600" spc="135" dirty="0">
                <a:solidFill>
                  <a:srgbClr val="2D75B6"/>
                </a:solidFill>
                <a:latin typeface="Lucida Sans Unicode"/>
                <a:cs typeface="Lucida Sans Unicode"/>
              </a:rPr>
              <a:t>C</a:t>
            </a:r>
            <a:r>
              <a:rPr sz="2600" spc="130" dirty="0">
                <a:solidFill>
                  <a:srgbClr val="2D75B6"/>
                </a:solidFill>
                <a:latin typeface="Lucida Sans Unicode"/>
                <a:cs typeface="Lucida Sans Unicode"/>
              </a:rPr>
              <a:t>u</a:t>
            </a:r>
            <a:r>
              <a:rPr sz="2600" spc="225" dirty="0">
                <a:solidFill>
                  <a:srgbClr val="2D75B6"/>
                </a:solidFill>
                <a:latin typeface="Lucida Sans Unicode"/>
                <a:cs typeface="Lucida Sans Unicode"/>
              </a:rPr>
              <a:t>m</a:t>
            </a:r>
            <a:r>
              <a:rPr sz="2600" spc="155" dirty="0">
                <a:solidFill>
                  <a:srgbClr val="2D75B6"/>
                </a:solidFill>
                <a:latin typeface="Lucida Sans Unicode"/>
                <a:cs typeface="Lucida Sans Unicode"/>
              </a:rPr>
              <a:t>p</a:t>
            </a:r>
            <a:r>
              <a:rPr sz="2600" spc="-114" dirty="0">
                <a:solidFill>
                  <a:srgbClr val="2D75B6"/>
                </a:solidFill>
                <a:latin typeface="Lucida Sans Unicode"/>
                <a:cs typeface="Lucida Sans Unicode"/>
              </a:rPr>
              <a:t>l</a:t>
            </a:r>
            <a:r>
              <a:rPr sz="2600" spc="-130" dirty="0">
                <a:solidFill>
                  <a:srgbClr val="2D75B6"/>
                </a:solidFill>
                <a:latin typeface="Lucida Sans Unicode"/>
                <a:cs typeface="Lucida Sans Unicode"/>
              </a:rPr>
              <a:t>i</a:t>
            </a:r>
            <a:r>
              <a:rPr sz="2600" spc="65" dirty="0">
                <a:solidFill>
                  <a:srgbClr val="2D75B6"/>
                </a:solidFill>
                <a:latin typeface="Lucida Sans Unicode"/>
                <a:cs typeface="Lucida Sans Unicode"/>
              </a:rPr>
              <a:t>miento</a:t>
            </a:r>
            <a:r>
              <a:rPr sz="2600" spc="-165" dirty="0">
                <a:solidFill>
                  <a:srgbClr val="2D75B6"/>
                </a:solidFill>
                <a:latin typeface="Lucida Sans Unicode"/>
                <a:cs typeface="Lucida Sans Unicode"/>
              </a:rPr>
              <a:t> </a:t>
            </a:r>
            <a:r>
              <a:rPr sz="2600" spc="140" dirty="0">
                <a:solidFill>
                  <a:srgbClr val="2D75B6"/>
                </a:solidFill>
                <a:latin typeface="Lucida Sans Unicode"/>
                <a:cs typeface="Lucida Sans Unicode"/>
              </a:rPr>
              <a:t>de</a:t>
            </a:r>
            <a:r>
              <a:rPr sz="2600" spc="-120" dirty="0">
                <a:solidFill>
                  <a:srgbClr val="2D75B6"/>
                </a:solidFill>
                <a:latin typeface="Lucida Sans Unicode"/>
                <a:cs typeface="Lucida Sans Unicode"/>
              </a:rPr>
              <a:t> </a:t>
            </a:r>
            <a:r>
              <a:rPr sz="2600" spc="260" dirty="0">
                <a:solidFill>
                  <a:srgbClr val="2D75B6"/>
                </a:solidFill>
                <a:latin typeface="Lucida Sans Unicode"/>
                <a:cs typeface="Lucida Sans Unicode"/>
              </a:rPr>
              <a:t>m</a:t>
            </a:r>
            <a:r>
              <a:rPr sz="2600" spc="165" dirty="0">
                <a:solidFill>
                  <a:srgbClr val="2D75B6"/>
                </a:solidFill>
                <a:latin typeface="Lucida Sans Unicode"/>
                <a:cs typeface="Lucida Sans Unicode"/>
              </a:rPr>
              <a:t>e</a:t>
            </a:r>
            <a:r>
              <a:rPr sz="2600" spc="110" dirty="0">
                <a:solidFill>
                  <a:srgbClr val="2D75B6"/>
                </a:solidFill>
                <a:latin typeface="Lucida Sans Unicode"/>
                <a:cs typeface="Lucida Sans Unicode"/>
              </a:rPr>
              <a:t>tas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79766" y="701116"/>
            <a:ext cx="40011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90" dirty="0">
                <a:solidFill>
                  <a:srgbClr val="1F4E79"/>
                </a:solidFill>
                <a:latin typeface="Arial"/>
                <a:cs typeface="Arial"/>
              </a:rPr>
              <a:t>Año</a:t>
            </a:r>
            <a:r>
              <a:rPr b="1" spc="-19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105" dirty="0">
                <a:solidFill>
                  <a:srgbClr val="1F4E79"/>
                </a:solidFill>
                <a:latin typeface="Arial"/>
                <a:cs typeface="Arial"/>
              </a:rPr>
              <a:t>fisc</a:t>
            </a:r>
            <a:r>
              <a:rPr b="1" spc="125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b="1" spc="45" dirty="0">
                <a:solidFill>
                  <a:srgbClr val="1F4E79"/>
                </a:solidFill>
                <a:latin typeface="Arial"/>
                <a:cs typeface="Arial"/>
              </a:rPr>
              <a:t>l</a:t>
            </a:r>
            <a:r>
              <a:rPr b="1" spc="-18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1F4E79"/>
                </a:solidFill>
                <a:latin typeface="Arial"/>
                <a:cs typeface="Arial"/>
              </a:rPr>
              <a:t>20</a:t>
            </a:r>
            <a:r>
              <a:rPr sz="3200" b="1" spc="-95" dirty="0">
                <a:solidFill>
                  <a:srgbClr val="1F4E79"/>
                </a:solidFill>
                <a:latin typeface="Arial"/>
                <a:cs typeface="Arial"/>
              </a:rPr>
              <a:t>1</a:t>
            </a:r>
            <a:r>
              <a:rPr sz="3200" b="1" spc="190" dirty="0">
                <a:solidFill>
                  <a:srgbClr val="1F4E79"/>
                </a:solidFill>
                <a:latin typeface="Arial"/>
                <a:cs typeface="Arial"/>
              </a:rPr>
              <a:t>9</a:t>
            </a:r>
            <a:r>
              <a:rPr sz="3200" b="1" spc="-3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180" dirty="0">
                <a:solidFill>
                  <a:srgbClr val="1F4E79"/>
                </a:solidFill>
                <a:latin typeface="Arial"/>
                <a:cs typeface="Arial"/>
              </a:rPr>
              <a:t>al</a:t>
            </a:r>
            <a:r>
              <a:rPr b="1" spc="-19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spc="135" dirty="0">
                <a:solidFill>
                  <a:srgbClr val="1F4E79"/>
                </a:solidFill>
                <a:latin typeface="Arial"/>
                <a:cs typeface="Arial"/>
              </a:rPr>
              <a:t>20</a:t>
            </a:r>
            <a:r>
              <a:rPr sz="3200" b="1" spc="114" dirty="0">
                <a:solidFill>
                  <a:srgbClr val="1F4E79"/>
                </a:solidFill>
                <a:latin typeface="Arial"/>
                <a:cs typeface="Arial"/>
              </a:rPr>
              <a:t>2</a:t>
            </a:r>
            <a:r>
              <a:rPr sz="3200" b="1" spc="-575" dirty="0">
                <a:solidFill>
                  <a:srgbClr val="1F4E79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7294" y="2958408"/>
            <a:ext cx="4897755" cy="30054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715" algn="just">
              <a:lnSpc>
                <a:spcPct val="103499"/>
              </a:lnSpc>
              <a:spcBef>
                <a:spcPts val="250"/>
              </a:spcBef>
            </a:pPr>
            <a:r>
              <a:rPr sz="3200" b="1" spc="385" dirty="0">
                <a:solidFill>
                  <a:srgbClr val="333E50"/>
                </a:solidFill>
                <a:latin typeface="Arial"/>
                <a:cs typeface="Arial"/>
              </a:rPr>
              <a:t>4</a:t>
            </a:r>
            <a:r>
              <a:rPr sz="3200" b="1" spc="-17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organizados</a:t>
            </a:r>
            <a:r>
              <a:rPr sz="16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6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un</a:t>
            </a:r>
            <a:r>
              <a:rPr sz="16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contexto</a:t>
            </a:r>
            <a:r>
              <a:rPr sz="16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6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emergencia </a:t>
            </a:r>
            <a:r>
              <a:rPr sz="1600" spc="-4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sanitaria</a:t>
            </a:r>
            <a:r>
              <a:rPr sz="16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por</a:t>
            </a:r>
            <a:r>
              <a:rPr sz="16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6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Covid-19.</a:t>
            </a:r>
            <a:endParaRPr sz="16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1780"/>
              </a:spcBef>
            </a:pPr>
            <a:r>
              <a:rPr sz="3200" b="1" spc="-575" dirty="0">
                <a:solidFill>
                  <a:srgbClr val="333E50"/>
                </a:solidFill>
                <a:latin typeface="Arial"/>
                <a:cs typeface="Arial"/>
              </a:rPr>
              <a:t>1</a:t>
            </a:r>
            <a:r>
              <a:rPr sz="3200" b="1" spc="2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30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2000" b="1" spc="125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8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240" dirty="0">
                <a:solidFill>
                  <a:srgbClr val="333E50"/>
                </a:solidFill>
                <a:latin typeface="Arial"/>
                <a:cs typeface="Arial"/>
              </a:rPr>
              <a:t>á</a:t>
            </a:r>
            <a:r>
              <a:rPr sz="2000" b="1" spc="285" dirty="0">
                <a:solidFill>
                  <a:srgbClr val="333E50"/>
                </a:solidFill>
                <a:latin typeface="Arial"/>
                <a:cs typeface="Arial"/>
              </a:rPr>
              <a:t>m</a:t>
            </a:r>
            <a:r>
              <a:rPr sz="2000" b="1" spc="185" dirty="0">
                <a:solidFill>
                  <a:srgbClr val="333E50"/>
                </a:solidFill>
                <a:latin typeface="Arial"/>
                <a:cs typeface="Arial"/>
              </a:rPr>
              <a:t>b</a:t>
            </a:r>
            <a:r>
              <a:rPr sz="2000" b="1" spc="80" dirty="0">
                <a:solidFill>
                  <a:srgbClr val="333E50"/>
                </a:solidFill>
                <a:latin typeface="Arial"/>
                <a:cs typeface="Arial"/>
              </a:rPr>
              <a:t>ito</a:t>
            </a:r>
            <a:r>
              <a:rPr sz="2000" b="1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45" dirty="0">
                <a:solidFill>
                  <a:srgbClr val="333E50"/>
                </a:solidFill>
                <a:latin typeface="Arial"/>
                <a:cs typeface="Arial"/>
              </a:rPr>
              <a:t>nac</a:t>
            </a:r>
            <a:r>
              <a:rPr sz="2000" b="1" spc="60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2000" b="1" spc="4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000" b="1" spc="135" dirty="0">
                <a:solidFill>
                  <a:srgbClr val="333E50"/>
                </a:solidFill>
                <a:latin typeface="Arial"/>
                <a:cs typeface="Arial"/>
              </a:rPr>
              <a:t>nal</a:t>
            </a:r>
            <a:r>
              <a:rPr sz="2000" b="1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55" dirty="0">
                <a:solidFill>
                  <a:srgbClr val="333E5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10" dirty="0">
                <a:solidFill>
                  <a:srgbClr val="333E50"/>
                </a:solidFill>
                <a:latin typeface="Arial"/>
                <a:cs typeface="Arial"/>
              </a:rPr>
              <a:t>ext</a:t>
            </a:r>
            <a:r>
              <a:rPr sz="2000" b="1" spc="7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000" b="1" spc="24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2000" b="1" spc="110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333E50"/>
                </a:solidFill>
                <a:latin typeface="Arial"/>
                <a:cs typeface="Arial"/>
              </a:rPr>
              <a:t>j</a:t>
            </a:r>
            <a:r>
              <a:rPr sz="2000" b="1" spc="12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2000" b="1" spc="70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000" b="1" spc="5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40"/>
              </a:spcBef>
            </a:pPr>
            <a:r>
              <a:rPr sz="16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organizado</a:t>
            </a:r>
            <a:r>
              <a:rPr sz="16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6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ejecutado</a:t>
            </a:r>
            <a:r>
              <a:rPr sz="16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cuatro</a:t>
            </a:r>
            <a:r>
              <a:rPr sz="16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meses.</a:t>
            </a:r>
            <a:endParaRPr sz="16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1800"/>
              </a:lnSpc>
              <a:spcBef>
                <a:spcPts val="1714"/>
              </a:spcBef>
            </a:pPr>
            <a:r>
              <a:rPr sz="3200" b="1" spc="-575" dirty="0">
                <a:solidFill>
                  <a:srgbClr val="333E50"/>
                </a:solidFill>
                <a:latin typeface="Arial"/>
                <a:cs typeface="Arial"/>
              </a:rPr>
              <a:t>1</a:t>
            </a:r>
            <a:r>
              <a:rPr sz="3200" b="1" spc="-1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000" b="1" spc="40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000" b="1" spc="140" dirty="0">
                <a:solidFill>
                  <a:srgbClr val="333E50"/>
                </a:solidFill>
                <a:latin typeface="Arial"/>
                <a:cs typeface="Arial"/>
              </a:rPr>
              <a:t>g</a:t>
            </a:r>
            <a:r>
              <a:rPr sz="2000" b="1" spc="125" dirty="0">
                <a:solidFill>
                  <a:srgbClr val="333E50"/>
                </a:solidFill>
                <a:latin typeface="Arial"/>
                <a:cs typeface="Arial"/>
              </a:rPr>
              <a:t>aniza</a:t>
            </a:r>
            <a:r>
              <a:rPr sz="2000" b="1" spc="145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2000" b="1" spc="5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000" b="1" spc="1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95" dirty="0">
                <a:solidFill>
                  <a:srgbClr val="333E50"/>
                </a:solidFill>
                <a:latin typeface="Arial"/>
                <a:cs typeface="Arial"/>
              </a:rPr>
              <a:t>po</a:t>
            </a:r>
            <a:r>
              <a:rPr sz="2000" b="1" spc="6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000" b="1" spc="18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30" dirty="0">
                <a:solidFill>
                  <a:srgbClr val="333E50"/>
                </a:solidFill>
                <a:latin typeface="Arial"/>
                <a:cs typeface="Arial"/>
              </a:rPr>
              <a:t>p</a:t>
            </a:r>
            <a:r>
              <a:rPr sz="2000" b="1" spc="7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000" b="1" spc="165" dirty="0">
                <a:solidFill>
                  <a:srgbClr val="333E50"/>
                </a:solidFill>
                <a:latin typeface="Arial"/>
                <a:cs typeface="Arial"/>
              </a:rPr>
              <a:t>imera</a:t>
            </a:r>
            <a:r>
              <a:rPr sz="2000" b="1" spc="1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30" dirty="0">
                <a:solidFill>
                  <a:srgbClr val="333E50"/>
                </a:solidFill>
                <a:latin typeface="Arial"/>
                <a:cs typeface="Arial"/>
              </a:rPr>
              <a:t>v</a:t>
            </a:r>
            <a:r>
              <a:rPr sz="2000" b="1" spc="135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333E50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p</a:t>
            </a:r>
            <a:r>
              <a:rPr sz="16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ar</a:t>
            </a:r>
            <a:r>
              <a:rPr sz="1600" spc="19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6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la  elección </a:t>
            </a:r>
            <a:r>
              <a:rPr sz="16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interna</a:t>
            </a:r>
            <a:r>
              <a:rPr sz="16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6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candidatos </a:t>
            </a:r>
            <a:r>
              <a:rPr sz="16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para </a:t>
            </a:r>
            <a:r>
              <a:rPr sz="16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las </a:t>
            </a:r>
            <a:r>
              <a:rPr sz="16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EG </a:t>
            </a:r>
            <a:r>
              <a:rPr sz="16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180" dirty="0">
                <a:solidFill>
                  <a:srgbClr val="333E50"/>
                </a:solidFill>
                <a:latin typeface="Lucida Sans Unicode"/>
                <a:cs typeface="Lucida Sans Unicode"/>
              </a:rPr>
              <a:t>2021.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2526" y="1375917"/>
            <a:ext cx="1589405" cy="58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05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05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leccio</a:t>
            </a:r>
            <a:r>
              <a:rPr sz="105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05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050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05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5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Mu</a:t>
            </a:r>
            <a:r>
              <a:rPr sz="105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05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ici</a:t>
            </a:r>
            <a:r>
              <a:rPr sz="1050" dirty="0">
                <a:solidFill>
                  <a:srgbClr val="333E50"/>
                </a:solidFill>
                <a:latin typeface="Lucida Sans Unicode"/>
                <a:cs typeface="Lucida Sans Unicode"/>
              </a:rPr>
              <a:t>p</a:t>
            </a:r>
            <a:r>
              <a:rPr sz="1050" spc="120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050" dirty="0">
                <a:solidFill>
                  <a:srgbClr val="333E50"/>
                </a:solidFill>
                <a:latin typeface="Lucida Sans Unicode"/>
                <a:cs typeface="Lucida Sans Unicode"/>
              </a:rPr>
              <a:t>les  </a:t>
            </a:r>
            <a:r>
              <a:rPr sz="105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r>
              <a:rPr sz="105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05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m</a:t>
            </a:r>
            <a:r>
              <a:rPr sz="105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p</a:t>
            </a:r>
            <a:r>
              <a:rPr sz="105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leme</a:t>
            </a:r>
            <a:r>
              <a:rPr sz="105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05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050" spc="120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05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ri</a:t>
            </a:r>
            <a:r>
              <a:rPr sz="1050" spc="120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05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05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-</a:t>
            </a:r>
            <a:r>
              <a:rPr sz="105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05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MC</a:t>
            </a:r>
            <a:endParaRPr sz="10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600"/>
              </a:spcBef>
            </a:pPr>
            <a:r>
              <a:rPr sz="105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(JUL)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0" y="1487424"/>
            <a:ext cx="911860" cy="33845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984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235"/>
              </a:spcBef>
            </a:pPr>
            <a:r>
              <a:rPr sz="1600" spc="-170" dirty="0">
                <a:solidFill>
                  <a:srgbClr val="585858"/>
                </a:solidFill>
                <a:latin typeface="Lucida Sans Unicode"/>
                <a:cs typeface="Lucida Sans Unicode"/>
              </a:rPr>
              <a:t>2019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8206" y="2155952"/>
            <a:ext cx="2141220" cy="1066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281940" algn="ctr">
              <a:lnSpc>
                <a:spcPct val="100000"/>
              </a:lnSpc>
              <a:spcBef>
                <a:spcPts val="105"/>
              </a:spcBef>
            </a:pPr>
            <a:r>
              <a:rPr sz="105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05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leccio</a:t>
            </a:r>
            <a:r>
              <a:rPr sz="105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05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050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05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5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r>
              <a:rPr sz="105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05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05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g</a:t>
            </a:r>
            <a:r>
              <a:rPr sz="105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re</a:t>
            </a:r>
            <a:r>
              <a:rPr sz="105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sa</a:t>
            </a:r>
            <a:r>
              <a:rPr sz="1050" dirty="0">
                <a:solidFill>
                  <a:srgbClr val="333E50"/>
                </a:solidFill>
                <a:latin typeface="Lucida Sans Unicode"/>
                <a:cs typeface="Lucida Sans Unicode"/>
              </a:rPr>
              <a:t>les  </a:t>
            </a:r>
            <a:r>
              <a:rPr sz="105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Extraordinarias</a:t>
            </a:r>
            <a:r>
              <a:rPr sz="105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5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-ECE</a:t>
            </a:r>
            <a:endParaRPr sz="10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05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(ENE)</a:t>
            </a:r>
            <a:endParaRPr sz="1050">
              <a:latin typeface="Lucida Sans Unicode"/>
              <a:cs typeface="Lucida Sans Unicode"/>
            </a:endParaRPr>
          </a:p>
          <a:p>
            <a:pPr marL="12065" marR="5080" algn="ctr">
              <a:lnSpc>
                <a:spcPct val="147600"/>
              </a:lnSpc>
              <a:spcBef>
                <a:spcPts val="85"/>
              </a:spcBef>
            </a:pPr>
            <a:r>
              <a:rPr sz="105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Consulta</a:t>
            </a:r>
            <a:r>
              <a:rPr sz="105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5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Vecinal</a:t>
            </a:r>
            <a:r>
              <a:rPr sz="105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5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Alto</a:t>
            </a:r>
            <a:r>
              <a:rPr sz="105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5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Trujillo-CV </a:t>
            </a:r>
            <a:r>
              <a:rPr sz="1050" spc="-31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5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(FEB)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8031" y="4878070"/>
            <a:ext cx="2414905" cy="160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r>
              <a:rPr sz="11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1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1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1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u</a:t>
            </a:r>
            <a:r>
              <a:rPr sz="11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1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100" spc="13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1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1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P</a:t>
            </a:r>
            <a:r>
              <a:rPr sz="11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1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p</a:t>
            </a:r>
            <a:r>
              <a:rPr sz="11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u</a:t>
            </a:r>
            <a:r>
              <a:rPr sz="110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1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ar</a:t>
            </a:r>
            <a:r>
              <a:rPr sz="11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1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d</a:t>
            </a:r>
            <a:r>
              <a:rPr sz="11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1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vo</a:t>
            </a:r>
            <a:r>
              <a:rPr sz="11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r>
              <a:rPr sz="11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1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1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or</a:t>
            </a:r>
            <a:r>
              <a:rPr sz="11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ia</a:t>
            </a:r>
            <a:r>
              <a:rPr sz="11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1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-  </a:t>
            </a:r>
            <a:r>
              <a:rPr sz="11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CPR</a:t>
            </a:r>
            <a:endParaRPr sz="1100">
              <a:latin typeface="Lucida Sans Unicode"/>
              <a:cs typeface="Lucida Sans Unicode"/>
            </a:endParaRPr>
          </a:p>
          <a:p>
            <a:pPr marL="635" algn="ctr">
              <a:lnSpc>
                <a:spcPct val="100000"/>
              </a:lnSpc>
              <a:spcBef>
                <a:spcPts val="605"/>
              </a:spcBef>
            </a:pPr>
            <a:r>
              <a:rPr sz="11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(OCT)</a:t>
            </a:r>
            <a:endParaRPr sz="1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361950" marR="369570" indent="-1270" algn="ctr">
              <a:lnSpc>
                <a:spcPct val="100000"/>
              </a:lnSpc>
            </a:pPr>
            <a:r>
              <a:rPr sz="11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1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cc</a:t>
            </a:r>
            <a:r>
              <a:rPr sz="11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11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1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1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1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1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M</a:t>
            </a:r>
            <a:r>
              <a:rPr sz="11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un</a:t>
            </a:r>
            <a:r>
              <a:rPr sz="11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11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r>
              <a:rPr sz="11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110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p</a:t>
            </a:r>
            <a:r>
              <a:rPr sz="11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al</a:t>
            </a:r>
            <a:r>
              <a:rPr sz="11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dirty="0">
                <a:solidFill>
                  <a:srgbClr val="333E50"/>
                </a:solidFill>
                <a:latin typeface="Lucida Sans Unicode"/>
                <a:cs typeface="Lucida Sans Unicode"/>
              </a:rPr>
              <a:t>s  </a:t>
            </a:r>
            <a:r>
              <a:rPr sz="11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r>
              <a:rPr sz="11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1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mpl</a:t>
            </a:r>
            <a:r>
              <a:rPr sz="11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m</a:t>
            </a:r>
            <a:r>
              <a:rPr sz="11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1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1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1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1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11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100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1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1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-</a:t>
            </a:r>
            <a:r>
              <a:rPr sz="11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M</a:t>
            </a:r>
            <a:r>
              <a:rPr sz="11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endParaRPr sz="1100">
              <a:latin typeface="Lucida Sans Unicode"/>
              <a:cs typeface="Lucida Sans Unicode"/>
            </a:endParaRPr>
          </a:p>
          <a:p>
            <a:pPr marL="691515" marR="699135" algn="ctr">
              <a:lnSpc>
                <a:spcPct val="145500"/>
              </a:lnSpc>
            </a:pPr>
            <a:r>
              <a:rPr sz="11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Dist</a:t>
            </a:r>
            <a:r>
              <a:rPr sz="11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1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ito</a:t>
            </a:r>
            <a:r>
              <a:rPr sz="11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1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Chip</a:t>
            </a:r>
            <a:r>
              <a:rPr sz="11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ao  </a:t>
            </a:r>
            <a:r>
              <a:rPr sz="11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(OCT)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54695" y="2852927"/>
            <a:ext cx="909955" cy="33845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245"/>
              </a:spcBef>
            </a:pPr>
            <a:r>
              <a:rPr sz="1600" spc="-60" dirty="0">
                <a:solidFill>
                  <a:srgbClr val="585858"/>
                </a:solidFill>
                <a:latin typeface="Lucida Sans Unicode"/>
                <a:cs typeface="Lucida Sans Unicode"/>
              </a:rPr>
              <a:t>2020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21902" y="3389121"/>
            <a:ext cx="2430145" cy="599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1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1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cc</a:t>
            </a:r>
            <a:r>
              <a:rPr sz="11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11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1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1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1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1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11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1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1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1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1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100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1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1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d</a:t>
            </a:r>
            <a:r>
              <a:rPr sz="11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1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r>
              <a:rPr sz="1100" spc="140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1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1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d</a:t>
            </a:r>
            <a:r>
              <a:rPr sz="11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110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d</a:t>
            </a:r>
            <a:r>
              <a:rPr sz="11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1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1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os  </a:t>
            </a:r>
            <a:r>
              <a:rPr sz="1100" spc="120" dirty="0">
                <a:solidFill>
                  <a:srgbClr val="333E50"/>
                </a:solidFill>
                <a:latin typeface="Lucida Sans Unicode"/>
                <a:cs typeface="Lucida Sans Unicode"/>
              </a:rPr>
              <a:t>(</a:t>
            </a:r>
            <a:r>
              <a:rPr sz="1100" spc="140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1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s)</a:t>
            </a:r>
            <a:r>
              <a:rPr sz="11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G</a:t>
            </a:r>
            <a:r>
              <a:rPr sz="11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1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2</a:t>
            </a:r>
            <a:r>
              <a:rPr sz="11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0</a:t>
            </a:r>
            <a:r>
              <a:rPr sz="11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2</a:t>
            </a:r>
            <a:r>
              <a:rPr sz="1100" spc="-365" dirty="0">
                <a:solidFill>
                  <a:srgbClr val="333E50"/>
                </a:solidFill>
                <a:latin typeface="Lucida Sans Unicode"/>
                <a:cs typeface="Lucida Sans Unicode"/>
              </a:rPr>
              <a:t>1</a:t>
            </a:r>
            <a:r>
              <a:rPr sz="11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-</a:t>
            </a:r>
            <a:r>
              <a:rPr sz="11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EI</a:t>
            </a:r>
            <a:endParaRPr sz="11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105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(</a:t>
            </a:r>
            <a:r>
              <a:rPr sz="105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05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05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V</a:t>
            </a:r>
            <a:r>
              <a:rPr sz="105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5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05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5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D</a:t>
            </a:r>
            <a:r>
              <a:rPr sz="105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IC)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68411" y="5006340"/>
            <a:ext cx="909955" cy="34036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1750" rIns="0" bIns="0" rtlCol="0">
            <a:spAutoFit/>
          </a:bodyPr>
          <a:lstStyle/>
          <a:p>
            <a:pPr marL="244475">
              <a:lnSpc>
                <a:spcPct val="100000"/>
              </a:lnSpc>
              <a:spcBef>
                <a:spcPts val="250"/>
              </a:spcBef>
            </a:pPr>
            <a:r>
              <a:rPr sz="1600" spc="-190" dirty="0">
                <a:solidFill>
                  <a:srgbClr val="585858"/>
                </a:solidFill>
                <a:latin typeface="Lucida Sans Unicode"/>
                <a:cs typeface="Lucida Sans Unicode"/>
              </a:rPr>
              <a:t>2021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23019" y="1402080"/>
            <a:ext cx="198120" cy="558165"/>
          </a:xfrm>
          <a:custGeom>
            <a:avLst/>
            <a:gdLst/>
            <a:ahLst/>
            <a:cxnLst/>
            <a:rect l="l" t="t" r="r" b="b"/>
            <a:pathLst>
              <a:path w="198120" h="558164">
                <a:moveTo>
                  <a:pt x="198120" y="557784"/>
                </a:moveTo>
                <a:lnTo>
                  <a:pt x="159549" y="556490"/>
                </a:lnTo>
                <a:lnTo>
                  <a:pt x="128063" y="552958"/>
                </a:lnTo>
                <a:lnTo>
                  <a:pt x="106840" y="547711"/>
                </a:lnTo>
                <a:lnTo>
                  <a:pt x="99059" y="541274"/>
                </a:lnTo>
                <a:lnTo>
                  <a:pt x="99059" y="295402"/>
                </a:lnTo>
                <a:lnTo>
                  <a:pt x="91279" y="288964"/>
                </a:lnTo>
                <a:lnTo>
                  <a:pt x="70056" y="283718"/>
                </a:lnTo>
                <a:lnTo>
                  <a:pt x="38570" y="280185"/>
                </a:lnTo>
                <a:lnTo>
                  <a:pt x="0" y="278892"/>
                </a:lnTo>
                <a:lnTo>
                  <a:pt x="38570" y="277598"/>
                </a:lnTo>
                <a:lnTo>
                  <a:pt x="70056" y="274066"/>
                </a:lnTo>
                <a:lnTo>
                  <a:pt x="91279" y="268819"/>
                </a:lnTo>
                <a:lnTo>
                  <a:pt x="99059" y="262382"/>
                </a:lnTo>
                <a:lnTo>
                  <a:pt x="99059" y="16510"/>
                </a:lnTo>
                <a:lnTo>
                  <a:pt x="106840" y="10072"/>
                </a:lnTo>
                <a:lnTo>
                  <a:pt x="128063" y="4826"/>
                </a:lnTo>
                <a:lnTo>
                  <a:pt x="159549" y="1293"/>
                </a:lnTo>
                <a:lnTo>
                  <a:pt x="19812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68588" y="5025897"/>
            <a:ext cx="262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9554" algn="l"/>
              </a:tabLst>
            </a:pPr>
            <a:r>
              <a:rPr sz="1600" u="sng" spc="-70" dirty="0">
                <a:solidFill>
                  <a:srgbClr val="585858"/>
                </a:solidFill>
                <a:uFill>
                  <a:solidFill>
                    <a:srgbClr val="4471C4"/>
                  </a:solidFill>
                </a:uFill>
                <a:latin typeface="Lucida Sans Unicode"/>
                <a:cs typeface="Lucida Sans Unicode"/>
              </a:rPr>
              <a:t> 	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43771" y="2197607"/>
            <a:ext cx="398145" cy="1684020"/>
          </a:xfrm>
          <a:custGeom>
            <a:avLst/>
            <a:gdLst/>
            <a:ahLst/>
            <a:cxnLst/>
            <a:rect l="l" t="t" r="r" b="b"/>
            <a:pathLst>
              <a:path w="398145" h="1684020">
                <a:moveTo>
                  <a:pt x="397763" y="1684019"/>
                </a:moveTo>
                <a:lnTo>
                  <a:pt x="320343" y="1681412"/>
                </a:lnTo>
                <a:lnTo>
                  <a:pt x="257127" y="1674304"/>
                </a:lnTo>
                <a:lnTo>
                  <a:pt x="214508" y="1663767"/>
                </a:lnTo>
                <a:lnTo>
                  <a:pt x="198881" y="1650872"/>
                </a:lnTo>
                <a:lnTo>
                  <a:pt x="198881" y="875156"/>
                </a:lnTo>
                <a:lnTo>
                  <a:pt x="183255" y="862262"/>
                </a:lnTo>
                <a:lnTo>
                  <a:pt x="140636" y="851725"/>
                </a:lnTo>
                <a:lnTo>
                  <a:pt x="77420" y="844617"/>
                </a:lnTo>
                <a:lnTo>
                  <a:pt x="0" y="842009"/>
                </a:lnTo>
                <a:lnTo>
                  <a:pt x="77420" y="839402"/>
                </a:lnTo>
                <a:lnTo>
                  <a:pt x="140636" y="832294"/>
                </a:lnTo>
                <a:lnTo>
                  <a:pt x="183255" y="821757"/>
                </a:lnTo>
                <a:lnTo>
                  <a:pt x="198881" y="808863"/>
                </a:lnTo>
                <a:lnTo>
                  <a:pt x="198881" y="33146"/>
                </a:lnTo>
                <a:lnTo>
                  <a:pt x="214508" y="20252"/>
                </a:lnTo>
                <a:lnTo>
                  <a:pt x="257127" y="9715"/>
                </a:lnTo>
                <a:lnTo>
                  <a:pt x="320343" y="2607"/>
                </a:lnTo>
                <a:lnTo>
                  <a:pt x="397763" y="0"/>
                </a:lnTo>
              </a:path>
            </a:pathLst>
          </a:custGeom>
          <a:ln w="634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67215" y="4187850"/>
            <a:ext cx="1759585" cy="5124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11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1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cc</a:t>
            </a:r>
            <a:r>
              <a:rPr sz="11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11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1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1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1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1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Ge</a:t>
            </a:r>
            <a:r>
              <a:rPr sz="11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1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1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al</a:t>
            </a:r>
            <a:r>
              <a:rPr sz="11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1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r>
              <a:rPr sz="11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-</a:t>
            </a:r>
            <a:r>
              <a:rPr sz="11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EG</a:t>
            </a:r>
            <a:endParaRPr sz="11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105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(</a:t>
            </a:r>
            <a:r>
              <a:rPr sz="105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05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B</a:t>
            </a:r>
            <a:r>
              <a:rPr sz="105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R</a:t>
            </a:r>
            <a:r>
              <a:rPr sz="105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5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05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05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JU</a:t>
            </a:r>
            <a:r>
              <a:rPr sz="105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N</a:t>
            </a:r>
            <a:r>
              <a:rPr sz="105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)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4296" y="1755648"/>
            <a:ext cx="3375660" cy="558165"/>
          </a:xfrm>
          <a:custGeom>
            <a:avLst/>
            <a:gdLst/>
            <a:ahLst/>
            <a:cxnLst/>
            <a:rect l="l" t="t" r="r" b="b"/>
            <a:pathLst>
              <a:path w="3375660" h="558164">
                <a:moveTo>
                  <a:pt x="3282695" y="0"/>
                </a:moveTo>
                <a:lnTo>
                  <a:pt x="92963" y="0"/>
                </a:lnTo>
                <a:lnTo>
                  <a:pt x="56776" y="7310"/>
                </a:lnTo>
                <a:lnTo>
                  <a:pt x="27227" y="27241"/>
                </a:lnTo>
                <a:lnTo>
                  <a:pt x="7305" y="56792"/>
                </a:lnTo>
                <a:lnTo>
                  <a:pt x="0" y="92963"/>
                </a:lnTo>
                <a:lnTo>
                  <a:pt x="0" y="464819"/>
                </a:lnTo>
                <a:lnTo>
                  <a:pt x="7305" y="500991"/>
                </a:lnTo>
                <a:lnTo>
                  <a:pt x="27227" y="530542"/>
                </a:lnTo>
                <a:lnTo>
                  <a:pt x="56776" y="550473"/>
                </a:lnTo>
                <a:lnTo>
                  <a:pt x="92963" y="557784"/>
                </a:lnTo>
                <a:lnTo>
                  <a:pt x="3282695" y="557784"/>
                </a:lnTo>
                <a:lnTo>
                  <a:pt x="3318867" y="550473"/>
                </a:lnTo>
                <a:lnTo>
                  <a:pt x="3348418" y="530542"/>
                </a:lnTo>
                <a:lnTo>
                  <a:pt x="3368349" y="500991"/>
                </a:lnTo>
                <a:lnTo>
                  <a:pt x="3375659" y="464819"/>
                </a:lnTo>
                <a:lnTo>
                  <a:pt x="3375659" y="92963"/>
                </a:lnTo>
                <a:lnTo>
                  <a:pt x="3368349" y="56792"/>
                </a:lnTo>
                <a:lnTo>
                  <a:pt x="3348418" y="27241"/>
                </a:lnTo>
                <a:lnTo>
                  <a:pt x="3318867" y="7310"/>
                </a:lnTo>
                <a:lnTo>
                  <a:pt x="3282695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25448" y="1744726"/>
            <a:ext cx="30111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7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200" b="1" spc="-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oces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lecto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48988" y="2052573"/>
            <a:ext cx="2259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organizados</a:t>
            </a:r>
            <a:r>
              <a:rPr sz="16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con</a:t>
            </a:r>
            <a:r>
              <a:rPr sz="16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éxito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4151" y="2316861"/>
            <a:ext cx="57562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600" spc="4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00" dirty="0">
                <a:solidFill>
                  <a:srgbClr val="333E50"/>
                </a:solidFill>
                <a:latin typeface="Lucida Sans Unicode"/>
                <a:cs typeface="Lucida Sans Unicode"/>
              </a:rPr>
              <a:t>manera</a:t>
            </a:r>
            <a:r>
              <a:rPr sz="1600" spc="459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333E50"/>
                </a:solidFill>
                <a:latin typeface="Lucida Sans Unicode"/>
                <a:cs typeface="Lucida Sans Unicode"/>
              </a:rPr>
              <a:t>limpia,</a:t>
            </a:r>
            <a:r>
              <a:rPr sz="1600" spc="459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transparente</a:t>
            </a:r>
            <a:r>
              <a:rPr sz="1600" spc="4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600" spc="4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con</a:t>
            </a:r>
            <a:r>
              <a:rPr sz="1600" spc="4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reducción</a:t>
            </a:r>
            <a:r>
              <a:rPr sz="1600" spc="4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600" spc="-4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tiempos</a:t>
            </a:r>
            <a:r>
              <a:rPr sz="16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6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procesamiento</a:t>
            </a:r>
            <a:r>
              <a:rPr sz="16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6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</a:t>
            </a:r>
            <a:r>
              <a:rPr sz="16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resultados.</a:t>
            </a:r>
            <a:endParaRPr sz="1600">
              <a:latin typeface="Lucida Sans Unicode"/>
              <a:cs typeface="Lucida Sans Unicod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966063" y="1965850"/>
            <a:ext cx="459740" cy="417830"/>
            <a:chOff x="6966063" y="1965850"/>
            <a:chExt cx="459740" cy="417830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6063" y="1965850"/>
              <a:ext cx="459171" cy="4178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16495" y="1987296"/>
              <a:ext cx="372110" cy="341630"/>
            </a:xfrm>
            <a:custGeom>
              <a:avLst/>
              <a:gdLst/>
              <a:ahLst/>
              <a:cxnLst/>
              <a:rect l="l" t="t" r="r" b="b"/>
              <a:pathLst>
                <a:path w="372109" h="341630">
                  <a:moveTo>
                    <a:pt x="201168" y="0"/>
                  </a:moveTo>
                  <a:lnTo>
                    <a:pt x="201168" y="85343"/>
                  </a:lnTo>
                  <a:lnTo>
                    <a:pt x="0" y="85343"/>
                  </a:lnTo>
                  <a:lnTo>
                    <a:pt x="0" y="256031"/>
                  </a:lnTo>
                  <a:lnTo>
                    <a:pt x="201168" y="256031"/>
                  </a:lnTo>
                  <a:lnTo>
                    <a:pt x="201168" y="341375"/>
                  </a:lnTo>
                  <a:lnTo>
                    <a:pt x="371855" y="170687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3" y="1162050"/>
            <a:ext cx="11146790" cy="0"/>
          </a:xfrm>
          <a:custGeom>
            <a:avLst/>
            <a:gdLst/>
            <a:ahLst/>
            <a:cxnLst/>
            <a:rect l="l" t="t" r="r" b="b"/>
            <a:pathLst>
              <a:path w="11146790">
                <a:moveTo>
                  <a:pt x="0" y="0"/>
                </a:moveTo>
                <a:lnTo>
                  <a:pt x="11146790" y="0"/>
                </a:lnTo>
              </a:path>
            </a:pathLst>
          </a:custGeom>
          <a:ln w="19050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4138" y="1306779"/>
            <a:ext cx="105892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85" dirty="0">
                <a:solidFill>
                  <a:srgbClr val="333E50"/>
                </a:solidFill>
                <a:latin typeface="Arial"/>
                <a:cs typeface="Arial"/>
              </a:rPr>
              <a:t>Estrategias</a:t>
            </a:r>
            <a:r>
              <a:rPr sz="22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200" b="1" spc="165" dirty="0">
                <a:solidFill>
                  <a:srgbClr val="333E50"/>
                </a:solidFill>
                <a:latin typeface="Arial"/>
                <a:cs typeface="Arial"/>
              </a:rPr>
              <a:t>implementadas</a:t>
            </a:r>
            <a:r>
              <a:rPr sz="22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200" b="1" spc="130" dirty="0">
                <a:solidFill>
                  <a:srgbClr val="333E50"/>
                </a:solidFill>
                <a:latin typeface="Arial"/>
                <a:cs typeface="Arial"/>
              </a:rPr>
              <a:t>en</a:t>
            </a:r>
            <a:r>
              <a:rPr sz="2200" b="1" spc="-14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200" b="1" spc="85" dirty="0">
                <a:solidFill>
                  <a:srgbClr val="333E50"/>
                </a:solidFill>
                <a:latin typeface="Arial"/>
                <a:cs typeface="Arial"/>
              </a:rPr>
              <a:t>elecciones</a:t>
            </a:r>
            <a:r>
              <a:rPr sz="2200" b="1" spc="-17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200" b="1" spc="110" dirty="0">
                <a:solidFill>
                  <a:srgbClr val="333E50"/>
                </a:solidFill>
                <a:latin typeface="Arial"/>
                <a:cs typeface="Arial"/>
              </a:rPr>
              <a:t>2020</a:t>
            </a:r>
            <a:r>
              <a:rPr sz="2200" b="1" spc="-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200" b="1" spc="165" dirty="0">
                <a:solidFill>
                  <a:srgbClr val="333E50"/>
                </a:solidFill>
                <a:latin typeface="Arial"/>
                <a:cs typeface="Arial"/>
              </a:rPr>
              <a:t>y</a:t>
            </a:r>
            <a:r>
              <a:rPr sz="2200" b="1" spc="-1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200" b="1" spc="-40" dirty="0">
                <a:solidFill>
                  <a:srgbClr val="333E50"/>
                </a:solidFill>
                <a:latin typeface="Arial"/>
                <a:cs typeface="Arial"/>
              </a:rPr>
              <a:t>2021</a:t>
            </a:r>
            <a:r>
              <a:rPr sz="22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200" spc="14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22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2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un</a:t>
            </a:r>
            <a:r>
              <a:rPr sz="22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voto</a:t>
            </a:r>
            <a:r>
              <a:rPr sz="22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2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seguro</a:t>
            </a:r>
            <a:endParaRPr sz="2200">
              <a:latin typeface="Lucida Sans Unicode"/>
              <a:cs typeface="Lucida Sans Unicode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2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22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2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un</a:t>
            </a:r>
            <a:r>
              <a:rPr sz="22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2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contexto</a:t>
            </a:r>
            <a:r>
              <a:rPr sz="22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200" spc="114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22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200" spc="105" dirty="0">
                <a:solidFill>
                  <a:srgbClr val="333E50"/>
                </a:solidFill>
                <a:latin typeface="Lucida Sans Unicode"/>
                <a:cs typeface="Lucida Sans Unicode"/>
              </a:rPr>
              <a:t>emergencia</a:t>
            </a:r>
            <a:r>
              <a:rPr sz="22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2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sanitaria</a:t>
            </a:r>
            <a:r>
              <a:rPr sz="22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2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por</a:t>
            </a:r>
            <a:r>
              <a:rPr sz="22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200" spc="8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2200" spc="-11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22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Covid-19.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844" y="2677770"/>
            <a:ext cx="1492821" cy="14859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8048" y="4457446"/>
            <a:ext cx="179514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45720" indent="-635" algn="ctr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Se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g</a:t>
            </a:r>
            <a:r>
              <a:rPr sz="1400" b="1" spc="65" dirty="0">
                <a:solidFill>
                  <a:srgbClr val="333E50"/>
                </a:solidFill>
                <a:latin typeface="Arial"/>
                <a:cs typeface="Arial"/>
              </a:rPr>
              <a:t>ur</a:t>
            </a:r>
            <a:r>
              <a:rPr sz="1400" b="1" spc="40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1400" b="1" spc="16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b="1" spc="95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14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70" dirty="0">
                <a:solidFill>
                  <a:srgbClr val="333E50"/>
                </a:solidFill>
                <a:latin typeface="Arial"/>
                <a:cs typeface="Arial"/>
              </a:rPr>
              <a:t>y 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p</a:t>
            </a:r>
            <a:r>
              <a:rPr sz="1400" b="1" spc="75" dirty="0">
                <a:solidFill>
                  <a:srgbClr val="333E50"/>
                </a:solidFill>
                <a:latin typeface="Arial"/>
                <a:cs typeface="Arial"/>
              </a:rPr>
              <a:t>re</a:t>
            </a:r>
            <a:r>
              <a:rPr sz="1400" b="1" spc="80" dirty="0">
                <a:solidFill>
                  <a:srgbClr val="333E50"/>
                </a:solidFill>
                <a:latin typeface="Arial"/>
                <a:cs typeface="Arial"/>
              </a:rPr>
              <a:t>v</a:t>
            </a:r>
            <a:r>
              <a:rPr sz="1400" b="1" spc="75" dirty="0">
                <a:solidFill>
                  <a:srgbClr val="333E50"/>
                </a:solidFill>
                <a:latin typeface="Arial"/>
                <a:cs typeface="Arial"/>
              </a:rPr>
              <a:t>enc</a:t>
            </a:r>
            <a:r>
              <a:rPr sz="1400" b="1" spc="40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ó</a:t>
            </a:r>
            <a:r>
              <a:rPr sz="1400" b="1" spc="90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1400" b="1" spc="-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400" b="1" spc="6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spc="125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1400" b="1" spc="70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1400" b="1" spc="90" dirty="0">
                <a:solidFill>
                  <a:srgbClr val="333E50"/>
                </a:solidFill>
                <a:latin typeface="Arial"/>
                <a:cs typeface="Arial"/>
              </a:rPr>
              <a:t>ra  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400" b="1" spc="17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COVID</a:t>
            </a:r>
            <a:r>
              <a:rPr sz="1400" b="1" spc="345" dirty="0">
                <a:solidFill>
                  <a:srgbClr val="333E50"/>
                </a:solidFill>
                <a:latin typeface="Arial"/>
                <a:cs typeface="Arial"/>
              </a:rPr>
              <a:t>-</a:t>
            </a:r>
            <a:r>
              <a:rPr sz="1400" b="1" spc="-85" dirty="0">
                <a:solidFill>
                  <a:srgbClr val="333E50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  <a:p>
            <a:pPr marL="12700" marR="5080" indent="-2540" algn="ctr">
              <a:lnSpc>
                <a:spcPct val="100000"/>
              </a:lnSpc>
            </a:pPr>
            <a:r>
              <a:rPr sz="1400" spc="-120" dirty="0">
                <a:solidFill>
                  <a:srgbClr val="333E50"/>
                </a:solidFill>
                <a:latin typeface="Lucida Sans Unicode"/>
                <a:cs typeface="Lucida Sans Unicode"/>
              </a:rPr>
              <a:t>7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dist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nt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os  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prot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ocolos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diri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gidos  </a:t>
            </a:r>
            <a:r>
              <a:rPr sz="1400" spc="175" dirty="0">
                <a:solidFill>
                  <a:srgbClr val="333E50"/>
                </a:solidFill>
                <a:latin typeface="Lucida Sans Unicode"/>
                <a:cs typeface="Lucida Sans Unicode"/>
              </a:rPr>
              <a:t>a 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los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actores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electorales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7810" y="4447159"/>
            <a:ext cx="186372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83185" algn="ctr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400" b="1" spc="20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400" b="1" spc="5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400" b="1" spc="6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spc="80" dirty="0">
                <a:solidFill>
                  <a:srgbClr val="333E50"/>
                </a:solidFill>
                <a:latin typeface="Arial"/>
                <a:cs typeface="Arial"/>
              </a:rPr>
              <a:t>nc</a:t>
            </a:r>
            <a:r>
              <a:rPr sz="1400" b="1" spc="7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400" b="1" spc="80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1400" b="1" spc="90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1400" b="1" spc="9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1400" b="1" spc="125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b="1" spc="6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ó</a:t>
            </a:r>
            <a:r>
              <a:rPr sz="1400" b="1" spc="55" dirty="0">
                <a:solidFill>
                  <a:srgbClr val="333E50"/>
                </a:solidFill>
                <a:latin typeface="Arial"/>
                <a:cs typeface="Arial"/>
              </a:rPr>
              <a:t>n 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4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7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400" b="1" spc="40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400" b="1" spc="100" dirty="0">
                <a:solidFill>
                  <a:srgbClr val="333E50"/>
                </a:solidFill>
                <a:latin typeface="Arial"/>
                <a:cs typeface="Arial"/>
              </a:rPr>
              <a:t>ec</a:t>
            </a:r>
            <a:r>
              <a:rPr sz="1400" b="1" spc="65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spc="45" dirty="0">
                <a:solidFill>
                  <a:srgbClr val="333E50"/>
                </a:solidFill>
                <a:latin typeface="Arial"/>
                <a:cs typeface="Arial"/>
              </a:rPr>
              <a:t>res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110" dirty="0">
                <a:solidFill>
                  <a:srgbClr val="333E50"/>
                </a:solidFill>
                <a:latin typeface="Lucida Sans Unicode"/>
                <a:cs typeface="Lucida Sans Unicode"/>
              </a:rPr>
              <a:t>más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450" dirty="0">
                <a:solidFill>
                  <a:srgbClr val="333E50"/>
                </a:solidFill>
                <a:latin typeface="Lucida Sans Unicode"/>
                <a:cs typeface="Lucida Sans Unicode"/>
              </a:rPr>
              <a:t>1</a:t>
            </a:r>
            <a:r>
              <a:rPr sz="1400" spc="-440" dirty="0">
                <a:solidFill>
                  <a:srgbClr val="333E50"/>
                </a:solidFill>
                <a:latin typeface="Lucida Sans Unicode"/>
                <a:cs typeface="Lucida Sans Unicode"/>
              </a:rPr>
              <a:t>1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mi</a:t>
            </a:r>
            <a:r>
              <a:rPr sz="14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l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locales</a:t>
            </a:r>
            <a:endParaRPr sz="1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v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ación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1965" y="4447159"/>
            <a:ext cx="199834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33E50"/>
                </a:solidFill>
                <a:latin typeface="Arial"/>
                <a:cs typeface="Arial"/>
              </a:rPr>
              <a:t>Re</a:t>
            </a:r>
            <a:r>
              <a:rPr sz="1400" b="1" spc="5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400" b="1" spc="6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spc="140" dirty="0">
                <a:solidFill>
                  <a:srgbClr val="333E50"/>
                </a:solidFill>
                <a:latin typeface="Arial"/>
                <a:cs typeface="Arial"/>
              </a:rPr>
              <a:t>mend</a:t>
            </a:r>
            <a:r>
              <a:rPr sz="1400" b="1" spc="105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b="1" spc="6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ó</a:t>
            </a:r>
            <a:r>
              <a:rPr sz="1400" b="1" spc="90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1400" b="1" spc="-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p</a:t>
            </a:r>
            <a:r>
              <a:rPr sz="1400" b="1" spc="16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b="1" spc="90" dirty="0">
                <a:solidFill>
                  <a:srgbClr val="333E50"/>
                </a:solidFill>
                <a:latin typeface="Arial"/>
                <a:cs typeface="Arial"/>
              </a:rPr>
              <a:t>ra  </a:t>
            </a:r>
            <a:r>
              <a:rPr sz="1400" b="1" spc="55" dirty="0">
                <a:solidFill>
                  <a:srgbClr val="333E50"/>
                </a:solidFill>
                <a:latin typeface="Arial"/>
                <a:cs typeface="Arial"/>
              </a:rPr>
              <a:t>el</a:t>
            </a:r>
            <a:r>
              <a:rPr sz="14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70" dirty="0">
                <a:solidFill>
                  <a:srgbClr val="333E50"/>
                </a:solidFill>
                <a:latin typeface="Arial"/>
                <a:cs typeface="Arial"/>
              </a:rPr>
              <a:t>sufra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g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20" dirty="0">
                <a:solidFill>
                  <a:srgbClr val="333E50"/>
                </a:solidFill>
                <a:latin typeface="Arial"/>
                <a:cs typeface="Arial"/>
              </a:rPr>
              <a:t>o  </a:t>
            </a:r>
            <a:r>
              <a:rPr sz="1400" b="1" spc="75" dirty="0">
                <a:solidFill>
                  <a:srgbClr val="333E50"/>
                </a:solidFill>
                <a:latin typeface="Arial"/>
                <a:cs typeface="Arial"/>
              </a:rPr>
              <a:t>escalonado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Fr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anjas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hor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ari</a:t>
            </a:r>
            <a:r>
              <a:rPr sz="14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as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71968" y="4447159"/>
            <a:ext cx="204152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80" dirty="0">
                <a:solidFill>
                  <a:srgbClr val="333E50"/>
                </a:solidFill>
                <a:latin typeface="Arial"/>
                <a:cs typeface="Arial"/>
              </a:rPr>
              <a:t>nc</a:t>
            </a:r>
            <a:r>
              <a:rPr sz="1400" b="1" spc="105" dirty="0">
                <a:solidFill>
                  <a:srgbClr val="333E50"/>
                </a:solidFill>
                <a:latin typeface="Arial"/>
                <a:cs typeface="Arial"/>
              </a:rPr>
              <a:t>en</a:t>
            </a:r>
            <a:r>
              <a:rPr sz="1400" b="1" spc="50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80" dirty="0">
                <a:solidFill>
                  <a:srgbClr val="333E50"/>
                </a:solidFill>
                <a:latin typeface="Arial"/>
                <a:cs typeface="Arial"/>
              </a:rPr>
              <a:t>v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spc="-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165" dirty="0">
                <a:solidFill>
                  <a:srgbClr val="333E50"/>
                </a:solidFill>
                <a:latin typeface="Arial"/>
                <a:cs typeface="Arial"/>
              </a:rPr>
              <a:t>m</a:t>
            </a:r>
            <a:r>
              <a:rPr sz="1400" b="1" spc="114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spc="105" dirty="0">
                <a:solidFill>
                  <a:srgbClr val="333E50"/>
                </a:solidFill>
                <a:latin typeface="Arial"/>
                <a:cs typeface="Arial"/>
              </a:rPr>
              <a:t>ne</a:t>
            </a:r>
            <a:r>
              <a:rPr sz="1400" b="1" spc="65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1400" b="1" spc="16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b="1" spc="40" dirty="0">
                <a:solidFill>
                  <a:srgbClr val="333E50"/>
                </a:solidFill>
                <a:latin typeface="Arial"/>
                <a:cs typeface="Arial"/>
              </a:rPr>
              <a:t>ri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spc="-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114" dirty="0">
                <a:solidFill>
                  <a:srgbClr val="333E50"/>
                </a:solidFill>
                <a:latin typeface="Arial"/>
                <a:cs typeface="Arial"/>
              </a:rPr>
              <a:t>a  M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145" dirty="0">
                <a:solidFill>
                  <a:srgbClr val="333E50"/>
                </a:solidFill>
                <a:latin typeface="Arial"/>
                <a:cs typeface="Arial"/>
              </a:rPr>
              <a:t>em</a:t>
            </a:r>
            <a:r>
              <a:rPr sz="1400" b="1" spc="114" dirty="0">
                <a:solidFill>
                  <a:srgbClr val="333E50"/>
                </a:solidFill>
                <a:latin typeface="Arial"/>
                <a:cs typeface="Arial"/>
              </a:rPr>
              <a:t>b</a:t>
            </a:r>
            <a:r>
              <a:rPr sz="1400" b="1" spc="45" dirty="0">
                <a:solidFill>
                  <a:srgbClr val="333E50"/>
                </a:solidFill>
                <a:latin typeface="Arial"/>
                <a:cs typeface="Arial"/>
              </a:rPr>
              <a:t>ro</a:t>
            </a:r>
            <a:r>
              <a:rPr sz="1400" b="1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4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4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100" dirty="0">
                <a:solidFill>
                  <a:srgbClr val="333E50"/>
                </a:solidFill>
                <a:latin typeface="Arial"/>
                <a:cs typeface="Arial"/>
              </a:rPr>
              <a:t>mesa  </a:t>
            </a:r>
            <a:r>
              <a:rPr sz="14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Entr</a:t>
            </a:r>
            <a:r>
              <a:rPr sz="1400" spc="114" dirty="0">
                <a:solidFill>
                  <a:srgbClr val="333E50"/>
                </a:solidFill>
                <a:latin typeface="Lucida Sans Unicode"/>
                <a:cs typeface="Lucida Sans Unicode"/>
              </a:rPr>
              <a:t>ega</a:t>
            </a:r>
            <a:r>
              <a:rPr sz="14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333E50"/>
                </a:solidFill>
                <a:latin typeface="Lucida Sans Unicode"/>
                <a:cs typeface="Lucida Sans Unicode"/>
              </a:rPr>
              <a:t>S/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450" dirty="0">
                <a:solidFill>
                  <a:srgbClr val="333E50"/>
                </a:solidFill>
                <a:latin typeface="Lucida Sans Unicode"/>
                <a:cs typeface="Lucida Sans Unicode"/>
              </a:rPr>
              <a:t>1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2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0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p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or  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jornada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89475" y="2662428"/>
            <a:ext cx="1590675" cy="1587500"/>
            <a:chOff x="2989475" y="2662428"/>
            <a:chExt cx="1590675" cy="1587500"/>
          </a:xfrm>
        </p:grpSpPr>
        <p:sp>
          <p:nvSpPr>
            <p:cNvPr id="10" name="object 10"/>
            <p:cNvSpPr/>
            <p:nvPr/>
          </p:nvSpPr>
          <p:spPr>
            <a:xfrm>
              <a:off x="3190850" y="2679765"/>
              <a:ext cx="1187450" cy="280670"/>
            </a:xfrm>
            <a:custGeom>
              <a:avLst/>
              <a:gdLst/>
              <a:ahLst/>
              <a:cxnLst/>
              <a:rect l="l" t="t" r="r" b="b"/>
              <a:pathLst>
                <a:path w="1187450" h="280669">
                  <a:moveTo>
                    <a:pt x="593685" y="0"/>
                  </a:moveTo>
                  <a:lnTo>
                    <a:pt x="544516" y="1561"/>
                  </a:lnTo>
                  <a:lnTo>
                    <a:pt x="495510" y="6247"/>
                  </a:lnTo>
                  <a:lnTo>
                    <a:pt x="446828" y="14057"/>
                  </a:lnTo>
                  <a:lnTo>
                    <a:pt x="398634" y="24991"/>
                  </a:lnTo>
                  <a:lnTo>
                    <a:pt x="351088" y="39049"/>
                  </a:lnTo>
                  <a:lnTo>
                    <a:pt x="304352" y="56231"/>
                  </a:lnTo>
                  <a:lnTo>
                    <a:pt x="258589" y="76538"/>
                  </a:lnTo>
                  <a:lnTo>
                    <a:pt x="213959" y="99970"/>
                  </a:lnTo>
                  <a:lnTo>
                    <a:pt x="170626" y="126526"/>
                  </a:lnTo>
                  <a:lnTo>
                    <a:pt x="128750" y="156207"/>
                  </a:lnTo>
                  <a:lnTo>
                    <a:pt x="88493" y="189012"/>
                  </a:lnTo>
                  <a:lnTo>
                    <a:pt x="50018" y="224943"/>
                  </a:lnTo>
                  <a:lnTo>
                    <a:pt x="16704" y="260351"/>
                  </a:lnTo>
                  <a:lnTo>
                    <a:pt x="0" y="280480"/>
                  </a:lnTo>
                  <a:lnTo>
                    <a:pt x="1187367" y="280480"/>
                  </a:lnTo>
                  <a:lnTo>
                    <a:pt x="1137353" y="224943"/>
                  </a:lnTo>
                  <a:lnTo>
                    <a:pt x="1098877" y="189012"/>
                  </a:lnTo>
                  <a:lnTo>
                    <a:pt x="1058619" y="156207"/>
                  </a:lnTo>
                  <a:lnTo>
                    <a:pt x="1016740" y="126526"/>
                  </a:lnTo>
                  <a:lnTo>
                    <a:pt x="973404" y="99970"/>
                  </a:lnTo>
                  <a:lnTo>
                    <a:pt x="928772" y="76538"/>
                  </a:lnTo>
                  <a:lnTo>
                    <a:pt x="883006" y="56231"/>
                  </a:lnTo>
                  <a:lnTo>
                    <a:pt x="836269" y="39049"/>
                  </a:lnTo>
                  <a:lnTo>
                    <a:pt x="788722" y="24991"/>
                  </a:lnTo>
                  <a:lnTo>
                    <a:pt x="740529" y="14057"/>
                  </a:lnTo>
                  <a:lnTo>
                    <a:pt x="691850" y="6247"/>
                  </a:lnTo>
                  <a:lnTo>
                    <a:pt x="642848" y="1561"/>
                  </a:lnTo>
                  <a:lnTo>
                    <a:pt x="593685" y="0"/>
                  </a:lnTo>
                  <a:close/>
                </a:path>
              </a:pathLst>
            </a:custGeom>
            <a:solidFill>
              <a:srgbClr val="A4D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15665" y="2816773"/>
              <a:ext cx="1537970" cy="1309370"/>
            </a:xfrm>
            <a:custGeom>
              <a:avLst/>
              <a:gdLst/>
              <a:ahLst/>
              <a:cxnLst/>
              <a:rect l="l" t="t" r="r" b="b"/>
              <a:pathLst>
                <a:path w="1537970" h="1309370">
                  <a:moveTo>
                    <a:pt x="1206715" y="0"/>
                  </a:moveTo>
                  <a:lnTo>
                    <a:pt x="318294" y="9020"/>
                  </a:lnTo>
                  <a:lnTo>
                    <a:pt x="263677" y="52004"/>
                  </a:lnTo>
                  <a:lnTo>
                    <a:pt x="225202" y="87935"/>
                  </a:lnTo>
                  <a:lnTo>
                    <a:pt x="191888" y="123342"/>
                  </a:lnTo>
                  <a:lnTo>
                    <a:pt x="161239" y="160276"/>
                  </a:lnTo>
                  <a:lnTo>
                    <a:pt x="133255" y="198610"/>
                  </a:lnTo>
                  <a:lnTo>
                    <a:pt x="107937" y="238216"/>
                  </a:lnTo>
                  <a:lnTo>
                    <a:pt x="85283" y="278966"/>
                  </a:lnTo>
                  <a:lnTo>
                    <a:pt x="65295" y="320735"/>
                  </a:lnTo>
                  <a:lnTo>
                    <a:pt x="47972" y="363394"/>
                  </a:lnTo>
                  <a:lnTo>
                    <a:pt x="33313" y="406817"/>
                  </a:lnTo>
                  <a:lnTo>
                    <a:pt x="21320" y="450876"/>
                  </a:lnTo>
                  <a:lnTo>
                    <a:pt x="11993" y="495444"/>
                  </a:lnTo>
                  <a:lnTo>
                    <a:pt x="5330" y="540393"/>
                  </a:lnTo>
                  <a:lnTo>
                    <a:pt x="1332" y="585597"/>
                  </a:lnTo>
                  <a:lnTo>
                    <a:pt x="0" y="630929"/>
                  </a:lnTo>
                  <a:lnTo>
                    <a:pt x="1332" y="676260"/>
                  </a:lnTo>
                  <a:lnTo>
                    <a:pt x="5330" y="721465"/>
                  </a:lnTo>
                  <a:lnTo>
                    <a:pt x="11993" y="766415"/>
                  </a:lnTo>
                  <a:lnTo>
                    <a:pt x="21320" y="810984"/>
                  </a:lnTo>
                  <a:lnTo>
                    <a:pt x="33313" y="855044"/>
                  </a:lnTo>
                  <a:lnTo>
                    <a:pt x="47972" y="898468"/>
                  </a:lnTo>
                  <a:lnTo>
                    <a:pt x="65295" y="941129"/>
                  </a:lnTo>
                  <a:lnTo>
                    <a:pt x="85283" y="982900"/>
                  </a:lnTo>
                  <a:lnTo>
                    <a:pt x="107937" y="1023653"/>
                  </a:lnTo>
                  <a:lnTo>
                    <a:pt x="133255" y="1063262"/>
                  </a:lnTo>
                  <a:lnTo>
                    <a:pt x="161239" y="1101598"/>
                  </a:lnTo>
                  <a:lnTo>
                    <a:pt x="191888" y="1138536"/>
                  </a:lnTo>
                  <a:lnTo>
                    <a:pt x="225202" y="1173947"/>
                  </a:lnTo>
                  <a:lnTo>
                    <a:pt x="260653" y="1207218"/>
                  </a:lnTo>
                  <a:lnTo>
                    <a:pt x="297632" y="1237828"/>
                  </a:lnTo>
                  <a:lnTo>
                    <a:pt x="336012" y="1265776"/>
                  </a:lnTo>
                  <a:lnTo>
                    <a:pt x="375666" y="1291062"/>
                  </a:lnTo>
                  <a:lnTo>
                    <a:pt x="1129793" y="1308954"/>
                  </a:lnTo>
                  <a:lnTo>
                    <a:pt x="1162061" y="1291062"/>
                  </a:lnTo>
                  <a:lnTo>
                    <a:pt x="1201717" y="1265776"/>
                  </a:lnTo>
                  <a:lnTo>
                    <a:pt x="1240101" y="1237828"/>
                  </a:lnTo>
                  <a:lnTo>
                    <a:pt x="1277083" y="1207218"/>
                  </a:lnTo>
                  <a:lnTo>
                    <a:pt x="1312537" y="1173947"/>
                  </a:lnTo>
                  <a:lnTo>
                    <a:pt x="1345849" y="1138536"/>
                  </a:lnTo>
                  <a:lnTo>
                    <a:pt x="1376495" y="1101598"/>
                  </a:lnTo>
                  <a:lnTo>
                    <a:pt x="1404477" y="1063262"/>
                  </a:lnTo>
                  <a:lnTo>
                    <a:pt x="1429794" y="1023653"/>
                  </a:lnTo>
                  <a:lnTo>
                    <a:pt x="1452445" y="982900"/>
                  </a:lnTo>
                  <a:lnTo>
                    <a:pt x="1472432" y="941129"/>
                  </a:lnTo>
                  <a:lnTo>
                    <a:pt x="1489754" y="898468"/>
                  </a:lnTo>
                  <a:lnTo>
                    <a:pt x="1504411" y="855044"/>
                  </a:lnTo>
                  <a:lnTo>
                    <a:pt x="1516403" y="810984"/>
                  </a:lnTo>
                  <a:lnTo>
                    <a:pt x="1525731" y="766415"/>
                  </a:lnTo>
                  <a:lnTo>
                    <a:pt x="1532393" y="721465"/>
                  </a:lnTo>
                  <a:lnTo>
                    <a:pt x="1536390" y="676260"/>
                  </a:lnTo>
                  <a:lnTo>
                    <a:pt x="1537723" y="630929"/>
                  </a:lnTo>
                  <a:lnTo>
                    <a:pt x="1536390" y="585597"/>
                  </a:lnTo>
                  <a:lnTo>
                    <a:pt x="1532393" y="540393"/>
                  </a:lnTo>
                  <a:lnTo>
                    <a:pt x="1525731" y="495444"/>
                  </a:lnTo>
                  <a:lnTo>
                    <a:pt x="1516403" y="450876"/>
                  </a:lnTo>
                  <a:lnTo>
                    <a:pt x="1504411" y="406817"/>
                  </a:lnTo>
                  <a:lnTo>
                    <a:pt x="1489754" y="363394"/>
                  </a:lnTo>
                  <a:lnTo>
                    <a:pt x="1472432" y="320735"/>
                  </a:lnTo>
                  <a:lnTo>
                    <a:pt x="1452445" y="278966"/>
                  </a:lnTo>
                  <a:lnTo>
                    <a:pt x="1429794" y="238216"/>
                  </a:lnTo>
                  <a:lnTo>
                    <a:pt x="1404477" y="198610"/>
                  </a:lnTo>
                  <a:lnTo>
                    <a:pt x="1376495" y="160276"/>
                  </a:lnTo>
                  <a:lnTo>
                    <a:pt x="1345849" y="123342"/>
                  </a:lnTo>
                  <a:lnTo>
                    <a:pt x="1312537" y="87935"/>
                  </a:lnTo>
                  <a:lnTo>
                    <a:pt x="1274061" y="52004"/>
                  </a:lnTo>
                  <a:lnTo>
                    <a:pt x="1233803" y="19198"/>
                  </a:lnTo>
                  <a:lnTo>
                    <a:pt x="1206715" y="0"/>
                  </a:lnTo>
                  <a:close/>
                </a:path>
              </a:pathLst>
            </a:custGeom>
            <a:solidFill>
              <a:srgbClr val="A7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15653" y="2917240"/>
              <a:ext cx="1537970" cy="986155"/>
            </a:xfrm>
            <a:custGeom>
              <a:avLst/>
              <a:gdLst/>
              <a:ahLst/>
              <a:cxnLst/>
              <a:rect l="l" t="t" r="r" b="b"/>
              <a:pathLst>
                <a:path w="1537970" h="986154">
                  <a:moveTo>
                    <a:pt x="213423" y="0"/>
                  </a:moveTo>
                  <a:lnTo>
                    <a:pt x="161251" y="59817"/>
                  </a:lnTo>
                  <a:lnTo>
                    <a:pt x="133261" y="98145"/>
                  </a:lnTo>
                  <a:lnTo>
                    <a:pt x="107937" y="137756"/>
                  </a:lnTo>
                  <a:lnTo>
                    <a:pt x="85293" y="178511"/>
                  </a:lnTo>
                  <a:lnTo>
                    <a:pt x="65303" y="220268"/>
                  </a:lnTo>
                  <a:lnTo>
                    <a:pt x="47980" y="262928"/>
                  </a:lnTo>
                  <a:lnTo>
                    <a:pt x="33324" y="306362"/>
                  </a:lnTo>
                  <a:lnTo>
                    <a:pt x="21323" y="350418"/>
                  </a:lnTo>
                  <a:lnTo>
                    <a:pt x="12001" y="394982"/>
                  </a:lnTo>
                  <a:lnTo>
                    <a:pt x="5334" y="439928"/>
                  </a:lnTo>
                  <a:lnTo>
                    <a:pt x="1333" y="485140"/>
                  </a:lnTo>
                  <a:lnTo>
                    <a:pt x="0" y="530466"/>
                  </a:lnTo>
                  <a:lnTo>
                    <a:pt x="1333" y="575805"/>
                  </a:lnTo>
                  <a:lnTo>
                    <a:pt x="5334" y="621004"/>
                  </a:lnTo>
                  <a:lnTo>
                    <a:pt x="12001" y="665949"/>
                  </a:lnTo>
                  <a:lnTo>
                    <a:pt x="21323" y="710526"/>
                  </a:lnTo>
                  <a:lnTo>
                    <a:pt x="33324" y="754583"/>
                  </a:lnTo>
                  <a:lnTo>
                    <a:pt x="47980" y="798004"/>
                  </a:lnTo>
                  <a:lnTo>
                    <a:pt x="65303" y="840663"/>
                  </a:lnTo>
                  <a:lnTo>
                    <a:pt x="85293" y="882434"/>
                  </a:lnTo>
                  <a:lnTo>
                    <a:pt x="107937" y="923188"/>
                  </a:lnTo>
                  <a:lnTo>
                    <a:pt x="133261" y="962799"/>
                  </a:lnTo>
                  <a:lnTo>
                    <a:pt x="149885" y="985570"/>
                  </a:lnTo>
                  <a:lnTo>
                    <a:pt x="213423" y="0"/>
                  </a:lnTo>
                  <a:close/>
                </a:path>
                <a:path w="1537970" h="986154">
                  <a:moveTo>
                    <a:pt x="1537728" y="530466"/>
                  </a:moveTo>
                  <a:lnTo>
                    <a:pt x="1536395" y="485140"/>
                  </a:lnTo>
                  <a:lnTo>
                    <a:pt x="1532394" y="439928"/>
                  </a:lnTo>
                  <a:lnTo>
                    <a:pt x="1525739" y="394982"/>
                  </a:lnTo>
                  <a:lnTo>
                    <a:pt x="1516405" y="350418"/>
                  </a:lnTo>
                  <a:lnTo>
                    <a:pt x="1504416" y="306362"/>
                  </a:lnTo>
                  <a:lnTo>
                    <a:pt x="1489760" y="262928"/>
                  </a:lnTo>
                  <a:lnTo>
                    <a:pt x="1472438" y="220268"/>
                  </a:lnTo>
                  <a:lnTo>
                    <a:pt x="1452448" y="178511"/>
                  </a:lnTo>
                  <a:lnTo>
                    <a:pt x="1429804" y="137756"/>
                  </a:lnTo>
                  <a:lnTo>
                    <a:pt x="1404480" y="98145"/>
                  </a:lnTo>
                  <a:lnTo>
                    <a:pt x="1376502" y="59817"/>
                  </a:lnTo>
                  <a:lnTo>
                    <a:pt x="1345857" y="22885"/>
                  </a:lnTo>
                  <a:lnTo>
                    <a:pt x="1345717" y="22733"/>
                  </a:lnTo>
                  <a:lnTo>
                    <a:pt x="1391932" y="980008"/>
                  </a:lnTo>
                  <a:lnTo>
                    <a:pt x="1429804" y="923188"/>
                  </a:lnTo>
                  <a:lnTo>
                    <a:pt x="1452448" y="882434"/>
                  </a:lnTo>
                  <a:lnTo>
                    <a:pt x="1472438" y="840663"/>
                  </a:lnTo>
                  <a:lnTo>
                    <a:pt x="1489760" y="798004"/>
                  </a:lnTo>
                  <a:lnTo>
                    <a:pt x="1504416" y="754583"/>
                  </a:lnTo>
                  <a:lnTo>
                    <a:pt x="1516405" y="710526"/>
                  </a:lnTo>
                  <a:lnTo>
                    <a:pt x="1525739" y="665949"/>
                  </a:lnTo>
                  <a:lnTo>
                    <a:pt x="1532394" y="621004"/>
                  </a:lnTo>
                  <a:lnTo>
                    <a:pt x="1536395" y="575805"/>
                  </a:lnTo>
                  <a:lnTo>
                    <a:pt x="1537728" y="530466"/>
                  </a:lnTo>
                  <a:close/>
                </a:path>
              </a:pathLst>
            </a:custGeom>
            <a:solidFill>
              <a:srgbClr val="914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20419" y="2784511"/>
              <a:ext cx="928369" cy="51435"/>
            </a:xfrm>
            <a:custGeom>
              <a:avLst/>
              <a:gdLst/>
              <a:ahLst/>
              <a:cxnLst/>
              <a:rect l="l" t="t" r="r" b="b"/>
              <a:pathLst>
                <a:path w="928370" h="51435">
                  <a:moveTo>
                    <a:pt x="851629" y="0"/>
                  </a:moveTo>
                  <a:lnTo>
                    <a:pt x="76596" y="0"/>
                  </a:lnTo>
                  <a:lnTo>
                    <a:pt x="41056" y="21779"/>
                  </a:lnTo>
                  <a:lnTo>
                    <a:pt x="0" y="50879"/>
                  </a:lnTo>
                  <a:lnTo>
                    <a:pt x="928229" y="50879"/>
                  </a:lnTo>
                  <a:lnTo>
                    <a:pt x="887170" y="21779"/>
                  </a:lnTo>
                  <a:lnTo>
                    <a:pt x="851629" y="0"/>
                  </a:lnTo>
                  <a:close/>
                </a:path>
              </a:pathLst>
            </a:custGeom>
            <a:solidFill>
              <a:srgbClr val="EBD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6110" y="2879811"/>
              <a:ext cx="1538275" cy="11332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9475" y="2662428"/>
              <a:ext cx="1590542" cy="15874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398842" y="3404018"/>
            <a:ext cx="713740" cy="90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dirty="0">
                <a:solidFill>
                  <a:srgbClr val="162C58"/>
                </a:solidFill>
                <a:latin typeface="Arial MT"/>
                <a:cs typeface="Arial MT"/>
              </a:rPr>
              <a:t>B</a:t>
            </a:r>
            <a:r>
              <a:rPr sz="400" spc="-25" dirty="0">
                <a:solidFill>
                  <a:srgbClr val="162C58"/>
                </a:solidFill>
                <a:latin typeface="Arial MT"/>
                <a:cs typeface="Arial MT"/>
              </a:rPr>
              <a:t>I</a:t>
            </a:r>
            <a:r>
              <a:rPr sz="400" dirty="0">
                <a:solidFill>
                  <a:srgbClr val="162C58"/>
                </a:solidFill>
                <a:latin typeface="Arial MT"/>
                <a:cs typeface="Arial MT"/>
              </a:rPr>
              <a:t>E</a:t>
            </a:r>
            <a:r>
              <a:rPr sz="400" spc="-20" dirty="0">
                <a:solidFill>
                  <a:srgbClr val="162C58"/>
                </a:solidFill>
                <a:latin typeface="Arial MT"/>
                <a:cs typeface="Arial MT"/>
              </a:rPr>
              <a:t>N</a:t>
            </a:r>
            <a:r>
              <a:rPr sz="400" dirty="0">
                <a:solidFill>
                  <a:srgbClr val="162C58"/>
                </a:solidFill>
                <a:latin typeface="Arial MT"/>
                <a:cs typeface="Arial MT"/>
              </a:rPr>
              <a:t>VE</a:t>
            </a:r>
            <a:r>
              <a:rPr sz="400" spc="-20" dirty="0">
                <a:solidFill>
                  <a:srgbClr val="162C58"/>
                </a:solidFill>
                <a:latin typeface="Arial MT"/>
                <a:cs typeface="Arial MT"/>
              </a:rPr>
              <a:t>N</a:t>
            </a:r>
            <a:r>
              <a:rPr sz="400" spc="-25" dirty="0">
                <a:solidFill>
                  <a:srgbClr val="162C58"/>
                </a:solidFill>
                <a:latin typeface="Arial MT"/>
                <a:cs typeface="Arial MT"/>
              </a:rPr>
              <a:t>I</a:t>
            </a:r>
            <a:r>
              <a:rPr sz="400" spc="10" dirty="0">
                <a:solidFill>
                  <a:srgbClr val="162C58"/>
                </a:solidFill>
                <a:latin typeface="Arial MT"/>
                <a:cs typeface="Arial MT"/>
              </a:rPr>
              <a:t>D</a:t>
            </a:r>
            <a:r>
              <a:rPr sz="400" spc="15" dirty="0">
                <a:solidFill>
                  <a:srgbClr val="162C58"/>
                </a:solidFill>
                <a:latin typeface="Arial MT"/>
                <a:cs typeface="Arial MT"/>
              </a:rPr>
              <a:t>OS</a:t>
            </a:r>
            <a:r>
              <a:rPr sz="400" spc="-5" dirty="0">
                <a:solidFill>
                  <a:srgbClr val="162C58"/>
                </a:solidFill>
                <a:latin typeface="Arial MT"/>
                <a:cs typeface="Arial MT"/>
              </a:rPr>
              <a:t> </a:t>
            </a:r>
            <a:r>
              <a:rPr sz="400" dirty="0">
                <a:solidFill>
                  <a:srgbClr val="162C58"/>
                </a:solidFill>
                <a:latin typeface="Arial MT"/>
                <a:cs typeface="Arial MT"/>
              </a:rPr>
              <a:t>E</a:t>
            </a:r>
            <a:r>
              <a:rPr sz="400" spc="15" dirty="0">
                <a:solidFill>
                  <a:srgbClr val="162C58"/>
                </a:solidFill>
                <a:latin typeface="Arial MT"/>
                <a:cs typeface="Arial MT"/>
              </a:rPr>
              <a:t>L</a:t>
            </a:r>
            <a:r>
              <a:rPr sz="400" dirty="0">
                <a:solidFill>
                  <a:srgbClr val="162C58"/>
                </a:solidFill>
                <a:latin typeface="Arial MT"/>
                <a:cs typeface="Arial MT"/>
              </a:rPr>
              <a:t>E</a:t>
            </a:r>
            <a:r>
              <a:rPr sz="400" spc="10" dirty="0">
                <a:solidFill>
                  <a:srgbClr val="162C58"/>
                </a:solidFill>
                <a:latin typeface="Arial MT"/>
                <a:cs typeface="Arial MT"/>
              </a:rPr>
              <a:t>C</a:t>
            </a:r>
            <a:r>
              <a:rPr sz="400" spc="25" dirty="0">
                <a:solidFill>
                  <a:srgbClr val="162C58"/>
                </a:solidFill>
                <a:latin typeface="Arial MT"/>
                <a:cs typeface="Arial MT"/>
              </a:rPr>
              <a:t>T</a:t>
            </a:r>
            <a:r>
              <a:rPr sz="400" spc="15" dirty="0">
                <a:solidFill>
                  <a:srgbClr val="162C58"/>
                </a:solidFill>
                <a:latin typeface="Arial MT"/>
                <a:cs typeface="Arial MT"/>
              </a:rPr>
              <a:t>O</a:t>
            </a:r>
            <a:r>
              <a:rPr sz="400" spc="10" dirty="0">
                <a:solidFill>
                  <a:srgbClr val="162C58"/>
                </a:solidFill>
                <a:latin typeface="Arial MT"/>
                <a:cs typeface="Arial MT"/>
              </a:rPr>
              <a:t>R</a:t>
            </a:r>
            <a:r>
              <a:rPr sz="400" dirty="0">
                <a:solidFill>
                  <a:srgbClr val="162C58"/>
                </a:solidFill>
                <a:latin typeface="Arial MT"/>
                <a:cs typeface="Arial MT"/>
              </a:rPr>
              <a:t>E</a:t>
            </a:r>
            <a:r>
              <a:rPr sz="400" spc="15" dirty="0">
                <a:solidFill>
                  <a:srgbClr val="162C58"/>
                </a:solidFill>
                <a:latin typeface="Arial MT"/>
                <a:cs typeface="Arial MT"/>
              </a:rPr>
              <a:t>S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739447" y="2892020"/>
            <a:ext cx="264160" cy="445134"/>
            <a:chOff x="3739447" y="2892020"/>
            <a:chExt cx="264160" cy="445134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8130" y="2902942"/>
              <a:ext cx="177524" cy="21585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9174" y="2918360"/>
              <a:ext cx="84902" cy="18887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739438" y="2893186"/>
              <a:ext cx="176530" cy="19685"/>
            </a:xfrm>
            <a:custGeom>
              <a:avLst/>
              <a:gdLst/>
              <a:ahLst/>
              <a:cxnLst/>
              <a:rect l="l" t="t" r="r" b="b"/>
              <a:pathLst>
                <a:path w="176529" h="19685">
                  <a:moveTo>
                    <a:pt x="176339" y="8089"/>
                  </a:moveTo>
                  <a:lnTo>
                    <a:pt x="175564" y="2311"/>
                  </a:lnTo>
                  <a:lnTo>
                    <a:pt x="173253" y="0"/>
                  </a:lnTo>
                  <a:lnTo>
                    <a:pt x="137845" y="4622"/>
                  </a:lnTo>
                  <a:lnTo>
                    <a:pt x="110413" y="7531"/>
                  </a:lnTo>
                  <a:lnTo>
                    <a:pt x="88150" y="8813"/>
                  </a:lnTo>
                  <a:lnTo>
                    <a:pt x="65963" y="7531"/>
                  </a:lnTo>
                  <a:lnTo>
                    <a:pt x="38633" y="4622"/>
                  </a:lnTo>
                  <a:lnTo>
                    <a:pt x="3086" y="0"/>
                  </a:lnTo>
                  <a:lnTo>
                    <a:pt x="774" y="1917"/>
                  </a:lnTo>
                  <a:lnTo>
                    <a:pt x="38684" y="15557"/>
                  </a:lnTo>
                  <a:lnTo>
                    <a:pt x="84226" y="19380"/>
                  </a:lnTo>
                  <a:lnTo>
                    <a:pt x="84518" y="19659"/>
                  </a:lnTo>
                  <a:lnTo>
                    <a:pt x="87185" y="19659"/>
                  </a:lnTo>
                  <a:lnTo>
                    <a:pt x="88315" y="19596"/>
                  </a:lnTo>
                  <a:lnTo>
                    <a:pt x="89509" y="19659"/>
                  </a:lnTo>
                  <a:lnTo>
                    <a:pt x="92202" y="19659"/>
                  </a:lnTo>
                  <a:lnTo>
                    <a:pt x="92405" y="19367"/>
                  </a:lnTo>
                  <a:lnTo>
                    <a:pt x="110655" y="18326"/>
                  </a:lnTo>
                  <a:lnTo>
                    <a:pt x="137985" y="15417"/>
                  </a:lnTo>
                  <a:lnTo>
                    <a:pt x="174409" y="10795"/>
                  </a:lnTo>
                  <a:lnTo>
                    <a:pt x="176339" y="80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47937" y="2892020"/>
              <a:ext cx="181610" cy="27305"/>
            </a:xfrm>
            <a:custGeom>
              <a:avLst/>
              <a:gdLst/>
              <a:ahLst/>
              <a:cxnLst/>
              <a:rect l="l" t="t" r="r" b="b"/>
              <a:pathLst>
                <a:path w="181610" h="27305">
                  <a:moveTo>
                    <a:pt x="170899" y="0"/>
                  </a:moveTo>
                  <a:lnTo>
                    <a:pt x="130505" y="3276"/>
                  </a:lnTo>
                  <a:lnTo>
                    <a:pt x="109051" y="4504"/>
                  </a:lnTo>
                  <a:lnTo>
                    <a:pt x="90273" y="5010"/>
                  </a:lnTo>
                  <a:lnTo>
                    <a:pt x="71460" y="4450"/>
                  </a:lnTo>
                  <a:lnTo>
                    <a:pt x="9648" y="0"/>
                  </a:lnTo>
                  <a:lnTo>
                    <a:pt x="5788" y="1927"/>
                  </a:lnTo>
                  <a:lnTo>
                    <a:pt x="0" y="16959"/>
                  </a:lnTo>
                  <a:lnTo>
                    <a:pt x="3473" y="20814"/>
                  </a:lnTo>
                  <a:lnTo>
                    <a:pt x="23667" y="23241"/>
                  </a:lnTo>
                  <a:lnTo>
                    <a:pt x="43653" y="25006"/>
                  </a:lnTo>
                  <a:lnTo>
                    <a:pt x="66600" y="26409"/>
                  </a:lnTo>
                  <a:lnTo>
                    <a:pt x="90659" y="26981"/>
                  </a:lnTo>
                  <a:lnTo>
                    <a:pt x="114736" y="26409"/>
                  </a:lnTo>
                  <a:lnTo>
                    <a:pt x="137689" y="25006"/>
                  </a:lnTo>
                  <a:lnTo>
                    <a:pt x="172828" y="21585"/>
                  </a:lnTo>
                  <a:lnTo>
                    <a:pt x="177845" y="20814"/>
                  </a:lnTo>
                  <a:lnTo>
                    <a:pt x="181319" y="16959"/>
                  </a:lnTo>
                  <a:lnTo>
                    <a:pt x="179775" y="13105"/>
                  </a:lnTo>
                  <a:lnTo>
                    <a:pt x="175916" y="5010"/>
                  </a:lnTo>
                  <a:lnTo>
                    <a:pt x="174758" y="1927"/>
                  </a:lnTo>
                  <a:lnTo>
                    <a:pt x="170899" y="0"/>
                  </a:lnTo>
                  <a:close/>
                </a:path>
              </a:pathLst>
            </a:custGeom>
            <a:solidFill>
              <a:srgbClr val="2A4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57193" y="2897034"/>
              <a:ext cx="162560" cy="6350"/>
            </a:xfrm>
            <a:custGeom>
              <a:avLst/>
              <a:gdLst/>
              <a:ahLst/>
              <a:cxnLst/>
              <a:rect l="l" t="t" r="r" b="b"/>
              <a:pathLst>
                <a:path w="162560" h="6350">
                  <a:moveTo>
                    <a:pt x="6946" y="1155"/>
                  </a:moveTo>
                  <a:lnTo>
                    <a:pt x="5397" y="0"/>
                  </a:lnTo>
                  <a:lnTo>
                    <a:pt x="1549" y="0"/>
                  </a:lnTo>
                  <a:lnTo>
                    <a:pt x="0" y="1549"/>
                  </a:lnTo>
                  <a:lnTo>
                    <a:pt x="0" y="3086"/>
                  </a:lnTo>
                  <a:lnTo>
                    <a:pt x="0" y="4622"/>
                  </a:lnTo>
                  <a:lnTo>
                    <a:pt x="1549" y="5791"/>
                  </a:lnTo>
                  <a:lnTo>
                    <a:pt x="3467" y="6172"/>
                  </a:lnTo>
                  <a:lnTo>
                    <a:pt x="5397" y="6172"/>
                  </a:lnTo>
                  <a:lnTo>
                    <a:pt x="6946" y="4622"/>
                  </a:lnTo>
                  <a:lnTo>
                    <a:pt x="6946" y="1155"/>
                  </a:lnTo>
                  <a:close/>
                </a:path>
                <a:path w="162560" h="6350">
                  <a:moveTo>
                    <a:pt x="162026" y="1155"/>
                  </a:moveTo>
                  <a:lnTo>
                    <a:pt x="160477" y="0"/>
                  </a:lnTo>
                  <a:lnTo>
                    <a:pt x="156654" y="0"/>
                  </a:lnTo>
                  <a:lnTo>
                    <a:pt x="155105" y="1549"/>
                  </a:lnTo>
                  <a:lnTo>
                    <a:pt x="155105" y="3086"/>
                  </a:lnTo>
                  <a:lnTo>
                    <a:pt x="155105" y="4622"/>
                  </a:lnTo>
                  <a:lnTo>
                    <a:pt x="156654" y="5791"/>
                  </a:lnTo>
                  <a:lnTo>
                    <a:pt x="158584" y="6172"/>
                  </a:lnTo>
                  <a:lnTo>
                    <a:pt x="160477" y="6172"/>
                  </a:lnTo>
                  <a:lnTo>
                    <a:pt x="162026" y="4622"/>
                  </a:lnTo>
                  <a:lnTo>
                    <a:pt x="162026" y="11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16167" y="3317792"/>
              <a:ext cx="87630" cy="19050"/>
            </a:xfrm>
            <a:custGeom>
              <a:avLst/>
              <a:gdLst/>
              <a:ahLst/>
              <a:cxnLst/>
              <a:rect l="l" t="t" r="r" b="b"/>
              <a:pathLst>
                <a:path w="87629" h="19050">
                  <a:moveTo>
                    <a:pt x="87186" y="0"/>
                  </a:moveTo>
                  <a:lnTo>
                    <a:pt x="0" y="0"/>
                  </a:lnTo>
                  <a:lnTo>
                    <a:pt x="0" y="18880"/>
                  </a:lnTo>
                  <a:lnTo>
                    <a:pt x="87186" y="18880"/>
                  </a:lnTo>
                  <a:lnTo>
                    <a:pt x="87186" y="0"/>
                  </a:lnTo>
                  <a:close/>
                </a:path>
              </a:pathLst>
            </a:custGeom>
            <a:solidFill>
              <a:srgbClr val="21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11346" y="3306884"/>
            <a:ext cx="103505" cy="3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5" dirty="0">
                <a:solidFill>
                  <a:srgbClr val="FFFFFF"/>
                </a:solidFill>
                <a:latin typeface="Arial MT"/>
                <a:cs typeface="Arial MT"/>
              </a:rPr>
              <a:t>OBSERVADOR</a:t>
            </a:r>
            <a:endParaRPr sz="10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55144" y="2665629"/>
            <a:ext cx="1611999" cy="1616769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391400" y="2665857"/>
            <a:ext cx="2002789" cy="1883410"/>
            <a:chOff x="7391400" y="2665857"/>
            <a:chExt cx="2002789" cy="188341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1400" y="2671572"/>
              <a:ext cx="2002536" cy="18775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557515" y="2694432"/>
              <a:ext cx="1602105" cy="1588135"/>
            </a:xfrm>
            <a:custGeom>
              <a:avLst/>
              <a:gdLst/>
              <a:ahLst/>
              <a:cxnLst/>
              <a:rect l="l" t="t" r="r" b="b"/>
              <a:pathLst>
                <a:path w="1602104" h="1588135">
                  <a:moveTo>
                    <a:pt x="0" y="794003"/>
                  </a:moveTo>
                  <a:lnTo>
                    <a:pt x="1461" y="745633"/>
                  </a:lnTo>
                  <a:lnTo>
                    <a:pt x="5789" y="698030"/>
                  </a:lnTo>
                  <a:lnTo>
                    <a:pt x="12901" y="651276"/>
                  </a:lnTo>
                  <a:lnTo>
                    <a:pt x="22713" y="605455"/>
                  </a:lnTo>
                  <a:lnTo>
                    <a:pt x="35140" y="560650"/>
                  </a:lnTo>
                  <a:lnTo>
                    <a:pt x="50099" y="516944"/>
                  </a:lnTo>
                  <a:lnTo>
                    <a:pt x="67507" y="474419"/>
                  </a:lnTo>
                  <a:lnTo>
                    <a:pt x="87279" y="433160"/>
                  </a:lnTo>
                  <a:lnTo>
                    <a:pt x="109332" y="393248"/>
                  </a:lnTo>
                  <a:lnTo>
                    <a:pt x="133583" y="354767"/>
                  </a:lnTo>
                  <a:lnTo>
                    <a:pt x="159947" y="317800"/>
                  </a:lnTo>
                  <a:lnTo>
                    <a:pt x="188340" y="282431"/>
                  </a:lnTo>
                  <a:lnTo>
                    <a:pt x="218679" y="248741"/>
                  </a:lnTo>
                  <a:lnTo>
                    <a:pt x="250881" y="216815"/>
                  </a:lnTo>
                  <a:lnTo>
                    <a:pt x="284861" y="186734"/>
                  </a:lnTo>
                  <a:lnTo>
                    <a:pt x="320536" y="158583"/>
                  </a:lnTo>
                  <a:lnTo>
                    <a:pt x="357822" y="132445"/>
                  </a:lnTo>
                  <a:lnTo>
                    <a:pt x="396635" y="108401"/>
                  </a:lnTo>
                  <a:lnTo>
                    <a:pt x="436891" y="86536"/>
                  </a:lnTo>
                  <a:lnTo>
                    <a:pt x="478507" y="66932"/>
                  </a:lnTo>
                  <a:lnTo>
                    <a:pt x="521400" y="49673"/>
                  </a:lnTo>
                  <a:lnTo>
                    <a:pt x="565484" y="34841"/>
                  </a:lnTo>
                  <a:lnTo>
                    <a:pt x="610678" y="22519"/>
                  </a:lnTo>
                  <a:lnTo>
                    <a:pt x="656896" y="12791"/>
                  </a:lnTo>
                  <a:lnTo>
                    <a:pt x="704055" y="5740"/>
                  </a:lnTo>
                  <a:lnTo>
                    <a:pt x="752071" y="1449"/>
                  </a:lnTo>
                  <a:lnTo>
                    <a:pt x="800861" y="0"/>
                  </a:lnTo>
                  <a:lnTo>
                    <a:pt x="849652" y="1449"/>
                  </a:lnTo>
                  <a:lnTo>
                    <a:pt x="897668" y="5740"/>
                  </a:lnTo>
                  <a:lnTo>
                    <a:pt x="944827" y="12791"/>
                  </a:lnTo>
                  <a:lnTo>
                    <a:pt x="991045" y="22519"/>
                  </a:lnTo>
                  <a:lnTo>
                    <a:pt x="1036239" y="34841"/>
                  </a:lnTo>
                  <a:lnTo>
                    <a:pt x="1080323" y="49673"/>
                  </a:lnTo>
                  <a:lnTo>
                    <a:pt x="1123216" y="66932"/>
                  </a:lnTo>
                  <a:lnTo>
                    <a:pt x="1164832" y="86536"/>
                  </a:lnTo>
                  <a:lnTo>
                    <a:pt x="1205088" y="108401"/>
                  </a:lnTo>
                  <a:lnTo>
                    <a:pt x="1243901" y="132445"/>
                  </a:lnTo>
                  <a:lnTo>
                    <a:pt x="1281187" y="158583"/>
                  </a:lnTo>
                  <a:lnTo>
                    <a:pt x="1316862" y="186734"/>
                  </a:lnTo>
                  <a:lnTo>
                    <a:pt x="1350842" y="216815"/>
                  </a:lnTo>
                  <a:lnTo>
                    <a:pt x="1383044" y="248741"/>
                  </a:lnTo>
                  <a:lnTo>
                    <a:pt x="1413383" y="282431"/>
                  </a:lnTo>
                  <a:lnTo>
                    <a:pt x="1441776" y="317800"/>
                  </a:lnTo>
                  <a:lnTo>
                    <a:pt x="1468140" y="354767"/>
                  </a:lnTo>
                  <a:lnTo>
                    <a:pt x="1492391" y="393248"/>
                  </a:lnTo>
                  <a:lnTo>
                    <a:pt x="1514444" y="433160"/>
                  </a:lnTo>
                  <a:lnTo>
                    <a:pt x="1534216" y="474419"/>
                  </a:lnTo>
                  <a:lnTo>
                    <a:pt x="1551624" y="516944"/>
                  </a:lnTo>
                  <a:lnTo>
                    <a:pt x="1566583" y="560650"/>
                  </a:lnTo>
                  <a:lnTo>
                    <a:pt x="1579010" y="605455"/>
                  </a:lnTo>
                  <a:lnTo>
                    <a:pt x="1588822" y="651276"/>
                  </a:lnTo>
                  <a:lnTo>
                    <a:pt x="1595934" y="698030"/>
                  </a:lnTo>
                  <a:lnTo>
                    <a:pt x="1600262" y="745633"/>
                  </a:lnTo>
                  <a:lnTo>
                    <a:pt x="1601724" y="794003"/>
                  </a:lnTo>
                  <a:lnTo>
                    <a:pt x="1600262" y="842374"/>
                  </a:lnTo>
                  <a:lnTo>
                    <a:pt x="1595934" y="889977"/>
                  </a:lnTo>
                  <a:lnTo>
                    <a:pt x="1588822" y="936731"/>
                  </a:lnTo>
                  <a:lnTo>
                    <a:pt x="1579010" y="982552"/>
                  </a:lnTo>
                  <a:lnTo>
                    <a:pt x="1566583" y="1027357"/>
                  </a:lnTo>
                  <a:lnTo>
                    <a:pt x="1551624" y="1071063"/>
                  </a:lnTo>
                  <a:lnTo>
                    <a:pt x="1534216" y="1113588"/>
                  </a:lnTo>
                  <a:lnTo>
                    <a:pt x="1514444" y="1154847"/>
                  </a:lnTo>
                  <a:lnTo>
                    <a:pt x="1492391" y="1194759"/>
                  </a:lnTo>
                  <a:lnTo>
                    <a:pt x="1468140" y="1233240"/>
                  </a:lnTo>
                  <a:lnTo>
                    <a:pt x="1441776" y="1270207"/>
                  </a:lnTo>
                  <a:lnTo>
                    <a:pt x="1413383" y="1305576"/>
                  </a:lnTo>
                  <a:lnTo>
                    <a:pt x="1383044" y="1339266"/>
                  </a:lnTo>
                  <a:lnTo>
                    <a:pt x="1350842" y="1371192"/>
                  </a:lnTo>
                  <a:lnTo>
                    <a:pt x="1316862" y="1401273"/>
                  </a:lnTo>
                  <a:lnTo>
                    <a:pt x="1281187" y="1429424"/>
                  </a:lnTo>
                  <a:lnTo>
                    <a:pt x="1243901" y="1455562"/>
                  </a:lnTo>
                  <a:lnTo>
                    <a:pt x="1205088" y="1479606"/>
                  </a:lnTo>
                  <a:lnTo>
                    <a:pt x="1164832" y="1501471"/>
                  </a:lnTo>
                  <a:lnTo>
                    <a:pt x="1123216" y="1521075"/>
                  </a:lnTo>
                  <a:lnTo>
                    <a:pt x="1080323" y="1538334"/>
                  </a:lnTo>
                  <a:lnTo>
                    <a:pt x="1036239" y="1553166"/>
                  </a:lnTo>
                  <a:lnTo>
                    <a:pt x="991045" y="1565488"/>
                  </a:lnTo>
                  <a:lnTo>
                    <a:pt x="944827" y="1575216"/>
                  </a:lnTo>
                  <a:lnTo>
                    <a:pt x="897668" y="1582267"/>
                  </a:lnTo>
                  <a:lnTo>
                    <a:pt x="849652" y="1586558"/>
                  </a:lnTo>
                  <a:lnTo>
                    <a:pt x="800861" y="1588007"/>
                  </a:lnTo>
                  <a:lnTo>
                    <a:pt x="752071" y="1586558"/>
                  </a:lnTo>
                  <a:lnTo>
                    <a:pt x="704055" y="1582267"/>
                  </a:lnTo>
                  <a:lnTo>
                    <a:pt x="656896" y="1575216"/>
                  </a:lnTo>
                  <a:lnTo>
                    <a:pt x="610678" y="1565488"/>
                  </a:lnTo>
                  <a:lnTo>
                    <a:pt x="565484" y="1553166"/>
                  </a:lnTo>
                  <a:lnTo>
                    <a:pt x="521400" y="1538334"/>
                  </a:lnTo>
                  <a:lnTo>
                    <a:pt x="478507" y="1521075"/>
                  </a:lnTo>
                  <a:lnTo>
                    <a:pt x="436891" y="1501471"/>
                  </a:lnTo>
                  <a:lnTo>
                    <a:pt x="396635" y="1479606"/>
                  </a:lnTo>
                  <a:lnTo>
                    <a:pt x="357822" y="1455562"/>
                  </a:lnTo>
                  <a:lnTo>
                    <a:pt x="320536" y="1429424"/>
                  </a:lnTo>
                  <a:lnTo>
                    <a:pt x="284861" y="1401273"/>
                  </a:lnTo>
                  <a:lnTo>
                    <a:pt x="250881" y="1371192"/>
                  </a:lnTo>
                  <a:lnTo>
                    <a:pt x="218679" y="1339266"/>
                  </a:lnTo>
                  <a:lnTo>
                    <a:pt x="188340" y="1305576"/>
                  </a:lnTo>
                  <a:lnTo>
                    <a:pt x="159947" y="1270207"/>
                  </a:lnTo>
                  <a:lnTo>
                    <a:pt x="133583" y="1233240"/>
                  </a:lnTo>
                  <a:lnTo>
                    <a:pt x="109332" y="1194759"/>
                  </a:lnTo>
                  <a:lnTo>
                    <a:pt x="87279" y="1154847"/>
                  </a:lnTo>
                  <a:lnTo>
                    <a:pt x="67507" y="1113588"/>
                  </a:lnTo>
                  <a:lnTo>
                    <a:pt x="50099" y="1071063"/>
                  </a:lnTo>
                  <a:lnTo>
                    <a:pt x="35140" y="1027357"/>
                  </a:lnTo>
                  <a:lnTo>
                    <a:pt x="22713" y="982552"/>
                  </a:lnTo>
                  <a:lnTo>
                    <a:pt x="12901" y="936731"/>
                  </a:lnTo>
                  <a:lnTo>
                    <a:pt x="5789" y="889977"/>
                  </a:lnTo>
                  <a:lnTo>
                    <a:pt x="1461" y="842374"/>
                  </a:lnTo>
                  <a:lnTo>
                    <a:pt x="0" y="794003"/>
                  </a:lnTo>
                  <a:close/>
                </a:path>
              </a:pathLst>
            </a:custGeom>
            <a:ln w="57150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769602" y="4447159"/>
            <a:ext cx="185801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186690" algn="ctr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333E50"/>
                </a:solidFill>
                <a:latin typeface="Arial"/>
                <a:cs typeface="Arial"/>
              </a:rPr>
              <a:t>U</a:t>
            </a:r>
            <a:r>
              <a:rPr sz="1400" b="1" spc="20" dirty="0">
                <a:solidFill>
                  <a:srgbClr val="333E50"/>
                </a:solidFill>
                <a:latin typeface="Arial"/>
                <a:cs typeface="Arial"/>
              </a:rPr>
              <a:t>so</a:t>
            </a:r>
            <a:r>
              <a:rPr sz="14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4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333E50"/>
                </a:solidFill>
                <a:latin typeface="Arial"/>
                <a:cs typeface="Arial"/>
              </a:rPr>
              <a:t>es</a:t>
            </a:r>
            <a:r>
              <a:rPr sz="1400" b="1" spc="55" dirty="0">
                <a:solidFill>
                  <a:srgbClr val="333E50"/>
                </a:solidFill>
                <a:latin typeface="Arial"/>
                <a:cs typeface="Arial"/>
              </a:rPr>
              <a:t>p</a:t>
            </a:r>
            <a:r>
              <a:rPr sz="1400" b="1" spc="16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b="1" spc="6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io</a:t>
            </a:r>
            <a:r>
              <a:rPr sz="1400" b="1" dirty="0">
                <a:solidFill>
                  <a:srgbClr val="333E50"/>
                </a:solidFill>
                <a:latin typeface="Arial"/>
                <a:cs typeface="Arial"/>
              </a:rPr>
              <a:t>s  </a:t>
            </a:r>
            <a:r>
              <a:rPr sz="1400" b="1" spc="70" dirty="0">
                <a:solidFill>
                  <a:srgbClr val="333E50"/>
                </a:solidFill>
                <a:latin typeface="Arial"/>
                <a:cs typeface="Arial"/>
              </a:rPr>
              <a:t>abiertos </a:t>
            </a:r>
            <a:r>
              <a:rPr sz="1400" b="1" spc="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Parques,</a:t>
            </a:r>
            <a:r>
              <a:rPr sz="14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loz</a:t>
            </a:r>
            <a:r>
              <a:rPr sz="14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s</a:t>
            </a:r>
            <a:endParaRPr sz="14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por</a:t>
            </a:r>
            <a:r>
              <a:rPr sz="14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400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14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v</a:t>
            </a:r>
            <a:r>
              <a:rPr sz="14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as,</a:t>
            </a:r>
            <a:r>
              <a:rPr sz="14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stadi</a:t>
            </a:r>
            <a:r>
              <a:rPr sz="14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os,  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calles.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889617" y="2649092"/>
            <a:ext cx="1659255" cy="1645285"/>
            <a:chOff x="9889617" y="2649092"/>
            <a:chExt cx="1659255" cy="164528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18192" y="2677667"/>
              <a:ext cx="1601724" cy="158800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918192" y="2677667"/>
              <a:ext cx="1602105" cy="1588135"/>
            </a:xfrm>
            <a:custGeom>
              <a:avLst/>
              <a:gdLst/>
              <a:ahLst/>
              <a:cxnLst/>
              <a:rect l="l" t="t" r="r" b="b"/>
              <a:pathLst>
                <a:path w="1602104" h="1588135">
                  <a:moveTo>
                    <a:pt x="0" y="794004"/>
                  </a:moveTo>
                  <a:lnTo>
                    <a:pt x="1461" y="745633"/>
                  </a:lnTo>
                  <a:lnTo>
                    <a:pt x="5789" y="698030"/>
                  </a:lnTo>
                  <a:lnTo>
                    <a:pt x="12901" y="651276"/>
                  </a:lnTo>
                  <a:lnTo>
                    <a:pt x="22713" y="605455"/>
                  </a:lnTo>
                  <a:lnTo>
                    <a:pt x="35140" y="560650"/>
                  </a:lnTo>
                  <a:lnTo>
                    <a:pt x="50099" y="516944"/>
                  </a:lnTo>
                  <a:lnTo>
                    <a:pt x="67507" y="474419"/>
                  </a:lnTo>
                  <a:lnTo>
                    <a:pt x="87279" y="433160"/>
                  </a:lnTo>
                  <a:lnTo>
                    <a:pt x="109332" y="393248"/>
                  </a:lnTo>
                  <a:lnTo>
                    <a:pt x="133583" y="354767"/>
                  </a:lnTo>
                  <a:lnTo>
                    <a:pt x="159947" y="317800"/>
                  </a:lnTo>
                  <a:lnTo>
                    <a:pt x="188340" y="282431"/>
                  </a:lnTo>
                  <a:lnTo>
                    <a:pt x="218679" y="248741"/>
                  </a:lnTo>
                  <a:lnTo>
                    <a:pt x="250881" y="216815"/>
                  </a:lnTo>
                  <a:lnTo>
                    <a:pt x="284861" y="186734"/>
                  </a:lnTo>
                  <a:lnTo>
                    <a:pt x="320536" y="158583"/>
                  </a:lnTo>
                  <a:lnTo>
                    <a:pt x="357822" y="132445"/>
                  </a:lnTo>
                  <a:lnTo>
                    <a:pt x="396635" y="108401"/>
                  </a:lnTo>
                  <a:lnTo>
                    <a:pt x="436891" y="86536"/>
                  </a:lnTo>
                  <a:lnTo>
                    <a:pt x="478507" y="66932"/>
                  </a:lnTo>
                  <a:lnTo>
                    <a:pt x="521400" y="49673"/>
                  </a:lnTo>
                  <a:lnTo>
                    <a:pt x="565484" y="34841"/>
                  </a:lnTo>
                  <a:lnTo>
                    <a:pt x="610678" y="22519"/>
                  </a:lnTo>
                  <a:lnTo>
                    <a:pt x="656896" y="12791"/>
                  </a:lnTo>
                  <a:lnTo>
                    <a:pt x="704055" y="5740"/>
                  </a:lnTo>
                  <a:lnTo>
                    <a:pt x="752071" y="1449"/>
                  </a:lnTo>
                  <a:lnTo>
                    <a:pt x="800861" y="0"/>
                  </a:lnTo>
                  <a:lnTo>
                    <a:pt x="849652" y="1449"/>
                  </a:lnTo>
                  <a:lnTo>
                    <a:pt x="897668" y="5740"/>
                  </a:lnTo>
                  <a:lnTo>
                    <a:pt x="944827" y="12791"/>
                  </a:lnTo>
                  <a:lnTo>
                    <a:pt x="991045" y="22519"/>
                  </a:lnTo>
                  <a:lnTo>
                    <a:pt x="1036239" y="34841"/>
                  </a:lnTo>
                  <a:lnTo>
                    <a:pt x="1080323" y="49673"/>
                  </a:lnTo>
                  <a:lnTo>
                    <a:pt x="1123216" y="66932"/>
                  </a:lnTo>
                  <a:lnTo>
                    <a:pt x="1164832" y="86536"/>
                  </a:lnTo>
                  <a:lnTo>
                    <a:pt x="1205088" y="108401"/>
                  </a:lnTo>
                  <a:lnTo>
                    <a:pt x="1243901" y="132445"/>
                  </a:lnTo>
                  <a:lnTo>
                    <a:pt x="1281187" y="158583"/>
                  </a:lnTo>
                  <a:lnTo>
                    <a:pt x="1316862" y="186734"/>
                  </a:lnTo>
                  <a:lnTo>
                    <a:pt x="1350842" y="216815"/>
                  </a:lnTo>
                  <a:lnTo>
                    <a:pt x="1383044" y="248741"/>
                  </a:lnTo>
                  <a:lnTo>
                    <a:pt x="1413383" y="282431"/>
                  </a:lnTo>
                  <a:lnTo>
                    <a:pt x="1441776" y="317800"/>
                  </a:lnTo>
                  <a:lnTo>
                    <a:pt x="1468140" y="354767"/>
                  </a:lnTo>
                  <a:lnTo>
                    <a:pt x="1492391" y="393248"/>
                  </a:lnTo>
                  <a:lnTo>
                    <a:pt x="1514444" y="433160"/>
                  </a:lnTo>
                  <a:lnTo>
                    <a:pt x="1534216" y="474419"/>
                  </a:lnTo>
                  <a:lnTo>
                    <a:pt x="1551624" y="516944"/>
                  </a:lnTo>
                  <a:lnTo>
                    <a:pt x="1566583" y="560650"/>
                  </a:lnTo>
                  <a:lnTo>
                    <a:pt x="1579010" y="605455"/>
                  </a:lnTo>
                  <a:lnTo>
                    <a:pt x="1588822" y="651276"/>
                  </a:lnTo>
                  <a:lnTo>
                    <a:pt x="1595934" y="698030"/>
                  </a:lnTo>
                  <a:lnTo>
                    <a:pt x="1600262" y="745633"/>
                  </a:lnTo>
                  <a:lnTo>
                    <a:pt x="1601724" y="794004"/>
                  </a:lnTo>
                  <a:lnTo>
                    <a:pt x="1600262" y="842374"/>
                  </a:lnTo>
                  <a:lnTo>
                    <a:pt x="1595934" y="889977"/>
                  </a:lnTo>
                  <a:lnTo>
                    <a:pt x="1588822" y="936731"/>
                  </a:lnTo>
                  <a:lnTo>
                    <a:pt x="1579010" y="982552"/>
                  </a:lnTo>
                  <a:lnTo>
                    <a:pt x="1566583" y="1027357"/>
                  </a:lnTo>
                  <a:lnTo>
                    <a:pt x="1551624" y="1071063"/>
                  </a:lnTo>
                  <a:lnTo>
                    <a:pt x="1534216" y="1113588"/>
                  </a:lnTo>
                  <a:lnTo>
                    <a:pt x="1514444" y="1154847"/>
                  </a:lnTo>
                  <a:lnTo>
                    <a:pt x="1492391" y="1194759"/>
                  </a:lnTo>
                  <a:lnTo>
                    <a:pt x="1468140" y="1233240"/>
                  </a:lnTo>
                  <a:lnTo>
                    <a:pt x="1441776" y="1270207"/>
                  </a:lnTo>
                  <a:lnTo>
                    <a:pt x="1413383" y="1305576"/>
                  </a:lnTo>
                  <a:lnTo>
                    <a:pt x="1383044" y="1339266"/>
                  </a:lnTo>
                  <a:lnTo>
                    <a:pt x="1350842" y="1371192"/>
                  </a:lnTo>
                  <a:lnTo>
                    <a:pt x="1316862" y="1401273"/>
                  </a:lnTo>
                  <a:lnTo>
                    <a:pt x="1281187" y="1429424"/>
                  </a:lnTo>
                  <a:lnTo>
                    <a:pt x="1243901" y="1455562"/>
                  </a:lnTo>
                  <a:lnTo>
                    <a:pt x="1205088" y="1479606"/>
                  </a:lnTo>
                  <a:lnTo>
                    <a:pt x="1164832" y="1501471"/>
                  </a:lnTo>
                  <a:lnTo>
                    <a:pt x="1123216" y="1521075"/>
                  </a:lnTo>
                  <a:lnTo>
                    <a:pt x="1080323" y="1538334"/>
                  </a:lnTo>
                  <a:lnTo>
                    <a:pt x="1036239" y="1553166"/>
                  </a:lnTo>
                  <a:lnTo>
                    <a:pt x="991045" y="1565488"/>
                  </a:lnTo>
                  <a:lnTo>
                    <a:pt x="944827" y="1575216"/>
                  </a:lnTo>
                  <a:lnTo>
                    <a:pt x="897668" y="1582267"/>
                  </a:lnTo>
                  <a:lnTo>
                    <a:pt x="849652" y="1586558"/>
                  </a:lnTo>
                  <a:lnTo>
                    <a:pt x="800861" y="1588008"/>
                  </a:lnTo>
                  <a:lnTo>
                    <a:pt x="752071" y="1586558"/>
                  </a:lnTo>
                  <a:lnTo>
                    <a:pt x="704055" y="1582267"/>
                  </a:lnTo>
                  <a:lnTo>
                    <a:pt x="656896" y="1575216"/>
                  </a:lnTo>
                  <a:lnTo>
                    <a:pt x="610678" y="1565488"/>
                  </a:lnTo>
                  <a:lnTo>
                    <a:pt x="565484" y="1553166"/>
                  </a:lnTo>
                  <a:lnTo>
                    <a:pt x="521400" y="1538334"/>
                  </a:lnTo>
                  <a:lnTo>
                    <a:pt x="478507" y="1521075"/>
                  </a:lnTo>
                  <a:lnTo>
                    <a:pt x="436891" y="1501471"/>
                  </a:lnTo>
                  <a:lnTo>
                    <a:pt x="396635" y="1479606"/>
                  </a:lnTo>
                  <a:lnTo>
                    <a:pt x="357822" y="1455562"/>
                  </a:lnTo>
                  <a:lnTo>
                    <a:pt x="320536" y="1429424"/>
                  </a:lnTo>
                  <a:lnTo>
                    <a:pt x="284861" y="1401273"/>
                  </a:lnTo>
                  <a:lnTo>
                    <a:pt x="250881" y="1371192"/>
                  </a:lnTo>
                  <a:lnTo>
                    <a:pt x="218679" y="1339266"/>
                  </a:lnTo>
                  <a:lnTo>
                    <a:pt x="188340" y="1305576"/>
                  </a:lnTo>
                  <a:lnTo>
                    <a:pt x="159947" y="1270207"/>
                  </a:lnTo>
                  <a:lnTo>
                    <a:pt x="133583" y="1233240"/>
                  </a:lnTo>
                  <a:lnTo>
                    <a:pt x="109332" y="1194759"/>
                  </a:lnTo>
                  <a:lnTo>
                    <a:pt x="87279" y="1154847"/>
                  </a:lnTo>
                  <a:lnTo>
                    <a:pt x="67507" y="1113588"/>
                  </a:lnTo>
                  <a:lnTo>
                    <a:pt x="50099" y="1071063"/>
                  </a:lnTo>
                  <a:lnTo>
                    <a:pt x="35140" y="1027357"/>
                  </a:lnTo>
                  <a:lnTo>
                    <a:pt x="22713" y="982552"/>
                  </a:lnTo>
                  <a:lnTo>
                    <a:pt x="12901" y="936731"/>
                  </a:lnTo>
                  <a:lnTo>
                    <a:pt x="5789" y="889977"/>
                  </a:lnTo>
                  <a:lnTo>
                    <a:pt x="1461" y="842374"/>
                  </a:lnTo>
                  <a:lnTo>
                    <a:pt x="0" y="794004"/>
                  </a:lnTo>
                  <a:close/>
                </a:path>
              </a:pathLst>
            </a:custGeom>
            <a:ln w="57150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6976109">
              <a:lnSpc>
                <a:spcPct val="100000"/>
              </a:lnSpc>
              <a:spcBef>
                <a:spcPts val="465"/>
              </a:spcBef>
            </a:pPr>
            <a:r>
              <a:rPr spc="-215" dirty="0"/>
              <a:t>2.</a:t>
            </a:r>
            <a:r>
              <a:rPr spc="-125" dirty="0"/>
              <a:t> </a:t>
            </a:r>
            <a:r>
              <a:rPr spc="135" dirty="0"/>
              <a:t>C</a:t>
            </a:r>
            <a:r>
              <a:rPr spc="130" dirty="0"/>
              <a:t>u</a:t>
            </a:r>
            <a:r>
              <a:rPr spc="225" dirty="0"/>
              <a:t>m</a:t>
            </a:r>
            <a:r>
              <a:rPr spc="155" dirty="0"/>
              <a:t>p</a:t>
            </a:r>
            <a:r>
              <a:rPr spc="-114" dirty="0"/>
              <a:t>l</a:t>
            </a:r>
            <a:r>
              <a:rPr spc="-130" dirty="0"/>
              <a:t>i</a:t>
            </a:r>
            <a:r>
              <a:rPr spc="65" dirty="0"/>
              <a:t>miento</a:t>
            </a:r>
            <a:r>
              <a:rPr spc="-165" dirty="0"/>
              <a:t> </a:t>
            </a:r>
            <a:r>
              <a:rPr spc="140" dirty="0"/>
              <a:t>de</a:t>
            </a:r>
            <a:r>
              <a:rPr spc="-120" dirty="0"/>
              <a:t> </a:t>
            </a:r>
            <a:r>
              <a:rPr spc="260" dirty="0"/>
              <a:t>m</a:t>
            </a:r>
            <a:r>
              <a:rPr spc="165" dirty="0"/>
              <a:t>e</a:t>
            </a:r>
            <a:r>
              <a:rPr spc="110" dirty="0"/>
              <a:t>tas</a:t>
            </a:r>
          </a:p>
          <a:p>
            <a:pPr marL="7381240">
              <a:lnSpc>
                <a:spcPct val="100000"/>
              </a:lnSpc>
              <a:spcBef>
                <a:spcPts val="459"/>
              </a:spcBef>
            </a:pPr>
            <a:r>
              <a:rPr b="1" spc="90" dirty="0">
                <a:solidFill>
                  <a:srgbClr val="1F4E79"/>
                </a:solidFill>
                <a:latin typeface="Arial"/>
                <a:cs typeface="Arial"/>
              </a:rPr>
              <a:t>Año</a:t>
            </a:r>
            <a:r>
              <a:rPr b="1" spc="-19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105" dirty="0">
                <a:solidFill>
                  <a:srgbClr val="1F4E79"/>
                </a:solidFill>
                <a:latin typeface="Arial"/>
                <a:cs typeface="Arial"/>
              </a:rPr>
              <a:t>fisc</a:t>
            </a:r>
            <a:r>
              <a:rPr b="1" spc="125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b="1" spc="45" dirty="0">
                <a:solidFill>
                  <a:srgbClr val="1F4E79"/>
                </a:solidFill>
                <a:latin typeface="Arial"/>
                <a:cs typeface="Arial"/>
              </a:rPr>
              <a:t>l</a:t>
            </a:r>
            <a:r>
              <a:rPr b="1" spc="-18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1F4E79"/>
                </a:solidFill>
                <a:latin typeface="Arial"/>
                <a:cs typeface="Arial"/>
              </a:rPr>
              <a:t>20</a:t>
            </a:r>
            <a:r>
              <a:rPr sz="3200" b="1" spc="-95" dirty="0">
                <a:solidFill>
                  <a:srgbClr val="1F4E79"/>
                </a:solidFill>
                <a:latin typeface="Arial"/>
                <a:cs typeface="Arial"/>
              </a:rPr>
              <a:t>1</a:t>
            </a:r>
            <a:r>
              <a:rPr sz="3200" b="1" spc="190" dirty="0">
                <a:solidFill>
                  <a:srgbClr val="1F4E79"/>
                </a:solidFill>
                <a:latin typeface="Arial"/>
                <a:cs typeface="Arial"/>
              </a:rPr>
              <a:t>9</a:t>
            </a:r>
            <a:r>
              <a:rPr sz="3200" b="1" spc="-3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180" dirty="0">
                <a:solidFill>
                  <a:srgbClr val="1F4E79"/>
                </a:solidFill>
                <a:latin typeface="Arial"/>
                <a:cs typeface="Arial"/>
              </a:rPr>
              <a:t>al</a:t>
            </a:r>
            <a:r>
              <a:rPr b="1" spc="-19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spc="135" dirty="0">
                <a:solidFill>
                  <a:srgbClr val="1F4E79"/>
                </a:solidFill>
                <a:latin typeface="Arial"/>
                <a:cs typeface="Arial"/>
              </a:rPr>
              <a:t>20</a:t>
            </a:r>
            <a:r>
              <a:rPr sz="3200" b="1" spc="114" dirty="0">
                <a:solidFill>
                  <a:srgbClr val="1F4E79"/>
                </a:solidFill>
                <a:latin typeface="Arial"/>
                <a:cs typeface="Arial"/>
              </a:rPr>
              <a:t>2</a:t>
            </a:r>
            <a:r>
              <a:rPr sz="3200" b="1" spc="-575" dirty="0">
                <a:solidFill>
                  <a:srgbClr val="1F4E79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3508" y="1152525"/>
            <a:ext cx="11546205" cy="3748404"/>
            <a:chOff x="643508" y="1152525"/>
            <a:chExt cx="11546205" cy="3748404"/>
          </a:xfrm>
        </p:grpSpPr>
        <p:sp>
          <p:nvSpPr>
            <p:cNvPr id="3" name="object 3"/>
            <p:cNvSpPr/>
            <p:nvPr/>
          </p:nvSpPr>
          <p:spPr>
            <a:xfrm>
              <a:off x="653033" y="1162050"/>
              <a:ext cx="11146790" cy="0"/>
            </a:xfrm>
            <a:custGeom>
              <a:avLst/>
              <a:gdLst/>
              <a:ahLst/>
              <a:cxnLst/>
              <a:rect l="l" t="t" r="r" b="b"/>
              <a:pathLst>
                <a:path w="11146790">
                  <a:moveTo>
                    <a:pt x="0" y="0"/>
                  </a:moveTo>
                  <a:lnTo>
                    <a:pt x="11146790" y="0"/>
                  </a:lnTo>
                </a:path>
              </a:pathLst>
            </a:custGeom>
            <a:ln w="19050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1019" y="1165859"/>
              <a:ext cx="1725929" cy="23446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77229" y="3326821"/>
              <a:ext cx="2012484" cy="13344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38588" y="1374647"/>
              <a:ext cx="1968246" cy="19682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6615" y="3573779"/>
              <a:ext cx="2212085" cy="132664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88009" y="1617090"/>
            <a:ext cx="6602730" cy="43421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marR="5080" indent="-228600">
              <a:lnSpc>
                <a:spcPct val="90800"/>
              </a:lnSpc>
              <a:spcBef>
                <a:spcPts val="295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Casi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un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mil</a:t>
            </a:r>
            <a:r>
              <a:rPr sz="1800" b="1" spc="50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ón</a:t>
            </a:r>
            <a:r>
              <a:rPr sz="18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800" b="1" spc="3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800" b="1" spc="75" dirty="0">
                <a:solidFill>
                  <a:srgbClr val="333E50"/>
                </a:solidFill>
                <a:latin typeface="Arial"/>
                <a:cs typeface="Arial"/>
              </a:rPr>
              <a:t>ectores</a:t>
            </a:r>
            <a:r>
              <a:rPr sz="18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centros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p</a:t>
            </a:r>
            <a:r>
              <a:rPr sz="1800" b="1" spc="8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800" b="1" spc="100" dirty="0">
                <a:solidFill>
                  <a:srgbClr val="333E50"/>
                </a:solidFill>
                <a:latin typeface="Arial"/>
                <a:cs typeface="Arial"/>
              </a:rPr>
              <a:t>blad</a:t>
            </a:r>
            <a:r>
              <a:rPr sz="1800" b="1" spc="12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v</a:t>
            </a:r>
            <a:r>
              <a:rPr sz="1800" b="1" spc="9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800" b="1" spc="125" dirty="0">
                <a:solidFill>
                  <a:srgbClr val="333E50"/>
                </a:solidFill>
                <a:latin typeface="Arial"/>
                <a:cs typeface="Arial"/>
              </a:rPr>
              <a:t>tan  </a:t>
            </a: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en </a:t>
            </a:r>
            <a:r>
              <a:rPr sz="1800" b="1" spc="55" dirty="0">
                <a:solidFill>
                  <a:srgbClr val="333E50"/>
                </a:solidFill>
                <a:latin typeface="Arial"/>
                <a:cs typeface="Arial"/>
              </a:rPr>
              <a:t>su </a:t>
            </a:r>
            <a:r>
              <a:rPr sz="1800" b="1" spc="100" dirty="0">
                <a:solidFill>
                  <a:srgbClr val="333E50"/>
                </a:solidFill>
                <a:latin typeface="Arial"/>
                <a:cs typeface="Arial"/>
              </a:rPr>
              <a:t>propia </a:t>
            </a:r>
            <a:r>
              <a:rPr sz="1800" b="1" spc="75" dirty="0">
                <a:solidFill>
                  <a:srgbClr val="333E50"/>
                </a:solidFill>
                <a:latin typeface="Arial"/>
                <a:cs typeface="Arial"/>
              </a:rPr>
              <a:t>localidad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, </a:t>
            </a:r>
            <a:r>
              <a:rPr sz="13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se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incrementó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en </a:t>
            </a:r>
            <a:r>
              <a:rPr sz="13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un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56%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la </a:t>
            </a:r>
            <a:r>
              <a:rPr sz="13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instalación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300" spc="-4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nuevas </a:t>
            </a:r>
            <a:r>
              <a:rPr sz="13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mesas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3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sufragio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en </a:t>
            </a:r>
            <a:r>
              <a:rPr sz="13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comunidades </a:t>
            </a:r>
            <a:r>
              <a:rPr sz="13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alejadas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3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su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capital </a:t>
            </a:r>
            <a:r>
              <a:rPr sz="13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distrital </a:t>
            </a:r>
            <a:r>
              <a:rPr sz="13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3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Elecciones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Generales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145" dirty="0">
                <a:solidFill>
                  <a:srgbClr val="333E50"/>
                </a:solidFill>
                <a:latin typeface="Lucida Sans Unicode"/>
                <a:cs typeface="Lucida Sans Unicode"/>
              </a:rPr>
              <a:t>2021.</a:t>
            </a:r>
            <a:endParaRPr sz="1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buClr>
                <a:srgbClr val="333E50"/>
              </a:buClr>
              <a:buFont typeface="Wingdings"/>
              <a:buChar char=""/>
            </a:pPr>
            <a:endParaRPr sz="2600">
              <a:latin typeface="Lucida Sans Unicode"/>
              <a:cs typeface="Lucida Sans Unicode"/>
            </a:endParaRPr>
          </a:p>
          <a:p>
            <a:pPr marL="241300" marR="662940" indent="-228600">
              <a:lnSpc>
                <a:spcPct val="92500"/>
              </a:lnSpc>
              <a:spcBef>
                <a:spcPts val="5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b="1" spc="125" dirty="0">
                <a:solidFill>
                  <a:srgbClr val="333E50"/>
                </a:solidFill>
                <a:latin typeface="Arial"/>
                <a:cs typeface="Arial"/>
              </a:rPr>
              <a:t>Más</a:t>
            </a:r>
            <a:r>
              <a:rPr sz="18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333E50"/>
                </a:solidFill>
                <a:latin typeface="Arial"/>
                <a:cs typeface="Arial"/>
              </a:rPr>
              <a:t>17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mil</a:t>
            </a:r>
            <a:r>
              <a:rPr sz="1800" b="1" spc="50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ones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pe</a:t>
            </a: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1800" b="1" spc="95" dirty="0">
                <a:solidFill>
                  <a:srgbClr val="333E50"/>
                </a:solidFill>
                <a:latin typeface="Arial"/>
                <a:cs typeface="Arial"/>
              </a:rPr>
              <a:t>uanos</a:t>
            </a:r>
            <a:r>
              <a:rPr sz="18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informad</a:t>
            </a:r>
            <a:r>
              <a:rPr sz="1800" b="1" spc="13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spc="15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3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ni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v</a:t>
            </a:r>
            <a:r>
              <a:rPr sz="13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el 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nacional</a:t>
            </a:r>
            <a:r>
              <a:rPr sz="13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respecto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3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Elecciones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Generales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145" dirty="0">
                <a:solidFill>
                  <a:srgbClr val="333E50"/>
                </a:solidFill>
                <a:latin typeface="Lucida Sans Unicode"/>
                <a:cs typeface="Lucida Sans Unicode"/>
              </a:rPr>
              <a:t>2021.</a:t>
            </a:r>
            <a:endParaRPr sz="1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E50"/>
              </a:buClr>
              <a:buFont typeface="Wingdings"/>
              <a:buChar char=""/>
            </a:pPr>
            <a:endParaRPr sz="2600">
              <a:latin typeface="Lucida Sans Unicode"/>
              <a:cs typeface="Lucida Sans Unicode"/>
            </a:endParaRPr>
          </a:p>
          <a:p>
            <a:pPr marL="241300" marR="82550" indent="-228600">
              <a:lnSpc>
                <a:spcPct val="90900"/>
              </a:lnSpc>
              <a:buFont typeface="Wingdings"/>
              <a:buChar char=""/>
              <a:tabLst>
                <a:tab pos="241300" algn="l"/>
              </a:tabLst>
            </a:pPr>
            <a:r>
              <a:rPr sz="1800" b="1" spc="100" dirty="0">
                <a:solidFill>
                  <a:srgbClr val="333E50"/>
                </a:solidFill>
                <a:latin typeface="Arial"/>
                <a:cs typeface="Arial"/>
              </a:rPr>
              <a:t>Información </a:t>
            </a:r>
            <a:r>
              <a:rPr sz="1800" b="1" spc="90" dirty="0">
                <a:solidFill>
                  <a:srgbClr val="333E50"/>
                </a:solidFill>
                <a:latin typeface="Arial"/>
                <a:cs typeface="Arial"/>
              </a:rPr>
              <a:t>electoral 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con </a:t>
            </a:r>
            <a:r>
              <a:rPr sz="1800" b="1" spc="90" dirty="0">
                <a:solidFill>
                  <a:srgbClr val="333E50"/>
                </a:solidFill>
                <a:latin typeface="Arial"/>
                <a:cs typeface="Arial"/>
              </a:rPr>
              <a:t>enfoque </a:t>
            </a:r>
            <a:r>
              <a:rPr sz="1800" b="1" spc="75" dirty="0">
                <a:solidFill>
                  <a:srgbClr val="333E50"/>
                </a:solidFill>
                <a:latin typeface="Arial"/>
                <a:cs typeface="Arial"/>
              </a:rPr>
              <a:t>intercultural</a:t>
            </a:r>
            <a:r>
              <a:rPr sz="13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, </a:t>
            </a:r>
            <a:r>
              <a:rPr sz="1300" spc="155" dirty="0">
                <a:solidFill>
                  <a:srgbClr val="333E50"/>
                </a:solidFill>
                <a:latin typeface="Lucida Sans Unicode"/>
                <a:cs typeface="Lucida Sans Unicode"/>
              </a:rPr>
              <a:t>a </a:t>
            </a:r>
            <a:r>
              <a:rPr sz="1300" spc="1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través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3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3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producción</a:t>
            </a:r>
            <a:r>
              <a:rPr sz="13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3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material</a:t>
            </a:r>
            <a:r>
              <a:rPr sz="1300" spc="-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informativo</a:t>
            </a:r>
            <a:r>
              <a:rPr sz="13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3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3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capacitación</a:t>
            </a:r>
            <a:r>
              <a:rPr sz="13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 </a:t>
            </a:r>
            <a:r>
              <a:rPr sz="1300" spc="-3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en </a:t>
            </a:r>
            <a:r>
              <a:rPr sz="13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distintas </a:t>
            </a:r>
            <a:r>
              <a:rPr sz="13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lenguas </a:t>
            </a:r>
            <a:r>
              <a:rPr sz="13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(quechua </a:t>
            </a:r>
            <a:r>
              <a:rPr sz="13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Collao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y </a:t>
            </a:r>
            <a:r>
              <a:rPr sz="13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Chanka, </a:t>
            </a:r>
            <a:r>
              <a:rPr sz="13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Shipibo, </a:t>
            </a:r>
            <a:r>
              <a:rPr sz="1300" dirty="0">
                <a:solidFill>
                  <a:srgbClr val="333E50"/>
                </a:solidFill>
                <a:latin typeface="Lucida Sans Unicode"/>
                <a:cs typeface="Lucida Sans Unicode"/>
              </a:rPr>
              <a:t>Awajún, </a:t>
            </a:r>
            <a:r>
              <a:rPr sz="13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Ashaninka),</a:t>
            </a:r>
            <a:r>
              <a:rPr sz="1300" spc="-2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con</a:t>
            </a:r>
            <a:r>
              <a:rPr sz="13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un</a:t>
            </a:r>
            <a:r>
              <a:rPr sz="13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enfoque</a:t>
            </a:r>
            <a:r>
              <a:rPr sz="13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3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género</a:t>
            </a:r>
            <a:r>
              <a:rPr sz="13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e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interpretación</a:t>
            </a:r>
            <a:r>
              <a:rPr sz="1300" spc="-1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3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lengua</a:t>
            </a:r>
            <a:r>
              <a:rPr sz="13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3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señas.</a:t>
            </a:r>
            <a:endParaRPr sz="1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E50"/>
              </a:buClr>
              <a:buFont typeface="Wingdings"/>
              <a:buChar char=""/>
            </a:pPr>
            <a:endParaRPr sz="2600">
              <a:latin typeface="Lucida Sans Unicode"/>
              <a:cs typeface="Lucida Sans Unicode"/>
            </a:endParaRPr>
          </a:p>
          <a:p>
            <a:pPr marL="241300" marR="159385" indent="-228600">
              <a:lnSpc>
                <a:spcPct val="91100"/>
              </a:lnSpc>
              <a:buFont typeface="Wingdings"/>
              <a:buChar char=""/>
              <a:tabLst>
                <a:tab pos="241300" algn="l"/>
              </a:tabLst>
            </a:pPr>
            <a:r>
              <a:rPr sz="1800" b="1" spc="125" dirty="0">
                <a:solidFill>
                  <a:srgbClr val="333E50"/>
                </a:solidFill>
                <a:latin typeface="Arial"/>
                <a:cs typeface="Arial"/>
              </a:rPr>
              <a:t>Más</a:t>
            </a:r>
            <a:r>
              <a:rPr sz="18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Arial"/>
                <a:cs typeface="Arial"/>
              </a:rPr>
              <a:t>3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mil</a:t>
            </a:r>
            <a:r>
              <a:rPr sz="1800" b="1" spc="50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ones</a:t>
            </a:r>
            <a:r>
              <a:rPr sz="18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800" b="1" spc="3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800" b="1" spc="75" dirty="0">
                <a:solidFill>
                  <a:srgbClr val="333E50"/>
                </a:solidFill>
                <a:latin typeface="Arial"/>
                <a:cs typeface="Arial"/>
              </a:rPr>
              <a:t>ectores</a:t>
            </a:r>
            <a:r>
              <a:rPr sz="18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800" b="1" spc="3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igi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800" b="1" spc="75" dirty="0">
                <a:solidFill>
                  <a:srgbClr val="333E50"/>
                </a:solidFill>
                <a:latin typeface="Arial"/>
                <a:cs typeface="Arial"/>
              </a:rPr>
              <a:t>ron</a:t>
            </a:r>
            <a:r>
              <a:rPr sz="18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333E50"/>
                </a:solidFill>
                <a:latin typeface="Arial"/>
                <a:cs typeface="Arial"/>
              </a:rPr>
              <a:t>su</a:t>
            </a:r>
            <a:r>
              <a:rPr sz="18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333E50"/>
                </a:solidFill>
                <a:latin typeface="Arial"/>
                <a:cs typeface="Arial"/>
              </a:rPr>
              <a:t>loc</a:t>
            </a: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800" b="1" spc="30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Arial"/>
                <a:cs typeface="Arial"/>
              </a:rPr>
              <a:t>de  </a:t>
            </a:r>
            <a:r>
              <a:rPr sz="1800" b="1" spc="100" dirty="0">
                <a:solidFill>
                  <a:srgbClr val="333E50"/>
                </a:solidFill>
                <a:latin typeface="Arial"/>
                <a:cs typeface="Arial"/>
              </a:rPr>
              <a:t>votación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más</a:t>
            </a:r>
            <a:r>
              <a:rPr sz="13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cercano</a:t>
            </a:r>
            <a:r>
              <a:rPr sz="13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5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3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su</a:t>
            </a:r>
            <a:r>
              <a:rPr sz="13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domicilio</a:t>
            </a:r>
            <a:r>
              <a:rPr sz="13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5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través</a:t>
            </a:r>
            <a:r>
              <a:rPr sz="13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3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3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plataforma</a:t>
            </a:r>
            <a:r>
              <a:rPr sz="13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Elige</a:t>
            </a:r>
            <a:r>
              <a:rPr sz="13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Tu </a:t>
            </a:r>
            <a:r>
              <a:rPr sz="1300" spc="-3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Local</a:t>
            </a:r>
            <a:r>
              <a:rPr sz="13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3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Votación.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6976109">
              <a:lnSpc>
                <a:spcPct val="100000"/>
              </a:lnSpc>
              <a:spcBef>
                <a:spcPts val="465"/>
              </a:spcBef>
            </a:pPr>
            <a:r>
              <a:rPr spc="-215" dirty="0"/>
              <a:t>2.</a:t>
            </a:r>
            <a:r>
              <a:rPr spc="-125" dirty="0"/>
              <a:t> </a:t>
            </a:r>
            <a:r>
              <a:rPr spc="135" dirty="0"/>
              <a:t>C</a:t>
            </a:r>
            <a:r>
              <a:rPr spc="130" dirty="0"/>
              <a:t>u</a:t>
            </a:r>
            <a:r>
              <a:rPr spc="225" dirty="0"/>
              <a:t>m</a:t>
            </a:r>
            <a:r>
              <a:rPr spc="155" dirty="0"/>
              <a:t>p</a:t>
            </a:r>
            <a:r>
              <a:rPr spc="-114" dirty="0"/>
              <a:t>l</a:t>
            </a:r>
            <a:r>
              <a:rPr spc="-130" dirty="0"/>
              <a:t>i</a:t>
            </a:r>
            <a:r>
              <a:rPr spc="65" dirty="0"/>
              <a:t>miento</a:t>
            </a:r>
            <a:r>
              <a:rPr spc="-165" dirty="0"/>
              <a:t> </a:t>
            </a:r>
            <a:r>
              <a:rPr spc="140" dirty="0"/>
              <a:t>de</a:t>
            </a:r>
            <a:r>
              <a:rPr spc="-120" dirty="0"/>
              <a:t> </a:t>
            </a:r>
            <a:r>
              <a:rPr spc="260" dirty="0"/>
              <a:t>m</a:t>
            </a:r>
            <a:r>
              <a:rPr spc="165" dirty="0"/>
              <a:t>e</a:t>
            </a:r>
            <a:r>
              <a:rPr spc="110" dirty="0"/>
              <a:t>tas</a:t>
            </a:r>
          </a:p>
          <a:p>
            <a:pPr marL="7381240">
              <a:lnSpc>
                <a:spcPct val="100000"/>
              </a:lnSpc>
              <a:spcBef>
                <a:spcPts val="459"/>
              </a:spcBef>
            </a:pPr>
            <a:r>
              <a:rPr b="1" spc="90" dirty="0">
                <a:solidFill>
                  <a:srgbClr val="1F4E79"/>
                </a:solidFill>
                <a:latin typeface="Arial"/>
                <a:cs typeface="Arial"/>
              </a:rPr>
              <a:t>Año</a:t>
            </a:r>
            <a:r>
              <a:rPr b="1" spc="-19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105" dirty="0">
                <a:solidFill>
                  <a:srgbClr val="1F4E79"/>
                </a:solidFill>
                <a:latin typeface="Arial"/>
                <a:cs typeface="Arial"/>
              </a:rPr>
              <a:t>fisc</a:t>
            </a:r>
            <a:r>
              <a:rPr b="1" spc="125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b="1" spc="45" dirty="0">
                <a:solidFill>
                  <a:srgbClr val="1F4E79"/>
                </a:solidFill>
                <a:latin typeface="Arial"/>
                <a:cs typeface="Arial"/>
              </a:rPr>
              <a:t>l</a:t>
            </a:r>
            <a:r>
              <a:rPr b="1" spc="-18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1F4E79"/>
                </a:solidFill>
                <a:latin typeface="Arial"/>
                <a:cs typeface="Arial"/>
              </a:rPr>
              <a:t>20</a:t>
            </a:r>
            <a:r>
              <a:rPr sz="3200" b="1" spc="-95" dirty="0">
                <a:solidFill>
                  <a:srgbClr val="1F4E79"/>
                </a:solidFill>
                <a:latin typeface="Arial"/>
                <a:cs typeface="Arial"/>
              </a:rPr>
              <a:t>1</a:t>
            </a:r>
            <a:r>
              <a:rPr sz="3200" b="1" spc="190" dirty="0">
                <a:solidFill>
                  <a:srgbClr val="1F4E79"/>
                </a:solidFill>
                <a:latin typeface="Arial"/>
                <a:cs typeface="Arial"/>
              </a:rPr>
              <a:t>9</a:t>
            </a:r>
            <a:r>
              <a:rPr sz="3200" b="1" spc="-3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180" dirty="0">
                <a:solidFill>
                  <a:srgbClr val="1F4E79"/>
                </a:solidFill>
                <a:latin typeface="Arial"/>
                <a:cs typeface="Arial"/>
              </a:rPr>
              <a:t>al</a:t>
            </a:r>
            <a:r>
              <a:rPr b="1" spc="-19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spc="135" dirty="0">
                <a:solidFill>
                  <a:srgbClr val="1F4E79"/>
                </a:solidFill>
                <a:latin typeface="Arial"/>
                <a:cs typeface="Arial"/>
              </a:rPr>
              <a:t>20</a:t>
            </a:r>
            <a:r>
              <a:rPr sz="3200" b="1" spc="114" dirty="0">
                <a:solidFill>
                  <a:srgbClr val="1F4E79"/>
                </a:solidFill>
                <a:latin typeface="Arial"/>
                <a:cs typeface="Arial"/>
              </a:rPr>
              <a:t>2</a:t>
            </a:r>
            <a:r>
              <a:rPr sz="3200" b="1" spc="-575" dirty="0">
                <a:solidFill>
                  <a:srgbClr val="1F4E79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45880" y="4823459"/>
            <a:ext cx="2798826" cy="19011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3" y="1162050"/>
            <a:ext cx="11146790" cy="0"/>
          </a:xfrm>
          <a:custGeom>
            <a:avLst/>
            <a:gdLst/>
            <a:ahLst/>
            <a:cxnLst/>
            <a:rect l="l" t="t" r="r" b="b"/>
            <a:pathLst>
              <a:path w="11146790">
                <a:moveTo>
                  <a:pt x="0" y="0"/>
                </a:moveTo>
                <a:lnTo>
                  <a:pt x="11146790" y="0"/>
                </a:lnTo>
              </a:path>
            </a:pathLst>
          </a:custGeom>
          <a:ln w="19050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5104" y="1908428"/>
            <a:ext cx="5883910" cy="298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090"/>
              </a:lnSpc>
              <a:spcBef>
                <a:spcPts val="100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b="1" spc="-60" dirty="0">
                <a:solidFill>
                  <a:srgbClr val="333E50"/>
                </a:solidFill>
                <a:latin typeface="Arial"/>
                <a:cs typeface="Arial"/>
              </a:rPr>
              <a:t>En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Arial"/>
                <a:cs typeface="Arial"/>
              </a:rPr>
              <a:t>las</a:t>
            </a:r>
            <a:r>
              <a:rPr sz="1800" b="1" spc="-130" dirty="0">
                <a:solidFill>
                  <a:srgbClr val="333E50"/>
                </a:solidFill>
                <a:latin typeface="Arial"/>
                <a:cs typeface="Arial"/>
              </a:rPr>
              <a:t> EG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3E50"/>
                </a:solidFill>
                <a:latin typeface="Arial"/>
                <a:cs typeface="Arial"/>
              </a:rPr>
              <a:t>2021,</a:t>
            </a:r>
            <a:r>
              <a:rPr sz="18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por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30" dirty="0">
                <a:solidFill>
                  <a:srgbClr val="333E50"/>
                </a:solidFill>
                <a:latin typeface="Arial"/>
                <a:cs typeface="Arial"/>
              </a:rPr>
              <a:t>primera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333E50"/>
                </a:solidFill>
                <a:latin typeface="Arial"/>
                <a:cs typeface="Arial"/>
              </a:rPr>
              <a:t>vez,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333E50"/>
                </a:solidFill>
                <a:latin typeface="Arial"/>
                <a:cs typeface="Arial"/>
              </a:rPr>
              <a:t>se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25" dirty="0">
                <a:solidFill>
                  <a:srgbClr val="333E50"/>
                </a:solidFill>
                <a:latin typeface="Arial"/>
                <a:cs typeface="Arial"/>
              </a:rPr>
              <a:t>implementó</a:t>
            </a:r>
            <a:endParaRPr sz="1800">
              <a:latin typeface="Arial"/>
              <a:cs typeface="Arial"/>
            </a:endParaRPr>
          </a:p>
          <a:p>
            <a:pPr marL="240665" marR="5080">
              <a:lnSpc>
                <a:spcPts val="1510"/>
              </a:lnSpc>
              <a:spcBef>
                <a:spcPts val="120"/>
              </a:spcBef>
            </a:pP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un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catálogo</a:t>
            </a:r>
            <a:r>
              <a:rPr sz="14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tiempos</a:t>
            </a:r>
            <a:r>
              <a:rPr sz="14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espacio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4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que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organizaciones </a:t>
            </a:r>
            <a:r>
              <a:rPr sz="1400" spc="-42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políticas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eligieran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sus</a:t>
            </a:r>
            <a:r>
              <a:rPr sz="14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espacios</a:t>
            </a:r>
            <a:r>
              <a:rPr sz="14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4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Franja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Electoral.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Lucida Sans Unicode"/>
              <a:cs typeface="Lucida Sans Unicode"/>
            </a:endParaRPr>
          </a:p>
          <a:p>
            <a:pPr marL="240665" marR="278130" indent="-228600">
              <a:lnSpc>
                <a:spcPct val="97500"/>
              </a:lnSpc>
              <a:buFont typeface="Wingdings"/>
              <a:buChar char=""/>
              <a:tabLst>
                <a:tab pos="241300" algn="l"/>
              </a:tabLst>
            </a:pPr>
            <a:r>
              <a:rPr sz="1800" b="1" spc="-330" dirty="0">
                <a:solidFill>
                  <a:srgbClr val="333E50"/>
                </a:solidFill>
                <a:latin typeface="Arial"/>
                <a:cs typeface="Arial"/>
              </a:rPr>
              <a:t>11</a:t>
            </a:r>
            <a:r>
              <a:rPr sz="1800" b="1" spc="-27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333E50"/>
                </a:solidFill>
                <a:latin typeface="Arial"/>
                <a:cs typeface="Arial"/>
              </a:rPr>
              <a:t>319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333E50"/>
                </a:solidFill>
                <a:latin typeface="Arial"/>
                <a:cs typeface="Arial"/>
              </a:rPr>
              <a:t>ciudadanos</a:t>
            </a:r>
            <a:r>
              <a:rPr sz="1800" b="1" spc="25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333E50"/>
                </a:solidFill>
                <a:latin typeface="Arial"/>
                <a:cs typeface="Arial"/>
              </a:rPr>
              <a:t>participaron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333E50"/>
                </a:solidFill>
                <a:latin typeface="Arial"/>
                <a:cs typeface="Arial"/>
              </a:rPr>
              <a:t>en</a:t>
            </a:r>
            <a:r>
              <a:rPr sz="1800" b="1" spc="28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Arial"/>
                <a:cs typeface="Arial"/>
              </a:rPr>
              <a:t>eventos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 </a:t>
            </a:r>
            <a:r>
              <a:rPr sz="1800" b="1" spc="-4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333E50"/>
                </a:solidFill>
                <a:latin typeface="Arial"/>
                <a:cs typeface="Arial"/>
              </a:rPr>
              <a:t>educación 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electoral</a:t>
            </a:r>
            <a:r>
              <a:rPr sz="1600" b="1" spc="80" dirty="0">
                <a:solidFill>
                  <a:srgbClr val="333E50"/>
                </a:solidFill>
                <a:latin typeface="Arial"/>
                <a:cs typeface="Arial"/>
              </a:rPr>
              <a:t>,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en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las </a:t>
            </a:r>
            <a:r>
              <a:rPr sz="13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modalidades </a:t>
            </a:r>
            <a:r>
              <a:rPr sz="13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virtual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y </a:t>
            </a:r>
            <a:r>
              <a:rPr sz="13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presencial.</a:t>
            </a:r>
            <a:endParaRPr sz="1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"/>
            </a:pPr>
            <a:endParaRPr sz="2500">
              <a:latin typeface="Lucida Sans Unicode"/>
              <a:cs typeface="Lucida Sans Unicode"/>
            </a:endParaRPr>
          </a:p>
          <a:p>
            <a:pPr marL="241300" indent="-228600">
              <a:lnSpc>
                <a:spcPts val="2280"/>
              </a:lnSpc>
              <a:buFont typeface="Wingdings"/>
              <a:buChar char=""/>
              <a:tabLst>
                <a:tab pos="241300" algn="l"/>
              </a:tabLst>
            </a:pPr>
            <a:r>
              <a:rPr sz="2000" b="1" spc="9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2000" b="1" spc="70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2000" b="1" spc="140" dirty="0">
                <a:solidFill>
                  <a:srgbClr val="333E50"/>
                </a:solidFill>
                <a:latin typeface="Arial"/>
                <a:cs typeface="Arial"/>
              </a:rPr>
              <a:t>ecua</a:t>
            </a:r>
            <a:r>
              <a:rPr sz="2000" b="1" spc="125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2000" b="1" spc="2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2000" b="1" spc="50" dirty="0">
                <a:solidFill>
                  <a:srgbClr val="333E50"/>
                </a:solidFill>
                <a:latin typeface="Arial"/>
                <a:cs typeface="Arial"/>
              </a:rPr>
              <a:t>ó</a:t>
            </a:r>
            <a:r>
              <a:rPr sz="2000" b="1" spc="130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20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55" dirty="0">
                <a:solidFill>
                  <a:srgbClr val="333E50"/>
                </a:solidFill>
                <a:latin typeface="Arial"/>
                <a:cs typeface="Arial"/>
              </a:rPr>
              <a:t>y</a:t>
            </a:r>
            <a:r>
              <a:rPr sz="2000" b="1" spc="-14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30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2000" b="1" spc="125" dirty="0">
                <a:solidFill>
                  <a:srgbClr val="333E50"/>
                </a:solidFill>
                <a:latin typeface="Arial"/>
                <a:cs typeface="Arial"/>
              </a:rPr>
              <a:t>es</a:t>
            </a:r>
            <a:r>
              <a:rPr sz="2000" b="1" spc="114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2000" b="1" spc="70" dirty="0">
                <a:solidFill>
                  <a:srgbClr val="333E50"/>
                </a:solidFill>
                <a:latin typeface="Arial"/>
                <a:cs typeface="Arial"/>
              </a:rPr>
              <a:t>rr</a:t>
            </a:r>
            <a:r>
              <a:rPr sz="2000" b="1" spc="4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000" b="1" spc="3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2000" b="1" spc="2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2000" b="1" spc="5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-25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25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2000" b="1" spc="12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20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2000" b="1" spc="2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000" b="1" spc="65" dirty="0">
                <a:solidFill>
                  <a:srgbClr val="333E50"/>
                </a:solidFill>
                <a:latin typeface="Arial"/>
                <a:cs typeface="Arial"/>
              </a:rPr>
              <a:t>luci</a:t>
            </a:r>
            <a:r>
              <a:rPr sz="2000" b="1" spc="7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000" b="1" spc="85" dirty="0">
                <a:solidFill>
                  <a:srgbClr val="333E50"/>
                </a:solidFill>
                <a:latin typeface="Arial"/>
                <a:cs typeface="Arial"/>
              </a:rPr>
              <a:t>nes</a:t>
            </a:r>
            <a:endParaRPr sz="2000">
              <a:latin typeface="Arial"/>
              <a:cs typeface="Arial"/>
            </a:endParaRPr>
          </a:p>
          <a:p>
            <a:pPr marL="240665">
              <a:lnSpc>
                <a:spcPts val="2280"/>
              </a:lnSpc>
            </a:pPr>
            <a:r>
              <a:rPr sz="2000" b="1" spc="95" dirty="0">
                <a:solidFill>
                  <a:srgbClr val="333E50"/>
                </a:solidFill>
                <a:latin typeface="Arial"/>
                <a:cs typeface="Arial"/>
              </a:rPr>
              <a:t>tecnológicas</a:t>
            </a:r>
            <a:r>
              <a:rPr sz="2000" b="1" spc="-14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95" dirty="0">
                <a:solidFill>
                  <a:srgbClr val="333E50"/>
                </a:solidFill>
                <a:latin typeface="Arial"/>
                <a:cs typeface="Arial"/>
              </a:rPr>
              <a:t>electorales</a:t>
            </a:r>
            <a:r>
              <a:rPr sz="20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2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2000" b="1" spc="-14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85" dirty="0">
                <a:solidFill>
                  <a:srgbClr val="333E50"/>
                </a:solidFill>
                <a:latin typeface="Arial"/>
                <a:cs typeface="Arial"/>
              </a:rPr>
              <a:t>institucionales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99015" y="1682495"/>
            <a:ext cx="4379595" cy="5015865"/>
            <a:chOff x="7399015" y="1682495"/>
            <a:chExt cx="4379595" cy="5015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2875" y="3029699"/>
              <a:ext cx="3245360" cy="3875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3544" y="1682495"/>
              <a:ext cx="3226307" cy="13533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9015" y="4503417"/>
              <a:ext cx="3338332" cy="3975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9688" y="3116579"/>
              <a:ext cx="3319271" cy="13929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7080" y="6213347"/>
              <a:ext cx="3041159" cy="4846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3188" y="4515611"/>
              <a:ext cx="3026663" cy="170383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6976109">
              <a:lnSpc>
                <a:spcPct val="100000"/>
              </a:lnSpc>
              <a:spcBef>
                <a:spcPts val="465"/>
              </a:spcBef>
            </a:pPr>
            <a:r>
              <a:rPr spc="-215" dirty="0"/>
              <a:t>2.</a:t>
            </a:r>
            <a:r>
              <a:rPr spc="-125" dirty="0"/>
              <a:t> </a:t>
            </a:r>
            <a:r>
              <a:rPr spc="135" dirty="0"/>
              <a:t>C</a:t>
            </a:r>
            <a:r>
              <a:rPr spc="130" dirty="0"/>
              <a:t>u</a:t>
            </a:r>
            <a:r>
              <a:rPr spc="225" dirty="0"/>
              <a:t>m</a:t>
            </a:r>
            <a:r>
              <a:rPr spc="155" dirty="0"/>
              <a:t>p</a:t>
            </a:r>
            <a:r>
              <a:rPr spc="-114" dirty="0"/>
              <a:t>l</a:t>
            </a:r>
            <a:r>
              <a:rPr spc="-130" dirty="0"/>
              <a:t>i</a:t>
            </a:r>
            <a:r>
              <a:rPr spc="65" dirty="0"/>
              <a:t>miento</a:t>
            </a:r>
            <a:r>
              <a:rPr spc="-165" dirty="0"/>
              <a:t> </a:t>
            </a:r>
            <a:r>
              <a:rPr spc="140" dirty="0"/>
              <a:t>de</a:t>
            </a:r>
            <a:r>
              <a:rPr spc="-120" dirty="0"/>
              <a:t> </a:t>
            </a:r>
            <a:r>
              <a:rPr spc="260" dirty="0"/>
              <a:t>m</a:t>
            </a:r>
            <a:r>
              <a:rPr spc="165" dirty="0"/>
              <a:t>e</a:t>
            </a:r>
            <a:r>
              <a:rPr spc="110" dirty="0"/>
              <a:t>tas</a:t>
            </a:r>
          </a:p>
          <a:p>
            <a:pPr marL="7381240">
              <a:lnSpc>
                <a:spcPct val="100000"/>
              </a:lnSpc>
              <a:spcBef>
                <a:spcPts val="459"/>
              </a:spcBef>
            </a:pPr>
            <a:r>
              <a:rPr b="1" spc="90" dirty="0">
                <a:solidFill>
                  <a:srgbClr val="1F4E79"/>
                </a:solidFill>
                <a:latin typeface="Arial"/>
                <a:cs typeface="Arial"/>
              </a:rPr>
              <a:t>Año</a:t>
            </a:r>
            <a:r>
              <a:rPr b="1" spc="-19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105" dirty="0">
                <a:solidFill>
                  <a:srgbClr val="1F4E79"/>
                </a:solidFill>
                <a:latin typeface="Arial"/>
                <a:cs typeface="Arial"/>
              </a:rPr>
              <a:t>fisc</a:t>
            </a:r>
            <a:r>
              <a:rPr b="1" spc="125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b="1" spc="45" dirty="0">
                <a:solidFill>
                  <a:srgbClr val="1F4E79"/>
                </a:solidFill>
                <a:latin typeface="Arial"/>
                <a:cs typeface="Arial"/>
              </a:rPr>
              <a:t>l</a:t>
            </a:r>
            <a:r>
              <a:rPr b="1" spc="-18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1F4E79"/>
                </a:solidFill>
                <a:latin typeface="Arial"/>
                <a:cs typeface="Arial"/>
              </a:rPr>
              <a:t>20</a:t>
            </a:r>
            <a:r>
              <a:rPr sz="3200" b="1" spc="-95" dirty="0">
                <a:solidFill>
                  <a:srgbClr val="1F4E79"/>
                </a:solidFill>
                <a:latin typeface="Arial"/>
                <a:cs typeface="Arial"/>
              </a:rPr>
              <a:t>1</a:t>
            </a:r>
            <a:r>
              <a:rPr sz="3200" b="1" spc="190" dirty="0">
                <a:solidFill>
                  <a:srgbClr val="1F4E79"/>
                </a:solidFill>
                <a:latin typeface="Arial"/>
                <a:cs typeface="Arial"/>
              </a:rPr>
              <a:t>9</a:t>
            </a:r>
            <a:r>
              <a:rPr sz="3200" b="1" spc="-3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180" dirty="0">
                <a:solidFill>
                  <a:srgbClr val="1F4E79"/>
                </a:solidFill>
                <a:latin typeface="Arial"/>
                <a:cs typeface="Arial"/>
              </a:rPr>
              <a:t>al</a:t>
            </a:r>
            <a:r>
              <a:rPr b="1" spc="-19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spc="135" dirty="0">
                <a:solidFill>
                  <a:srgbClr val="1F4E79"/>
                </a:solidFill>
                <a:latin typeface="Arial"/>
                <a:cs typeface="Arial"/>
              </a:rPr>
              <a:t>20</a:t>
            </a:r>
            <a:r>
              <a:rPr sz="3200" b="1" spc="114" dirty="0">
                <a:solidFill>
                  <a:srgbClr val="1F4E79"/>
                </a:solidFill>
                <a:latin typeface="Arial"/>
                <a:cs typeface="Arial"/>
              </a:rPr>
              <a:t>2</a:t>
            </a:r>
            <a:r>
              <a:rPr sz="3200" b="1" spc="-575" dirty="0">
                <a:solidFill>
                  <a:srgbClr val="1F4E79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333" y="128759"/>
            <a:ext cx="11155680" cy="10153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763384">
              <a:lnSpc>
                <a:spcPct val="100000"/>
              </a:lnSpc>
              <a:spcBef>
                <a:spcPts val="470"/>
              </a:spcBef>
            </a:pPr>
            <a:r>
              <a:rPr spc="-215" dirty="0"/>
              <a:t>2.</a:t>
            </a:r>
            <a:r>
              <a:rPr spc="-125" dirty="0"/>
              <a:t> </a:t>
            </a:r>
            <a:r>
              <a:rPr spc="135" dirty="0"/>
              <a:t>C</a:t>
            </a:r>
            <a:r>
              <a:rPr spc="130" dirty="0"/>
              <a:t>u</a:t>
            </a:r>
            <a:r>
              <a:rPr spc="225" dirty="0"/>
              <a:t>m</a:t>
            </a:r>
            <a:r>
              <a:rPr spc="155" dirty="0"/>
              <a:t>p</a:t>
            </a:r>
            <a:r>
              <a:rPr spc="-114" dirty="0"/>
              <a:t>l</a:t>
            </a:r>
            <a:r>
              <a:rPr spc="-130" dirty="0"/>
              <a:t>i</a:t>
            </a:r>
            <a:r>
              <a:rPr spc="65" dirty="0"/>
              <a:t>miento</a:t>
            </a:r>
            <a:r>
              <a:rPr spc="-165" dirty="0"/>
              <a:t> </a:t>
            </a:r>
            <a:r>
              <a:rPr spc="140" dirty="0"/>
              <a:t>de</a:t>
            </a:r>
            <a:r>
              <a:rPr spc="-120" dirty="0"/>
              <a:t> </a:t>
            </a:r>
            <a:r>
              <a:rPr spc="260" dirty="0"/>
              <a:t>m</a:t>
            </a:r>
            <a:r>
              <a:rPr spc="165" dirty="0"/>
              <a:t>e</a:t>
            </a:r>
            <a:r>
              <a:rPr spc="110" dirty="0"/>
              <a:t>tas</a:t>
            </a: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2364105" algn="l"/>
              </a:tabLst>
            </a:pPr>
            <a:r>
              <a:rPr b="1" u="heavy" spc="-17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	</a:t>
            </a:r>
            <a:r>
              <a:rPr b="1" u="heavy" spc="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Año</a:t>
            </a:r>
            <a:r>
              <a:rPr b="1" u="heavy" spc="-1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10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fiscal</a:t>
            </a:r>
            <a:r>
              <a:rPr b="1" u="heavy" spc="-17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1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2022</a:t>
            </a:r>
            <a:r>
              <a:rPr sz="3200" b="1" u="heavy" spc="-34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18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al</a:t>
            </a:r>
            <a:r>
              <a:rPr b="1" u="heavy" spc="-18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4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II</a:t>
            </a:r>
            <a:r>
              <a:rPr b="1" u="heavy" spc="-18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12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Trimestre</a:t>
            </a:r>
            <a:r>
              <a:rPr b="1" u="heavy" spc="-204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19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y</a:t>
            </a:r>
            <a:r>
              <a:rPr b="1" u="heavy" spc="-18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12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proyección</a:t>
            </a:r>
            <a:r>
              <a:rPr b="1" u="heavy" spc="-21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18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al</a:t>
            </a:r>
            <a:r>
              <a:rPr b="1" u="heavy" spc="-18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114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cierre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552" y="1547571"/>
            <a:ext cx="6652259" cy="460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100"/>
              </a:lnSpc>
              <a:spcBef>
                <a:spcPts val="100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b="1" spc="85" dirty="0">
                <a:solidFill>
                  <a:srgbClr val="333E50"/>
                </a:solidFill>
                <a:latin typeface="Arial"/>
                <a:cs typeface="Arial"/>
              </a:rPr>
              <a:t>Organización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35" dirty="0">
                <a:solidFill>
                  <a:srgbClr val="333E50"/>
                </a:solidFill>
                <a:latin typeface="Arial"/>
                <a:cs typeface="Arial"/>
              </a:rPr>
              <a:t>y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ejecución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Arial"/>
                <a:cs typeface="Arial"/>
              </a:rPr>
              <a:t>las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333E50"/>
                </a:solidFill>
                <a:latin typeface="Arial"/>
                <a:cs typeface="Arial"/>
              </a:rPr>
              <a:t>Elecciones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333E50"/>
                </a:solidFill>
                <a:latin typeface="Arial"/>
                <a:cs typeface="Arial"/>
              </a:rPr>
              <a:t>Internas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endParaRPr sz="1300">
              <a:latin typeface="Lucida Sans Unicode"/>
              <a:cs typeface="Lucida Sans Unicode"/>
            </a:endParaRPr>
          </a:p>
          <a:p>
            <a:pPr marL="240665">
              <a:lnSpc>
                <a:spcPts val="1500"/>
              </a:lnSpc>
            </a:pPr>
            <a:r>
              <a:rPr sz="1300" spc="-180" dirty="0">
                <a:solidFill>
                  <a:srgbClr val="333E50"/>
                </a:solidFill>
                <a:latin typeface="Lucida Sans Unicode"/>
                <a:cs typeface="Lucida Sans Unicode"/>
              </a:rPr>
              <a:t>147</a:t>
            </a:r>
            <a:r>
              <a:rPr sz="13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organizaciones</a:t>
            </a:r>
            <a:r>
              <a:rPr sz="13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políticas</a:t>
            </a:r>
            <a:r>
              <a:rPr sz="13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3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3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ERM2022.</a:t>
            </a:r>
            <a:endParaRPr sz="1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550">
              <a:latin typeface="Lucida Sans Unicode"/>
              <a:cs typeface="Lucida Sans Unicode"/>
            </a:endParaRPr>
          </a:p>
          <a:p>
            <a:pPr marL="240665" marR="5080" indent="-228600">
              <a:lnSpc>
                <a:spcPct val="92500"/>
              </a:lnSpc>
              <a:buFont typeface="Wingdings"/>
              <a:buChar char=""/>
              <a:tabLst>
                <a:tab pos="241300" algn="l"/>
              </a:tabLst>
            </a:pPr>
            <a:r>
              <a:rPr sz="1800" b="1" spc="85" dirty="0">
                <a:solidFill>
                  <a:srgbClr val="333E50"/>
                </a:solidFill>
                <a:latin typeface="Arial"/>
                <a:cs typeface="Arial"/>
              </a:rPr>
              <a:t>Organización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35" dirty="0">
                <a:solidFill>
                  <a:srgbClr val="333E50"/>
                </a:solidFill>
                <a:latin typeface="Arial"/>
                <a:cs typeface="Arial"/>
              </a:rPr>
              <a:t>y</a:t>
            </a:r>
            <a:r>
              <a:rPr sz="18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333E50"/>
                </a:solidFill>
                <a:latin typeface="Arial"/>
                <a:cs typeface="Arial"/>
              </a:rPr>
              <a:t>ejecución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Arial"/>
                <a:cs typeface="Arial"/>
              </a:rPr>
              <a:t>las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333E50"/>
                </a:solidFill>
                <a:latin typeface="Arial"/>
                <a:cs typeface="Arial"/>
              </a:rPr>
              <a:t>ERM</a:t>
            </a:r>
            <a:r>
              <a:rPr sz="1800" b="1" spc="-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spc="15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nivel</a:t>
            </a:r>
            <a:r>
              <a:rPr sz="13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nacional</a:t>
            </a:r>
            <a:r>
              <a:rPr sz="1300" spc="-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previstas </a:t>
            </a:r>
            <a:r>
              <a:rPr sz="1300" spc="-4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3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pr</a:t>
            </a:r>
            <a:r>
              <a:rPr sz="1300" spc="5" dirty="0">
                <a:solidFill>
                  <a:srgbClr val="333E50"/>
                </a:solidFill>
                <a:latin typeface="Lucida Sans Unicode"/>
                <a:cs typeface="Lucida Sans Unicode"/>
              </a:rPr>
              <a:t>ó</a:t>
            </a:r>
            <a:r>
              <a:rPr sz="1300" spc="-160" dirty="0">
                <a:solidFill>
                  <a:srgbClr val="333E50"/>
                </a:solidFill>
                <a:latin typeface="Lucida Sans Unicode"/>
                <a:cs typeface="Lucida Sans Unicode"/>
              </a:rPr>
              <a:t>x</a:t>
            </a:r>
            <a:r>
              <a:rPr sz="13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i</a:t>
            </a:r>
            <a:r>
              <a:rPr sz="13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mo</a:t>
            </a:r>
            <a:r>
              <a:rPr sz="13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02</a:t>
            </a:r>
            <a:r>
              <a:rPr sz="13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o</a:t>
            </a:r>
            <a:r>
              <a:rPr sz="13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c</a:t>
            </a:r>
            <a:r>
              <a:rPr sz="1300" dirty="0">
                <a:solidFill>
                  <a:srgbClr val="333E50"/>
                </a:solidFill>
                <a:latin typeface="Lucida Sans Unicode"/>
                <a:cs typeface="Lucida Sans Unicode"/>
              </a:rPr>
              <a:t>t</a:t>
            </a:r>
            <a:r>
              <a:rPr sz="1300" spc="-5" dirty="0">
                <a:solidFill>
                  <a:srgbClr val="333E50"/>
                </a:solidFill>
                <a:latin typeface="Lucida Sans Unicode"/>
                <a:cs typeface="Lucida Sans Unicode"/>
              </a:rPr>
              <a:t>u</a:t>
            </a:r>
            <a:r>
              <a:rPr sz="13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bre</a:t>
            </a:r>
            <a:r>
              <a:rPr sz="13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2022.</a:t>
            </a:r>
            <a:endParaRPr sz="1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E50"/>
              </a:buClr>
              <a:buFont typeface="Wingdings"/>
              <a:buChar char=""/>
            </a:pPr>
            <a:endParaRPr sz="1600">
              <a:latin typeface="Lucida Sans Unicode"/>
              <a:cs typeface="Lucida Sans Unicode"/>
            </a:endParaRPr>
          </a:p>
          <a:p>
            <a:pPr marL="240665" marR="57785" indent="-228600">
              <a:lnSpc>
                <a:spcPct val="91100"/>
              </a:lnSpc>
              <a:spcBef>
                <a:spcPts val="5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Incremento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 </a:t>
            </a:r>
            <a:r>
              <a:rPr sz="1800" b="1" spc="125" dirty="0">
                <a:solidFill>
                  <a:srgbClr val="333E50"/>
                </a:solidFill>
                <a:latin typeface="Arial"/>
                <a:cs typeface="Arial"/>
              </a:rPr>
              <a:t>mesas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 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sufragio con </a:t>
            </a:r>
            <a:r>
              <a:rPr sz="1800" b="1" spc="45" dirty="0">
                <a:solidFill>
                  <a:srgbClr val="333E50"/>
                </a:solidFill>
                <a:latin typeface="Arial"/>
                <a:cs typeface="Arial"/>
              </a:rPr>
              <a:t>Solución </a:t>
            </a:r>
            <a:r>
              <a:rPr sz="1800" b="1" spc="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333E50"/>
                </a:solidFill>
                <a:latin typeface="Arial"/>
                <a:cs typeface="Arial"/>
              </a:rPr>
              <a:t>Tecnológica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333E50"/>
                </a:solidFill>
                <a:latin typeface="Arial"/>
                <a:cs typeface="Arial"/>
              </a:rPr>
              <a:t>Apoyo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25" dirty="0">
                <a:solidFill>
                  <a:srgbClr val="333E50"/>
                </a:solidFill>
                <a:latin typeface="Arial"/>
                <a:cs typeface="Arial"/>
              </a:rPr>
              <a:t>al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333E50"/>
                </a:solidFill>
                <a:latin typeface="Arial"/>
                <a:cs typeface="Arial"/>
              </a:rPr>
              <a:t>Escrutinio</a:t>
            </a:r>
            <a:r>
              <a:rPr sz="18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440" dirty="0">
                <a:solidFill>
                  <a:srgbClr val="333E50"/>
                </a:solidFill>
                <a:latin typeface="Arial"/>
                <a:cs typeface="Arial"/>
              </a:rPr>
              <a:t>-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333E50"/>
                </a:solidFill>
                <a:latin typeface="Arial"/>
                <a:cs typeface="Arial"/>
              </a:rPr>
              <a:t>STAE</a:t>
            </a:r>
            <a:r>
              <a:rPr sz="18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3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3029</a:t>
            </a:r>
            <a:r>
              <a:rPr sz="13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30" dirty="0">
                <a:solidFill>
                  <a:srgbClr val="333E50"/>
                </a:solidFill>
                <a:latin typeface="Lucida Sans Unicode"/>
                <a:cs typeface="Lucida Sans Unicode"/>
              </a:rPr>
              <a:t>(EG2021) </a:t>
            </a:r>
            <a:r>
              <a:rPr sz="1300" spc="-3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5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3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8000</a:t>
            </a:r>
            <a:r>
              <a:rPr sz="13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(ERM</a:t>
            </a:r>
            <a:r>
              <a:rPr sz="13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2022).</a:t>
            </a:r>
            <a:endParaRPr sz="1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333E50"/>
              </a:buClr>
              <a:buFont typeface="Wingdings"/>
              <a:buChar char=""/>
            </a:pPr>
            <a:endParaRPr sz="1450">
              <a:latin typeface="Lucida Sans Unicode"/>
              <a:cs typeface="Lucida Sans Unicode"/>
            </a:endParaRPr>
          </a:p>
          <a:p>
            <a:pPr marL="241300" indent="-228600">
              <a:lnSpc>
                <a:spcPts val="2055"/>
              </a:lnSpc>
              <a:buFont typeface="Wingdings"/>
              <a:buChar char=""/>
              <a:tabLst>
                <a:tab pos="241300" algn="l"/>
              </a:tabLst>
            </a:pPr>
            <a:r>
              <a:rPr sz="1800" b="1" spc="-40" dirty="0">
                <a:solidFill>
                  <a:srgbClr val="333E50"/>
                </a:solidFill>
                <a:latin typeface="Arial"/>
                <a:cs typeface="Arial"/>
              </a:rPr>
              <a:t>7</a:t>
            </a:r>
            <a:r>
              <a:rPr sz="1800" b="1" spc="-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333E50"/>
                </a:solidFill>
                <a:latin typeface="Arial"/>
                <a:cs typeface="Arial"/>
              </a:rPr>
              <a:t>protocolos</a:t>
            </a:r>
            <a:r>
              <a:rPr sz="1800" b="1" spc="-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Arial"/>
                <a:cs typeface="Arial"/>
              </a:rPr>
              <a:t>Seguridad</a:t>
            </a:r>
            <a:r>
              <a:rPr sz="1800" b="1" spc="-8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35" dirty="0">
                <a:solidFill>
                  <a:srgbClr val="333E50"/>
                </a:solidFill>
                <a:latin typeface="Arial"/>
                <a:cs typeface="Arial"/>
              </a:rPr>
              <a:t>y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333E50"/>
                </a:solidFill>
                <a:latin typeface="Arial"/>
                <a:cs typeface="Arial"/>
              </a:rPr>
              <a:t>prevención</a:t>
            </a:r>
            <a:r>
              <a:rPr sz="18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contra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25" dirty="0">
                <a:solidFill>
                  <a:srgbClr val="333E50"/>
                </a:solidFill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 marL="240665">
              <a:lnSpc>
                <a:spcPts val="2055"/>
              </a:lnSpc>
            </a:pPr>
            <a:r>
              <a:rPr sz="1800" b="1" spc="55" dirty="0">
                <a:solidFill>
                  <a:srgbClr val="333E50"/>
                </a:solidFill>
                <a:latin typeface="Arial"/>
                <a:cs typeface="Arial"/>
              </a:rPr>
              <a:t>COVID-19</a:t>
            </a:r>
            <a:r>
              <a:rPr sz="1800" b="1" spc="-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actualizados</a:t>
            </a:r>
            <a:r>
              <a:rPr sz="13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y</a:t>
            </a:r>
            <a:r>
              <a:rPr sz="13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coordinados</a:t>
            </a:r>
            <a:r>
              <a:rPr sz="130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con</a:t>
            </a:r>
            <a:r>
              <a:rPr sz="1300" spc="-5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3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normatividad</a:t>
            </a:r>
            <a:r>
              <a:rPr sz="1300" spc="-3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del</a:t>
            </a:r>
            <a:r>
              <a:rPr sz="13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35" dirty="0">
                <a:solidFill>
                  <a:srgbClr val="333E50"/>
                </a:solidFill>
                <a:latin typeface="Lucida Sans Unicode"/>
                <a:cs typeface="Lucida Sans Unicode"/>
              </a:rPr>
              <a:t>MINSA.</a:t>
            </a:r>
            <a:endParaRPr sz="1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Lucida Sans Unicode"/>
              <a:cs typeface="Lucida Sans Unicode"/>
            </a:endParaRPr>
          </a:p>
          <a:p>
            <a:pPr marL="240665" marR="216535" indent="-228600">
              <a:lnSpc>
                <a:spcPts val="1939"/>
              </a:lnSpc>
              <a:buFont typeface="Wingdings"/>
              <a:buChar char=""/>
              <a:tabLst>
                <a:tab pos="241300" algn="l"/>
              </a:tabLst>
            </a:pPr>
            <a:r>
              <a:rPr sz="1800" b="1" spc="10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800" b="1" spc="125" dirty="0">
                <a:solidFill>
                  <a:srgbClr val="333E50"/>
                </a:solidFill>
                <a:latin typeface="Arial"/>
                <a:cs typeface="Arial"/>
              </a:rPr>
              <a:t>rca</a:t>
            </a:r>
            <a:r>
              <a:rPr sz="18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215" dirty="0">
                <a:solidFill>
                  <a:srgbClr val="333E50"/>
                </a:solidFill>
                <a:latin typeface="Arial"/>
                <a:cs typeface="Arial"/>
              </a:rPr>
              <a:t>4</a:t>
            </a:r>
            <a:r>
              <a:rPr sz="18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mil</a:t>
            </a:r>
            <a:r>
              <a:rPr sz="1800" b="1" spc="50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ones</a:t>
            </a:r>
            <a:r>
              <a:rPr sz="18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800" b="1" spc="3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800" b="1" spc="75" dirty="0">
                <a:solidFill>
                  <a:srgbClr val="333E50"/>
                </a:solidFill>
                <a:latin typeface="Arial"/>
                <a:cs typeface="Arial"/>
              </a:rPr>
              <a:t>ectores</a:t>
            </a:r>
            <a:r>
              <a:rPr sz="18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800" b="1" spc="3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igi</a:t>
            </a:r>
            <a:r>
              <a:rPr sz="1800" b="1" spc="8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800" b="1" spc="75" dirty="0">
                <a:solidFill>
                  <a:srgbClr val="333E50"/>
                </a:solidFill>
                <a:latin typeface="Arial"/>
                <a:cs typeface="Arial"/>
              </a:rPr>
              <a:t>ron</a:t>
            </a:r>
            <a:r>
              <a:rPr sz="18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333E50"/>
                </a:solidFill>
                <a:latin typeface="Arial"/>
                <a:cs typeface="Arial"/>
              </a:rPr>
              <a:t>su</a:t>
            </a:r>
            <a:r>
              <a:rPr sz="18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333E50"/>
                </a:solidFill>
                <a:latin typeface="Arial"/>
                <a:cs typeface="Arial"/>
              </a:rPr>
              <a:t>loc</a:t>
            </a:r>
            <a:r>
              <a:rPr sz="1800" b="1" spc="11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800" b="1" spc="30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8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Arial"/>
                <a:cs typeface="Arial"/>
              </a:rPr>
              <a:t>de  </a:t>
            </a:r>
            <a:r>
              <a:rPr sz="1800" b="1" spc="100" dirty="0">
                <a:solidFill>
                  <a:srgbClr val="333E50"/>
                </a:solidFill>
                <a:latin typeface="Arial"/>
                <a:cs typeface="Arial"/>
              </a:rPr>
              <a:t>votación</a:t>
            </a:r>
            <a:r>
              <a:rPr sz="18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spc="95" dirty="0">
                <a:solidFill>
                  <a:srgbClr val="333E50"/>
                </a:solidFill>
                <a:latin typeface="Lucida Sans Unicode"/>
                <a:cs typeface="Lucida Sans Unicode"/>
              </a:rPr>
              <a:t>más</a:t>
            </a:r>
            <a:r>
              <a:rPr sz="13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cercano</a:t>
            </a:r>
            <a:r>
              <a:rPr sz="13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5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3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su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0" dirty="0">
                <a:solidFill>
                  <a:srgbClr val="333E50"/>
                </a:solidFill>
                <a:latin typeface="Lucida Sans Unicode"/>
                <a:cs typeface="Lucida Sans Unicode"/>
              </a:rPr>
              <a:t>domicilio</a:t>
            </a:r>
            <a:r>
              <a:rPr sz="13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15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3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través</a:t>
            </a:r>
            <a:r>
              <a:rPr sz="13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del</a:t>
            </a:r>
            <a:r>
              <a:rPr sz="13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ETLV</a:t>
            </a:r>
            <a:endParaRPr sz="1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3E50"/>
              </a:buClr>
              <a:buFont typeface="Wingdings"/>
              <a:buChar char=""/>
            </a:pPr>
            <a:endParaRPr sz="1600">
              <a:latin typeface="Lucida Sans Unicode"/>
              <a:cs typeface="Lucida Sans Unicode"/>
            </a:endParaRPr>
          </a:p>
          <a:p>
            <a:pPr marL="240665" marR="787400" indent="-228600">
              <a:lnSpc>
                <a:spcPct val="92500"/>
              </a:lnSpc>
              <a:buFont typeface="Wingdings"/>
              <a:buChar char=""/>
              <a:tabLst>
                <a:tab pos="241300" algn="l"/>
              </a:tabLst>
            </a:pPr>
            <a:r>
              <a:rPr sz="1800" b="1" spc="40" dirty="0">
                <a:solidFill>
                  <a:srgbClr val="333E50"/>
                </a:solidFill>
                <a:latin typeface="Arial"/>
                <a:cs typeface="Arial"/>
              </a:rPr>
              <a:t>Protocolos</a:t>
            </a:r>
            <a:r>
              <a:rPr sz="1800" b="1" spc="-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333E50"/>
                </a:solidFill>
                <a:latin typeface="Arial"/>
                <a:cs typeface="Arial"/>
              </a:rPr>
              <a:t>para</a:t>
            </a:r>
            <a:r>
              <a:rPr sz="18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333E50"/>
                </a:solidFill>
                <a:latin typeface="Arial"/>
                <a:cs typeface="Arial"/>
              </a:rPr>
              <a:t>garantizar</a:t>
            </a:r>
            <a:r>
              <a:rPr sz="1800" b="1" spc="-11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333E50"/>
                </a:solidFill>
                <a:latin typeface="Arial"/>
                <a:cs typeface="Arial"/>
              </a:rPr>
              <a:t>el</a:t>
            </a:r>
            <a:r>
              <a:rPr sz="1800" b="1" spc="-10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333E50"/>
                </a:solidFill>
                <a:latin typeface="Arial"/>
                <a:cs typeface="Arial"/>
              </a:rPr>
              <a:t>derecho</a:t>
            </a:r>
            <a:r>
              <a:rPr sz="1800" b="1" spc="-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125" dirty="0">
                <a:solidFill>
                  <a:srgbClr val="333E50"/>
                </a:solidFill>
                <a:latin typeface="Arial"/>
                <a:cs typeface="Arial"/>
              </a:rPr>
              <a:t>al</a:t>
            </a:r>
            <a:r>
              <a:rPr sz="18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333E50"/>
                </a:solidFill>
                <a:latin typeface="Arial"/>
                <a:cs typeface="Arial"/>
              </a:rPr>
              <a:t>voto,</a:t>
            </a:r>
            <a:r>
              <a:rPr sz="18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300" spc="-4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ciudadanos</a:t>
            </a:r>
            <a:r>
              <a:rPr sz="13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3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condición</a:t>
            </a:r>
            <a:r>
              <a:rPr sz="13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3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3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vulnerabilidad</a:t>
            </a:r>
            <a:endParaRPr sz="13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7685" y="1855810"/>
            <a:ext cx="2003213" cy="9681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7604" y="5455920"/>
            <a:ext cx="2608154" cy="8077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6195" y="3364991"/>
            <a:ext cx="2977896" cy="14889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333" y="101002"/>
            <a:ext cx="11138535" cy="10147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745605">
              <a:lnSpc>
                <a:spcPct val="100000"/>
              </a:lnSpc>
              <a:spcBef>
                <a:spcPts val="470"/>
              </a:spcBef>
            </a:pPr>
            <a:r>
              <a:rPr spc="-215" dirty="0"/>
              <a:t>2.</a:t>
            </a:r>
            <a:r>
              <a:rPr spc="-125" dirty="0"/>
              <a:t> </a:t>
            </a:r>
            <a:r>
              <a:rPr spc="135" dirty="0"/>
              <a:t>C</a:t>
            </a:r>
            <a:r>
              <a:rPr spc="130" dirty="0"/>
              <a:t>u</a:t>
            </a:r>
            <a:r>
              <a:rPr spc="225" dirty="0"/>
              <a:t>m</a:t>
            </a:r>
            <a:r>
              <a:rPr spc="155" dirty="0"/>
              <a:t>p</a:t>
            </a:r>
            <a:r>
              <a:rPr spc="-114" dirty="0"/>
              <a:t>l</a:t>
            </a:r>
            <a:r>
              <a:rPr spc="-130" dirty="0"/>
              <a:t>i</a:t>
            </a:r>
            <a:r>
              <a:rPr spc="65" dirty="0"/>
              <a:t>miento</a:t>
            </a:r>
            <a:r>
              <a:rPr spc="-165" dirty="0"/>
              <a:t> </a:t>
            </a:r>
            <a:r>
              <a:rPr spc="140" dirty="0"/>
              <a:t>de</a:t>
            </a:r>
            <a:r>
              <a:rPr spc="-120" dirty="0"/>
              <a:t> </a:t>
            </a:r>
            <a:r>
              <a:rPr spc="260" dirty="0"/>
              <a:t>m</a:t>
            </a:r>
            <a:r>
              <a:rPr spc="165" dirty="0"/>
              <a:t>e</a:t>
            </a:r>
            <a:r>
              <a:rPr spc="110" dirty="0"/>
              <a:t>tas</a:t>
            </a:r>
          </a:p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5970905" algn="l"/>
              </a:tabLst>
            </a:pPr>
            <a:r>
              <a:rPr b="1" u="heavy" spc="-17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	</a:t>
            </a:r>
            <a:r>
              <a:rPr b="1" u="heavy" spc="5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Pro</a:t>
            </a:r>
            <a:r>
              <a:rPr b="1" u="heavy" spc="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g</a:t>
            </a:r>
            <a:r>
              <a:rPr b="1" u="heavy" spc="25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ramac</a:t>
            </a:r>
            <a:r>
              <a:rPr b="1" u="heavy" spc="10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i</a:t>
            </a:r>
            <a:r>
              <a:rPr b="1" u="heavy" spc="7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ó</a:t>
            </a:r>
            <a:r>
              <a:rPr b="1" u="heavy" spc="16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n</a:t>
            </a:r>
            <a:r>
              <a:rPr b="1" u="heavy" spc="-21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17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d</a:t>
            </a:r>
            <a:r>
              <a:rPr b="1" u="heavy" spc="15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e</a:t>
            </a:r>
            <a:r>
              <a:rPr b="1" u="heavy" spc="-18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b="1" u="heavy" spc="27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meta</a:t>
            </a:r>
            <a:r>
              <a:rPr b="1" u="heavy" spc="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s</a:t>
            </a:r>
            <a:r>
              <a:rPr b="1" u="heavy" spc="-19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3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20</a:t>
            </a:r>
            <a:r>
              <a:rPr sz="3200" b="1" u="heavy" spc="120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2</a:t>
            </a:r>
            <a:r>
              <a:rPr sz="3200" b="1" u="heavy" spc="155" dirty="0">
                <a:solidFill>
                  <a:srgbClr val="1F4E79"/>
                </a:solidFill>
                <a:uFill>
                  <a:solidFill>
                    <a:srgbClr val="BBBBBB"/>
                  </a:solidFill>
                </a:u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4450" y="1592707"/>
            <a:ext cx="9312275" cy="458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0" dirty="0">
                <a:solidFill>
                  <a:srgbClr val="333E50"/>
                </a:solidFill>
                <a:latin typeface="Arial"/>
                <a:cs typeface="Arial"/>
              </a:rPr>
              <a:t>Elecci</a:t>
            </a:r>
            <a:r>
              <a:rPr sz="2400" b="1" spc="2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400" b="1" spc="95" dirty="0">
                <a:solidFill>
                  <a:srgbClr val="333E50"/>
                </a:solidFill>
                <a:latin typeface="Arial"/>
                <a:cs typeface="Arial"/>
              </a:rPr>
              <a:t>nes</a:t>
            </a:r>
            <a:r>
              <a:rPr sz="2400" b="1" spc="-1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175" dirty="0">
                <a:solidFill>
                  <a:srgbClr val="333E50"/>
                </a:solidFill>
                <a:latin typeface="Arial"/>
                <a:cs typeface="Arial"/>
              </a:rPr>
              <a:t>Mu</a:t>
            </a:r>
            <a:r>
              <a:rPr sz="2400" b="1" spc="130" dirty="0">
                <a:solidFill>
                  <a:srgbClr val="333E50"/>
                </a:solidFill>
                <a:latin typeface="Arial"/>
                <a:cs typeface="Arial"/>
              </a:rPr>
              <a:t>nicipa</a:t>
            </a:r>
            <a:r>
              <a:rPr sz="2400" b="1" spc="60" dirty="0">
                <a:solidFill>
                  <a:srgbClr val="333E50"/>
                </a:solidFill>
                <a:latin typeface="Arial"/>
                <a:cs typeface="Arial"/>
              </a:rPr>
              <a:t>les</a:t>
            </a:r>
            <a:r>
              <a:rPr sz="2400" b="1" spc="-18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2400" b="1" spc="6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400" b="1" spc="204" dirty="0">
                <a:solidFill>
                  <a:srgbClr val="333E50"/>
                </a:solidFill>
                <a:latin typeface="Arial"/>
                <a:cs typeface="Arial"/>
              </a:rPr>
              <a:t>mplementa</a:t>
            </a:r>
            <a:r>
              <a:rPr sz="2400" b="1" spc="140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400" b="1" spc="110" dirty="0">
                <a:solidFill>
                  <a:srgbClr val="333E50"/>
                </a:solidFill>
                <a:latin typeface="Arial"/>
                <a:cs typeface="Arial"/>
              </a:rPr>
              <a:t>ias</a:t>
            </a:r>
            <a:endParaRPr sz="2400">
              <a:latin typeface="Arial"/>
              <a:cs typeface="Arial"/>
            </a:endParaRPr>
          </a:p>
          <a:p>
            <a:pPr marL="333375" marR="5080">
              <a:lnSpc>
                <a:spcPts val="1620"/>
              </a:lnSpc>
              <a:spcBef>
                <a:spcPts val="1480"/>
              </a:spcBef>
            </a:pPr>
            <a:r>
              <a:rPr sz="15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Las</a:t>
            </a:r>
            <a:r>
              <a:rPr sz="15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-25" dirty="0">
                <a:solidFill>
                  <a:srgbClr val="333E50"/>
                </a:solidFill>
                <a:latin typeface="Lucida Sans Unicode"/>
                <a:cs typeface="Lucida Sans Unicode"/>
              </a:rPr>
              <a:t>EMC,</a:t>
            </a:r>
            <a:r>
              <a:rPr sz="15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incluyen</a:t>
            </a:r>
            <a:r>
              <a:rPr sz="15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5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realización</a:t>
            </a:r>
            <a:r>
              <a:rPr sz="1500" spc="-4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5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elecciones</a:t>
            </a:r>
            <a:r>
              <a:rPr sz="15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primarias,</a:t>
            </a:r>
            <a:r>
              <a:rPr sz="15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en</a:t>
            </a:r>
            <a:r>
              <a:rPr sz="15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tanto</a:t>
            </a:r>
            <a:r>
              <a:rPr sz="15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se</a:t>
            </a:r>
            <a:r>
              <a:rPr sz="15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mantenga</a:t>
            </a:r>
            <a:r>
              <a:rPr sz="15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5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vigencia</a:t>
            </a:r>
            <a:r>
              <a:rPr sz="15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de </a:t>
            </a:r>
            <a:r>
              <a:rPr sz="1500" spc="-459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5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333E50"/>
                </a:solidFill>
                <a:latin typeface="Lucida Sans Unicode"/>
                <a:cs typeface="Lucida Sans Unicode"/>
              </a:rPr>
              <a:t>Ley</a:t>
            </a:r>
            <a:r>
              <a:rPr sz="15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-45" dirty="0">
                <a:solidFill>
                  <a:srgbClr val="333E50"/>
                </a:solidFill>
                <a:latin typeface="Lucida Sans Unicode"/>
                <a:cs typeface="Lucida Sans Unicode"/>
              </a:rPr>
              <a:t>30998,</a:t>
            </a:r>
            <a:r>
              <a:rPr sz="15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333E50"/>
                </a:solidFill>
                <a:latin typeface="Lucida Sans Unicode"/>
                <a:cs typeface="Lucida Sans Unicode"/>
              </a:rPr>
              <a:t>Ley</a:t>
            </a:r>
            <a:r>
              <a:rPr sz="15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que</a:t>
            </a:r>
            <a:r>
              <a:rPr sz="15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45" dirty="0">
                <a:solidFill>
                  <a:srgbClr val="333E50"/>
                </a:solidFill>
                <a:latin typeface="Lucida Sans Unicode"/>
                <a:cs typeface="Lucida Sans Unicode"/>
              </a:rPr>
              <a:t>modifica</a:t>
            </a:r>
            <a:r>
              <a:rPr sz="15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5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333E50"/>
                </a:solidFill>
                <a:latin typeface="Lucida Sans Unicode"/>
                <a:cs typeface="Lucida Sans Unicode"/>
              </a:rPr>
              <a:t>Ley</a:t>
            </a:r>
            <a:r>
              <a:rPr sz="15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80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5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30" dirty="0">
                <a:solidFill>
                  <a:srgbClr val="333E50"/>
                </a:solidFill>
                <a:latin typeface="Lucida Sans Unicode"/>
                <a:cs typeface="Lucida Sans Unicode"/>
              </a:rPr>
              <a:t>organizaciones</a:t>
            </a:r>
            <a:r>
              <a:rPr sz="1500" spc="-8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5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política</a:t>
            </a:r>
            <a:endParaRPr sz="1500">
              <a:latin typeface="Lucida Sans Unicode"/>
              <a:cs typeface="Lucida Sans Unicode"/>
            </a:endParaRPr>
          </a:p>
          <a:p>
            <a:pPr marL="816610" indent="-457834">
              <a:lnSpc>
                <a:spcPct val="100000"/>
              </a:lnSpc>
              <a:spcBef>
                <a:spcPts val="1685"/>
              </a:spcBef>
              <a:buAutoNum type="arabicPeriod"/>
              <a:tabLst>
                <a:tab pos="816610" algn="l"/>
                <a:tab pos="817244" algn="l"/>
              </a:tabLst>
            </a:pPr>
            <a:r>
              <a:rPr sz="2000" b="1" spc="-10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2000" b="1" spc="125" dirty="0">
                <a:solidFill>
                  <a:srgbClr val="333E50"/>
                </a:solidFill>
                <a:latin typeface="Arial"/>
                <a:cs typeface="Arial"/>
              </a:rPr>
              <a:t>du</a:t>
            </a:r>
            <a:r>
              <a:rPr sz="2000" b="1" spc="120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2000" b="1" spc="55" dirty="0">
                <a:solidFill>
                  <a:srgbClr val="333E50"/>
                </a:solidFill>
                <a:latin typeface="Arial"/>
                <a:cs typeface="Arial"/>
              </a:rPr>
              <a:t>ir</a:t>
            </a:r>
            <a:r>
              <a:rPr sz="2000" b="1" spc="-14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333E50"/>
                </a:solidFill>
                <a:latin typeface="Arial"/>
                <a:cs typeface="Arial"/>
              </a:rPr>
              <a:t>el</a:t>
            </a:r>
            <a:r>
              <a:rPr sz="2000" b="1" spc="-14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30" dirty="0">
                <a:solidFill>
                  <a:srgbClr val="333E50"/>
                </a:solidFill>
                <a:latin typeface="Arial"/>
                <a:cs typeface="Arial"/>
              </a:rPr>
              <a:t>nú</a:t>
            </a:r>
            <a:r>
              <a:rPr sz="2000" b="1" spc="285" dirty="0">
                <a:solidFill>
                  <a:srgbClr val="333E50"/>
                </a:solidFill>
                <a:latin typeface="Arial"/>
                <a:cs typeface="Arial"/>
              </a:rPr>
              <a:t>m</a:t>
            </a:r>
            <a:r>
              <a:rPr sz="2000" b="1" spc="18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2000" b="1" spc="65" dirty="0">
                <a:solidFill>
                  <a:srgbClr val="333E50"/>
                </a:solidFill>
                <a:latin typeface="Arial"/>
                <a:cs typeface="Arial"/>
              </a:rPr>
              <a:t>ro</a:t>
            </a:r>
            <a:r>
              <a:rPr sz="2000" b="1" spc="-1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30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20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50" dirty="0">
                <a:solidFill>
                  <a:srgbClr val="333E50"/>
                </a:solidFill>
                <a:latin typeface="Arial"/>
                <a:cs typeface="Arial"/>
              </a:rPr>
              <a:t>actas</a:t>
            </a:r>
            <a:r>
              <a:rPr sz="2000" b="1" spc="-1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85" dirty="0">
                <a:solidFill>
                  <a:srgbClr val="333E50"/>
                </a:solidFill>
                <a:latin typeface="Arial"/>
                <a:cs typeface="Arial"/>
              </a:rPr>
              <a:t>obse</a:t>
            </a:r>
            <a:r>
              <a:rPr sz="2000" b="1" spc="4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000" b="1" spc="145" dirty="0">
                <a:solidFill>
                  <a:srgbClr val="333E50"/>
                </a:solidFill>
                <a:latin typeface="Arial"/>
                <a:cs typeface="Arial"/>
              </a:rPr>
              <a:t>v</a:t>
            </a:r>
            <a:r>
              <a:rPr sz="2000" b="1" spc="215" dirty="0">
                <a:solidFill>
                  <a:srgbClr val="333E50"/>
                </a:solidFill>
                <a:latin typeface="Arial"/>
                <a:cs typeface="Arial"/>
              </a:rPr>
              <a:t>ad</a:t>
            </a:r>
            <a:r>
              <a:rPr sz="2000" b="1" spc="195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805815">
              <a:lnSpc>
                <a:spcPct val="100000"/>
              </a:lnSpc>
              <a:spcBef>
                <a:spcPts val="2110"/>
              </a:spcBef>
            </a:pPr>
            <a:r>
              <a:rPr sz="1400" b="1" dirty="0">
                <a:solidFill>
                  <a:srgbClr val="333E50"/>
                </a:solidFill>
                <a:latin typeface="Arial"/>
                <a:cs typeface="Arial"/>
              </a:rPr>
              <a:t>Uso</a:t>
            </a:r>
            <a:r>
              <a:rPr sz="14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400" b="1" spc="-8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Solución</a:t>
            </a:r>
            <a:r>
              <a:rPr sz="14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333E50"/>
                </a:solidFill>
                <a:latin typeface="Arial"/>
                <a:cs typeface="Arial"/>
              </a:rPr>
              <a:t>Tecnológica</a:t>
            </a:r>
            <a:r>
              <a:rPr sz="1400" b="1" spc="-114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120" dirty="0">
                <a:solidFill>
                  <a:srgbClr val="333E50"/>
                </a:solidFill>
                <a:latin typeface="Arial"/>
                <a:cs typeface="Arial"/>
              </a:rPr>
              <a:t>para</a:t>
            </a:r>
            <a:r>
              <a:rPr sz="1400" b="1" spc="-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apoyo</a:t>
            </a:r>
            <a:r>
              <a:rPr sz="1400" b="1" spc="-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95" dirty="0">
                <a:solidFill>
                  <a:srgbClr val="333E50"/>
                </a:solidFill>
                <a:latin typeface="Arial"/>
                <a:cs typeface="Arial"/>
              </a:rPr>
              <a:t>al</a:t>
            </a:r>
            <a:r>
              <a:rPr sz="1400" b="1" spc="-9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333E50"/>
                </a:solidFill>
                <a:latin typeface="Arial"/>
                <a:cs typeface="Arial"/>
              </a:rPr>
              <a:t>escrutinio</a:t>
            </a:r>
            <a:r>
              <a:rPr sz="1800" b="1" spc="50" dirty="0">
                <a:solidFill>
                  <a:srgbClr val="333E50"/>
                </a:solidFill>
                <a:latin typeface="Arial"/>
                <a:cs typeface="Arial"/>
              </a:rPr>
              <a:t>,</a:t>
            </a:r>
            <a:r>
              <a:rPr sz="1800" b="1" spc="-14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333E50"/>
                </a:solidFill>
                <a:latin typeface="Lucida Sans Unicode"/>
                <a:cs typeface="Lucida Sans Unicode"/>
              </a:rPr>
              <a:t>mantener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333E50"/>
                </a:solidFill>
                <a:latin typeface="Lucida Sans Unicode"/>
                <a:cs typeface="Lucida Sans Unicode"/>
              </a:rPr>
              <a:t>el</a:t>
            </a:r>
            <a:r>
              <a:rPr sz="14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uso</a:t>
            </a:r>
            <a:r>
              <a:rPr sz="1400" spc="-6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de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400" spc="-5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plataforma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Lucida Sans Unicode"/>
              <a:cs typeface="Lucida Sans Unicode"/>
            </a:endParaRPr>
          </a:p>
          <a:p>
            <a:pPr marL="681990" indent="-323215">
              <a:lnSpc>
                <a:spcPct val="100000"/>
              </a:lnSpc>
              <a:buAutoNum type="arabicPeriod" startAt="2"/>
              <a:tabLst>
                <a:tab pos="682625" algn="l"/>
              </a:tabLst>
            </a:pPr>
            <a:r>
              <a:rPr sz="2000" b="1" spc="90" dirty="0">
                <a:solidFill>
                  <a:srgbClr val="333E50"/>
                </a:solidFill>
                <a:latin typeface="Arial"/>
                <a:cs typeface="Arial"/>
              </a:rPr>
              <a:t>Ace</a:t>
            </a:r>
            <a:r>
              <a:rPr sz="2000" b="1" spc="40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000" b="1" spc="175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r>
              <a:rPr sz="2000" b="1" spc="165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2000" b="1" spc="80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000" b="1" spc="-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2000" b="1" spc="5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2000" b="1" spc="-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333E50"/>
                </a:solidFill>
                <a:latin typeface="Arial"/>
                <a:cs typeface="Arial"/>
              </a:rPr>
              <a:t>se</a:t>
            </a:r>
            <a:r>
              <a:rPr sz="2000" b="1" spc="40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2000" b="1" spc="65" dirty="0">
                <a:solidFill>
                  <a:srgbClr val="333E50"/>
                </a:solidFill>
                <a:latin typeface="Arial"/>
                <a:cs typeface="Arial"/>
              </a:rPr>
              <a:t>vici</a:t>
            </a:r>
            <a:r>
              <a:rPr sz="2000" b="1" spc="8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2000" b="1" spc="-1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30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2000" b="1" spc="12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20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40" dirty="0">
                <a:solidFill>
                  <a:srgbClr val="333E50"/>
                </a:solidFill>
                <a:latin typeface="Arial"/>
                <a:cs typeface="Arial"/>
              </a:rPr>
              <a:t>la</a:t>
            </a:r>
            <a:r>
              <a:rPr sz="2000" b="1" spc="-14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333E50"/>
                </a:solidFill>
                <a:latin typeface="Arial"/>
                <a:cs typeface="Arial"/>
              </a:rPr>
              <a:t>ONPE</a:t>
            </a:r>
            <a:r>
              <a:rPr sz="2000" b="1" spc="-14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25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2000" b="1" spc="-14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2000" b="1" spc="50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2000" b="1" spc="-1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2000" b="1" spc="125" dirty="0">
                <a:solidFill>
                  <a:srgbClr val="333E50"/>
                </a:solidFill>
                <a:latin typeface="Arial"/>
                <a:cs typeface="Arial"/>
              </a:rPr>
              <a:t>ciuda</a:t>
            </a:r>
            <a:r>
              <a:rPr sz="2000" b="1" spc="130" dirty="0">
                <a:solidFill>
                  <a:srgbClr val="333E50"/>
                </a:solidFill>
                <a:latin typeface="Arial"/>
                <a:cs typeface="Arial"/>
              </a:rPr>
              <a:t>d</a:t>
            </a:r>
            <a:r>
              <a:rPr sz="2000" b="1" spc="24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2000" b="1" spc="60" dirty="0">
                <a:solidFill>
                  <a:srgbClr val="333E50"/>
                </a:solidFill>
                <a:latin typeface="Arial"/>
                <a:cs typeface="Arial"/>
              </a:rPr>
              <a:t>nos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E50"/>
              </a:buClr>
              <a:buFont typeface="Arial"/>
              <a:buAutoNum type="arabicPeriod" startAt="2"/>
            </a:pPr>
            <a:endParaRPr sz="2500">
              <a:latin typeface="Arial"/>
              <a:cs typeface="Arial"/>
            </a:endParaRPr>
          </a:p>
          <a:p>
            <a:pPr marL="1017905" marR="1196340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017905" algn="l"/>
                <a:tab pos="1018540" algn="l"/>
              </a:tabLst>
            </a:pPr>
            <a:r>
              <a:rPr sz="1400" b="1" spc="90" dirty="0">
                <a:solidFill>
                  <a:srgbClr val="333E50"/>
                </a:solidFill>
                <a:latin typeface="Arial"/>
                <a:cs typeface="Arial"/>
              </a:rPr>
              <a:t>Ampliar</a:t>
            </a:r>
            <a:r>
              <a:rPr sz="1400" b="1" spc="-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333E50"/>
                </a:solidFill>
                <a:latin typeface="Arial"/>
                <a:cs typeface="Arial"/>
              </a:rPr>
              <a:t>el</a:t>
            </a:r>
            <a:r>
              <a:rPr sz="1400" b="1" spc="-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333E50"/>
                </a:solidFill>
                <a:latin typeface="Arial"/>
                <a:cs typeface="Arial"/>
              </a:rPr>
              <a:t>servicio</a:t>
            </a:r>
            <a:r>
              <a:rPr sz="1400" b="1" spc="-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400" b="1" spc="-7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333E50"/>
                </a:solidFill>
                <a:latin typeface="Arial"/>
                <a:cs typeface="Arial"/>
              </a:rPr>
              <a:t>instalación</a:t>
            </a:r>
            <a:r>
              <a:rPr sz="1400" b="1" spc="-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400" b="1" spc="-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100" dirty="0">
                <a:solidFill>
                  <a:srgbClr val="333E50"/>
                </a:solidFill>
                <a:latin typeface="Arial"/>
                <a:cs typeface="Arial"/>
              </a:rPr>
              <a:t>mesas</a:t>
            </a:r>
            <a:r>
              <a:rPr sz="1400" b="1" spc="-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80" dirty="0">
                <a:solidFill>
                  <a:srgbClr val="333E50"/>
                </a:solidFill>
                <a:latin typeface="Arial"/>
                <a:cs typeface="Arial"/>
              </a:rPr>
              <a:t>en</a:t>
            </a:r>
            <a:r>
              <a:rPr sz="1400" b="1" spc="-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333E50"/>
                </a:solidFill>
                <a:latin typeface="Arial"/>
                <a:cs typeface="Arial"/>
              </a:rPr>
              <a:t>centros</a:t>
            </a:r>
            <a:r>
              <a:rPr sz="1400" b="1" spc="-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333E50"/>
                </a:solidFill>
                <a:latin typeface="Arial"/>
                <a:cs typeface="Arial"/>
              </a:rPr>
              <a:t>poblados,</a:t>
            </a:r>
            <a:r>
              <a:rPr sz="1400" b="1" spc="-4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333E50"/>
                </a:solidFill>
                <a:latin typeface="Lucida Sans Unicode"/>
                <a:cs typeface="Lucida Sans Unicode"/>
              </a:rPr>
              <a:t>incorporar</a:t>
            </a:r>
            <a:r>
              <a:rPr sz="1400" spc="-9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75" dirty="0">
                <a:solidFill>
                  <a:srgbClr val="333E50"/>
                </a:solidFill>
                <a:latin typeface="Lucida Sans Unicode"/>
                <a:cs typeface="Lucida Sans Unicode"/>
              </a:rPr>
              <a:t>a </a:t>
            </a:r>
            <a:r>
              <a:rPr sz="1400" spc="-42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333E50"/>
                </a:solidFill>
                <a:latin typeface="Lucida Sans Unicode"/>
                <a:cs typeface="Lucida Sans Unicode"/>
              </a:rPr>
              <a:t>39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333E50"/>
                </a:solidFill>
                <a:latin typeface="Lucida Sans Unicode"/>
                <a:cs typeface="Lucida Sans Unicode"/>
              </a:rPr>
              <a:t>centros</a:t>
            </a:r>
            <a:r>
              <a:rPr sz="1400" spc="-9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333E50"/>
                </a:solidFill>
                <a:latin typeface="Lucida Sans Unicode"/>
                <a:cs typeface="Lucida Sans Unicode"/>
              </a:rPr>
              <a:t>poblados</a:t>
            </a:r>
            <a:endParaRPr sz="1400">
              <a:latin typeface="Lucida Sans Unicode"/>
              <a:cs typeface="Lucida Sans Unicode"/>
            </a:endParaRPr>
          </a:p>
          <a:p>
            <a:pPr marL="1017905" lvl="1" indent="-287020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1017905" algn="l"/>
                <a:tab pos="1018540" algn="l"/>
              </a:tabLst>
            </a:pPr>
            <a:r>
              <a:rPr sz="1400" b="1" spc="75" dirty="0">
                <a:solidFill>
                  <a:srgbClr val="333E50"/>
                </a:solidFill>
                <a:latin typeface="Arial"/>
                <a:cs typeface="Arial"/>
              </a:rPr>
              <a:t>Instalar</a:t>
            </a:r>
            <a:r>
              <a:rPr sz="1400" b="1" spc="-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333E50"/>
                </a:solidFill>
                <a:latin typeface="Arial"/>
                <a:cs typeface="Arial"/>
              </a:rPr>
              <a:t>12</a:t>
            </a:r>
            <a:r>
              <a:rPr sz="1400" b="1" spc="-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333E50"/>
                </a:solidFill>
                <a:latin typeface="Arial"/>
                <a:cs typeface="Arial"/>
              </a:rPr>
              <a:t>Oficinas</a:t>
            </a:r>
            <a:r>
              <a:rPr sz="1400" b="1" spc="-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333E50"/>
                </a:solidFill>
                <a:latin typeface="Arial"/>
                <a:cs typeface="Arial"/>
              </a:rPr>
              <a:t>Descentralizadas</a:t>
            </a:r>
            <a:r>
              <a:rPr sz="1400" b="1" spc="-4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400" b="1" spc="-5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Procesos</a:t>
            </a:r>
            <a:r>
              <a:rPr sz="1400" b="1" spc="-6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333E50"/>
                </a:solidFill>
                <a:latin typeface="Arial"/>
                <a:cs typeface="Arial"/>
              </a:rPr>
              <a:t>Electorales</a:t>
            </a: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,</a:t>
            </a:r>
            <a:r>
              <a:rPr sz="1400" spc="-7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333E50"/>
                </a:solidFill>
                <a:latin typeface="Lucida Sans Unicode"/>
                <a:cs typeface="Lucida Sans Unicode"/>
              </a:rPr>
              <a:t>para</a:t>
            </a:r>
            <a:r>
              <a:rPr sz="1400" spc="-7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333E50"/>
                </a:solidFill>
                <a:latin typeface="Lucida Sans Unicode"/>
                <a:cs typeface="Lucida Sans Unicode"/>
              </a:rPr>
              <a:t>acercar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333E50"/>
                </a:solidFill>
                <a:latin typeface="Lucida Sans Unicode"/>
                <a:cs typeface="Lucida Sans Unicode"/>
              </a:rPr>
              <a:t>los</a:t>
            </a:r>
            <a:endParaRPr sz="1400">
              <a:latin typeface="Lucida Sans Unicode"/>
              <a:cs typeface="Lucida Sans Unicode"/>
            </a:endParaRPr>
          </a:p>
          <a:p>
            <a:pPr marL="1017905">
              <a:lnSpc>
                <a:spcPct val="100000"/>
              </a:lnSpc>
            </a:pPr>
            <a:r>
              <a:rPr sz="1400" spc="20" dirty="0">
                <a:solidFill>
                  <a:srgbClr val="333E50"/>
                </a:solidFill>
                <a:latin typeface="Lucida Sans Unicode"/>
                <a:cs typeface="Lucida Sans Unicode"/>
              </a:rPr>
              <a:t>servicios</a:t>
            </a:r>
            <a:r>
              <a:rPr sz="1400" spc="-10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333E50"/>
                </a:solidFill>
                <a:latin typeface="Lucida Sans Unicode"/>
                <a:cs typeface="Lucida Sans Unicode"/>
              </a:rPr>
              <a:t>electorales</a:t>
            </a:r>
            <a:r>
              <a:rPr sz="1400" spc="-8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175" dirty="0">
                <a:solidFill>
                  <a:srgbClr val="333E50"/>
                </a:solidFill>
                <a:latin typeface="Lucida Sans Unicode"/>
                <a:cs typeface="Lucida Sans Unicode"/>
              </a:rPr>
              <a:t>a</a:t>
            </a:r>
            <a:r>
              <a:rPr sz="1400" spc="-100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333E50"/>
                </a:solidFill>
                <a:latin typeface="Lucida Sans Unicode"/>
                <a:cs typeface="Lucida Sans Unicode"/>
              </a:rPr>
              <a:t>la</a:t>
            </a:r>
            <a:r>
              <a:rPr sz="1400" spc="-65" dirty="0">
                <a:solidFill>
                  <a:srgbClr val="333E50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333E50"/>
                </a:solidFill>
                <a:latin typeface="Lucida Sans Unicode"/>
                <a:cs typeface="Lucida Sans Unicode"/>
              </a:rPr>
              <a:t>ciudadanía</a:t>
            </a:r>
            <a:endParaRPr sz="1400">
              <a:latin typeface="Lucida Sans Unicode"/>
              <a:cs typeface="Lucida Sans Unicode"/>
            </a:endParaRPr>
          </a:p>
          <a:p>
            <a:pPr marL="1017905" lvl="1" indent="-287020">
              <a:lnSpc>
                <a:spcPct val="100000"/>
              </a:lnSpc>
              <a:spcBef>
                <a:spcPts val="1689"/>
              </a:spcBef>
              <a:buFont typeface="Wingdings"/>
              <a:buChar char=""/>
              <a:tabLst>
                <a:tab pos="1017905" algn="l"/>
                <a:tab pos="1018540" algn="l"/>
              </a:tabLst>
            </a:pPr>
            <a:r>
              <a:rPr sz="1400" b="1" spc="130" dirty="0">
                <a:solidFill>
                  <a:srgbClr val="333E50"/>
                </a:solidFill>
                <a:latin typeface="Arial"/>
                <a:cs typeface="Arial"/>
              </a:rPr>
              <a:t>Am</a:t>
            </a:r>
            <a:r>
              <a:rPr sz="1400" b="1" spc="95" dirty="0">
                <a:solidFill>
                  <a:srgbClr val="333E50"/>
                </a:solidFill>
                <a:latin typeface="Arial"/>
                <a:cs typeface="Arial"/>
              </a:rPr>
              <a:t>p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li</a:t>
            </a:r>
            <a:r>
              <a:rPr sz="1400" b="1" spc="16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b="1" spc="5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r>
              <a:rPr sz="1400" b="1" spc="-10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400" b="1" spc="-8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333E50"/>
                </a:solidFill>
                <a:latin typeface="Arial"/>
                <a:cs typeface="Arial"/>
              </a:rPr>
              <a:t>s</a:t>
            </a:r>
            <a:r>
              <a:rPr sz="1400" b="1" spc="40" dirty="0">
                <a:solidFill>
                  <a:srgbClr val="333E50"/>
                </a:solidFill>
                <a:latin typeface="Arial"/>
                <a:cs typeface="Arial"/>
              </a:rPr>
              <a:t>e</a:t>
            </a:r>
            <a:r>
              <a:rPr sz="1400" b="1" spc="60" dirty="0">
                <a:solidFill>
                  <a:srgbClr val="333E50"/>
                </a:solidFill>
                <a:latin typeface="Arial"/>
                <a:cs typeface="Arial"/>
              </a:rPr>
              <a:t>rvic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spc="-12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333E50"/>
                </a:solidFill>
                <a:latin typeface="Arial"/>
                <a:cs typeface="Arial"/>
              </a:rPr>
              <a:t>de</a:t>
            </a:r>
            <a:r>
              <a:rPr sz="1400" b="1" spc="-9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33E50"/>
                </a:solidFill>
                <a:latin typeface="Arial"/>
                <a:cs typeface="Arial"/>
              </a:rPr>
              <a:t>i</a:t>
            </a:r>
            <a:r>
              <a:rPr sz="1400" b="1" spc="55" dirty="0">
                <a:solidFill>
                  <a:srgbClr val="333E50"/>
                </a:solidFill>
                <a:latin typeface="Arial"/>
                <a:cs typeface="Arial"/>
              </a:rPr>
              <a:t>nfo</a:t>
            </a:r>
            <a:r>
              <a:rPr sz="1400" b="1" spc="160" dirty="0">
                <a:solidFill>
                  <a:srgbClr val="333E50"/>
                </a:solidFill>
                <a:latin typeface="Arial"/>
                <a:cs typeface="Arial"/>
              </a:rPr>
              <a:t>rm</a:t>
            </a:r>
            <a:r>
              <a:rPr sz="1400" b="1" spc="13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ci</a:t>
            </a:r>
            <a:r>
              <a:rPr sz="1400" b="1" spc="45" dirty="0">
                <a:solidFill>
                  <a:srgbClr val="333E50"/>
                </a:solidFill>
                <a:latin typeface="Arial"/>
                <a:cs typeface="Arial"/>
              </a:rPr>
              <a:t>ó</a:t>
            </a:r>
            <a:r>
              <a:rPr sz="1400" b="1" spc="90" dirty="0">
                <a:solidFill>
                  <a:srgbClr val="333E50"/>
                </a:solidFill>
                <a:latin typeface="Arial"/>
                <a:cs typeface="Arial"/>
              </a:rPr>
              <a:t>n</a:t>
            </a:r>
            <a:r>
              <a:rPr sz="1400" b="1" spc="-1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120" dirty="0">
                <a:solidFill>
                  <a:srgbClr val="333E50"/>
                </a:solidFill>
                <a:latin typeface="Arial"/>
                <a:cs typeface="Arial"/>
              </a:rPr>
              <a:t>a</a:t>
            </a:r>
            <a:r>
              <a:rPr sz="1400" b="1" spc="65" dirty="0">
                <a:solidFill>
                  <a:srgbClr val="333E50"/>
                </a:solidFill>
                <a:latin typeface="Arial"/>
                <a:cs typeface="Arial"/>
              </a:rPr>
              <a:t>l</a:t>
            </a:r>
            <a:r>
              <a:rPr sz="1400" b="1" spc="-8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333E50"/>
                </a:solidFill>
                <a:latin typeface="Arial"/>
                <a:cs typeface="Arial"/>
              </a:rPr>
              <a:t>el</a:t>
            </a:r>
            <a:r>
              <a:rPr sz="1400" b="1" spc="100" dirty="0">
                <a:solidFill>
                  <a:srgbClr val="333E50"/>
                </a:solidFill>
                <a:latin typeface="Arial"/>
                <a:cs typeface="Arial"/>
              </a:rPr>
              <a:t>ec</a:t>
            </a:r>
            <a:r>
              <a:rPr sz="1400" b="1" spc="65" dirty="0">
                <a:solidFill>
                  <a:srgbClr val="333E50"/>
                </a:solidFill>
                <a:latin typeface="Arial"/>
                <a:cs typeface="Arial"/>
              </a:rPr>
              <a:t>t</a:t>
            </a:r>
            <a:r>
              <a:rPr sz="1400" b="1" spc="35" dirty="0">
                <a:solidFill>
                  <a:srgbClr val="333E50"/>
                </a:solidFill>
                <a:latin typeface="Arial"/>
                <a:cs typeface="Arial"/>
              </a:rPr>
              <a:t>o</a:t>
            </a:r>
            <a:r>
              <a:rPr sz="1400" b="1" spc="55" dirty="0">
                <a:solidFill>
                  <a:srgbClr val="333E50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2293</Words>
  <Application>Microsoft Office PowerPoint</Application>
  <PresentationFormat>Panorámica</PresentationFormat>
  <Paragraphs>566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Arial MT</vt:lpstr>
      <vt:lpstr>Calibri</vt:lpstr>
      <vt:lpstr>Lucida Sans Unicode</vt:lpstr>
      <vt:lpstr>Times New Roman</vt:lpstr>
      <vt:lpstr>Wingdings</vt:lpstr>
      <vt:lpstr>Office Theme</vt:lpstr>
      <vt:lpstr>Presentación de PowerPoint</vt:lpstr>
      <vt:lpstr>Contenido</vt:lpstr>
      <vt:lpstr>1. La ONPE</vt:lpstr>
      <vt:lpstr>Año fiscal 2019 al 2021</vt:lpstr>
      <vt:lpstr>2. Cumplimiento de metas Año fiscal 2019 al 2021</vt:lpstr>
      <vt:lpstr>2. Cumplimiento de metas Año fiscal 2019 al 2021</vt:lpstr>
      <vt:lpstr>2. Cumplimiento de metas Año fiscal 2019 al 2021</vt:lpstr>
      <vt:lpstr>2. Cumplimiento de metas   Año fiscal 2022 al II Trimestre y proyección al cierre</vt:lpstr>
      <vt:lpstr>2. Cumplimiento de metas   Programación de metas 2023</vt:lpstr>
      <vt:lpstr>2. Cumplimiento de metas   Programación de metas 2023</vt:lpstr>
      <vt:lpstr>3. Análisis de la asignación de Créditos Presupuestarios   PIM 2019 al 2022 y Programado al 2023</vt:lpstr>
      <vt:lpstr>3. Análisis de la asignación de Créditos Presupuestarios</vt:lpstr>
      <vt:lpstr>3. Análisis de la asignación de Créditos Presupuestarios</vt:lpstr>
      <vt:lpstr>3. Análisis de la asignación de Créditos Presupuestarios</vt:lpstr>
      <vt:lpstr>De los años 2019 al 2021</vt:lpstr>
      <vt:lpstr>  Al II trimestre y proyección al cierre del Año fiscal 2022</vt:lpstr>
      <vt:lpstr>5. Problemática presentada en la ejecución del gasto y medidas adoptadas</vt:lpstr>
      <vt:lpstr>6. Demanda adicional 2023</vt:lpstr>
      <vt:lpstr>6. Demanda adicional 2023</vt:lpstr>
      <vt:lpstr>  7. Artículos a ser incluidos en la Ley de Presupuesto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Doris A. Choque Parillo</dc:creator>
  <cp:lastModifiedBy>Luis Enrique Pineda Larzo</cp:lastModifiedBy>
  <cp:revision>1</cp:revision>
  <dcterms:created xsi:type="dcterms:W3CDTF">2022-09-13T23:42:44Z</dcterms:created>
  <dcterms:modified xsi:type="dcterms:W3CDTF">2022-09-13T23:44:08Z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2022-09-13T00:00:00Z</vt:filetime>
  </property>
</Properties>
</file>