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4175" r:id="rId3"/>
    <p:sldId id="304" r:id="rId4"/>
    <p:sldId id="4129" r:id="rId5"/>
    <p:sldId id="4159" r:id="rId6"/>
    <p:sldId id="4162" r:id="rId7"/>
    <p:sldId id="4174" r:id="rId8"/>
    <p:sldId id="4172" r:id="rId9"/>
    <p:sldId id="4166" r:id="rId10"/>
    <p:sldId id="4176" r:id="rId11"/>
    <p:sldId id="4171" r:id="rId12"/>
    <p:sldId id="4170" r:id="rId13"/>
    <p:sldId id="421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92E3C-188D-451D-96E9-6C091B487857}" type="datetimeFigureOut">
              <a:rPr lang="es-PE" smtClean="0"/>
              <a:t>25/11/2022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86772-6048-4E4A-B446-E76F17850B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800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>
            <a:extLst>
              <a:ext uri="{FF2B5EF4-FFF2-40B4-BE49-F238E27FC236}">
                <a16:creationId xmlns:a16="http://schemas.microsoft.com/office/drawing/2014/main" xmlns="" id="{3AD3BECC-B8E0-A33C-C5DB-7D526CDBE0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notas 2">
            <a:extLst>
              <a:ext uri="{FF2B5EF4-FFF2-40B4-BE49-F238E27FC236}">
                <a16:creationId xmlns:a16="http://schemas.microsoft.com/office/drawing/2014/main" xmlns="" id="{502E43C2-7317-1355-4637-6B96CD3E56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/>
          </a:p>
        </p:txBody>
      </p:sp>
      <p:sp>
        <p:nvSpPr>
          <p:cNvPr id="16388" name="Marcador de número de diapositiva 3">
            <a:extLst>
              <a:ext uri="{FF2B5EF4-FFF2-40B4-BE49-F238E27FC236}">
                <a16:creationId xmlns:a16="http://schemas.microsoft.com/office/drawing/2014/main" xmlns="" id="{CD3BD7AD-A05F-623D-7033-B9156B338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7D854D-B22F-4FD1-849B-C25C57CB024C}" type="slidenum">
              <a:rPr lang="es-ES" altLang="es-PE" smtClean="0"/>
              <a:pPr/>
              <a:t>1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21241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6BCFED-3B51-BB9C-4112-BF556B7AA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ED4FAB9-27A6-7A02-F554-8B81BEEA3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E203A69-8A62-07BA-734B-B053D991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13D6-9C48-4B05-9A63-A1EDAA78824A}" type="datetimeFigureOut">
              <a:rPr lang="es-PE" smtClean="0"/>
              <a:t>25/11/2022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320A597-078F-796E-397B-08FDB3A7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3075AF0-FC52-37D7-D0DE-8931EF98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902A-D064-4336-B87F-02BAB2A31B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822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B079CE-6CFA-1708-425E-2FE5DFA2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E39DD72-52F1-6E0A-51E7-FF934AF00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771769E-E8EA-9AD3-5E85-A2F93E315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13D6-9C48-4B05-9A63-A1EDAA78824A}" type="datetimeFigureOut">
              <a:rPr lang="es-PE" smtClean="0"/>
              <a:t>25/11/2022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A20421-5F39-48BE-72C8-F197CE3B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5E39D46-6034-72A0-4283-28F3789C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902A-D064-4336-B87F-02BAB2A31B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135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2A9C17E-DCFF-40CD-AD52-D32C51F30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9599187-3A32-98A1-8C4B-76ACC6FC1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AA9E006-0815-A190-4FDD-00A4C4D1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13D6-9C48-4B05-9A63-A1EDAA78824A}" type="datetimeFigureOut">
              <a:rPr lang="es-PE" smtClean="0"/>
              <a:t>25/11/2022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D719D80-909E-DB50-2AB0-44C9699A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8978F65-A910-EC62-7A11-147818A5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902A-D064-4336-B87F-02BAB2A31B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883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23BA14-9627-088F-9703-746BE6C28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91CC263-784A-7BD2-455F-C2342266C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E2F7997-34A1-C3B9-03D9-E06BE827B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13D6-9C48-4B05-9A63-A1EDAA78824A}" type="datetimeFigureOut">
              <a:rPr lang="es-PE" smtClean="0"/>
              <a:t>25/11/2022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0B05F93-5398-2596-75AC-B07F581F3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64CA056-C889-DDE7-B30A-A6421999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902A-D064-4336-B87F-02BAB2A31B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293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2A5B0A-B499-247B-4BFE-099456DE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493EA2F-F3BE-FC45-A767-503CCCD7D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0BDC0EC-0022-A6DE-D0C3-1F64C58B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13D6-9C48-4B05-9A63-A1EDAA78824A}" type="datetimeFigureOut">
              <a:rPr lang="es-PE" smtClean="0"/>
              <a:t>25/11/2022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B4CDB35-0459-0645-2014-A314C28F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AF5A900-F811-8D86-9151-9C6335913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902A-D064-4336-B87F-02BAB2A31B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128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5D6F2C-8317-1C04-EF3D-EFE266AC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725FFAE-7C82-A8FD-FB11-186D701AA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0707963-08BE-B4E4-178B-F448F8ACC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347A551-0250-7580-1C40-034EEC84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13D6-9C48-4B05-9A63-A1EDAA78824A}" type="datetimeFigureOut">
              <a:rPr lang="es-PE" smtClean="0"/>
              <a:t>25/11/2022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D096C9B-C1BB-77AE-FB81-381288A6A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E64EB26-CDFE-1B2B-1390-2663EE21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902A-D064-4336-B87F-02BAB2A31B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965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BD340B-0CDA-449D-E3BA-D939F799A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56A2E55-63DE-ABE7-E158-A64DFDD4C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A7DC347-0078-3C4E-66A5-8007E3DC1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2EE81F3-5C4E-079D-656B-D83A832F8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8923A3B-9E92-8B56-BF14-766DF46F7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61CD60CB-6DD8-CD6B-FC44-AD90BC964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13D6-9C48-4B05-9A63-A1EDAA78824A}" type="datetimeFigureOut">
              <a:rPr lang="es-PE" smtClean="0"/>
              <a:t>25/11/2022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E213898-C34C-7328-ECFA-BA3C6A2D2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0BED9B4-CB4F-2443-380B-93A4E61B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902A-D064-4336-B87F-02BAB2A31B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06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CC1429-F141-1060-3477-A8E37024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EEEBAFA-72A6-E40C-D653-7E8B6A8DC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13D6-9C48-4B05-9A63-A1EDAA78824A}" type="datetimeFigureOut">
              <a:rPr lang="es-PE" smtClean="0"/>
              <a:t>25/11/2022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23B5A6B-88EF-F6BD-FD0D-DBD42DD8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345B5D0-BE8F-6305-3950-237F0CEDB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902A-D064-4336-B87F-02BAB2A31B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920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9B9FC47-866D-A166-2E21-2278CDE6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13D6-9C48-4B05-9A63-A1EDAA78824A}" type="datetimeFigureOut">
              <a:rPr lang="es-PE" smtClean="0"/>
              <a:t>25/11/2022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290271D5-AA8D-86F0-8A5A-88BAFAFB7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2360AA5-4A6B-86B4-8040-13B28BB89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902A-D064-4336-B87F-02BAB2A31B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228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2F96CF-159F-117D-C07C-AEB16799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221138C-6157-FBAA-C650-6FC66BED6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AEEE298-A135-ED5B-D397-94023F907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2FF738F-AAA2-E793-7974-24BB54CF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13D6-9C48-4B05-9A63-A1EDAA78824A}" type="datetimeFigureOut">
              <a:rPr lang="es-PE" smtClean="0"/>
              <a:t>25/11/2022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9D6EEC-8B8D-84D3-E65E-60DD254A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4E5E23A-F4FC-8184-18EA-022DBE65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902A-D064-4336-B87F-02BAB2A31B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297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56C3D5-C85F-D307-E7DD-AB5FD828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A571E36-BAF1-8B16-E5E1-BD692C34C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E535C03-85A1-B7D1-E0D4-7C749DBB8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0DDFA54-597F-C1E1-C521-94EF8F946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13D6-9C48-4B05-9A63-A1EDAA78824A}" type="datetimeFigureOut">
              <a:rPr lang="es-PE" smtClean="0"/>
              <a:t>25/11/2022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F5DCF46-50B0-4875-04D4-96CE2142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19F349D-E869-97E3-7440-9E74AEE1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902A-D064-4336-B87F-02BAB2A31B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834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2F343AE-B217-6677-269B-CB5539D4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D403D56-F5BD-E65A-83FC-7A704C922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B0F1443-9A51-88C8-D893-EB1CB63EF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A13D6-9C48-4B05-9A63-A1EDAA78824A}" type="datetimeFigureOut">
              <a:rPr lang="es-PE" smtClean="0"/>
              <a:t>25/11/2022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0D4FCFD-2BFE-65FF-F7E1-AF2ED6232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3E1DE09-5D25-776B-D4AB-55665F7D6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C902A-D064-4336-B87F-02BAB2A31B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340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Imagen 5">
            <a:extLst>
              <a:ext uri="{FF2B5EF4-FFF2-40B4-BE49-F238E27FC236}">
                <a16:creationId xmlns:a16="http://schemas.microsoft.com/office/drawing/2014/main" xmlns="" id="{DC91254E-0E3F-C106-607E-0DD2E07A8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306388"/>
            <a:ext cx="3859212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Gráfico 6">
            <a:extLst>
              <a:ext uri="{FF2B5EF4-FFF2-40B4-BE49-F238E27FC236}">
                <a16:creationId xmlns:a16="http://schemas.microsoft.com/office/drawing/2014/main" xmlns="" id="{25A30E49-B18B-5672-6158-663171707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7" r="2"/>
          <a:stretch>
            <a:fillRect/>
          </a:stretch>
        </p:blipFill>
        <p:spPr bwMode="auto">
          <a:xfrm>
            <a:off x="6638925" y="455613"/>
            <a:ext cx="2476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7B803F1-ABBC-A883-E6FB-265D4498A8C9}"/>
              </a:ext>
            </a:extLst>
          </p:cNvPr>
          <p:cNvSpPr/>
          <p:nvPr/>
        </p:nvSpPr>
        <p:spPr>
          <a:xfrm>
            <a:off x="-2235309" y="3381789"/>
            <a:ext cx="1135117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Gotham Rounded Bold" pitchFamily="50" charset="0"/>
              </a:rPr>
              <a:t>DIMENSIONES DEL </a:t>
            </a:r>
          </a:p>
          <a:p>
            <a:pPr algn="ctr">
              <a:defRPr/>
            </a:pPr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Gotham Rounded Bold" pitchFamily="50" charset="0"/>
              </a:rPr>
              <a:t>EMPODERAMIENTO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E259E792-D118-32CC-4C15-020A5234594C}"/>
              </a:ext>
            </a:extLst>
          </p:cNvPr>
          <p:cNvSpPr/>
          <p:nvPr/>
        </p:nvSpPr>
        <p:spPr>
          <a:xfrm>
            <a:off x="0" y="2533650"/>
            <a:ext cx="12192000" cy="2097088"/>
          </a:xfrm>
          <a:prstGeom prst="rect">
            <a:avLst/>
          </a:prstGeom>
          <a:solidFill>
            <a:srgbClr val="EB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altLang="es-MX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8AC75C80-AE2F-6CE2-3ACD-8A0E867B56D9}"/>
              </a:ext>
            </a:extLst>
          </p:cNvPr>
          <p:cNvSpPr txBox="1">
            <a:spLocks/>
          </p:cNvSpPr>
          <p:nvPr/>
        </p:nvSpPr>
        <p:spPr>
          <a:xfrm>
            <a:off x="390525" y="2860675"/>
            <a:ext cx="6248400" cy="19669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s-PE" dirty="0">
              <a:solidFill>
                <a:schemeClr val="bg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368" name="Rectángulo 12">
            <a:extLst>
              <a:ext uri="{FF2B5EF4-FFF2-40B4-BE49-F238E27FC236}">
                <a16:creationId xmlns:a16="http://schemas.microsoft.com/office/drawing/2014/main" xmlns="" id="{7A22B2BD-2C97-BDDE-BAE4-380A5509B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586" y="2941605"/>
            <a:ext cx="94805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PE" alt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TERRITORIAL LIMA PROVINCIA</a:t>
            </a:r>
            <a:endParaRPr lang="es-PE" altLang="es-MX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Rectángulo 1">
            <a:extLst>
              <a:ext uri="{FF2B5EF4-FFF2-40B4-BE49-F238E27FC236}">
                <a16:creationId xmlns:a16="http://schemas.microsoft.com/office/drawing/2014/main" xmlns="" id="{CEDAA6B3-E16C-F59D-95C0-A97D92469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325" y="5314950"/>
            <a:ext cx="48037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MX" altLang="es-MX" sz="2300" dirty="0">
                <a:latin typeface="Gotham Book" pitchFamily="2" charset="0"/>
              </a:rPr>
              <a:t>Martes, 22 de Noviembre de 2022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A932AC1-CFE7-C80A-D4A0-3B94A4973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25" y="1518657"/>
            <a:ext cx="3371937" cy="4650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3F8F5BC9-66D0-409A-832C-EAD21B8E27EB}"/>
              </a:ext>
            </a:extLst>
          </p:cNvPr>
          <p:cNvSpPr/>
          <p:nvPr/>
        </p:nvSpPr>
        <p:spPr>
          <a:xfrm>
            <a:off x="2563904" y="166549"/>
            <a:ext cx="7323223" cy="764956"/>
          </a:xfrm>
          <a:prstGeom prst="roundRect">
            <a:avLst/>
          </a:prstGeom>
          <a:solidFill>
            <a:srgbClr val="EE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PNP.</a:t>
            </a:r>
            <a:endParaRPr lang="es-PE" sz="28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A0D8925-07D7-E348-C772-4B29B29C1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289" y="1052021"/>
            <a:ext cx="8462451" cy="56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1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3F8F5BC9-66D0-409A-832C-EAD21B8E27EB}"/>
              </a:ext>
            </a:extLst>
          </p:cNvPr>
          <p:cNvSpPr/>
          <p:nvPr/>
        </p:nvSpPr>
        <p:spPr>
          <a:xfrm>
            <a:off x="2563904" y="166549"/>
            <a:ext cx="7323223" cy="764956"/>
          </a:xfrm>
          <a:prstGeom prst="roundRect">
            <a:avLst/>
          </a:prstGeom>
          <a:solidFill>
            <a:srgbClr val="EE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EE.SS.</a:t>
            </a:r>
            <a:endParaRPr lang="es-PE" sz="28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06EA3F9-1082-B100-4360-B12C2986D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15"/>
          <a:stretch/>
        </p:blipFill>
        <p:spPr>
          <a:xfrm>
            <a:off x="744070" y="1148751"/>
            <a:ext cx="10295965" cy="5483678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44070" y="1382108"/>
            <a:ext cx="8417860" cy="917339"/>
          </a:xfrm>
        </p:spPr>
        <p:txBody>
          <a:bodyPr>
            <a:noAutofit/>
          </a:bodyPr>
          <a:lstStyle/>
          <a:p>
            <a:r>
              <a:rPr lang="es-PE" sz="2000" b="1" dirty="0">
                <a:latin typeface="+mj-lt"/>
              </a:rPr>
              <a:t>11 Comités Intersectoriales</a:t>
            </a:r>
          </a:p>
        </p:txBody>
      </p:sp>
    </p:spTree>
    <p:extLst>
      <p:ext uri="{BB962C8B-B14F-4D97-AF65-F5344CB8AC3E}">
        <p14:creationId xmlns:p14="http://schemas.microsoft.com/office/powerpoint/2010/main" val="397431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3F8F5BC9-66D0-409A-832C-EAD21B8E27EB}"/>
              </a:ext>
            </a:extLst>
          </p:cNvPr>
          <p:cNvSpPr/>
          <p:nvPr/>
        </p:nvSpPr>
        <p:spPr>
          <a:xfrm>
            <a:off x="2563904" y="166549"/>
            <a:ext cx="7323223" cy="764956"/>
          </a:xfrm>
          <a:prstGeom prst="roundRect">
            <a:avLst/>
          </a:prstGeom>
          <a:solidFill>
            <a:srgbClr val="EE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DEFENSA PUBLICA.</a:t>
            </a:r>
            <a:endParaRPr lang="es-PE" sz="28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8966F10-96B5-67C4-97DC-1089FA9AC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53"/>
          <a:stretch/>
        </p:blipFill>
        <p:spPr>
          <a:xfrm>
            <a:off x="844923" y="1166950"/>
            <a:ext cx="10502153" cy="552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4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0BE7AC7-ABD3-2388-A6E0-2C77C8C737E7}"/>
              </a:ext>
            </a:extLst>
          </p:cNvPr>
          <p:cNvSpPr/>
          <p:nvPr/>
        </p:nvSpPr>
        <p:spPr>
          <a:xfrm>
            <a:off x="0" y="5397500"/>
            <a:ext cx="12192000" cy="1460500"/>
          </a:xfrm>
          <a:prstGeom prst="rect">
            <a:avLst/>
          </a:prstGeom>
          <a:solidFill>
            <a:srgbClr val="EB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sp>
        <p:nvSpPr>
          <p:cNvPr id="35843" name="CuadroTexto 3">
            <a:extLst>
              <a:ext uri="{FF2B5EF4-FFF2-40B4-BE49-F238E27FC236}">
                <a16:creationId xmlns:a16="http://schemas.microsoft.com/office/drawing/2014/main" xmlns="" id="{6D65C1AA-46D5-7CCF-A585-2421117FD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27725"/>
            <a:ext cx="1219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s-PE" sz="2000">
                <a:solidFill>
                  <a:schemeClr val="bg1"/>
                </a:solidFill>
                <a:cs typeface="Calibri" panose="020F0502020204030204" pitchFamily="34" charset="0"/>
              </a:rPr>
              <a:t>www.gob.pe/aurora</a:t>
            </a:r>
          </a:p>
        </p:txBody>
      </p:sp>
      <p:pic>
        <p:nvPicPr>
          <p:cNvPr id="35844" name="Imagen 4">
            <a:extLst>
              <a:ext uri="{FF2B5EF4-FFF2-40B4-BE49-F238E27FC236}">
                <a16:creationId xmlns:a16="http://schemas.microsoft.com/office/drawing/2014/main" xmlns="" id="{3E4FCBB4-9134-36EB-C1C2-D8B72A5B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2365375"/>
            <a:ext cx="462756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Gráfico 5">
            <a:extLst>
              <a:ext uri="{FF2B5EF4-FFF2-40B4-BE49-F238E27FC236}">
                <a16:creationId xmlns:a16="http://schemas.microsoft.com/office/drawing/2014/main" xmlns="" id="{6B9FF32D-71B6-3E99-DA37-0D40351D7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5"/>
          <a:stretch>
            <a:fillRect/>
          </a:stretch>
        </p:blipFill>
        <p:spPr bwMode="auto">
          <a:xfrm>
            <a:off x="6477000" y="2484438"/>
            <a:ext cx="31988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grama Nacional para la Prevención y Erradicación de la Violencia Contra  las Mujeres e Integrantes by Calambur Comunicación y Diseño - Issuu">
            <a:extLst>
              <a:ext uri="{FF2B5EF4-FFF2-40B4-BE49-F238E27FC236}">
                <a16:creationId xmlns:a16="http://schemas.microsoft.com/office/drawing/2014/main" xmlns="" id="{B4028D30-D808-CF81-CD70-2E5E09372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25" y="102801"/>
            <a:ext cx="7650257" cy="66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3F2C686-70F0-026F-72DE-F074509EA8AA}"/>
              </a:ext>
            </a:extLst>
          </p:cNvPr>
          <p:cNvSpPr txBox="1"/>
          <p:nvPr/>
        </p:nvSpPr>
        <p:spPr>
          <a:xfrm>
            <a:off x="2738718" y="995083"/>
            <a:ext cx="10562252" cy="1421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C00000"/>
                </a:solidFill>
                <a:ea typeface="+mj-ea"/>
                <a:cs typeface="+mj-cs"/>
              </a:defRPr>
            </a:lvl1pPr>
          </a:lstStyle>
          <a:p>
            <a:r>
              <a:rPr lang="es-MX" sz="2800" dirty="0"/>
              <a:t>MIMP - AURORA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296573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41366" y="762968"/>
            <a:ext cx="10729828" cy="785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C00000"/>
                </a:solidFill>
                <a:ea typeface="+mj-ea"/>
                <a:cs typeface="+mj-cs"/>
              </a:defRPr>
            </a:lvl1pPr>
          </a:lstStyle>
          <a:p>
            <a:r>
              <a:rPr lang="es-MX" sz="3200" dirty="0"/>
              <a:t>Principales servicios brindados por el </a:t>
            </a:r>
          </a:p>
          <a:p>
            <a:r>
              <a:rPr lang="es-MX" sz="3200" dirty="0"/>
              <a:t>Programa Nacional Aurora</a:t>
            </a: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xmlns="" id="{1CCD200A-6214-4039-93EA-218765BF6F92}"/>
              </a:ext>
            </a:extLst>
          </p:cNvPr>
          <p:cNvGrpSpPr/>
          <p:nvPr/>
        </p:nvGrpSpPr>
        <p:grpSpPr>
          <a:xfrm>
            <a:off x="464461" y="2884161"/>
            <a:ext cx="1516426" cy="2933872"/>
            <a:chOff x="732483" y="2649312"/>
            <a:chExt cx="2398144" cy="4052766"/>
          </a:xfrm>
        </p:grpSpPr>
        <p:sp>
          <p:nvSpPr>
            <p:cNvPr id="52" name="Rectángulo: esquinas redondeadas 6">
              <a:extLst>
                <a:ext uri="{FF2B5EF4-FFF2-40B4-BE49-F238E27FC236}">
                  <a16:creationId xmlns:a16="http://schemas.microsoft.com/office/drawing/2014/main" xmlns="" id="{02E7AE1E-8433-4706-A14D-10D39C05F6C2}"/>
                </a:ext>
              </a:extLst>
            </p:cNvPr>
            <p:cNvSpPr/>
            <p:nvPr/>
          </p:nvSpPr>
          <p:spPr>
            <a:xfrm>
              <a:off x="895625" y="3596213"/>
              <a:ext cx="2071861" cy="2934063"/>
            </a:xfrm>
            <a:prstGeom prst="roundRect">
              <a:avLst>
                <a:gd name="adj" fmla="val 1083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3" name="Elipse 52">
              <a:extLst>
                <a:ext uri="{FF2B5EF4-FFF2-40B4-BE49-F238E27FC236}">
                  <a16:creationId xmlns:a16="http://schemas.microsoft.com/office/drawing/2014/main" xmlns="" id="{3B823014-8532-4A2E-8A53-1B4BC70FD5B8}"/>
                </a:ext>
              </a:extLst>
            </p:cNvPr>
            <p:cNvSpPr/>
            <p:nvPr/>
          </p:nvSpPr>
          <p:spPr>
            <a:xfrm>
              <a:off x="1031556" y="2649312"/>
              <a:ext cx="1800000" cy="180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54" name="Imagen 53" descr="Persona con lentes&#10;&#10;Descripción generada automáticamente con confianza media">
              <a:extLst>
                <a:ext uri="{FF2B5EF4-FFF2-40B4-BE49-F238E27FC236}">
                  <a16:creationId xmlns:a16="http://schemas.microsoft.com/office/drawing/2014/main" xmlns="" id="{BA36C772-615C-4FC6-AA5D-984EEB976770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0" t="6038" r="23584" b="44"/>
            <a:stretch/>
          </p:blipFill>
          <p:spPr>
            <a:xfrm>
              <a:off x="1107352" y="2734395"/>
              <a:ext cx="1648407" cy="1648407"/>
            </a:xfrm>
            <a:prstGeom prst="flowChartConnector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xmlns="" id="{1FC7E568-B851-4840-A900-2BBD8522F409}"/>
                </a:ext>
              </a:extLst>
            </p:cNvPr>
            <p:cNvSpPr txBox="1"/>
            <p:nvPr/>
          </p:nvSpPr>
          <p:spPr>
            <a:xfrm>
              <a:off x="732483" y="4533795"/>
              <a:ext cx="2398144" cy="2168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rgbClr val="FA4238"/>
                  </a:solidFill>
                </a:rPr>
                <a:t>430 CEM</a:t>
              </a:r>
            </a:p>
            <a:p>
              <a:pPr algn="ctr"/>
              <a:r>
                <a:rPr lang="pt-BR" dirty="0"/>
                <a:t>100% de </a:t>
              </a:r>
              <a:r>
                <a:rPr lang="pt-BR" dirty="0" err="1"/>
                <a:t>provincias</a:t>
              </a:r>
              <a:endParaRPr lang="pt-BR" dirty="0"/>
            </a:p>
            <a:p>
              <a:pPr algn="ctr"/>
              <a:endParaRPr lang="es-ES" dirty="0"/>
            </a:p>
            <a:p>
              <a:pPr algn="ctr"/>
              <a:endParaRPr lang="es-PE" dirty="0"/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xmlns="" id="{871DF407-49DD-42F1-BBA9-92D399C010E1}"/>
              </a:ext>
            </a:extLst>
          </p:cNvPr>
          <p:cNvGrpSpPr/>
          <p:nvPr/>
        </p:nvGrpSpPr>
        <p:grpSpPr>
          <a:xfrm>
            <a:off x="2087837" y="2871287"/>
            <a:ext cx="1516426" cy="2827271"/>
            <a:chOff x="3066919" y="2871445"/>
            <a:chExt cx="2398144" cy="3905512"/>
          </a:xfrm>
        </p:grpSpPr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xmlns="" id="{E288C36B-2E1A-45CA-8C78-DA4E50FBC418}"/>
                </a:ext>
              </a:extLst>
            </p:cNvPr>
            <p:cNvGrpSpPr/>
            <p:nvPr/>
          </p:nvGrpSpPr>
          <p:grpSpPr>
            <a:xfrm>
              <a:off x="3066919" y="2871445"/>
              <a:ext cx="2398144" cy="3905512"/>
              <a:chOff x="736595" y="2649312"/>
              <a:chExt cx="2398144" cy="3905512"/>
            </a:xfrm>
          </p:grpSpPr>
          <p:sp>
            <p:nvSpPr>
              <p:cNvPr id="59" name="Rectángulo: esquinas redondeadas 24">
                <a:extLst>
                  <a:ext uri="{FF2B5EF4-FFF2-40B4-BE49-F238E27FC236}">
                    <a16:creationId xmlns:a16="http://schemas.microsoft.com/office/drawing/2014/main" xmlns="" id="{740F9595-C77B-47A2-A6D3-D1F673C6C5FE}"/>
                  </a:ext>
                </a:extLst>
              </p:cNvPr>
              <p:cNvSpPr/>
              <p:nvPr/>
            </p:nvSpPr>
            <p:spPr>
              <a:xfrm>
                <a:off x="895625" y="3596213"/>
                <a:ext cx="2071861" cy="2958611"/>
              </a:xfrm>
              <a:prstGeom prst="roundRect">
                <a:avLst>
                  <a:gd name="adj" fmla="val 1083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60" name="Elipse 59">
                <a:extLst>
                  <a:ext uri="{FF2B5EF4-FFF2-40B4-BE49-F238E27FC236}">
                    <a16:creationId xmlns:a16="http://schemas.microsoft.com/office/drawing/2014/main" xmlns="" id="{55894575-9601-465F-AFC4-8907E102E264}"/>
                  </a:ext>
                </a:extLst>
              </p:cNvPr>
              <p:cNvSpPr/>
              <p:nvPr/>
            </p:nvSpPr>
            <p:spPr>
              <a:xfrm>
                <a:off x="1031556" y="2649312"/>
                <a:ext cx="1800000" cy="18000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61" name="CuadroTexto 60">
                <a:extLst>
                  <a:ext uri="{FF2B5EF4-FFF2-40B4-BE49-F238E27FC236}">
                    <a16:creationId xmlns:a16="http://schemas.microsoft.com/office/drawing/2014/main" xmlns="" id="{952E36DA-F63A-439B-8577-EA8BA1442628}"/>
                  </a:ext>
                </a:extLst>
              </p:cNvPr>
              <p:cNvSpPr txBox="1"/>
              <p:nvPr/>
            </p:nvSpPr>
            <p:spPr>
              <a:xfrm>
                <a:off x="736595" y="4677445"/>
                <a:ext cx="2398144" cy="1785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b="1" dirty="0">
                    <a:solidFill>
                      <a:srgbClr val="FA4238"/>
                    </a:solidFill>
                  </a:rPr>
                  <a:t>22 HRT</a:t>
                </a:r>
              </a:p>
              <a:p>
                <a:pPr algn="ctr"/>
                <a:r>
                  <a:rPr lang="pt-BR" dirty="0" err="1"/>
                  <a:t>En</a:t>
                </a:r>
                <a:r>
                  <a:rPr lang="pt-BR" dirty="0"/>
                  <a:t> 17</a:t>
                </a:r>
              </a:p>
              <a:p>
                <a:pPr algn="ctr"/>
                <a:r>
                  <a:rPr lang="pt-BR" dirty="0" err="1"/>
                  <a:t>regiones</a:t>
                </a:r>
                <a:r>
                  <a:rPr lang="pt-BR" dirty="0"/>
                  <a:t> </a:t>
                </a:r>
                <a:endParaRPr lang="es-ES" dirty="0"/>
              </a:p>
              <a:p>
                <a:pPr algn="ctr"/>
                <a:endParaRPr lang="es-PE" dirty="0"/>
              </a:p>
            </p:txBody>
          </p:sp>
        </p:grpSp>
        <p:pic>
          <p:nvPicPr>
            <p:cNvPr id="58" name="Imagen 57" descr="Imagen que contiene persona, pasto, parado, mujer&#10;&#10;Descripción generada automáticamente">
              <a:extLst>
                <a:ext uri="{FF2B5EF4-FFF2-40B4-BE49-F238E27FC236}">
                  <a16:creationId xmlns:a16="http://schemas.microsoft.com/office/drawing/2014/main" xmlns="" id="{7267565C-6056-4E9E-8F1A-A4E8525E9005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70" t="10323" r="4872" b="661"/>
            <a:stretch/>
          </p:blipFill>
          <p:spPr>
            <a:xfrm>
              <a:off x="3437479" y="2911724"/>
              <a:ext cx="1648800" cy="1648800"/>
            </a:xfrm>
            <a:prstGeom prst="flowChartConnector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xmlns="" id="{33D26610-2F6B-4EF8-AD79-221A72C55616}"/>
              </a:ext>
            </a:extLst>
          </p:cNvPr>
          <p:cNvGrpSpPr/>
          <p:nvPr/>
        </p:nvGrpSpPr>
        <p:grpSpPr>
          <a:xfrm>
            <a:off x="3689446" y="2920619"/>
            <a:ext cx="1516426" cy="2780927"/>
            <a:chOff x="5335033" y="2922052"/>
            <a:chExt cx="2398144" cy="3841493"/>
          </a:xfrm>
        </p:grpSpPr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xmlns="" id="{767563C2-CEE1-4C8E-8DFE-D86734FCF074}"/>
                </a:ext>
              </a:extLst>
            </p:cNvPr>
            <p:cNvGrpSpPr/>
            <p:nvPr/>
          </p:nvGrpSpPr>
          <p:grpSpPr>
            <a:xfrm>
              <a:off x="5335033" y="2922052"/>
              <a:ext cx="2398144" cy="3841493"/>
              <a:chOff x="700264" y="2649312"/>
              <a:chExt cx="2398144" cy="3841493"/>
            </a:xfrm>
          </p:grpSpPr>
          <p:sp>
            <p:nvSpPr>
              <p:cNvPr id="65" name="Rectángulo: esquinas redondeadas 37">
                <a:extLst>
                  <a:ext uri="{FF2B5EF4-FFF2-40B4-BE49-F238E27FC236}">
                    <a16:creationId xmlns:a16="http://schemas.microsoft.com/office/drawing/2014/main" xmlns="" id="{0CD399B7-B094-4DE1-A7BD-C39D3B054BCA}"/>
                  </a:ext>
                </a:extLst>
              </p:cNvPr>
              <p:cNvSpPr/>
              <p:nvPr/>
            </p:nvSpPr>
            <p:spPr>
              <a:xfrm>
                <a:off x="895625" y="3596213"/>
                <a:ext cx="2071861" cy="2894592"/>
              </a:xfrm>
              <a:prstGeom prst="roundRect">
                <a:avLst>
                  <a:gd name="adj" fmla="val 1083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66" name="Elipse 65">
                <a:extLst>
                  <a:ext uri="{FF2B5EF4-FFF2-40B4-BE49-F238E27FC236}">
                    <a16:creationId xmlns:a16="http://schemas.microsoft.com/office/drawing/2014/main" xmlns="" id="{FE1F14C1-57F3-40B6-B027-E634B7C7B5E8}"/>
                  </a:ext>
                </a:extLst>
              </p:cNvPr>
              <p:cNvSpPr/>
              <p:nvPr/>
            </p:nvSpPr>
            <p:spPr>
              <a:xfrm>
                <a:off x="1031556" y="2649312"/>
                <a:ext cx="1800000" cy="18000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67" name="CuadroTexto 66">
                <a:extLst>
                  <a:ext uri="{FF2B5EF4-FFF2-40B4-BE49-F238E27FC236}">
                    <a16:creationId xmlns:a16="http://schemas.microsoft.com/office/drawing/2014/main" xmlns="" id="{132826B1-774D-442A-99ED-D30F00E2A2CB}"/>
                  </a:ext>
                </a:extLst>
              </p:cNvPr>
              <p:cNvSpPr txBox="1"/>
              <p:nvPr/>
            </p:nvSpPr>
            <p:spPr>
              <a:xfrm>
                <a:off x="700264" y="4772220"/>
                <a:ext cx="2398144" cy="1012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b="1" dirty="0">
                    <a:solidFill>
                      <a:srgbClr val="FA4238"/>
                    </a:solidFill>
                  </a:rPr>
                  <a:t>67 ER</a:t>
                </a:r>
              </a:p>
              <a:p>
                <a:pPr algn="ctr"/>
                <a:r>
                  <a:rPr lang="es-PE" dirty="0"/>
                  <a:t>Zonas Rurales</a:t>
                </a:r>
              </a:p>
            </p:txBody>
          </p:sp>
        </p:grpSp>
        <p:pic>
          <p:nvPicPr>
            <p:cNvPr id="64" name="Imagen 63" descr="Un grupo de personas con ropa de invierno&#10;&#10;Descripción generada automáticamente con confianza media">
              <a:extLst>
                <a:ext uri="{FF2B5EF4-FFF2-40B4-BE49-F238E27FC236}">
                  <a16:creationId xmlns:a16="http://schemas.microsoft.com/office/drawing/2014/main" xmlns="" id="{A5F5E923-3260-489F-96EC-44FA356ABD69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1" t="5718" r="23791" b="5275"/>
            <a:stretch/>
          </p:blipFill>
          <p:spPr>
            <a:xfrm>
              <a:off x="5741924" y="2975541"/>
              <a:ext cx="1648800" cy="1648800"/>
            </a:xfrm>
            <a:prstGeom prst="flowChartConnector">
              <a:avLst/>
            </a:prstGeom>
          </p:spPr>
        </p:pic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xmlns="" id="{38E29A28-9452-4C18-9E2B-23998DE16884}"/>
              </a:ext>
            </a:extLst>
          </p:cNvPr>
          <p:cNvGrpSpPr/>
          <p:nvPr/>
        </p:nvGrpSpPr>
        <p:grpSpPr>
          <a:xfrm>
            <a:off x="8554167" y="2920755"/>
            <a:ext cx="1516426" cy="2780927"/>
            <a:chOff x="700264" y="2649312"/>
            <a:chExt cx="2398144" cy="3841493"/>
          </a:xfrm>
        </p:grpSpPr>
        <p:sp>
          <p:nvSpPr>
            <p:cNvPr id="69" name="Rectángulo: esquinas redondeadas 92">
              <a:extLst>
                <a:ext uri="{FF2B5EF4-FFF2-40B4-BE49-F238E27FC236}">
                  <a16:creationId xmlns:a16="http://schemas.microsoft.com/office/drawing/2014/main" xmlns="" id="{8B702E24-2873-4C0F-B42E-1139C9F2EEC4}"/>
                </a:ext>
              </a:extLst>
            </p:cNvPr>
            <p:cNvSpPr/>
            <p:nvPr/>
          </p:nvSpPr>
          <p:spPr>
            <a:xfrm>
              <a:off x="895625" y="3596213"/>
              <a:ext cx="2071861" cy="2894592"/>
            </a:xfrm>
            <a:prstGeom prst="roundRect">
              <a:avLst>
                <a:gd name="adj" fmla="val 1083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xmlns="" id="{98DAB257-3E73-4694-813F-76024910820E}"/>
                </a:ext>
              </a:extLst>
            </p:cNvPr>
            <p:cNvSpPr/>
            <p:nvPr/>
          </p:nvSpPr>
          <p:spPr>
            <a:xfrm>
              <a:off x="1031556" y="2649312"/>
              <a:ext cx="1800000" cy="180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xmlns="" id="{8A3A840A-F081-4F38-97F2-9C6FCB5C2719}"/>
                </a:ext>
              </a:extLst>
            </p:cNvPr>
            <p:cNvSpPr txBox="1"/>
            <p:nvPr/>
          </p:nvSpPr>
          <p:spPr>
            <a:xfrm>
              <a:off x="700264" y="4772220"/>
              <a:ext cx="2398144" cy="102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rgbClr val="FA4238"/>
                  </a:solidFill>
                </a:rPr>
                <a:t>CHAT 100</a:t>
              </a:r>
            </a:p>
            <a:p>
              <a:pPr algn="ctr"/>
              <a:r>
                <a:rPr lang="es-PE" dirty="0"/>
                <a:t>Nacional</a:t>
              </a:r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xmlns="" id="{6908665F-F089-41D3-8A58-E0668CF9EB81}"/>
              </a:ext>
            </a:extLst>
          </p:cNvPr>
          <p:cNvGrpSpPr/>
          <p:nvPr/>
        </p:nvGrpSpPr>
        <p:grpSpPr>
          <a:xfrm>
            <a:off x="10179706" y="2920619"/>
            <a:ext cx="1516426" cy="2780927"/>
            <a:chOff x="10591269" y="2911097"/>
            <a:chExt cx="1913562" cy="3065260"/>
          </a:xfrm>
        </p:grpSpPr>
        <p:grpSp>
          <p:nvGrpSpPr>
            <p:cNvPr id="73" name="Grupo 72">
              <a:extLst>
                <a:ext uri="{FF2B5EF4-FFF2-40B4-BE49-F238E27FC236}">
                  <a16:creationId xmlns:a16="http://schemas.microsoft.com/office/drawing/2014/main" xmlns="" id="{AC807FAE-2178-4E7D-94C8-3D196FD7AA3E}"/>
                </a:ext>
              </a:extLst>
            </p:cNvPr>
            <p:cNvGrpSpPr/>
            <p:nvPr/>
          </p:nvGrpSpPr>
          <p:grpSpPr>
            <a:xfrm>
              <a:off x="10591269" y="2911097"/>
              <a:ext cx="1913562" cy="3065260"/>
              <a:chOff x="700264" y="2649312"/>
              <a:chExt cx="2398144" cy="3841493"/>
            </a:xfrm>
          </p:grpSpPr>
          <p:sp>
            <p:nvSpPr>
              <p:cNvPr id="75" name="Rectángulo: esquinas redondeadas 100">
                <a:extLst>
                  <a:ext uri="{FF2B5EF4-FFF2-40B4-BE49-F238E27FC236}">
                    <a16:creationId xmlns:a16="http://schemas.microsoft.com/office/drawing/2014/main" xmlns="" id="{4F004B36-809F-4F5A-9B1A-5984B5026802}"/>
                  </a:ext>
                </a:extLst>
              </p:cNvPr>
              <p:cNvSpPr/>
              <p:nvPr/>
            </p:nvSpPr>
            <p:spPr>
              <a:xfrm>
                <a:off x="895625" y="3596213"/>
                <a:ext cx="2071861" cy="2894592"/>
              </a:xfrm>
              <a:prstGeom prst="roundRect">
                <a:avLst>
                  <a:gd name="adj" fmla="val 1083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76" name="Elipse 75">
                <a:extLst>
                  <a:ext uri="{FF2B5EF4-FFF2-40B4-BE49-F238E27FC236}">
                    <a16:creationId xmlns:a16="http://schemas.microsoft.com/office/drawing/2014/main" xmlns="" id="{8BF59390-01D5-48A8-91E9-B9E060334039}"/>
                  </a:ext>
                </a:extLst>
              </p:cNvPr>
              <p:cNvSpPr/>
              <p:nvPr/>
            </p:nvSpPr>
            <p:spPr>
              <a:xfrm>
                <a:off x="1031556" y="2649312"/>
                <a:ext cx="1800000" cy="18000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77" name="CuadroTexto 76">
                <a:extLst>
                  <a:ext uri="{FF2B5EF4-FFF2-40B4-BE49-F238E27FC236}">
                    <a16:creationId xmlns:a16="http://schemas.microsoft.com/office/drawing/2014/main" xmlns="" id="{42503988-3F22-411B-B582-290FB2EDAFFC}"/>
                  </a:ext>
                </a:extLst>
              </p:cNvPr>
              <p:cNvSpPr txBox="1"/>
              <p:nvPr/>
            </p:nvSpPr>
            <p:spPr>
              <a:xfrm>
                <a:off x="700264" y="4772220"/>
                <a:ext cx="2398144" cy="887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b="1" dirty="0">
                    <a:solidFill>
                      <a:srgbClr val="FA4238"/>
                    </a:solidFill>
                  </a:rPr>
                  <a:t>ESTRATEGIA</a:t>
                </a:r>
              </a:p>
              <a:p>
                <a:pPr algn="ctr"/>
                <a:r>
                  <a:rPr lang="es-ES" b="1" dirty="0">
                    <a:solidFill>
                      <a:srgbClr val="FA4238"/>
                    </a:solidFill>
                  </a:rPr>
                  <a:t>PREVENTIVA</a:t>
                </a:r>
              </a:p>
            </p:txBody>
          </p:sp>
        </p:grpSp>
        <p:pic>
          <p:nvPicPr>
            <p:cNvPr id="74" name="Imagen 73" descr="Hombre parado junto a una señal de alto&#10;&#10;Descripción generada automáticamente con confianza baja">
              <a:extLst>
                <a:ext uri="{FF2B5EF4-FFF2-40B4-BE49-F238E27FC236}">
                  <a16:creationId xmlns:a16="http://schemas.microsoft.com/office/drawing/2014/main" xmlns="" id="{EB789D46-7849-4A26-8429-A247185DFCFB}"/>
                </a:ext>
              </a:extLst>
            </p:cNvPr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96" t="1625" r="4082" b="24078"/>
            <a:stretch/>
          </p:blipFill>
          <p:spPr>
            <a:xfrm>
              <a:off x="10906984" y="2972238"/>
              <a:ext cx="1314000" cy="1314000"/>
            </a:xfrm>
            <a:prstGeom prst="ellipse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xmlns="" id="{B839F875-83A3-4DD2-89EE-288A27A44BF4}"/>
              </a:ext>
            </a:extLst>
          </p:cNvPr>
          <p:cNvGrpSpPr/>
          <p:nvPr/>
        </p:nvGrpSpPr>
        <p:grpSpPr>
          <a:xfrm>
            <a:off x="5304376" y="2936173"/>
            <a:ext cx="1516426" cy="2780927"/>
            <a:chOff x="5304375" y="2926651"/>
            <a:chExt cx="1801645" cy="2885985"/>
          </a:xfrm>
        </p:grpSpPr>
        <p:grpSp>
          <p:nvGrpSpPr>
            <p:cNvPr id="79" name="Grupo 78">
              <a:extLst>
                <a:ext uri="{FF2B5EF4-FFF2-40B4-BE49-F238E27FC236}">
                  <a16:creationId xmlns:a16="http://schemas.microsoft.com/office/drawing/2014/main" xmlns="" id="{35E61F7C-AA88-44C1-8D8E-E6F882A271E0}"/>
                </a:ext>
              </a:extLst>
            </p:cNvPr>
            <p:cNvGrpSpPr/>
            <p:nvPr/>
          </p:nvGrpSpPr>
          <p:grpSpPr>
            <a:xfrm>
              <a:off x="5304375" y="2926651"/>
              <a:ext cx="1801645" cy="2885985"/>
              <a:chOff x="700264" y="2649312"/>
              <a:chExt cx="2398144" cy="3841493"/>
            </a:xfrm>
          </p:grpSpPr>
          <p:sp>
            <p:nvSpPr>
              <p:cNvPr id="81" name="Rectángulo: esquinas redondeadas 76">
                <a:extLst>
                  <a:ext uri="{FF2B5EF4-FFF2-40B4-BE49-F238E27FC236}">
                    <a16:creationId xmlns:a16="http://schemas.microsoft.com/office/drawing/2014/main" xmlns="" id="{91716424-7735-45AB-B778-5B9EAD9D54C4}"/>
                  </a:ext>
                </a:extLst>
              </p:cNvPr>
              <p:cNvSpPr/>
              <p:nvPr/>
            </p:nvSpPr>
            <p:spPr>
              <a:xfrm>
                <a:off x="895625" y="3596213"/>
                <a:ext cx="2071861" cy="2894592"/>
              </a:xfrm>
              <a:prstGeom prst="roundRect">
                <a:avLst>
                  <a:gd name="adj" fmla="val 1083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82" name="Elipse 81">
                <a:extLst>
                  <a:ext uri="{FF2B5EF4-FFF2-40B4-BE49-F238E27FC236}">
                    <a16:creationId xmlns:a16="http://schemas.microsoft.com/office/drawing/2014/main" xmlns="" id="{F9D73279-D321-4083-9389-49EEAA642324}"/>
                  </a:ext>
                </a:extLst>
              </p:cNvPr>
              <p:cNvSpPr/>
              <p:nvPr/>
            </p:nvSpPr>
            <p:spPr>
              <a:xfrm>
                <a:off x="1031556" y="2649312"/>
                <a:ext cx="1800000" cy="18000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xmlns="" id="{04BF73C7-35FD-4294-B939-D89FF500314A}"/>
                  </a:ext>
                </a:extLst>
              </p:cNvPr>
              <p:cNvSpPr txBox="1"/>
              <p:nvPr/>
            </p:nvSpPr>
            <p:spPr>
              <a:xfrm>
                <a:off x="700264" y="4772220"/>
                <a:ext cx="2398144" cy="1012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b="1" dirty="0">
                    <a:solidFill>
                      <a:srgbClr val="FA4238"/>
                    </a:solidFill>
                  </a:rPr>
                  <a:t>8 SAU</a:t>
                </a:r>
              </a:p>
              <a:p>
                <a:pPr algn="ctr"/>
                <a:r>
                  <a:rPr lang="es-PE" dirty="0"/>
                  <a:t>En 8 regiones</a:t>
                </a:r>
              </a:p>
            </p:txBody>
          </p:sp>
        </p:grpSp>
        <p:pic>
          <p:nvPicPr>
            <p:cNvPr id="80" name="Imagen 79">
              <a:extLst>
                <a:ext uri="{FF2B5EF4-FFF2-40B4-BE49-F238E27FC236}">
                  <a16:creationId xmlns:a16="http://schemas.microsoft.com/office/drawing/2014/main" xmlns="" id="{C1BBBE4C-B190-4620-A3F2-51954D1FE796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35" t="24548" r="27346" b="21230"/>
            <a:stretch/>
          </p:blipFill>
          <p:spPr>
            <a:xfrm>
              <a:off x="5610203" y="2950239"/>
              <a:ext cx="1238400" cy="1238400"/>
            </a:xfrm>
            <a:prstGeom prst="flowChartConnector">
              <a:avLst/>
            </a:prstGeom>
          </p:spPr>
        </p:pic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xmlns="" id="{56287232-C9B7-4919-B3A6-766D1844F90E}"/>
              </a:ext>
            </a:extLst>
          </p:cNvPr>
          <p:cNvGrpSpPr/>
          <p:nvPr/>
        </p:nvGrpSpPr>
        <p:grpSpPr>
          <a:xfrm>
            <a:off x="6942450" y="2901031"/>
            <a:ext cx="1516426" cy="2780927"/>
            <a:chOff x="6942449" y="2891509"/>
            <a:chExt cx="1801645" cy="2885985"/>
          </a:xfrm>
        </p:grpSpPr>
        <p:grpSp>
          <p:nvGrpSpPr>
            <p:cNvPr id="85" name="Grupo 84">
              <a:extLst>
                <a:ext uri="{FF2B5EF4-FFF2-40B4-BE49-F238E27FC236}">
                  <a16:creationId xmlns:a16="http://schemas.microsoft.com/office/drawing/2014/main" xmlns="" id="{01863B08-2C25-45ED-B5FD-C8E9188E852B}"/>
                </a:ext>
              </a:extLst>
            </p:cNvPr>
            <p:cNvGrpSpPr/>
            <p:nvPr/>
          </p:nvGrpSpPr>
          <p:grpSpPr>
            <a:xfrm>
              <a:off x="6942449" y="2891509"/>
              <a:ext cx="1801645" cy="2885985"/>
              <a:chOff x="700264" y="2649312"/>
              <a:chExt cx="2398144" cy="3841493"/>
            </a:xfrm>
          </p:grpSpPr>
          <p:sp>
            <p:nvSpPr>
              <p:cNvPr id="87" name="Rectángulo: esquinas redondeadas 84">
                <a:extLst>
                  <a:ext uri="{FF2B5EF4-FFF2-40B4-BE49-F238E27FC236}">
                    <a16:creationId xmlns:a16="http://schemas.microsoft.com/office/drawing/2014/main" xmlns="" id="{32031FFF-72C8-44CA-BBBA-CED1AB210F19}"/>
                  </a:ext>
                </a:extLst>
              </p:cNvPr>
              <p:cNvSpPr/>
              <p:nvPr/>
            </p:nvSpPr>
            <p:spPr>
              <a:xfrm>
                <a:off x="895625" y="3596213"/>
                <a:ext cx="2071861" cy="2894592"/>
              </a:xfrm>
              <a:prstGeom prst="roundRect">
                <a:avLst>
                  <a:gd name="adj" fmla="val 1083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88" name="Elipse 87">
                <a:extLst>
                  <a:ext uri="{FF2B5EF4-FFF2-40B4-BE49-F238E27FC236}">
                    <a16:creationId xmlns:a16="http://schemas.microsoft.com/office/drawing/2014/main" xmlns="" id="{E5A325BB-BD1A-4769-8BDC-8B90272A6508}"/>
                  </a:ext>
                </a:extLst>
              </p:cNvPr>
              <p:cNvSpPr/>
              <p:nvPr/>
            </p:nvSpPr>
            <p:spPr>
              <a:xfrm>
                <a:off x="1031556" y="2649312"/>
                <a:ext cx="1800000" cy="18000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xmlns="" id="{5DB1420D-E777-4737-915A-DC9A814B543C}"/>
                  </a:ext>
                </a:extLst>
              </p:cNvPr>
              <p:cNvSpPr txBox="1"/>
              <p:nvPr/>
            </p:nvSpPr>
            <p:spPr>
              <a:xfrm>
                <a:off x="700264" y="4772220"/>
                <a:ext cx="2398144" cy="102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b="1" dirty="0">
                    <a:solidFill>
                      <a:srgbClr val="FA4238"/>
                    </a:solidFill>
                  </a:rPr>
                  <a:t>LÍNEA 100</a:t>
                </a:r>
              </a:p>
              <a:p>
                <a:pPr algn="ctr"/>
                <a:r>
                  <a:rPr lang="es-PE" dirty="0"/>
                  <a:t>Nacional</a:t>
                </a:r>
              </a:p>
            </p:txBody>
          </p:sp>
        </p:grpSp>
        <p:pic>
          <p:nvPicPr>
            <p:cNvPr id="86" name="Imagen 85">
              <a:extLst>
                <a:ext uri="{FF2B5EF4-FFF2-40B4-BE49-F238E27FC236}">
                  <a16:creationId xmlns:a16="http://schemas.microsoft.com/office/drawing/2014/main" xmlns="" id="{EB9995C0-BCA9-403C-8FB6-4E9F03B62215}"/>
                </a:ext>
              </a:extLst>
            </p:cNvPr>
            <p:cNvPicPr>
              <a:picLocks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6038" r="14794" b="2669"/>
            <a:stretch/>
          </p:blipFill>
          <p:spPr>
            <a:xfrm>
              <a:off x="7248050" y="2931189"/>
              <a:ext cx="1238400" cy="1238400"/>
            </a:xfrm>
            <a:prstGeom prst="ellipse">
              <a:avLst/>
            </a:prstGeom>
            <a:ln>
              <a:noFill/>
            </a:ln>
            <a:effectLst/>
          </p:spPr>
        </p:pic>
      </p:grpSp>
      <p:pic>
        <p:nvPicPr>
          <p:cNvPr id="90" name="Imagen 89">
            <a:extLst>
              <a:ext uri="{FF2B5EF4-FFF2-40B4-BE49-F238E27FC236}">
                <a16:creationId xmlns:a16="http://schemas.microsoft.com/office/drawing/2014/main" xmlns="" id="{1788B7BC-9276-4D24-A784-2B38816DA0A1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7429" r="18619" b="4698"/>
          <a:stretch/>
        </p:blipFill>
        <p:spPr>
          <a:xfrm>
            <a:off x="8866906" y="2888715"/>
            <a:ext cx="1042348" cy="1193319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8909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6CBCB93-EF12-4AF4-9918-494435FC1C26}"/>
              </a:ext>
            </a:extLst>
          </p:cNvPr>
          <p:cNvSpPr/>
          <p:nvPr/>
        </p:nvSpPr>
        <p:spPr>
          <a:xfrm>
            <a:off x="0" y="4825218"/>
            <a:ext cx="12192000" cy="2032782"/>
          </a:xfrm>
          <a:prstGeom prst="rect">
            <a:avLst/>
          </a:prstGeom>
          <a:solidFill>
            <a:srgbClr val="EB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D5375408-00D0-41A2-8749-0592DBED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623" y="5417241"/>
            <a:ext cx="8468752" cy="848735"/>
          </a:xfrm>
        </p:spPr>
        <p:txBody>
          <a:bodyPr>
            <a:normAutofit fontScale="90000"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</a:rPr>
              <a:t>Región Lima</a:t>
            </a:r>
          </a:p>
        </p:txBody>
      </p:sp>
      <p:pic>
        <p:nvPicPr>
          <p:cNvPr id="1028" name="Picture 4" descr="TURISMO POR EL BALCÓN DE HUAURA | Lima Tour Perú">
            <a:extLst>
              <a:ext uri="{FF2B5EF4-FFF2-40B4-BE49-F238E27FC236}">
                <a16:creationId xmlns:a16="http://schemas.microsoft.com/office/drawing/2014/main" xmlns="" id="{65DA4B17-F417-EFC0-DEF9-6E83949D4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74" y="73035"/>
            <a:ext cx="9741974" cy="47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26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5">
            <a:extLst>
              <a:ext uri="{FF2B5EF4-FFF2-40B4-BE49-F238E27FC236}">
                <a16:creationId xmlns:a16="http://schemas.microsoft.com/office/drawing/2014/main" xmlns="" id="{3F8F5BC9-66D0-409A-832C-EAD21B8E27EB}"/>
              </a:ext>
            </a:extLst>
          </p:cNvPr>
          <p:cNvSpPr/>
          <p:nvPr/>
        </p:nvSpPr>
        <p:spPr>
          <a:xfrm>
            <a:off x="160421" y="125002"/>
            <a:ext cx="7645023" cy="946057"/>
          </a:xfrm>
          <a:prstGeom prst="roundRect">
            <a:avLst/>
          </a:prstGeom>
          <a:solidFill>
            <a:srgbClr val="EE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Servicios de atención contra la violencia del PN Aurora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36869" y="1168388"/>
            <a:ext cx="11249321" cy="7985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MX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800" dirty="0">
                <a:solidFill>
                  <a:schemeClr val="tx1"/>
                </a:solidFill>
              </a:rPr>
              <a:t>De enero a setiembre del 2022, los CEM de la región Lima Provincias se </a:t>
            </a:r>
          </a:p>
          <a:p>
            <a:pPr algn="just"/>
            <a:r>
              <a:rPr lang="es-MX" sz="1800" dirty="0">
                <a:solidFill>
                  <a:schemeClr val="tx1"/>
                </a:solidFill>
              </a:rPr>
              <a:t>atendieron </a:t>
            </a:r>
            <a:r>
              <a:rPr lang="es-MX" sz="3500" dirty="0">
                <a:solidFill>
                  <a:srgbClr val="FF0000"/>
                </a:solidFill>
              </a:rPr>
              <a:t>5112 </a:t>
            </a:r>
            <a:r>
              <a:rPr lang="es-MX" sz="1800" dirty="0">
                <a:solidFill>
                  <a:schemeClr val="tx1"/>
                </a:solidFill>
              </a:rPr>
              <a:t>casos.</a:t>
            </a:r>
            <a:endParaRPr lang="es-PE" altLang="es-PE" sz="180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052" t="40527" r="41491" b="30692"/>
          <a:stretch/>
        </p:blipFill>
        <p:spPr>
          <a:xfrm>
            <a:off x="237573" y="2028270"/>
            <a:ext cx="7490720" cy="4535639"/>
          </a:xfrm>
          <a:prstGeom prst="rect">
            <a:avLst/>
          </a:prstGeom>
        </p:spPr>
      </p:pic>
      <p:sp>
        <p:nvSpPr>
          <p:cNvPr id="3" name="Redondear rectángulo de esquina diagonal 7">
            <a:extLst>
              <a:ext uri="{FF2B5EF4-FFF2-40B4-BE49-F238E27FC236}">
                <a16:creationId xmlns:a16="http://schemas.microsoft.com/office/drawing/2014/main" xmlns="" id="{13235BA1-81CC-160C-D9E6-769237A49CA0}"/>
              </a:ext>
            </a:extLst>
          </p:cNvPr>
          <p:cNvSpPr/>
          <p:nvPr/>
        </p:nvSpPr>
        <p:spPr>
          <a:xfrm>
            <a:off x="7962059" y="4382703"/>
            <a:ext cx="3992367" cy="961461"/>
          </a:xfrm>
          <a:prstGeom prst="round2Diag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b="1" dirty="0">
              <a:solidFill>
                <a:srgbClr val="FF0000"/>
              </a:solidFill>
            </a:endParaRPr>
          </a:p>
          <a:p>
            <a:pPr algn="just"/>
            <a:r>
              <a:rPr lang="es-MX" b="1" dirty="0">
                <a:solidFill>
                  <a:srgbClr val="FF0000"/>
                </a:solidFill>
              </a:rPr>
              <a:t>LINEA 100</a:t>
            </a:r>
            <a:r>
              <a:rPr lang="es-MX" b="1" dirty="0">
                <a:solidFill>
                  <a:schemeClr val="tx1"/>
                </a:solidFill>
              </a:rPr>
              <a:t>: De enero a setiembre -</a:t>
            </a:r>
            <a:r>
              <a:rPr lang="es-MX" sz="3500" b="1" dirty="0">
                <a:solidFill>
                  <a:schemeClr val="tx1"/>
                </a:solidFill>
              </a:rPr>
              <a:t>2980 </a:t>
            </a:r>
            <a:r>
              <a:rPr lang="es-MX" b="1" dirty="0">
                <a:solidFill>
                  <a:schemeClr val="tx1"/>
                </a:solidFill>
              </a:rPr>
              <a:t>consultas en la región.</a:t>
            </a:r>
          </a:p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5" name="Redondear rectángulo de esquina diagonal 12">
            <a:extLst>
              <a:ext uri="{FF2B5EF4-FFF2-40B4-BE49-F238E27FC236}">
                <a16:creationId xmlns:a16="http://schemas.microsoft.com/office/drawing/2014/main" xmlns="" id="{977DD79C-6BB0-668E-4BC6-FB2EBD3A88D5}"/>
              </a:ext>
            </a:extLst>
          </p:cNvPr>
          <p:cNvSpPr/>
          <p:nvPr/>
        </p:nvSpPr>
        <p:spPr>
          <a:xfrm>
            <a:off x="7962059" y="5522979"/>
            <a:ext cx="3992367" cy="1012292"/>
          </a:xfrm>
          <a:prstGeom prst="round2Diag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b="1" dirty="0">
              <a:solidFill>
                <a:srgbClr val="FF0000"/>
              </a:solidFill>
            </a:endParaRPr>
          </a:p>
          <a:p>
            <a:pPr algn="just"/>
            <a:r>
              <a:rPr lang="es-MX" b="1" dirty="0">
                <a:solidFill>
                  <a:srgbClr val="FF0000"/>
                </a:solidFill>
              </a:rPr>
              <a:t>HRT</a:t>
            </a:r>
            <a:r>
              <a:rPr lang="es-MX" b="1" dirty="0">
                <a:solidFill>
                  <a:schemeClr val="tx1"/>
                </a:solidFill>
              </a:rPr>
              <a:t>: De enero a setiembre, han atendido a </a:t>
            </a:r>
            <a:r>
              <a:rPr lang="es-MX" sz="3500" b="1" dirty="0">
                <a:solidFill>
                  <a:schemeClr val="tx1"/>
                </a:solidFill>
              </a:rPr>
              <a:t>79 </a:t>
            </a:r>
            <a:r>
              <a:rPr lang="es-MX" b="1" dirty="0">
                <a:solidFill>
                  <a:schemeClr val="tx1"/>
                </a:solidFill>
              </a:rPr>
              <a:t>casos.</a:t>
            </a:r>
          </a:p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FE5A040-611B-C7B0-5755-B152090D1E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46" t="31156" r="64950" b="51531"/>
          <a:stretch/>
        </p:blipFill>
        <p:spPr>
          <a:xfrm>
            <a:off x="7962059" y="2189518"/>
            <a:ext cx="4023761" cy="187323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E75FFE7-C0E1-6C59-DEB1-12320561D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54" t="31614" r="41052" b="52300"/>
          <a:stretch/>
        </p:blipFill>
        <p:spPr>
          <a:xfrm>
            <a:off x="7962059" y="322729"/>
            <a:ext cx="3992367" cy="167690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64498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5">
            <a:extLst>
              <a:ext uri="{FF2B5EF4-FFF2-40B4-BE49-F238E27FC236}">
                <a16:creationId xmlns:a16="http://schemas.microsoft.com/office/drawing/2014/main" xmlns="" id="{3F8F5BC9-66D0-409A-832C-EAD21B8E27EB}"/>
              </a:ext>
            </a:extLst>
          </p:cNvPr>
          <p:cNvSpPr/>
          <p:nvPr/>
        </p:nvSpPr>
        <p:spPr>
          <a:xfrm>
            <a:off x="-138755" y="220215"/>
            <a:ext cx="8560859" cy="764956"/>
          </a:xfrm>
          <a:prstGeom prst="roundRect">
            <a:avLst/>
          </a:prstGeom>
          <a:solidFill>
            <a:srgbClr val="EE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Servicios Preventivos contra la violencia del PN Aurora</a:t>
            </a:r>
          </a:p>
        </p:txBody>
      </p:sp>
      <p:sp>
        <p:nvSpPr>
          <p:cNvPr id="5" name="Forma 4"/>
          <p:cNvSpPr/>
          <p:nvPr/>
        </p:nvSpPr>
        <p:spPr>
          <a:xfrm>
            <a:off x="4177705" y="3426173"/>
            <a:ext cx="2263798" cy="2149045"/>
          </a:xfrm>
          <a:prstGeom prst="gear9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 dirty="0">
              <a:solidFill>
                <a:schemeClr val="tx1"/>
              </a:solidFill>
            </a:endParaRP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Estrategia</a:t>
            </a: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Comunitaria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2692799" y="2973765"/>
            <a:ext cx="1741282" cy="1741282"/>
            <a:chOff x="1522774" y="1489278"/>
            <a:chExt cx="1741282" cy="1741282"/>
          </a:xfrm>
          <a:solidFill>
            <a:srgbClr val="FFFF00"/>
          </a:solidFill>
        </p:grpSpPr>
        <p:sp>
          <p:nvSpPr>
            <p:cNvPr id="7" name="Forma 6"/>
            <p:cNvSpPr/>
            <p:nvPr/>
          </p:nvSpPr>
          <p:spPr>
            <a:xfrm>
              <a:off x="1522774" y="1489278"/>
              <a:ext cx="1741282" cy="1741282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6"/>
            <p:cNvSpPr txBox="1"/>
            <p:nvPr/>
          </p:nvSpPr>
          <p:spPr>
            <a:xfrm>
              <a:off x="1922946" y="1908605"/>
              <a:ext cx="906427" cy="9108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>
                  <a:solidFill>
                    <a:schemeClr val="tx1"/>
                  </a:solidFill>
                </a:rPr>
                <a:t>Estrategia Educativa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716509" y="1417841"/>
            <a:ext cx="2152163" cy="2132412"/>
            <a:chOff x="2498070" y="191718"/>
            <a:chExt cx="1706101" cy="1706101"/>
          </a:xfrm>
          <a:solidFill>
            <a:srgbClr val="C00000"/>
          </a:solidFill>
        </p:grpSpPr>
        <p:sp>
          <p:nvSpPr>
            <p:cNvPr id="10" name="Forma 9"/>
            <p:cNvSpPr/>
            <p:nvPr/>
          </p:nvSpPr>
          <p:spPr>
            <a:xfrm rot="20700000">
              <a:off x="2498070" y="191718"/>
              <a:ext cx="1706101" cy="1706101"/>
            </a:xfrm>
            <a:prstGeom prst="gear6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a 8"/>
            <p:cNvSpPr txBox="1"/>
            <p:nvPr/>
          </p:nvSpPr>
          <p:spPr>
            <a:xfrm>
              <a:off x="2792116" y="565916"/>
              <a:ext cx="1037857" cy="93813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b="1" kern="1200" dirty="0">
                  <a:solidFill>
                    <a:schemeClr val="tx1"/>
                  </a:solidFill>
                </a:rPr>
                <a:t>Estrategia Comunicacional</a:t>
              </a:r>
            </a:p>
          </p:txBody>
        </p:sp>
      </p:grpSp>
      <p:sp>
        <p:nvSpPr>
          <p:cNvPr id="12" name="Flecha circular 11"/>
          <p:cNvSpPr/>
          <p:nvPr/>
        </p:nvSpPr>
        <p:spPr>
          <a:xfrm>
            <a:off x="4318416" y="3184140"/>
            <a:ext cx="2578482" cy="2633113"/>
          </a:xfrm>
          <a:prstGeom prst="circularArrow">
            <a:avLst>
              <a:gd name="adj1" fmla="val 4687"/>
              <a:gd name="adj2" fmla="val 299029"/>
              <a:gd name="adj3" fmla="val 2519878"/>
              <a:gd name="adj4" fmla="val 15853303"/>
              <a:gd name="adj5" fmla="val 5469"/>
            </a:avLst>
          </a:prstGeom>
          <a:solidFill>
            <a:srgbClr val="EB1E23"/>
          </a:solidFill>
          <a:ln>
            <a:solidFill>
              <a:srgbClr val="FF000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orma 12"/>
          <p:cNvSpPr/>
          <p:nvPr/>
        </p:nvSpPr>
        <p:spPr>
          <a:xfrm>
            <a:off x="2472573" y="2523486"/>
            <a:ext cx="2226665" cy="2226665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676672"/>
              <a:satOff val="-5114"/>
              <a:lumOff val="-1961"/>
              <a:alphaOff val="0"/>
            </a:schemeClr>
          </a:fillRef>
          <a:effectRef idx="0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2695FAF5-4776-43C3-A350-1A98AB1CF1ED}"/>
              </a:ext>
            </a:extLst>
          </p:cNvPr>
          <p:cNvSpPr/>
          <p:nvPr/>
        </p:nvSpPr>
        <p:spPr>
          <a:xfrm>
            <a:off x="7515547" y="1331639"/>
            <a:ext cx="3057510" cy="80604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Acompañamiento a mujeres víctimas por mujeres de la comunidad capacitadas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662E4421-8BF5-4491-9FD7-943099C2191A}"/>
              </a:ext>
            </a:extLst>
          </p:cNvPr>
          <p:cNvSpPr/>
          <p:nvPr/>
        </p:nvSpPr>
        <p:spPr>
          <a:xfrm>
            <a:off x="8245409" y="2772324"/>
            <a:ext cx="2675375" cy="10377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Servicios que incrementan la autonomía económica y competencias para prevenir violencia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4E98D616-1CA1-45A4-936B-DF8FF528F55D}"/>
              </a:ext>
            </a:extLst>
          </p:cNvPr>
          <p:cNvSpPr/>
          <p:nvPr/>
        </p:nvSpPr>
        <p:spPr>
          <a:xfrm>
            <a:off x="8608968" y="4415951"/>
            <a:ext cx="2548713" cy="6049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Hombres que en colectivo luchan por la igualdad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64948F9C-6EF6-43B3-8970-2C5AE4958D47}"/>
              </a:ext>
            </a:extLst>
          </p:cNvPr>
          <p:cNvSpPr/>
          <p:nvPr/>
        </p:nvSpPr>
        <p:spPr>
          <a:xfrm>
            <a:off x="957754" y="4106875"/>
            <a:ext cx="1798118" cy="109972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Fortalecimiento de la gestión de las UGEL para la prevención de la violencia</a:t>
            </a:r>
          </a:p>
        </p:txBody>
      </p:sp>
      <p:pic>
        <p:nvPicPr>
          <p:cNvPr id="20" name="Imagen 3">
            <a:extLst>
              <a:ext uri="{FF2B5EF4-FFF2-40B4-BE49-F238E27FC236}">
                <a16:creationId xmlns:a16="http://schemas.microsoft.com/office/drawing/2014/main" xmlns="" id="{A0BCC15F-486C-4411-B990-1D7E3358E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49" y="1775403"/>
            <a:ext cx="1702284" cy="143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4" descr="Un joven sonriendo junto a una ventana&#10;&#10;Descripción generada automáticamente">
            <a:extLst>
              <a:ext uri="{FF2B5EF4-FFF2-40B4-BE49-F238E27FC236}">
                <a16:creationId xmlns:a16="http://schemas.microsoft.com/office/drawing/2014/main" xmlns="" id="{29F9CDFB-761A-450D-9BF7-D5CCC303A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43" y="2637271"/>
            <a:ext cx="1409228" cy="131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FDB5E7C8-58E0-4C9E-9C4C-6CE7D4CFE820}"/>
              </a:ext>
            </a:extLst>
          </p:cNvPr>
          <p:cNvSpPr/>
          <p:nvPr/>
        </p:nvSpPr>
        <p:spPr>
          <a:xfrm>
            <a:off x="2493734" y="1152015"/>
            <a:ext cx="1891207" cy="89200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Campañas Comunicacionales a nivel nacional</a:t>
            </a:r>
          </a:p>
        </p:txBody>
      </p:sp>
      <p:sp>
        <p:nvSpPr>
          <p:cNvPr id="23" name="Forma 22"/>
          <p:cNvSpPr/>
          <p:nvPr/>
        </p:nvSpPr>
        <p:spPr>
          <a:xfrm rot="6471963">
            <a:off x="4054166" y="1198487"/>
            <a:ext cx="2226665" cy="2226665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676672"/>
              <a:satOff val="-5114"/>
              <a:lumOff val="-1961"/>
              <a:alphaOff val="0"/>
            </a:schemeClr>
          </a:fillRef>
          <a:effectRef idx="0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27" y="4201836"/>
            <a:ext cx="1850161" cy="126181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/>
          <a:srcRect l="17359" t="23284" r="59322" b="32073"/>
          <a:stretch/>
        </p:blipFill>
        <p:spPr>
          <a:xfrm>
            <a:off x="6248671" y="1283259"/>
            <a:ext cx="1152211" cy="124022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16052" t="61735" r="37018" b="27193"/>
          <a:stretch/>
        </p:blipFill>
        <p:spPr>
          <a:xfrm>
            <a:off x="1246577" y="5598416"/>
            <a:ext cx="8582528" cy="11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57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B1BF693-5505-3B0E-C2BF-E8F7804BF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471"/>
          <a:stretch/>
        </p:blipFill>
        <p:spPr>
          <a:xfrm>
            <a:off x="262639" y="212180"/>
            <a:ext cx="11666721" cy="532800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6CBCB93-EF12-4AF4-9918-494435FC1C26}"/>
              </a:ext>
            </a:extLst>
          </p:cNvPr>
          <p:cNvSpPr/>
          <p:nvPr/>
        </p:nvSpPr>
        <p:spPr>
          <a:xfrm>
            <a:off x="0" y="4825218"/>
            <a:ext cx="12192000" cy="2032782"/>
          </a:xfrm>
          <a:prstGeom prst="rect">
            <a:avLst/>
          </a:prstGeom>
          <a:solidFill>
            <a:srgbClr val="EB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D5375408-00D0-41A2-8749-0592DBED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50358"/>
            <a:ext cx="12541624" cy="848735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</a:rPr>
              <a:t>Trabajo articulado interinstitucional</a:t>
            </a:r>
          </a:p>
        </p:txBody>
      </p:sp>
    </p:spTree>
    <p:extLst>
      <p:ext uri="{BB962C8B-B14F-4D97-AF65-F5344CB8AC3E}">
        <p14:creationId xmlns:p14="http://schemas.microsoft.com/office/powerpoint/2010/main" val="761308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3F8F5BC9-66D0-409A-832C-EAD21B8E27EB}"/>
              </a:ext>
            </a:extLst>
          </p:cNvPr>
          <p:cNvSpPr/>
          <p:nvPr/>
        </p:nvSpPr>
        <p:spPr>
          <a:xfrm>
            <a:off x="2563904" y="166549"/>
            <a:ext cx="7323223" cy="764956"/>
          </a:xfrm>
          <a:prstGeom prst="roundRect">
            <a:avLst/>
          </a:prstGeom>
          <a:solidFill>
            <a:srgbClr val="EE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latin typeface="+mj-lt"/>
              </a:rPr>
              <a:t>CORESEC</a:t>
            </a:r>
            <a:endParaRPr lang="es-PE" sz="28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755C360-0EDE-9361-C31F-107571E9D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82" y="1123669"/>
            <a:ext cx="9898279" cy="5567782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61782" y="1341767"/>
            <a:ext cx="8417860" cy="917339"/>
          </a:xfrm>
        </p:spPr>
        <p:txBody>
          <a:bodyPr>
            <a:noAutofit/>
          </a:bodyPr>
          <a:lstStyle/>
          <a:p>
            <a:r>
              <a:rPr lang="es-PE" sz="2000" b="1" dirty="0">
                <a:latin typeface="+mj-lt"/>
              </a:rPr>
              <a:t>Juramentación 30 de junio 2022.</a:t>
            </a:r>
          </a:p>
        </p:txBody>
      </p:sp>
    </p:spTree>
    <p:extLst>
      <p:ext uri="{BB962C8B-B14F-4D97-AF65-F5344CB8AC3E}">
        <p14:creationId xmlns:p14="http://schemas.microsoft.com/office/powerpoint/2010/main" val="208290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3F8F5BC9-66D0-409A-832C-EAD21B8E27EB}"/>
              </a:ext>
            </a:extLst>
          </p:cNvPr>
          <p:cNvSpPr/>
          <p:nvPr/>
        </p:nvSpPr>
        <p:spPr>
          <a:xfrm>
            <a:off x="2563904" y="166549"/>
            <a:ext cx="7323223" cy="764956"/>
          </a:xfrm>
          <a:prstGeom prst="roundRect">
            <a:avLst/>
          </a:prstGeom>
          <a:solidFill>
            <a:srgbClr val="EE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IRC.</a:t>
            </a:r>
            <a:endParaRPr lang="es-PE" sz="28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3618E41-4E29-B725-4B01-0A4A5E1B9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14" y="1161771"/>
            <a:ext cx="11827372" cy="5529680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28600" y="1328320"/>
            <a:ext cx="8417860" cy="917339"/>
          </a:xfrm>
        </p:spPr>
        <p:txBody>
          <a:bodyPr>
            <a:noAutofit/>
          </a:bodyPr>
          <a:lstStyle/>
          <a:p>
            <a:r>
              <a:rPr lang="es-PE" sz="2000" b="1" dirty="0">
                <a:latin typeface="+mj-lt"/>
              </a:rPr>
              <a:t>Ordenanza Regional Nº 011-2018-CR-GRL el 12 de marzo del 2018.</a:t>
            </a:r>
          </a:p>
        </p:txBody>
      </p:sp>
    </p:spTree>
    <p:extLst>
      <p:ext uri="{BB962C8B-B14F-4D97-AF65-F5344CB8AC3E}">
        <p14:creationId xmlns:p14="http://schemas.microsoft.com/office/powerpoint/2010/main" val="547554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206</Words>
  <Application>Microsoft Office PowerPoint</Application>
  <PresentationFormat>Panorámica</PresentationFormat>
  <Paragraphs>52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Gotham Book</vt:lpstr>
      <vt:lpstr>Gotham Rounded Bold</vt:lpstr>
      <vt:lpstr>Tema de Office</vt:lpstr>
      <vt:lpstr>Presentación de PowerPoint</vt:lpstr>
      <vt:lpstr>Presentación de PowerPoint</vt:lpstr>
      <vt:lpstr>Presentación de PowerPoint</vt:lpstr>
      <vt:lpstr>Región Lima</vt:lpstr>
      <vt:lpstr>Presentación de PowerPoint</vt:lpstr>
      <vt:lpstr>Presentación de PowerPoint</vt:lpstr>
      <vt:lpstr>Trabajo articulado interinstitucional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NACIONAL AURORA  REGIÓN LIMA</dc:title>
  <dc:creator>Jhancarlos Mogollon Sanchez</dc:creator>
  <cp:lastModifiedBy>Carmen Estefania Luis Leonardo</cp:lastModifiedBy>
  <cp:revision>3</cp:revision>
  <dcterms:created xsi:type="dcterms:W3CDTF">2022-11-22T04:03:21Z</dcterms:created>
  <dcterms:modified xsi:type="dcterms:W3CDTF">2022-11-25T21:40:17Z</dcterms:modified>
</cp:coreProperties>
</file>