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28" r:id="rId3"/>
    <p:sldId id="259" r:id="rId4"/>
    <p:sldId id="327" r:id="rId5"/>
    <p:sldId id="277" r:id="rId6"/>
    <p:sldId id="325" r:id="rId7"/>
    <p:sldId id="329" r:id="rId8"/>
    <p:sldId id="330" r:id="rId9"/>
    <p:sldId id="331" r:id="rId10"/>
    <p:sldId id="274" r:id="rId11"/>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0" userDrawn="1">
          <p15:clr>
            <a:srgbClr val="A4A3A4"/>
          </p15:clr>
        </p15:guide>
        <p15:guide id="2" pos="7469" userDrawn="1">
          <p15:clr>
            <a:srgbClr val="A4A3A4"/>
          </p15:clr>
        </p15:guide>
        <p15:guide id="3" pos="211" userDrawn="1">
          <p15:clr>
            <a:srgbClr val="A4A3A4"/>
          </p15:clr>
        </p15:guide>
        <p15:guide id="4" orient="horz" pos="1298" userDrawn="1">
          <p15:clr>
            <a:srgbClr val="A4A3A4"/>
          </p15:clr>
        </p15:guide>
        <p15:guide id="5" pos="3840" userDrawn="1">
          <p15:clr>
            <a:srgbClr val="A4A3A4"/>
          </p15:clr>
        </p15:guide>
        <p15:guide id="6" orient="horz" pos="21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643"/>
    <a:srgbClr val="04AC9A"/>
    <a:srgbClr val="F75148"/>
    <a:srgbClr val="E2A04B"/>
    <a:srgbClr val="2F55AE"/>
    <a:srgbClr val="5BD7BE"/>
    <a:srgbClr val="FB6982"/>
    <a:srgbClr val="FFE7E7"/>
    <a:srgbClr val="D2F5F5"/>
    <a:srgbClr val="F145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6405"/>
  </p:normalViewPr>
  <p:slideViewPr>
    <p:cSldViewPr snapToGrid="0" snapToObjects="1">
      <p:cViewPr varScale="1">
        <p:scale>
          <a:sx n="88" d="100"/>
          <a:sy n="88" d="100"/>
        </p:scale>
        <p:origin x="120" y="180"/>
      </p:cViewPr>
      <p:guideLst>
        <p:guide orient="horz" pos="3680"/>
        <p:guide pos="7469"/>
        <p:guide pos="211"/>
        <p:guide orient="horz" pos="1298"/>
        <p:guide pos="3840"/>
        <p:guide orient="horz" pos="2137"/>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9746E-57A2-4ED6-8313-3D865A57A9EC}" type="datetimeFigureOut">
              <a:rPr lang="es-PE" smtClean="0"/>
              <a:t>25/11/2022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6579D-D559-4BF4-B637-E16202B49FF5}" type="slidenum">
              <a:rPr lang="es-PE" smtClean="0"/>
              <a:t>‹Nº›</a:t>
            </a:fld>
            <a:endParaRPr lang="es-PE"/>
          </a:p>
        </p:txBody>
      </p:sp>
    </p:spTree>
    <p:extLst>
      <p:ext uri="{BB962C8B-B14F-4D97-AF65-F5344CB8AC3E}">
        <p14:creationId xmlns:p14="http://schemas.microsoft.com/office/powerpoint/2010/main" val="300811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1C607A-4D60-5F42-8E64-288A5A3C991A}"/>
              </a:ext>
            </a:extLst>
          </p:cNvPr>
          <p:cNvSpPr>
            <a:spLocks noGrp="1"/>
          </p:cNvSpPr>
          <p:nvPr>
            <p:ph type="ctrTitle" hasCustomPrompt="1"/>
          </p:nvPr>
        </p:nvSpPr>
        <p:spPr>
          <a:xfrm>
            <a:off x="1524000" y="1468352"/>
            <a:ext cx="9144000" cy="2387600"/>
          </a:xfrm>
        </p:spPr>
        <p:txBody>
          <a:bodyPr anchor="b">
            <a:normAutofit/>
          </a:bodyPr>
          <a:lstStyle>
            <a:lvl1pPr algn="ctr">
              <a:defRPr sz="8000"/>
            </a:lvl1pPr>
          </a:lstStyle>
          <a:p>
            <a:r>
              <a:rPr lang="es-ES" dirty="0"/>
              <a:t>TÍTULO PORTADA</a:t>
            </a:r>
            <a:endParaRPr lang="es-PE" dirty="0"/>
          </a:p>
        </p:txBody>
      </p:sp>
      <p:sp>
        <p:nvSpPr>
          <p:cNvPr id="3" name="Subtítulo 2">
            <a:extLst>
              <a:ext uri="{FF2B5EF4-FFF2-40B4-BE49-F238E27FC236}">
                <a16:creationId xmlns:a16="http://schemas.microsoft.com/office/drawing/2014/main" xmlns="" id="{FF4B5FEB-EB4A-7046-AF91-244310CF48C1}"/>
              </a:ext>
            </a:extLst>
          </p:cNvPr>
          <p:cNvSpPr>
            <a:spLocks noGrp="1"/>
          </p:cNvSpPr>
          <p:nvPr>
            <p:ph type="subTitle" idx="1"/>
          </p:nvPr>
        </p:nvSpPr>
        <p:spPr>
          <a:xfrm>
            <a:off x="1524000" y="4164227"/>
            <a:ext cx="9144000" cy="64633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pic>
        <p:nvPicPr>
          <p:cNvPr id="7" name="Imagen 6">
            <a:extLst>
              <a:ext uri="{FF2B5EF4-FFF2-40B4-BE49-F238E27FC236}">
                <a16:creationId xmlns:a16="http://schemas.microsoft.com/office/drawing/2014/main" xmlns="" id="{4BEE4D2F-4F5C-8248-B3AA-D7CE92C5F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263650"/>
          </a:xfrm>
          <a:prstGeom prst="rect">
            <a:avLst/>
          </a:prstGeom>
        </p:spPr>
      </p:pic>
      <p:pic>
        <p:nvPicPr>
          <p:cNvPr id="8" name="Imagen 7">
            <a:extLst>
              <a:ext uri="{FF2B5EF4-FFF2-40B4-BE49-F238E27FC236}">
                <a16:creationId xmlns:a16="http://schemas.microsoft.com/office/drawing/2014/main" xmlns="" id="{F0846419-9545-354F-AB54-9F510AFA1C14}"/>
              </a:ext>
            </a:extLst>
          </p:cNvPr>
          <p:cNvPicPr>
            <a:picLocks noChangeAspect="1"/>
          </p:cNvPicPr>
          <p:nvPr userDrawn="1"/>
        </p:nvPicPr>
        <p:blipFill>
          <a:blip r:embed="rId3"/>
          <a:stretch>
            <a:fillRect/>
          </a:stretch>
        </p:blipFill>
        <p:spPr>
          <a:xfrm flipV="1">
            <a:off x="1921057" y="3890341"/>
            <a:ext cx="8335051" cy="74865"/>
          </a:xfrm>
          <a:prstGeom prst="rect">
            <a:avLst/>
          </a:prstGeom>
        </p:spPr>
      </p:pic>
      <p:sp>
        <p:nvSpPr>
          <p:cNvPr id="9" name="CuadroTexto 8">
            <a:extLst>
              <a:ext uri="{FF2B5EF4-FFF2-40B4-BE49-F238E27FC236}">
                <a16:creationId xmlns:a16="http://schemas.microsoft.com/office/drawing/2014/main" xmlns="" id="{6FC03295-5514-7C4A-A8D0-D6555E3A92B9}"/>
              </a:ext>
            </a:extLst>
          </p:cNvPr>
          <p:cNvSpPr txBox="1"/>
          <p:nvPr userDrawn="1"/>
        </p:nvSpPr>
        <p:spPr>
          <a:xfrm>
            <a:off x="999648" y="5908327"/>
            <a:ext cx="10180348" cy="646331"/>
          </a:xfrm>
          <a:prstGeom prst="rect">
            <a:avLst/>
          </a:prstGeom>
          <a:noFill/>
        </p:spPr>
        <p:txBody>
          <a:bodyPr wrap="square" rtlCol="0">
            <a:spAutoFit/>
          </a:bodyPr>
          <a:lstStyle/>
          <a:p>
            <a:pPr algn="ctr"/>
            <a:r>
              <a:rPr lang="es-PE" sz="3600" spc="300">
                <a:solidFill>
                  <a:srgbClr val="011643"/>
                </a:solidFill>
                <a:latin typeface="Century Gothic" panose="020B0502020202020204" pitchFamily="34" charset="0"/>
              </a:rPr>
              <a:t>2022</a:t>
            </a:r>
            <a:endParaRPr lang="es-PE" sz="3600" spc="300" dirty="0">
              <a:solidFill>
                <a:srgbClr val="011643"/>
              </a:solidFill>
              <a:latin typeface="Century Gothic" panose="020B0502020202020204" pitchFamily="34" charset="0"/>
            </a:endParaRPr>
          </a:p>
        </p:txBody>
      </p:sp>
      <p:pic>
        <p:nvPicPr>
          <p:cNvPr id="10" name="Picture 4" descr="Mininter">
            <a:extLst>
              <a:ext uri="{FF2B5EF4-FFF2-40B4-BE49-F238E27FC236}">
                <a16:creationId xmlns:a16="http://schemas.microsoft.com/office/drawing/2014/main" xmlns="" id="{8449C2FA-43D1-4648-AFFA-EF571B2D66DD}"/>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81753" y="370583"/>
            <a:ext cx="2818066" cy="56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5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bg>
      <p:bgPr>
        <a:solidFill>
          <a:schemeClr val="bg1">
            <a:lumMod val="95000"/>
          </a:schemeClr>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175F9C0-498B-874A-AEAA-B047B06F40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6" name="Picture 4" descr="Mininter">
            <a:extLst>
              <a:ext uri="{FF2B5EF4-FFF2-40B4-BE49-F238E27FC236}">
                <a16:creationId xmlns:a16="http://schemas.microsoft.com/office/drawing/2014/main" xmlns="" id="{90F171D9-7242-498B-8B6A-2078531F317F}"/>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6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n blanco">
    <p:bg>
      <p:bgPr>
        <a:solidFill>
          <a:srgbClr val="F14544"/>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A0D4560C-F94B-1C46-AA64-628F3C1ACC1B}"/>
              </a:ext>
            </a:extLst>
          </p:cNvPr>
          <p:cNvSpPr>
            <a:spLocks noGrp="1"/>
          </p:cNvSpPr>
          <p:nvPr>
            <p:ph type="title" hasCustomPrompt="1"/>
          </p:nvPr>
        </p:nvSpPr>
        <p:spPr>
          <a:xfrm>
            <a:off x="1355210" y="3102361"/>
            <a:ext cx="9481580" cy="1133475"/>
          </a:xfrm>
        </p:spPr>
        <p:txBody>
          <a:bodyPr anchor="b">
            <a:noAutofit/>
          </a:bodyPr>
          <a:lstStyle>
            <a:lvl1pPr algn="ctr">
              <a:defRPr sz="6000" b="0">
                <a:solidFill>
                  <a:schemeClr val="bg1"/>
                </a:solidFill>
              </a:defRPr>
            </a:lvl1pPr>
          </a:lstStyle>
          <a:p>
            <a:r>
              <a:rPr lang="es-ES" dirty="0"/>
              <a:t>GRACIAS</a:t>
            </a:r>
            <a:endParaRPr lang="es-PE" dirty="0"/>
          </a:p>
        </p:txBody>
      </p:sp>
      <p:pic>
        <p:nvPicPr>
          <p:cNvPr id="7" name="Imagen 6">
            <a:extLst>
              <a:ext uri="{FF2B5EF4-FFF2-40B4-BE49-F238E27FC236}">
                <a16:creationId xmlns:a16="http://schemas.microsoft.com/office/drawing/2014/main" xmlns="" id="{A5F43176-30A5-CC43-BC5A-A386CD4DF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4" name="Picture 4" descr="Mininter">
            <a:extLst>
              <a:ext uri="{FF2B5EF4-FFF2-40B4-BE49-F238E27FC236}">
                <a16:creationId xmlns:a16="http://schemas.microsoft.com/office/drawing/2014/main" xmlns="" id="{45FFA567-BE4A-4453-BB2A-052B8477D637}"/>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1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219200" y="107952"/>
            <a:ext cx="9753600" cy="563563"/>
          </a:xfrm>
          <a:prstGeom prst="rect">
            <a:avLst/>
          </a:prstGeom>
        </p:spPr>
        <p:txBody>
          <a:bodyPr/>
          <a:lstStyle/>
          <a:p>
            <a:r>
              <a:rPr lang="es-ES"/>
              <a:t>Haga clic para modificar el estilo de título del patrón</a:t>
            </a:r>
            <a:endParaRPr lang="es-PE"/>
          </a:p>
        </p:txBody>
      </p:sp>
      <p:sp>
        <p:nvSpPr>
          <p:cNvPr id="3" name="2 Marcador de SmartArt"/>
          <p:cNvSpPr>
            <a:spLocks noGrp="1"/>
          </p:cNvSpPr>
          <p:nvPr>
            <p:ph type="dgm" idx="1"/>
          </p:nvPr>
        </p:nvSpPr>
        <p:spPr>
          <a:xfrm>
            <a:off x="1320804" y="990600"/>
            <a:ext cx="10261599" cy="5135563"/>
          </a:xfrm>
          <a:prstGeom prst="rect">
            <a:avLst/>
          </a:prstGeom>
        </p:spPr>
        <p:txBody>
          <a:bodyPr rtlCol="0">
            <a:normAutofit/>
          </a:bodyPr>
          <a:lstStyle/>
          <a:p>
            <a:pPr lvl="0"/>
            <a:r>
              <a:rPr lang="es-ES" noProof="0" dirty="0"/>
              <a:t>Haga clic en el icono para agregar un gráfico SmartArt</a:t>
            </a:r>
            <a:endParaRPr lang="es-PE" noProof="0" dirty="0"/>
          </a:p>
        </p:txBody>
      </p:sp>
      <p:sp>
        <p:nvSpPr>
          <p:cNvPr id="4" name="3 Marcador de fecha">
            <a:extLst>
              <a:ext uri="{FF2B5EF4-FFF2-40B4-BE49-F238E27FC236}">
                <a16:creationId xmlns:a16="http://schemas.microsoft.com/office/drawing/2014/main" xmlns="" id="{CA32D763-6586-407D-8C82-961E6357A3FE}"/>
              </a:ext>
            </a:extLst>
          </p:cNvPr>
          <p:cNvSpPr>
            <a:spLocks noGrp="1"/>
          </p:cNvSpPr>
          <p:nvPr>
            <p:ph type="dt" sz="half" idx="10"/>
          </p:nvPr>
        </p:nvSpPr>
        <p:spPr>
          <a:xfrm>
            <a:off x="8940553" y="6477001"/>
            <a:ext cx="2845479" cy="244475"/>
          </a:xfrm>
        </p:spPr>
        <p:txBody>
          <a:bodyPr/>
          <a:lstStyle>
            <a:lvl1pPr eaLnBrk="1" hangingPunct="1">
              <a:defRPr>
                <a:cs typeface="+mn-cs"/>
              </a:defRPr>
            </a:lvl1pPr>
          </a:lstStyle>
          <a:p>
            <a:pPr>
              <a:defRPr/>
            </a:pPr>
            <a:r>
              <a:rPr lang="en-US"/>
              <a:t>www.themegallery.com</a:t>
            </a:r>
          </a:p>
        </p:txBody>
      </p:sp>
      <p:sp>
        <p:nvSpPr>
          <p:cNvPr id="5" name="4 Marcador de pie de página">
            <a:extLst>
              <a:ext uri="{FF2B5EF4-FFF2-40B4-BE49-F238E27FC236}">
                <a16:creationId xmlns:a16="http://schemas.microsoft.com/office/drawing/2014/main" xmlns="" id="{FE09FB89-041E-4F08-8299-91717F292706}"/>
              </a:ext>
            </a:extLst>
          </p:cNvPr>
          <p:cNvSpPr>
            <a:spLocks noGrp="1"/>
          </p:cNvSpPr>
          <p:nvPr>
            <p:ph type="ftr" sz="quarter" idx="11"/>
          </p:nvPr>
        </p:nvSpPr>
        <p:spPr>
          <a:xfrm>
            <a:off x="203911" y="6477000"/>
            <a:ext cx="3859471" cy="381000"/>
          </a:xfrm>
        </p:spPr>
        <p:txBody>
          <a:bodyPr/>
          <a:lstStyle>
            <a:lvl1pPr eaLnBrk="1" hangingPunct="1">
              <a:defRPr>
                <a:cs typeface="+mn-cs"/>
              </a:defRPr>
            </a:lvl1pPr>
          </a:lstStyle>
          <a:p>
            <a:pPr>
              <a:defRPr/>
            </a:pPr>
            <a:r>
              <a:rPr lang="en-US"/>
              <a:t>Company Logo</a:t>
            </a:r>
          </a:p>
        </p:txBody>
      </p:sp>
      <p:sp>
        <p:nvSpPr>
          <p:cNvPr id="6" name="5 Marcador de número de diapositiva">
            <a:extLst>
              <a:ext uri="{FF2B5EF4-FFF2-40B4-BE49-F238E27FC236}">
                <a16:creationId xmlns:a16="http://schemas.microsoft.com/office/drawing/2014/main" xmlns="" id="{D64B444A-133A-4772-8B50-49385C41769A}"/>
              </a:ext>
            </a:extLst>
          </p:cNvPr>
          <p:cNvSpPr>
            <a:spLocks noGrp="1"/>
          </p:cNvSpPr>
          <p:nvPr>
            <p:ph type="sldNum" sz="quarter" idx="12"/>
          </p:nvPr>
        </p:nvSpPr>
        <p:spPr>
          <a:xfrm>
            <a:off x="4267293" y="6537326"/>
            <a:ext cx="2845480" cy="244475"/>
          </a:xfrm>
        </p:spPr>
        <p:txBody>
          <a:bodyPr anchor="t"/>
          <a:lstStyle>
            <a:lvl1pPr eaLnBrk="1" hangingPunct="1">
              <a:defRPr/>
            </a:lvl1pPr>
          </a:lstStyle>
          <a:p>
            <a:fld id="{D4220C2F-5427-4EAB-9A94-475F2AA81DC1}" type="slidenum">
              <a:rPr lang="en-US" altLang="es-PE"/>
              <a:pPr/>
              <a:t>‹Nº›</a:t>
            </a:fld>
            <a:endParaRPr lang="en-US" altLang="es-PE"/>
          </a:p>
        </p:txBody>
      </p:sp>
    </p:spTree>
    <p:extLst>
      <p:ext uri="{BB962C8B-B14F-4D97-AF65-F5344CB8AC3E}">
        <p14:creationId xmlns:p14="http://schemas.microsoft.com/office/powerpoint/2010/main" val="172836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solidFill>
          <a:schemeClr val="bg1">
            <a:lumMod val="95000"/>
          </a:schemeClr>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4BEE4D2F-4F5C-8248-B3AA-D7CE92C5F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263650"/>
          </a:xfrm>
          <a:prstGeom prst="rect">
            <a:avLst/>
          </a:prstGeom>
        </p:spPr>
      </p:pic>
      <p:pic>
        <p:nvPicPr>
          <p:cNvPr id="10" name="Picture 4" descr="Mininter">
            <a:extLst>
              <a:ext uri="{FF2B5EF4-FFF2-40B4-BE49-F238E27FC236}">
                <a16:creationId xmlns:a16="http://schemas.microsoft.com/office/drawing/2014/main" xmlns="" id="{8449C2FA-43D1-4648-AFFA-EF571B2D66D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81753" y="370583"/>
            <a:ext cx="2818066" cy="56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8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Pr>
        <a:solidFill>
          <a:srgbClr val="233D7B"/>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94221D-7DD6-5D44-8C72-B9321EA06DD5}"/>
              </a:ext>
            </a:extLst>
          </p:cNvPr>
          <p:cNvSpPr>
            <a:spLocks noGrp="1"/>
          </p:cNvSpPr>
          <p:nvPr>
            <p:ph type="title"/>
          </p:nvPr>
        </p:nvSpPr>
        <p:spPr>
          <a:xfrm>
            <a:off x="838200" y="1254811"/>
            <a:ext cx="10515600" cy="1006031"/>
          </a:xfrm>
        </p:spPr>
        <p:txBody>
          <a:bodyPr/>
          <a:lstStyle>
            <a:lvl1pPr>
              <a:defRPr>
                <a:solidFill>
                  <a:schemeClr val="bg1"/>
                </a:solidFill>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xmlns="" id="{38563D09-8ED2-984F-AAFA-7F41D66B60DC}"/>
              </a:ext>
            </a:extLst>
          </p:cNvPr>
          <p:cNvSpPr>
            <a:spLocks noGrp="1"/>
          </p:cNvSpPr>
          <p:nvPr>
            <p:ph idx="1"/>
          </p:nvPr>
        </p:nvSpPr>
        <p:spPr>
          <a:xfrm>
            <a:off x="838200" y="2715311"/>
            <a:ext cx="10515600" cy="330243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a:extLst>
              <a:ext uri="{FF2B5EF4-FFF2-40B4-BE49-F238E27FC236}">
                <a16:creationId xmlns:a16="http://schemas.microsoft.com/office/drawing/2014/main" xmlns="" id="{D73A51D9-308A-B642-A804-A92E755C39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5" name="Picture 4" descr="Mininter">
            <a:extLst>
              <a:ext uri="{FF2B5EF4-FFF2-40B4-BE49-F238E27FC236}">
                <a16:creationId xmlns:a16="http://schemas.microsoft.com/office/drawing/2014/main" xmlns="" id="{66FE4B92-7C89-4705-8434-FB47F7769837}"/>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3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rgbClr val="233D7B"/>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CAB9DC-85C2-C94C-A8E3-D941CD428483}"/>
              </a:ext>
            </a:extLst>
          </p:cNvPr>
          <p:cNvSpPr>
            <a:spLocks noGrp="1"/>
          </p:cNvSpPr>
          <p:nvPr>
            <p:ph type="title" hasCustomPrompt="1"/>
          </p:nvPr>
        </p:nvSpPr>
        <p:spPr>
          <a:xfrm>
            <a:off x="1865870" y="3102361"/>
            <a:ext cx="9481580" cy="1133475"/>
          </a:xfrm>
        </p:spPr>
        <p:txBody>
          <a:bodyPr anchor="b">
            <a:noAutofit/>
          </a:bodyPr>
          <a:lstStyle>
            <a:lvl1pPr>
              <a:defRPr sz="6000" b="0">
                <a:solidFill>
                  <a:schemeClr val="bg1"/>
                </a:solidFill>
              </a:defRPr>
            </a:lvl1pPr>
          </a:lstStyle>
          <a:p>
            <a:r>
              <a:rPr lang="es-ES" dirty="0"/>
              <a:t>SEPARADOR DE PAGINA</a:t>
            </a:r>
            <a:endParaRPr lang="es-PE" dirty="0"/>
          </a:p>
        </p:txBody>
      </p:sp>
      <p:sp>
        <p:nvSpPr>
          <p:cNvPr id="3" name="Marcador de texto 2">
            <a:extLst>
              <a:ext uri="{FF2B5EF4-FFF2-40B4-BE49-F238E27FC236}">
                <a16:creationId xmlns:a16="http://schemas.microsoft.com/office/drawing/2014/main" xmlns="" id="{1AFCD41F-0E05-3548-B6F5-F38BE2203E0A}"/>
              </a:ext>
            </a:extLst>
          </p:cNvPr>
          <p:cNvSpPr>
            <a:spLocks noGrp="1"/>
          </p:cNvSpPr>
          <p:nvPr>
            <p:ph type="body" idx="1" hasCustomPrompt="1"/>
          </p:nvPr>
        </p:nvSpPr>
        <p:spPr>
          <a:xfrm>
            <a:off x="201655" y="3015693"/>
            <a:ext cx="1577718" cy="1500187"/>
          </a:xfrm>
          <a:solidFill>
            <a:srgbClr val="233D7B">
              <a:alpha val="69613"/>
            </a:srgbClr>
          </a:solidFill>
        </p:spPr>
        <p:txBody>
          <a:bodyPr>
            <a:noAutofit/>
          </a:bodyPr>
          <a:lstStyle>
            <a:lvl1pPr marL="0" indent="0">
              <a:buNone/>
              <a:defRPr sz="9600">
                <a:solidFill>
                  <a:srgbClr val="2F55A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Nº</a:t>
            </a:r>
          </a:p>
        </p:txBody>
      </p:sp>
      <p:pic>
        <p:nvPicPr>
          <p:cNvPr id="7" name="Imagen 6">
            <a:extLst>
              <a:ext uri="{FF2B5EF4-FFF2-40B4-BE49-F238E27FC236}">
                <a16:creationId xmlns:a16="http://schemas.microsoft.com/office/drawing/2014/main" xmlns="" id="{2DB2D69D-2420-6D4C-B974-29403CB01A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5" name="Picture 4" descr="Mininter">
            <a:extLst>
              <a:ext uri="{FF2B5EF4-FFF2-40B4-BE49-F238E27FC236}">
                <a16:creationId xmlns:a16="http://schemas.microsoft.com/office/drawing/2014/main" xmlns="" id="{756C82E3-6F21-4A4A-AA77-5E794CAB804C}"/>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6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bg>
      <p:bgPr>
        <a:solidFill>
          <a:srgbClr val="04AC9A"/>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A0D4560C-F94B-1C46-AA64-628F3C1ACC1B}"/>
              </a:ext>
            </a:extLst>
          </p:cNvPr>
          <p:cNvSpPr>
            <a:spLocks noGrp="1"/>
          </p:cNvSpPr>
          <p:nvPr>
            <p:ph type="title" hasCustomPrompt="1"/>
          </p:nvPr>
        </p:nvSpPr>
        <p:spPr>
          <a:xfrm>
            <a:off x="1865870" y="3102361"/>
            <a:ext cx="9481580" cy="1133475"/>
          </a:xfrm>
        </p:spPr>
        <p:txBody>
          <a:bodyPr anchor="b">
            <a:noAutofit/>
          </a:bodyPr>
          <a:lstStyle>
            <a:lvl1pPr>
              <a:defRPr sz="6000" b="0">
                <a:solidFill>
                  <a:schemeClr val="bg1"/>
                </a:solidFill>
              </a:defRPr>
            </a:lvl1pPr>
          </a:lstStyle>
          <a:p>
            <a:r>
              <a:rPr lang="es-ES" dirty="0"/>
              <a:t>SEPARADOR DE PAGINA</a:t>
            </a:r>
            <a:endParaRPr lang="es-PE" dirty="0"/>
          </a:p>
        </p:txBody>
      </p:sp>
      <p:sp>
        <p:nvSpPr>
          <p:cNvPr id="6" name="Marcador de texto 2">
            <a:extLst>
              <a:ext uri="{FF2B5EF4-FFF2-40B4-BE49-F238E27FC236}">
                <a16:creationId xmlns:a16="http://schemas.microsoft.com/office/drawing/2014/main" xmlns="" id="{5C372D08-600C-9447-9BBE-CDEB691588CE}"/>
              </a:ext>
            </a:extLst>
          </p:cNvPr>
          <p:cNvSpPr>
            <a:spLocks noGrp="1"/>
          </p:cNvSpPr>
          <p:nvPr>
            <p:ph type="body" idx="1" hasCustomPrompt="1"/>
          </p:nvPr>
        </p:nvSpPr>
        <p:spPr>
          <a:xfrm>
            <a:off x="201655" y="3015693"/>
            <a:ext cx="1577718" cy="1500187"/>
          </a:xfrm>
          <a:noFill/>
        </p:spPr>
        <p:txBody>
          <a:bodyPr>
            <a:noAutofit/>
          </a:bodyPr>
          <a:lstStyle>
            <a:lvl1pPr marL="0" indent="0">
              <a:buNone/>
              <a:defRPr sz="9600">
                <a:solidFill>
                  <a:srgbClr val="5BD7B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Nº</a:t>
            </a:r>
          </a:p>
        </p:txBody>
      </p:sp>
      <p:pic>
        <p:nvPicPr>
          <p:cNvPr id="7" name="Imagen 6">
            <a:extLst>
              <a:ext uri="{FF2B5EF4-FFF2-40B4-BE49-F238E27FC236}">
                <a16:creationId xmlns:a16="http://schemas.microsoft.com/office/drawing/2014/main" xmlns="" id="{A5F43176-30A5-CC43-BC5A-A386CD4DF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8" name="Picture 4" descr="Mininter">
            <a:extLst>
              <a:ext uri="{FF2B5EF4-FFF2-40B4-BE49-F238E27FC236}">
                <a16:creationId xmlns:a16="http://schemas.microsoft.com/office/drawing/2014/main" xmlns="" id="{36874342-A6ED-47BF-B51B-0572E19C608F}"/>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68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B6D95D-E494-5A41-8558-6DDE7C0DFE5F}"/>
              </a:ext>
            </a:extLst>
          </p:cNvPr>
          <p:cNvSpPr>
            <a:spLocks noGrp="1"/>
          </p:cNvSpPr>
          <p:nvPr>
            <p:ph type="title" hasCustomPrompt="1"/>
          </p:nvPr>
        </p:nvSpPr>
        <p:spPr>
          <a:xfrm>
            <a:off x="838200" y="1348775"/>
            <a:ext cx="10515600" cy="619726"/>
          </a:xfrm>
        </p:spPr>
        <p:txBody>
          <a:bodyPr/>
          <a:lstStyle/>
          <a:p>
            <a:r>
              <a:rPr lang="es-ES" dirty="0"/>
              <a:t>Título de Tema</a:t>
            </a:r>
            <a:endParaRPr lang="es-PE" dirty="0"/>
          </a:p>
        </p:txBody>
      </p:sp>
      <p:sp>
        <p:nvSpPr>
          <p:cNvPr id="3" name="Marcador de contenido 2">
            <a:extLst>
              <a:ext uri="{FF2B5EF4-FFF2-40B4-BE49-F238E27FC236}">
                <a16:creationId xmlns:a16="http://schemas.microsoft.com/office/drawing/2014/main" xmlns="" id="{2D5C2704-1505-ED4A-8AEB-00FD933CF4A7}"/>
              </a:ext>
            </a:extLst>
          </p:cNvPr>
          <p:cNvSpPr>
            <a:spLocks noGrp="1"/>
          </p:cNvSpPr>
          <p:nvPr>
            <p:ph sz="half" idx="1"/>
          </p:nvPr>
        </p:nvSpPr>
        <p:spPr>
          <a:xfrm>
            <a:off x="838200" y="2669060"/>
            <a:ext cx="5181600" cy="3322552"/>
          </a:xfrm>
        </p:spPr>
        <p:txBody>
          <a:bodyPr/>
          <a:lstStyle>
            <a:lvl1pPr>
              <a:defRPr sz="2400"/>
            </a:lvl1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4" name="Marcador de contenido 3">
            <a:extLst>
              <a:ext uri="{FF2B5EF4-FFF2-40B4-BE49-F238E27FC236}">
                <a16:creationId xmlns:a16="http://schemas.microsoft.com/office/drawing/2014/main" xmlns="" id="{354F8EC7-D776-9342-A525-6199D9B01486}"/>
              </a:ext>
            </a:extLst>
          </p:cNvPr>
          <p:cNvSpPr>
            <a:spLocks noGrp="1"/>
          </p:cNvSpPr>
          <p:nvPr>
            <p:ph sz="half" idx="2"/>
          </p:nvPr>
        </p:nvSpPr>
        <p:spPr>
          <a:xfrm>
            <a:off x="6172200" y="2669060"/>
            <a:ext cx="5181600" cy="3322552"/>
          </a:xfrm>
        </p:spPr>
        <p:txBody>
          <a:bodyPr/>
          <a:lstStyle>
            <a:lvl1pPr marL="0" indent="0">
              <a:buNone/>
              <a:defRPr/>
            </a:lvl1pPr>
          </a:lstStyle>
          <a:p>
            <a:pPr lvl="0"/>
            <a:r>
              <a:rPr lang="es-ES"/>
              <a:t>Haga clic para modificar los estilos de texto del patrón</a:t>
            </a:r>
          </a:p>
        </p:txBody>
      </p:sp>
      <p:pic>
        <p:nvPicPr>
          <p:cNvPr id="8" name="Imagen 7">
            <a:extLst>
              <a:ext uri="{FF2B5EF4-FFF2-40B4-BE49-F238E27FC236}">
                <a16:creationId xmlns:a16="http://schemas.microsoft.com/office/drawing/2014/main" xmlns="" id="{9E0B2478-5F78-6946-AFCC-EEB6DA91A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10" name="Imagen 9">
            <a:extLst>
              <a:ext uri="{FF2B5EF4-FFF2-40B4-BE49-F238E27FC236}">
                <a16:creationId xmlns:a16="http://schemas.microsoft.com/office/drawing/2014/main" xmlns="" id="{B74D8EC6-E9A8-E24C-B371-98EC69252EC4}"/>
              </a:ext>
            </a:extLst>
          </p:cNvPr>
          <p:cNvPicPr>
            <a:picLocks noChangeAspect="1"/>
          </p:cNvPicPr>
          <p:nvPr userDrawn="1"/>
        </p:nvPicPr>
        <p:blipFill>
          <a:blip r:embed="rId3"/>
          <a:stretch>
            <a:fillRect/>
          </a:stretch>
        </p:blipFill>
        <p:spPr>
          <a:xfrm>
            <a:off x="838200" y="1968500"/>
            <a:ext cx="4341850" cy="95077"/>
          </a:xfrm>
          <a:prstGeom prst="rect">
            <a:avLst/>
          </a:prstGeom>
        </p:spPr>
      </p:pic>
      <p:pic>
        <p:nvPicPr>
          <p:cNvPr id="7" name="Picture 4" descr="Mininter">
            <a:extLst>
              <a:ext uri="{FF2B5EF4-FFF2-40B4-BE49-F238E27FC236}">
                <a16:creationId xmlns:a16="http://schemas.microsoft.com/office/drawing/2014/main" xmlns="" id="{EC271A5D-9A33-4170-A0AC-579F0B5E05C6}"/>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chemeClr val="bg1">
            <a:lumMod val="95000"/>
          </a:schemeClr>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C2C91959-A4D3-7E43-A640-64F36DF503C9}"/>
              </a:ext>
            </a:extLst>
          </p:cNvPr>
          <p:cNvSpPr>
            <a:spLocks noGrp="1"/>
          </p:cNvSpPr>
          <p:nvPr>
            <p:ph type="body" idx="1"/>
          </p:nvPr>
        </p:nvSpPr>
        <p:spPr>
          <a:xfrm>
            <a:off x="839788" y="23495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82A666B-065D-F44A-AA8F-76F13A050885}"/>
              </a:ext>
            </a:extLst>
          </p:cNvPr>
          <p:cNvSpPr>
            <a:spLocks noGrp="1"/>
          </p:cNvSpPr>
          <p:nvPr>
            <p:ph sz="half" idx="2"/>
          </p:nvPr>
        </p:nvSpPr>
        <p:spPr>
          <a:xfrm>
            <a:off x="839788" y="3422651"/>
            <a:ext cx="5157787" cy="2498339"/>
          </a:xfrm>
        </p:spPr>
        <p:txBody>
          <a:bodyPr>
            <a:normAutofit/>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sp>
        <p:nvSpPr>
          <p:cNvPr id="5" name="Marcador de texto 4">
            <a:extLst>
              <a:ext uri="{FF2B5EF4-FFF2-40B4-BE49-F238E27FC236}">
                <a16:creationId xmlns:a16="http://schemas.microsoft.com/office/drawing/2014/main" xmlns="" id="{001337A6-BE88-2440-9C84-31C6A2665D7B}"/>
              </a:ext>
            </a:extLst>
          </p:cNvPr>
          <p:cNvSpPr>
            <a:spLocks noGrp="1"/>
          </p:cNvSpPr>
          <p:nvPr>
            <p:ph type="body" sz="quarter" idx="3"/>
          </p:nvPr>
        </p:nvSpPr>
        <p:spPr>
          <a:xfrm>
            <a:off x="6172200" y="23495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802DAEF-6E04-3F41-B80A-449C81496828}"/>
              </a:ext>
            </a:extLst>
          </p:cNvPr>
          <p:cNvSpPr>
            <a:spLocks noGrp="1"/>
          </p:cNvSpPr>
          <p:nvPr>
            <p:ph sz="quarter" idx="4"/>
          </p:nvPr>
        </p:nvSpPr>
        <p:spPr>
          <a:xfrm>
            <a:off x="6172200" y="3422651"/>
            <a:ext cx="5183188" cy="2498339"/>
          </a:xfrm>
        </p:spPr>
        <p:txBody>
          <a:bodyPr>
            <a:normAutofit/>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pic>
        <p:nvPicPr>
          <p:cNvPr id="10" name="Imagen 9">
            <a:extLst>
              <a:ext uri="{FF2B5EF4-FFF2-40B4-BE49-F238E27FC236}">
                <a16:creationId xmlns:a16="http://schemas.microsoft.com/office/drawing/2014/main" xmlns="" id="{C2DA0F9F-E0C9-9041-8A71-356F0A7D11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sp>
        <p:nvSpPr>
          <p:cNvPr id="12" name="Título 1">
            <a:extLst>
              <a:ext uri="{FF2B5EF4-FFF2-40B4-BE49-F238E27FC236}">
                <a16:creationId xmlns:a16="http://schemas.microsoft.com/office/drawing/2014/main" xmlns="" id="{95BEDFFC-3956-9D44-87AD-E7A475ECBA0F}"/>
              </a:ext>
            </a:extLst>
          </p:cNvPr>
          <p:cNvSpPr>
            <a:spLocks noGrp="1"/>
          </p:cNvSpPr>
          <p:nvPr>
            <p:ph type="title" hasCustomPrompt="1"/>
          </p:nvPr>
        </p:nvSpPr>
        <p:spPr>
          <a:xfrm>
            <a:off x="838200" y="1348775"/>
            <a:ext cx="10515600" cy="619726"/>
          </a:xfrm>
        </p:spPr>
        <p:txBody>
          <a:bodyPr/>
          <a:lstStyle/>
          <a:p>
            <a:r>
              <a:rPr lang="es-ES" dirty="0"/>
              <a:t>Título de Tema</a:t>
            </a:r>
            <a:endParaRPr lang="es-PE" dirty="0"/>
          </a:p>
        </p:txBody>
      </p:sp>
      <p:pic>
        <p:nvPicPr>
          <p:cNvPr id="13" name="Imagen 12">
            <a:extLst>
              <a:ext uri="{FF2B5EF4-FFF2-40B4-BE49-F238E27FC236}">
                <a16:creationId xmlns:a16="http://schemas.microsoft.com/office/drawing/2014/main" xmlns="" id="{7A19D81F-EA3F-D849-B91B-ACE40BE7B901}"/>
              </a:ext>
            </a:extLst>
          </p:cNvPr>
          <p:cNvPicPr>
            <a:picLocks noChangeAspect="1"/>
          </p:cNvPicPr>
          <p:nvPr userDrawn="1"/>
        </p:nvPicPr>
        <p:blipFill>
          <a:blip r:embed="rId3"/>
          <a:stretch>
            <a:fillRect/>
          </a:stretch>
        </p:blipFill>
        <p:spPr>
          <a:xfrm>
            <a:off x="838200" y="1968500"/>
            <a:ext cx="4341850" cy="95077"/>
          </a:xfrm>
          <a:prstGeom prst="rect">
            <a:avLst/>
          </a:prstGeom>
        </p:spPr>
      </p:pic>
      <p:pic>
        <p:nvPicPr>
          <p:cNvPr id="9" name="Picture 4" descr="Mininter">
            <a:extLst>
              <a:ext uri="{FF2B5EF4-FFF2-40B4-BE49-F238E27FC236}">
                <a16:creationId xmlns:a16="http://schemas.microsoft.com/office/drawing/2014/main" xmlns="" id="{B3DBDF2E-E550-414B-822F-F4AE568AF4A4}"/>
              </a:ext>
            </a:extLst>
          </p:cNvPr>
          <p:cNvPicPr>
            <a:picLocks noChangeAspect="1" noChangeArrowheads="1"/>
          </p:cNvPicPr>
          <p:nvPr userDrawn="1"/>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6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y texto vertical">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5ADB9E-F6B6-D646-9812-CA8FF50B0712}"/>
              </a:ext>
            </a:extLst>
          </p:cNvPr>
          <p:cNvSpPr>
            <a:spLocks noGrp="1"/>
          </p:cNvSpPr>
          <p:nvPr>
            <p:ph type="title"/>
          </p:nvPr>
        </p:nvSpPr>
        <p:spPr>
          <a:xfrm>
            <a:off x="838200" y="1130128"/>
            <a:ext cx="10515600" cy="1325563"/>
          </a:xfrm>
        </p:spPr>
        <p:txBody>
          <a:bodyPr/>
          <a:lstStyle/>
          <a:p>
            <a:r>
              <a:rPr lang="es-ES"/>
              <a:t>Haga clic para modificar el estilo de título del patrón</a:t>
            </a:r>
            <a:endParaRPr lang="es-PE" dirty="0"/>
          </a:p>
        </p:txBody>
      </p:sp>
      <p:pic>
        <p:nvPicPr>
          <p:cNvPr id="7" name="Imagen 6">
            <a:extLst>
              <a:ext uri="{FF2B5EF4-FFF2-40B4-BE49-F238E27FC236}">
                <a16:creationId xmlns:a16="http://schemas.microsoft.com/office/drawing/2014/main" xmlns="" id="{5E8B80A4-552B-5D45-BFF0-7E1522296F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sp>
        <p:nvSpPr>
          <p:cNvPr id="8" name="Marcador de contenido 2">
            <a:extLst>
              <a:ext uri="{FF2B5EF4-FFF2-40B4-BE49-F238E27FC236}">
                <a16:creationId xmlns:a16="http://schemas.microsoft.com/office/drawing/2014/main" xmlns="" id="{FBC1DB26-5F63-4C4E-AE36-377CE7EAC7B8}"/>
              </a:ext>
            </a:extLst>
          </p:cNvPr>
          <p:cNvSpPr>
            <a:spLocks noGrp="1"/>
          </p:cNvSpPr>
          <p:nvPr>
            <p:ph idx="1"/>
          </p:nvPr>
        </p:nvSpPr>
        <p:spPr>
          <a:xfrm>
            <a:off x="838200" y="2715311"/>
            <a:ext cx="10515600" cy="3302430"/>
          </a:xfrm>
        </p:spPr>
        <p:txBody>
          <a:bodyPr>
            <a:normAutofit/>
          </a:bodyPr>
          <a:lstStyle>
            <a:lvl1pPr>
              <a:defRPr sz="2000">
                <a:solidFill>
                  <a:srgbClr val="011643"/>
                </a:solidFill>
              </a:defRPr>
            </a:lvl1pPr>
            <a:lvl2pPr>
              <a:defRPr sz="2000">
                <a:solidFill>
                  <a:srgbClr val="011643"/>
                </a:solidFill>
              </a:defRPr>
            </a:lvl2pPr>
            <a:lvl3pPr>
              <a:defRPr sz="2000">
                <a:solidFill>
                  <a:srgbClr val="011643"/>
                </a:solidFill>
              </a:defRPr>
            </a:lvl3pPr>
            <a:lvl4pPr>
              <a:defRPr sz="2000">
                <a:solidFill>
                  <a:srgbClr val="011643"/>
                </a:solidFill>
              </a:defRPr>
            </a:lvl4pPr>
            <a:lvl5pPr>
              <a:defRPr sz="2000">
                <a:solidFill>
                  <a:srgbClr val="011643"/>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5" name="Picture 4" descr="Mininter">
            <a:extLst>
              <a:ext uri="{FF2B5EF4-FFF2-40B4-BE49-F238E27FC236}">
                <a16:creationId xmlns:a16="http://schemas.microsoft.com/office/drawing/2014/main" xmlns="" id="{883893B3-DABC-43C1-9321-14F170C003F8}"/>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45913C-81E6-E64F-BF34-3A551712AB33}"/>
              </a:ext>
            </a:extLst>
          </p:cNvPr>
          <p:cNvSpPr>
            <a:spLocks noGrp="1"/>
          </p:cNvSpPr>
          <p:nvPr>
            <p:ph type="title"/>
          </p:nvPr>
        </p:nvSpPr>
        <p:spPr>
          <a:xfrm>
            <a:off x="839788" y="1124465"/>
            <a:ext cx="3932237" cy="1600200"/>
          </a:xfrm>
        </p:spPr>
        <p:txBody>
          <a:bodyPr anchor="b"/>
          <a:lstStyle>
            <a:lvl1pPr>
              <a:defRPr sz="3200"/>
            </a:lvl1pPr>
          </a:lstStyle>
          <a:p>
            <a:r>
              <a:rPr lang="es-ES"/>
              <a:t>Haga clic para modificar el estilo de título del patrón</a:t>
            </a:r>
            <a:endParaRPr lang="es-PE" dirty="0"/>
          </a:p>
        </p:txBody>
      </p:sp>
      <p:sp>
        <p:nvSpPr>
          <p:cNvPr id="3" name="Marcador de posición de imagen 2">
            <a:extLst>
              <a:ext uri="{FF2B5EF4-FFF2-40B4-BE49-F238E27FC236}">
                <a16:creationId xmlns:a16="http://schemas.microsoft.com/office/drawing/2014/main" xmlns="" id="{96C85A61-5B59-FA41-87F5-197D7B0BEE4D}"/>
              </a:ext>
            </a:extLst>
          </p:cNvPr>
          <p:cNvSpPr>
            <a:spLocks noGrp="1"/>
          </p:cNvSpPr>
          <p:nvPr>
            <p:ph type="pic" idx="1"/>
          </p:nvPr>
        </p:nvSpPr>
        <p:spPr>
          <a:xfrm>
            <a:off x="5183188" y="1124465"/>
            <a:ext cx="6172200" cy="5411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xmlns="" id="{CB883007-AC7F-BE4B-B472-821C3036EB6D}"/>
              </a:ext>
            </a:extLst>
          </p:cNvPr>
          <p:cNvSpPr>
            <a:spLocks noGrp="1"/>
          </p:cNvSpPr>
          <p:nvPr>
            <p:ph type="body" sz="half" idx="2"/>
          </p:nvPr>
        </p:nvSpPr>
        <p:spPr>
          <a:xfrm>
            <a:off x="839788" y="272466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pic>
        <p:nvPicPr>
          <p:cNvPr id="8" name="Imagen 7">
            <a:extLst>
              <a:ext uri="{FF2B5EF4-FFF2-40B4-BE49-F238E27FC236}">
                <a16:creationId xmlns:a16="http://schemas.microsoft.com/office/drawing/2014/main" xmlns="" id="{3175F9C0-498B-874A-AEAA-B047B06F40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895350"/>
          </a:xfrm>
          <a:prstGeom prst="rect">
            <a:avLst/>
          </a:prstGeom>
        </p:spPr>
      </p:pic>
      <p:pic>
        <p:nvPicPr>
          <p:cNvPr id="6" name="Picture 4" descr="Mininter">
            <a:extLst>
              <a:ext uri="{FF2B5EF4-FFF2-40B4-BE49-F238E27FC236}">
                <a16:creationId xmlns:a16="http://schemas.microsoft.com/office/drawing/2014/main" xmlns="" id="{90F171D9-7242-498B-8B6A-2078531F317F}"/>
              </a:ext>
            </a:extLst>
          </p:cNvPr>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429541" y="270922"/>
            <a:ext cx="2018139" cy="4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5580816-AF27-8D44-A048-FC2AB1097C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
        <p:nvSpPr>
          <p:cNvPr id="3" name="Marcador de texto 2">
            <a:extLst>
              <a:ext uri="{FF2B5EF4-FFF2-40B4-BE49-F238E27FC236}">
                <a16:creationId xmlns:a16="http://schemas.microsoft.com/office/drawing/2014/main" xmlns="" id="{8EFD19A0-B36E-4549-B1D9-ED0A59A77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4" name="Marcador de fecha 3">
            <a:extLst>
              <a:ext uri="{FF2B5EF4-FFF2-40B4-BE49-F238E27FC236}">
                <a16:creationId xmlns:a16="http://schemas.microsoft.com/office/drawing/2014/main" xmlns="" id="{42A73C83-CE99-FF40-B561-F5021178C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1A977-5A3D-B446-AE71-41C69CDD9950}" type="datetimeFigureOut">
              <a:rPr lang="es-PE" smtClean="0"/>
              <a:t>25/11/2022</a:t>
            </a:fld>
            <a:endParaRPr lang="es-PE"/>
          </a:p>
        </p:txBody>
      </p:sp>
      <p:sp>
        <p:nvSpPr>
          <p:cNvPr id="5" name="Marcador de pie de página 4">
            <a:extLst>
              <a:ext uri="{FF2B5EF4-FFF2-40B4-BE49-F238E27FC236}">
                <a16:creationId xmlns:a16="http://schemas.microsoft.com/office/drawing/2014/main" xmlns="" id="{B78EB0C5-2201-E54B-830E-4DCF85C85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8254874C-B7CA-9245-A630-1F55F14BC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88693-98D2-CF45-9E18-EC3B4B7D34DB}" type="slidenum">
              <a:rPr lang="es-PE" smtClean="0"/>
              <a:t>‹Nº›</a:t>
            </a:fld>
            <a:endParaRPr lang="es-PE"/>
          </a:p>
        </p:txBody>
      </p:sp>
    </p:spTree>
    <p:extLst>
      <p:ext uri="{BB962C8B-B14F-4D97-AF65-F5344CB8AC3E}">
        <p14:creationId xmlns:p14="http://schemas.microsoft.com/office/powerpoint/2010/main" val="33836721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5" r:id="rId5"/>
    <p:sldLayoutId id="2147483652" r:id="rId6"/>
    <p:sldLayoutId id="2147483653" r:id="rId7"/>
    <p:sldLayoutId id="2147483658" r:id="rId8"/>
    <p:sldLayoutId id="2147483657" r:id="rId9"/>
    <p:sldLayoutId id="2147483662"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164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1643"/>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1643"/>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1643"/>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1643"/>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xmlns="" id="{958E2EEA-FFD3-4B49-9704-8978C540F983}"/>
              </a:ext>
            </a:extLst>
          </p:cNvPr>
          <p:cNvSpPr txBox="1">
            <a:spLocks/>
          </p:cNvSpPr>
          <p:nvPr/>
        </p:nvSpPr>
        <p:spPr>
          <a:xfrm>
            <a:off x="1596000" y="1327440"/>
            <a:ext cx="9000000" cy="33273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lgn="ctr"/>
            <a:r>
              <a:rPr lang="es-MX" sz="4000" dirty="0">
                <a:solidFill>
                  <a:srgbClr val="04AC9A"/>
                </a:solidFill>
              </a:rPr>
              <a:t>ACCIONES Y ESTRATEGIAS PARA REDUCIR LA TRATA DE PERSONAS EN LA REGIÓN LIMA PROVINCIAS</a:t>
            </a:r>
          </a:p>
        </p:txBody>
      </p:sp>
      <p:pic>
        <p:nvPicPr>
          <p:cNvPr id="11" name="Gráfico 10">
            <a:extLst>
              <a:ext uri="{FF2B5EF4-FFF2-40B4-BE49-F238E27FC236}">
                <a16:creationId xmlns:a16="http://schemas.microsoft.com/office/drawing/2014/main" xmlns="" id="{68C8676A-1BF0-49AE-BF19-FF90A8C2D2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9744" y="4617138"/>
            <a:ext cx="11432510" cy="107123"/>
          </a:xfrm>
          <a:prstGeom prst="rect">
            <a:avLst/>
          </a:prstGeom>
        </p:spPr>
      </p:pic>
      <p:sp>
        <p:nvSpPr>
          <p:cNvPr id="4" name="Título 1">
            <a:extLst>
              <a:ext uri="{FF2B5EF4-FFF2-40B4-BE49-F238E27FC236}">
                <a16:creationId xmlns:a16="http://schemas.microsoft.com/office/drawing/2014/main" xmlns="" id="{46758B83-D1A8-CDAD-30E8-1E017865393E}"/>
              </a:ext>
            </a:extLst>
          </p:cNvPr>
          <p:cNvSpPr txBox="1">
            <a:spLocks/>
          </p:cNvSpPr>
          <p:nvPr/>
        </p:nvSpPr>
        <p:spPr>
          <a:xfrm>
            <a:off x="1325279" y="4958200"/>
            <a:ext cx="9541441" cy="10171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11643"/>
                </a:solidFill>
                <a:latin typeface="Century Gothic" panose="020B0502020202020204" pitchFamily="34" charset="0"/>
                <a:ea typeface="+mj-ea"/>
                <a:cs typeface="+mj-cs"/>
              </a:defRPr>
            </a:lvl1pPr>
          </a:lstStyle>
          <a:p>
            <a:pPr algn="ctr"/>
            <a:r>
              <a:rPr lang="es-MX" sz="2000" dirty="0"/>
              <a:t>JORGE LUIS INGA ORELLANA</a:t>
            </a:r>
          </a:p>
          <a:p>
            <a:pPr algn="ctr"/>
            <a:r>
              <a:rPr lang="es-MX" sz="2000" b="0" dirty="0"/>
              <a:t>Director de Derechos Fundamentales</a:t>
            </a:r>
          </a:p>
          <a:p>
            <a:pPr algn="ctr"/>
            <a:r>
              <a:rPr lang="es-MX" sz="2000" b="0" dirty="0"/>
              <a:t>Ministerio del Interior</a:t>
            </a:r>
          </a:p>
        </p:txBody>
      </p:sp>
    </p:spTree>
    <p:extLst>
      <p:ext uri="{BB962C8B-B14F-4D97-AF65-F5344CB8AC3E}">
        <p14:creationId xmlns:p14="http://schemas.microsoft.com/office/powerpoint/2010/main" val="38491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D8C4452-FE57-498B-95D3-C48EC8836050}"/>
              </a:ext>
            </a:extLst>
          </p:cNvPr>
          <p:cNvSpPr>
            <a:spLocks noGrp="1"/>
          </p:cNvSpPr>
          <p:nvPr>
            <p:ph type="title"/>
          </p:nvPr>
        </p:nvSpPr>
        <p:spPr>
          <a:xfrm>
            <a:off x="1355210" y="2862263"/>
            <a:ext cx="9481580" cy="1133475"/>
          </a:xfrm>
        </p:spPr>
        <p:txBody>
          <a:bodyPr/>
          <a:lstStyle/>
          <a:p>
            <a:r>
              <a:rPr lang="es-MX" dirty="0"/>
              <a:t>GRACIAS</a:t>
            </a:r>
            <a:endParaRPr lang="es-PE" dirty="0"/>
          </a:p>
        </p:txBody>
      </p:sp>
      <p:pic>
        <p:nvPicPr>
          <p:cNvPr id="3" name="Imagen 2">
            <a:extLst>
              <a:ext uri="{FF2B5EF4-FFF2-40B4-BE49-F238E27FC236}">
                <a16:creationId xmlns:a16="http://schemas.microsoft.com/office/drawing/2014/main" xmlns="" id="{33750C7F-AD66-F285-3826-83422B88E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90"/>
            <a:ext cx="12192000" cy="6846559"/>
          </a:xfrm>
          <a:prstGeom prst="rect">
            <a:avLst/>
          </a:prstGeom>
        </p:spPr>
      </p:pic>
    </p:spTree>
    <p:extLst>
      <p:ext uri="{BB962C8B-B14F-4D97-AF65-F5344CB8AC3E}">
        <p14:creationId xmlns:p14="http://schemas.microsoft.com/office/powerpoint/2010/main" val="29240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B10546BD-F291-6919-298D-A4616A51C1DC}"/>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PE" sz="3200" b="1" dirty="0">
                <a:solidFill>
                  <a:srgbClr val="011643"/>
                </a:solidFill>
                <a:latin typeface="Century Gothic" panose="020B0502020202020204" pitchFamily="34" charset="0"/>
              </a:rPr>
              <a:t>¿CUÁL ES LA FUNCIÓN DEL MININTER?</a:t>
            </a:r>
          </a:p>
        </p:txBody>
      </p:sp>
      <p:grpSp>
        <p:nvGrpSpPr>
          <p:cNvPr id="87" name="Group 4">
            <a:extLst>
              <a:ext uri="{FF2B5EF4-FFF2-40B4-BE49-F238E27FC236}">
                <a16:creationId xmlns:a16="http://schemas.microsoft.com/office/drawing/2014/main" xmlns="" id="{256D1CB5-FA71-5B0D-FE48-3206DE3B1289}"/>
              </a:ext>
            </a:extLst>
          </p:cNvPr>
          <p:cNvGrpSpPr>
            <a:grpSpLocks noChangeAspect="1"/>
          </p:cNvGrpSpPr>
          <p:nvPr/>
        </p:nvGrpSpPr>
        <p:grpSpPr>
          <a:xfrm flipH="1">
            <a:off x="4336939" y="2347223"/>
            <a:ext cx="3523034" cy="3594168"/>
            <a:chOff x="3148979" y="1750948"/>
            <a:chExt cx="4780282" cy="4876801"/>
          </a:xfrm>
        </p:grpSpPr>
        <p:sp>
          <p:nvSpPr>
            <p:cNvPr id="88" name="Figure">
              <a:extLst>
                <a:ext uri="{FF2B5EF4-FFF2-40B4-BE49-F238E27FC236}">
                  <a16:creationId xmlns:a16="http://schemas.microsoft.com/office/drawing/2014/main" xmlns="" id="{31FBDB5D-BBF1-38FF-D47E-01CB2C3804A0}"/>
                </a:ext>
              </a:extLst>
            </p:cNvPr>
            <p:cNvSpPr/>
            <p:nvPr/>
          </p:nvSpPr>
          <p:spPr>
            <a:xfrm>
              <a:off x="5015880" y="3478147"/>
              <a:ext cx="2913381" cy="3149602"/>
            </a:xfrm>
            <a:custGeom>
              <a:avLst/>
              <a:gdLst/>
              <a:ahLst/>
              <a:cxnLst>
                <a:cxn ang="0">
                  <a:pos x="wd2" y="hd2"/>
                </a:cxn>
                <a:cxn ang="5400000">
                  <a:pos x="wd2" y="hd2"/>
                </a:cxn>
                <a:cxn ang="10800000">
                  <a:pos x="wd2" y="hd2"/>
                </a:cxn>
                <a:cxn ang="16200000">
                  <a:pos x="wd2" y="hd2"/>
                </a:cxn>
              </a:cxnLst>
              <a:rect l="0" t="0" r="r" b="b"/>
              <a:pathLst>
                <a:path w="21600" h="21600" extrusionOk="0">
                  <a:moveTo>
                    <a:pt x="20884" y="0"/>
                  </a:moveTo>
                  <a:lnTo>
                    <a:pt x="19726" y="3170"/>
                  </a:lnTo>
                  <a:lnTo>
                    <a:pt x="19481" y="3858"/>
                  </a:lnTo>
                  <a:lnTo>
                    <a:pt x="18738" y="3632"/>
                  </a:lnTo>
                  <a:lnTo>
                    <a:pt x="14623" y="2352"/>
                  </a:lnTo>
                  <a:cubicBezTo>
                    <a:pt x="14802" y="3083"/>
                    <a:pt x="14905" y="3850"/>
                    <a:pt x="14905" y="4642"/>
                  </a:cubicBezTo>
                  <a:cubicBezTo>
                    <a:pt x="14905" y="10077"/>
                    <a:pt x="10320" y="14519"/>
                    <a:pt x="4529" y="14841"/>
                  </a:cubicBezTo>
                  <a:lnTo>
                    <a:pt x="3945" y="14301"/>
                  </a:lnTo>
                  <a:lnTo>
                    <a:pt x="0" y="17951"/>
                  </a:lnTo>
                  <a:lnTo>
                    <a:pt x="3945" y="21600"/>
                  </a:lnTo>
                  <a:lnTo>
                    <a:pt x="4538" y="21051"/>
                  </a:lnTo>
                  <a:cubicBezTo>
                    <a:pt x="6685" y="20973"/>
                    <a:pt x="8785" y="20546"/>
                    <a:pt x="10762" y="19771"/>
                  </a:cubicBezTo>
                  <a:cubicBezTo>
                    <a:pt x="12881" y="18944"/>
                    <a:pt x="14773" y="17759"/>
                    <a:pt x="16402" y="16252"/>
                  </a:cubicBezTo>
                  <a:cubicBezTo>
                    <a:pt x="18031" y="14745"/>
                    <a:pt x="19312" y="12995"/>
                    <a:pt x="20206" y="11035"/>
                  </a:cubicBezTo>
                  <a:cubicBezTo>
                    <a:pt x="21139" y="9006"/>
                    <a:pt x="21600" y="6855"/>
                    <a:pt x="21600" y="4642"/>
                  </a:cubicBezTo>
                  <a:cubicBezTo>
                    <a:pt x="21600" y="3048"/>
                    <a:pt x="21355" y="1498"/>
                    <a:pt x="20884" y="0"/>
                  </a:cubicBezTo>
                  <a:close/>
                </a:path>
              </a:pathLst>
            </a:custGeom>
            <a:solidFill>
              <a:srgbClr val="04AC9A"/>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89" name="Figure">
              <a:extLst>
                <a:ext uri="{FF2B5EF4-FFF2-40B4-BE49-F238E27FC236}">
                  <a16:creationId xmlns:a16="http://schemas.microsoft.com/office/drawing/2014/main" xmlns="" id="{563C1AE4-241C-DBAE-79BA-35CD4353E22F}"/>
                </a:ext>
              </a:extLst>
            </p:cNvPr>
            <p:cNvSpPr/>
            <p:nvPr/>
          </p:nvSpPr>
          <p:spPr>
            <a:xfrm>
              <a:off x="3314080" y="1750948"/>
              <a:ext cx="4503422" cy="2146302"/>
            </a:xfrm>
            <a:custGeom>
              <a:avLst/>
              <a:gdLst/>
              <a:ahLst/>
              <a:cxnLst>
                <a:cxn ang="0">
                  <a:pos x="wd2" y="hd2"/>
                </a:cxn>
                <a:cxn ang="5400000">
                  <a:pos x="wd2" y="hd2"/>
                </a:cxn>
                <a:cxn ang="10800000">
                  <a:pos x="wd2" y="hd2"/>
                </a:cxn>
                <a:cxn ang="16200000">
                  <a:pos x="wd2" y="hd2"/>
                </a:cxn>
              </a:cxnLst>
              <a:rect l="0" t="0" r="r" b="b"/>
              <a:pathLst>
                <a:path w="21600" h="21600" extrusionOk="0">
                  <a:moveTo>
                    <a:pt x="21101" y="14072"/>
                  </a:moveTo>
                  <a:cubicBezTo>
                    <a:pt x="20528" y="11452"/>
                    <a:pt x="19748" y="9100"/>
                    <a:pt x="18774" y="7055"/>
                  </a:cubicBezTo>
                  <a:cubicBezTo>
                    <a:pt x="17720" y="4844"/>
                    <a:pt x="16495" y="3106"/>
                    <a:pt x="15125" y="1892"/>
                  </a:cubicBezTo>
                  <a:cubicBezTo>
                    <a:pt x="13706" y="626"/>
                    <a:pt x="12201" y="0"/>
                    <a:pt x="10654" y="0"/>
                  </a:cubicBezTo>
                  <a:cubicBezTo>
                    <a:pt x="9107" y="0"/>
                    <a:pt x="7602" y="639"/>
                    <a:pt x="6183" y="1892"/>
                  </a:cubicBezTo>
                  <a:cubicBezTo>
                    <a:pt x="4812" y="3106"/>
                    <a:pt x="3588" y="4844"/>
                    <a:pt x="2534" y="7055"/>
                  </a:cubicBezTo>
                  <a:cubicBezTo>
                    <a:pt x="1480" y="9266"/>
                    <a:pt x="652" y="11835"/>
                    <a:pt x="73" y="14711"/>
                  </a:cubicBezTo>
                  <a:cubicBezTo>
                    <a:pt x="49" y="14839"/>
                    <a:pt x="24" y="14954"/>
                    <a:pt x="0" y="15082"/>
                  </a:cubicBezTo>
                  <a:lnTo>
                    <a:pt x="2412" y="12487"/>
                  </a:lnTo>
                  <a:lnTo>
                    <a:pt x="2863" y="12001"/>
                  </a:lnTo>
                  <a:lnTo>
                    <a:pt x="3094" y="12947"/>
                  </a:lnTo>
                  <a:lnTo>
                    <a:pt x="4215" y="17548"/>
                  </a:lnTo>
                  <a:cubicBezTo>
                    <a:pt x="5373" y="12538"/>
                    <a:pt x="7821" y="9087"/>
                    <a:pt x="10654" y="9087"/>
                  </a:cubicBezTo>
                  <a:cubicBezTo>
                    <a:pt x="13584" y="9087"/>
                    <a:pt x="16099" y="12781"/>
                    <a:pt x="17202" y="18072"/>
                  </a:cubicBezTo>
                  <a:lnTo>
                    <a:pt x="17025" y="19184"/>
                  </a:lnTo>
                  <a:lnTo>
                    <a:pt x="20449" y="21600"/>
                  </a:lnTo>
                  <a:lnTo>
                    <a:pt x="21600" y="14417"/>
                  </a:lnTo>
                  <a:lnTo>
                    <a:pt x="21101" y="14072"/>
                  </a:lnTo>
                  <a:close/>
                </a:path>
              </a:pathLst>
            </a:custGeom>
            <a:solidFill>
              <a:srgbClr val="01164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sp>
          <p:nvSpPr>
            <p:cNvPr id="90" name="Figure">
              <a:extLst>
                <a:ext uri="{FF2B5EF4-FFF2-40B4-BE49-F238E27FC236}">
                  <a16:creationId xmlns:a16="http://schemas.microsoft.com/office/drawing/2014/main" xmlns="" id="{D848A5BD-2984-CBF0-FB30-8DA6B6FA1766}"/>
                </a:ext>
              </a:extLst>
            </p:cNvPr>
            <p:cNvSpPr/>
            <p:nvPr/>
          </p:nvSpPr>
          <p:spPr>
            <a:xfrm>
              <a:off x="3148979" y="3084447"/>
              <a:ext cx="2188212" cy="3441703"/>
            </a:xfrm>
            <a:custGeom>
              <a:avLst/>
              <a:gdLst/>
              <a:ahLst/>
              <a:cxnLst>
                <a:cxn ang="0">
                  <a:pos x="wd2" y="hd2"/>
                </a:cxn>
                <a:cxn ang="5400000">
                  <a:pos x="wd2" y="hd2"/>
                </a:cxn>
                <a:cxn ang="10800000">
                  <a:pos x="wd2" y="hd2"/>
                </a:cxn>
                <a:cxn ang="16200000">
                  <a:pos x="wd2" y="hd2"/>
                </a:cxn>
              </a:cxnLst>
              <a:rect l="0" t="0" r="r" b="b"/>
              <a:pathLst>
                <a:path w="21600" h="21600" extrusionOk="0">
                  <a:moveTo>
                    <a:pt x="17024" y="18818"/>
                  </a:moveTo>
                  <a:lnTo>
                    <a:pt x="21600" y="15909"/>
                  </a:lnTo>
                  <a:cubicBezTo>
                    <a:pt x="14442" y="15279"/>
                    <a:pt x="8913" y="11374"/>
                    <a:pt x="8913" y="6639"/>
                  </a:cubicBezTo>
                  <a:cubicBezTo>
                    <a:pt x="8913" y="5946"/>
                    <a:pt x="9039" y="5268"/>
                    <a:pt x="9264" y="4615"/>
                  </a:cubicBezTo>
                  <a:lnTo>
                    <a:pt x="10530" y="4200"/>
                  </a:lnTo>
                  <a:lnTo>
                    <a:pt x="7146" y="0"/>
                  </a:lnTo>
                  <a:lnTo>
                    <a:pt x="138" y="2280"/>
                  </a:lnTo>
                  <a:cubicBezTo>
                    <a:pt x="138" y="2280"/>
                    <a:pt x="464" y="2782"/>
                    <a:pt x="664" y="3101"/>
                  </a:cubicBezTo>
                  <a:cubicBezTo>
                    <a:pt x="226" y="4248"/>
                    <a:pt x="0" y="5436"/>
                    <a:pt x="0" y="6639"/>
                  </a:cubicBezTo>
                  <a:cubicBezTo>
                    <a:pt x="0" y="8664"/>
                    <a:pt x="627" y="10633"/>
                    <a:pt x="1855" y="12490"/>
                  </a:cubicBezTo>
                  <a:cubicBezTo>
                    <a:pt x="3046" y="14283"/>
                    <a:pt x="4751" y="15885"/>
                    <a:pt x="6920" y="17264"/>
                  </a:cubicBezTo>
                  <a:cubicBezTo>
                    <a:pt x="9089" y="18643"/>
                    <a:pt x="11609" y="19727"/>
                    <a:pt x="14429" y="20484"/>
                  </a:cubicBezTo>
                  <a:cubicBezTo>
                    <a:pt x="16661" y="21082"/>
                    <a:pt x="19005" y="21457"/>
                    <a:pt x="21399" y="21600"/>
                  </a:cubicBezTo>
                  <a:lnTo>
                    <a:pt x="17024" y="18818"/>
                  </a:lnTo>
                  <a:close/>
                </a:path>
              </a:pathLst>
            </a:custGeom>
            <a:solidFill>
              <a:srgbClr val="F75148"/>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dirty="0"/>
            </a:p>
          </p:txBody>
        </p:sp>
      </p:grpSp>
      <p:sp>
        <p:nvSpPr>
          <p:cNvPr id="92" name="TextBox 26">
            <a:extLst>
              <a:ext uri="{FF2B5EF4-FFF2-40B4-BE49-F238E27FC236}">
                <a16:creationId xmlns:a16="http://schemas.microsoft.com/office/drawing/2014/main" xmlns="" id="{7CFC3A09-525C-9AB9-7461-F4F96EF61976}"/>
              </a:ext>
            </a:extLst>
          </p:cNvPr>
          <p:cNvSpPr txBox="1"/>
          <p:nvPr/>
        </p:nvSpPr>
        <p:spPr>
          <a:xfrm flipH="1">
            <a:off x="7022464" y="4426831"/>
            <a:ext cx="704039" cy="707886"/>
          </a:xfrm>
          <a:prstGeom prst="rect">
            <a:avLst/>
          </a:prstGeom>
          <a:noFill/>
        </p:spPr>
        <p:txBody>
          <a:bodyPr wrap="none" rtlCol="0" anchor="ctr">
            <a:spAutoFit/>
          </a:bodyPr>
          <a:lstStyle/>
          <a:p>
            <a:pPr algn="ctr"/>
            <a:r>
              <a:rPr lang="en-US" sz="4000" b="1" dirty="0">
                <a:solidFill>
                  <a:schemeClr val="bg1"/>
                </a:solidFill>
                <a:effectLst>
                  <a:outerShdw blurRad="38100" dist="38100" dir="2700000" algn="tl">
                    <a:srgbClr val="000000">
                      <a:alpha val="43137"/>
                    </a:srgbClr>
                  </a:outerShdw>
                </a:effectLst>
              </a:rPr>
              <a:t>03</a:t>
            </a:r>
          </a:p>
        </p:txBody>
      </p:sp>
      <p:sp>
        <p:nvSpPr>
          <p:cNvPr id="93" name="TextBox 27">
            <a:extLst>
              <a:ext uri="{FF2B5EF4-FFF2-40B4-BE49-F238E27FC236}">
                <a16:creationId xmlns:a16="http://schemas.microsoft.com/office/drawing/2014/main" xmlns="" id="{34F81582-671B-EF5E-6B77-6E189929108C}"/>
              </a:ext>
            </a:extLst>
          </p:cNvPr>
          <p:cNvSpPr txBox="1"/>
          <p:nvPr/>
        </p:nvSpPr>
        <p:spPr>
          <a:xfrm flipH="1">
            <a:off x="4493115" y="4467722"/>
            <a:ext cx="704039" cy="707886"/>
          </a:xfrm>
          <a:prstGeom prst="rect">
            <a:avLst/>
          </a:prstGeom>
          <a:noFill/>
        </p:spPr>
        <p:txBody>
          <a:bodyPr wrap="none" rtlCol="0" anchor="ctr">
            <a:spAutoFit/>
          </a:bodyPr>
          <a:lstStyle/>
          <a:p>
            <a:pPr algn="ctr"/>
            <a:r>
              <a:rPr lang="en-US" sz="4000" b="1" dirty="0">
                <a:solidFill>
                  <a:schemeClr val="bg1"/>
                </a:solidFill>
                <a:effectLst>
                  <a:outerShdw blurRad="38100" dist="38100" dir="2700000" algn="tl">
                    <a:srgbClr val="000000">
                      <a:alpha val="43137"/>
                    </a:srgbClr>
                  </a:outerShdw>
                </a:effectLst>
              </a:rPr>
              <a:t>02</a:t>
            </a:r>
          </a:p>
        </p:txBody>
      </p:sp>
      <p:sp>
        <p:nvSpPr>
          <p:cNvPr id="94" name="TextBox 28">
            <a:extLst>
              <a:ext uri="{FF2B5EF4-FFF2-40B4-BE49-F238E27FC236}">
                <a16:creationId xmlns:a16="http://schemas.microsoft.com/office/drawing/2014/main" xmlns="" id="{CA2BE4A8-47C0-2D4F-BC2A-9922A38612DA}"/>
              </a:ext>
            </a:extLst>
          </p:cNvPr>
          <p:cNvSpPr txBox="1"/>
          <p:nvPr/>
        </p:nvSpPr>
        <p:spPr>
          <a:xfrm flipH="1">
            <a:off x="5726780" y="2322518"/>
            <a:ext cx="704039" cy="707886"/>
          </a:xfrm>
          <a:prstGeom prst="rect">
            <a:avLst/>
          </a:prstGeom>
          <a:noFill/>
        </p:spPr>
        <p:txBody>
          <a:bodyPr wrap="none" rtlCol="0" anchor="ctr">
            <a:spAutoFit/>
          </a:bodyPr>
          <a:lstStyle/>
          <a:p>
            <a:pPr algn="ctr"/>
            <a:r>
              <a:rPr lang="en-US" sz="4000" b="1" dirty="0">
                <a:solidFill>
                  <a:schemeClr val="bg1"/>
                </a:solidFill>
                <a:effectLst>
                  <a:outerShdw blurRad="38100" dist="38100" dir="2700000" algn="tl">
                    <a:srgbClr val="000000">
                      <a:alpha val="43137"/>
                    </a:srgbClr>
                  </a:outerShdw>
                </a:effectLst>
              </a:rPr>
              <a:t>01</a:t>
            </a:r>
          </a:p>
        </p:txBody>
      </p:sp>
      <p:grpSp>
        <p:nvGrpSpPr>
          <p:cNvPr id="98" name="Group 21">
            <a:extLst>
              <a:ext uri="{FF2B5EF4-FFF2-40B4-BE49-F238E27FC236}">
                <a16:creationId xmlns:a16="http://schemas.microsoft.com/office/drawing/2014/main" xmlns="" id="{7965E713-2F02-1387-EBF8-AD5F4EF79C86}"/>
              </a:ext>
            </a:extLst>
          </p:cNvPr>
          <p:cNvGrpSpPr/>
          <p:nvPr/>
        </p:nvGrpSpPr>
        <p:grpSpPr>
          <a:xfrm>
            <a:off x="410078" y="1928580"/>
            <a:ext cx="2880000" cy="1478897"/>
            <a:chOff x="407368" y="1749039"/>
            <a:chExt cx="2879315" cy="1478897"/>
          </a:xfrm>
        </p:grpSpPr>
        <p:sp>
          <p:nvSpPr>
            <p:cNvPr id="99" name="Rectangle 22">
              <a:extLst>
                <a:ext uri="{FF2B5EF4-FFF2-40B4-BE49-F238E27FC236}">
                  <a16:creationId xmlns:a16="http://schemas.microsoft.com/office/drawing/2014/main" xmlns="" id="{42989A36-D51D-2225-25FB-9BDF51701BFE}"/>
                </a:ext>
              </a:extLst>
            </p:cNvPr>
            <p:cNvSpPr/>
            <p:nvPr/>
          </p:nvSpPr>
          <p:spPr>
            <a:xfrm>
              <a:off x="407368" y="1749039"/>
              <a:ext cx="2879314" cy="461665"/>
            </a:xfrm>
            <a:prstGeom prst="rect">
              <a:avLst/>
            </a:prstGeom>
          </p:spPr>
          <p:txBody>
            <a:bodyPr wrap="square" anchor="b">
              <a:spAutoFit/>
            </a:bodyPr>
            <a:lstStyle/>
            <a:p>
              <a:r>
                <a:rPr lang="da-DK" sz="2400" b="1" dirty="0">
                  <a:solidFill>
                    <a:srgbClr val="011643"/>
                  </a:solidFill>
                  <a:latin typeface="arial" panose="020B0604020202020204" pitchFamily="34" charset="0"/>
                </a:rPr>
                <a:t>Función Rectora</a:t>
              </a:r>
              <a:endParaRPr lang="en-US" sz="2400" b="1" dirty="0">
                <a:solidFill>
                  <a:srgbClr val="011643"/>
                </a:solidFill>
              </a:endParaRPr>
            </a:p>
          </p:txBody>
        </p:sp>
        <p:sp>
          <p:nvSpPr>
            <p:cNvPr id="100" name="Rectangle 23">
              <a:extLst>
                <a:ext uri="{FF2B5EF4-FFF2-40B4-BE49-F238E27FC236}">
                  <a16:creationId xmlns:a16="http://schemas.microsoft.com/office/drawing/2014/main" xmlns="" id="{72BF5415-CDBA-978D-7C50-9C4FD1572BC8}"/>
                </a:ext>
              </a:extLst>
            </p:cNvPr>
            <p:cNvSpPr/>
            <p:nvPr/>
          </p:nvSpPr>
          <p:spPr>
            <a:xfrm>
              <a:off x="407369" y="2273829"/>
              <a:ext cx="2879314" cy="954107"/>
            </a:xfrm>
            <a:prstGeom prst="rect">
              <a:avLst/>
            </a:prstGeom>
          </p:spPr>
          <p:txBody>
            <a:bodyPr wrap="square">
              <a:spAutoFit/>
            </a:bodyPr>
            <a:lstStyle/>
            <a:p>
              <a:pPr algn="just"/>
              <a:r>
                <a:rPr lang="es-PE" sz="1400" dirty="0">
                  <a:latin typeface="arial" panose="020B0604020202020204" pitchFamily="34" charset="0"/>
                </a:rPr>
                <a:t>Conducimos la implementación de políticas públicas en materia de trata de personas y tráfico ilícito de migrantes.</a:t>
              </a:r>
              <a:endParaRPr lang="es-PE" sz="1400" dirty="0"/>
            </a:p>
          </p:txBody>
        </p:sp>
      </p:grpSp>
      <p:grpSp>
        <p:nvGrpSpPr>
          <p:cNvPr id="101" name="Group 21">
            <a:extLst>
              <a:ext uri="{FF2B5EF4-FFF2-40B4-BE49-F238E27FC236}">
                <a16:creationId xmlns:a16="http://schemas.microsoft.com/office/drawing/2014/main" xmlns="" id="{BAD84A2C-89EC-3DF9-8F84-1B10226AF286}"/>
              </a:ext>
            </a:extLst>
          </p:cNvPr>
          <p:cNvGrpSpPr/>
          <p:nvPr/>
        </p:nvGrpSpPr>
        <p:grpSpPr>
          <a:xfrm>
            <a:off x="412875" y="3927543"/>
            <a:ext cx="2880001" cy="2279117"/>
            <a:chOff x="407367" y="1379707"/>
            <a:chExt cx="3112426" cy="2279117"/>
          </a:xfrm>
        </p:grpSpPr>
        <p:sp>
          <p:nvSpPr>
            <p:cNvPr id="102" name="Rectangle 22">
              <a:extLst>
                <a:ext uri="{FF2B5EF4-FFF2-40B4-BE49-F238E27FC236}">
                  <a16:creationId xmlns:a16="http://schemas.microsoft.com/office/drawing/2014/main" xmlns="" id="{972FA7EF-99DE-778E-B835-D9427742593B}"/>
                </a:ext>
              </a:extLst>
            </p:cNvPr>
            <p:cNvSpPr/>
            <p:nvPr/>
          </p:nvSpPr>
          <p:spPr>
            <a:xfrm>
              <a:off x="407367" y="1379707"/>
              <a:ext cx="3112425" cy="830997"/>
            </a:xfrm>
            <a:prstGeom prst="rect">
              <a:avLst/>
            </a:prstGeom>
          </p:spPr>
          <p:txBody>
            <a:bodyPr wrap="square" anchor="b">
              <a:spAutoFit/>
            </a:bodyPr>
            <a:lstStyle/>
            <a:p>
              <a:r>
                <a:rPr lang="da-DK" sz="2400" b="1" dirty="0">
                  <a:solidFill>
                    <a:srgbClr val="04AC9A"/>
                  </a:solidFill>
                  <a:latin typeface="arial" panose="020B0604020202020204" pitchFamily="34" charset="0"/>
                </a:rPr>
                <a:t>Coordinación Multisectorial</a:t>
              </a:r>
              <a:endParaRPr lang="en-US" sz="2400" b="1" dirty="0">
                <a:solidFill>
                  <a:srgbClr val="04AC9A"/>
                </a:solidFill>
              </a:endParaRPr>
            </a:p>
          </p:txBody>
        </p:sp>
        <p:sp>
          <p:nvSpPr>
            <p:cNvPr id="103" name="Rectangle 23">
              <a:extLst>
                <a:ext uri="{FF2B5EF4-FFF2-40B4-BE49-F238E27FC236}">
                  <a16:creationId xmlns:a16="http://schemas.microsoft.com/office/drawing/2014/main" xmlns="" id="{89536DC4-12BD-07FD-5B16-D66C11A84F23}"/>
                </a:ext>
              </a:extLst>
            </p:cNvPr>
            <p:cNvSpPr/>
            <p:nvPr/>
          </p:nvSpPr>
          <p:spPr>
            <a:xfrm>
              <a:off x="407368" y="2273829"/>
              <a:ext cx="3112425" cy="1384995"/>
            </a:xfrm>
            <a:prstGeom prst="rect">
              <a:avLst/>
            </a:prstGeom>
          </p:spPr>
          <p:txBody>
            <a:bodyPr wrap="square">
              <a:spAutoFit/>
            </a:bodyPr>
            <a:lstStyle/>
            <a:p>
              <a:pPr algn="just"/>
              <a:r>
                <a:rPr lang="es-PE" sz="1400" dirty="0">
                  <a:latin typeface="arial" panose="020B0604020202020204" pitchFamily="34" charset="0"/>
                </a:rPr>
                <a:t>Tenemos asignada la Presidencia y Secretaría Técnica de la Comisión Multisectorial, la cual tiene competencia a nivel nacional y en los tres niveles de gobierno.</a:t>
              </a:r>
              <a:endParaRPr lang="es-PE" sz="1400" dirty="0"/>
            </a:p>
          </p:txBody>
        </p:sp>
      </p:grpSp>
      <p:grpSp>
        <p:nvGrpSpPr>
          <p:cNvPr id="104" name="Group 21">
            <a:extLst>
              <a:ext uri="{FF2B5EF4-FFF2-40B4-BE49-F238E27FC236}">
                <a16:creationId xmlns:a16="http://schemas.microsoft.com/office/drawing/2014/main" xmlns="" id="{5B523325-CA64-C10A-52EB-7E750981D4F5}"/>
              </a:ext>
            </a:extLst>
          </p:cNvPr>
          <p:cNvGrpSpPr/>
          <p:nvPr/>
        </p:nvGrpSpPr>
        <p:grpSpPr>
          <a:xfrm>
            <a:off x="8909633" y="4296875"/>
            <a:ext cx="2880001" cy="1909785"/>
            <a:chOff x="407367" y="1749039"/>
            <a:chExt cx="3112426" cy="1909785"/>
          </a:xfrm>
        </p:grpSpPr>
        <p:sp>
          <p:nvSpPr>
            <p:cNvPr id="105" name="Rectangle 22">
              <a:extLst>
                <a:ext uri="{FF2B5EF4-FFF2-40B4-BE49-F238E27FC236}">
                  <a16:creationId xmlns:a16="http://schemas.microsoft.com/office/drawing/2014/main" xmlns="" id="{88F59C6C-ED6E-5E98-8199-B5F014CB4616}"/>
                </a:ext>
              </a:extLst>
            </p:cNvPr>
            <p:cNvSpPr/>
            <p:nvPr/>
          </p:nvSpPr>
          <p:spPr>
            <a:xfrm>
              <a:off x="407367" y="1749039"/>
              <a:ext cx="3112425" cy="461665"/>
            </a:xfrm>
            <a:prstGeom prst="rect">
              <a:avLst/>
            </a:prstGeom>
          </p:spPr>
          <p:txBody>
            <a:bodyPr wrap="square" anchor="b">
              <a:spAutoFit/>
            </a:bodyPr>
            <a:lstStyle/>
            <a:p>
              <a:r>
                <a:rPr lang="da-DK" sz="2400" b="1" dirty="0">
                  <a:solidFill>
                    <a:srgbClr val="F75148"/>
                  </a:solidFill>
                  <a:latin typeface="arial" panose="020B0604020202020204" pitchFamily="34" charset="0"/>
                </a:rPr>
                <a:t>Descentralización</a:t>
              </a:r>
              <a:endParaRPr lang="en-US" sz="2400" b="1" dirty="0">
                <a:solidFill>
                  <a:srgbClr val="F75148"/>
                </a:solidFill>
              </a:endParaRPr>
            </a:p>
          </p:txBody>
        </p:sp>
        <p:sp>
          <p:nvSpPr>
            <p:cNvPr id="106" name="Rectangle 23">
              <a:extLst>
                <a:ext uri="{FF2B5EF4-FFF2-40B4-BE49-F238E27FC236}">
                  <a16:creationId xmlns:a16="http://schemas.microsoft.com/office/drawing/2014/main" xmlns="" id="{2966231A-1ED8-CD6E-8DCD-2F73735E5CC6}"/>
                </a:ext>
              </a:extLst>
            </p:cNvPr>
            <p:cNvSpPr/>
            <p:nvPr/>
          </p:nvSpPr>
          <p:spPr>
            <a:xfrm>
              <a:off x="407368" y="2273829"/>
              <a:ext cx="3112425" cy="1384995"/>
            </a:xfrm>
            <a:prstGeom prst="rect">
              <a:avLst/>
            </a:prstGeom>
          </p:spPr>
          <p:txBody>
            <a:bodyPr wrap="square">
              <a:spAutoFit/>
            </a:bodyPr>
            <a:lstStyle/>
            <a:p>
              <a:pPr algn="just"/>
              <a:r>
                <a:rPr lang="es-PE" sz="1400" dirty="0">
                  <a:latin typeface="arial" panose="020B0604020202020204" pitchFamily="34" charset="0"/>
                </a:rPr>
                <a:t>Observamos y recolectamos información de los procesos para perfeccionar las acciones que se ejecutan en materia de trata de personas en los tres niveles de gobierno.</a:t>
              </a:r>
              <a:endParaRPr lang="es-PE" sz="1400" dirty="0"/>
            </a:p>
          </p:txBody>
        </p:sp>
      </p:grpSp>
      <p:grpSp>
        <p:nvGrpSpPr>
          <p:cNvPr id="2057" name="Grupo 2056">
            <a:extLst>
              <a:ext uri="{FF2B5EF4-FFF2-40B4-BE49-F238E27FC236}">
                <a16:creationId xmlns:a16="http://schemas.microsoft.com/office/drawing/2014/main" xmlns="" id="{6F636CB6-7D20-7F3A-0186-DB3CB6B5AA3B}"/>
              </a:ext>
            </a:extLst>
          </p:cNvPr>
          <p:cNvGrpSpPr/>
          <p:nvPr/>
        </p:nvGrpSpPr>
        <p:grpSpPr>
          <a:xfrm>
            <a:off x="3407434" y="2264759"/>
            <a:ext cx="1789720" cy="650683"/>
            <a:chOff x="3407434" y="2264759"/>
            <a:chExt cx="1789720" cy="650683"/>
          </a:xfrm>
        </p:grpSpPr>
        <p:cxnSp>
          <p:nvCxnSpPr>
            <p:cNvPr id="108" name="Conector recto 107">
              <a:extLst>
                <a:ext uri="{FF2B5EF4-FFF2-40B4-BE49-F238E27FC236}">
                  <a16:creationId xmlns:a16="http://schemas.microsoft.com/office/drawing/2014/main" xmlns="" id="{49A2C24D-F6F5-052C-FFA2-C18AC38034C1}"/>
                </a:ext>
              </a:extLst>
            </p:cNvPr>
            <p:cNvCxnSpPr>
              <a:cxnSpLocks/>
            </p:cNvCxnSpPr>
            <p:nvPr/>
          </p:nvCxnSpPr>
          <p:spPr>
            <a:xfrm>
              <a:off x="4527805" y="2264759"/>
              <a:ext cx="669349" cy="650683"/>
            </a:xfrm>
            <a:prstGeom prst="line">
              <a:avLst/>
            </a:prstGeom>
            <a:ln w="28575">
              <a:solidFill>
                <a:srgbClr val="011643"/>
              </a:solidFill>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xmlns="" id="{85A3C764-3FA6-22BB-16C1-5B871C6659F2}"/>
                </a:ext>
              </a:extLst>
            </p:cNvPr>
            <p:cNvCxnSpPr>
              <a:cxnSpLocks/>
            </p:cNvCxnSpPr>
            <p:nvPr/>
          </p:nvCxnSpPr>
          <p:spPr>
            <a:xfrm>
              <a:off x="3407434" y="2264759"/>
              <a:ext cx="1120371" cy="0"/>
            </a:xfrm>
            <a:prstGeom prst="line">
              <a:avLst/>
            </a:prstGeom>
            <a:ln w="28575">
              <a:solidFill>
                <a:srgbClr val="011643"/>
              </a:solidFill>
            </a:ln>
          </p:spPr>
          <p:style>
            <a:lnRef idx="1">
              <a:schemeClr val="accent1"/>
            </a:lnRef>
            <a:fillRef idx="0">
              <a:schemeClr val="accent1"/>
            </a:fillRef>
            <a:effectRef idx="0">
              <a:schemeClr val="accent1"/>
            </a:effectRef>
            <a:fontRef idx="minor">
              <a:schemeClr val="tx1"/>
            </a:fontRef>
          </p:style>
        </p:cxnSp>
      </p:grpSp>
      <p:grpSp>
        <p:nvGrpSpPr>
          <p:cNvPr id="113" name="Grupo 112">
            <a:extLst>
              <a:ext uri="{FF2B5EF4-FFF2-40B4-BE49-F238E27FC236}">
                <a16:creationId xmlns:a16="http://schemas.microsoft.com/office/drawing/2014/main" xmlns="" id="{9C9A6DA1-F91D-1B68-5114-F80AD219CC81}"/>
              </a:ext>
            </a:extLst>
          </p:cNvPr>
          <p:cNvGrpSpPr/>
          <p:nvPr/>
        </p:nvGrpSpPr>
        <p:grpSpPr>
          <a:xfrm flipV="1">
            <a:off x="3393480" y="5120143"/>
            <a:ext cx="1789720" cy="650683"/>
            <a:chOff x="3407434" y="2264759"/>
            <a:chExt cx="1789720" cy="650683"/>
          </a:xfrm>
        </p:grpSpPr>
        <p:cxnSp>
          <p:nvCxnSpPr>
            <p:cNvPr id="114" name="Conector recto 113">
              <a:extLst>
                <a:ext uri="{FF2B5EF4-FFF2-40B4-BE49-F238E27FC236}">
                  <a16:creationId xmlns:a16="http://schemas.microsoft.com/office/drawing/2014/main" xmlns="" id="{7D7D9472-ED9D-1270-97EC-B455A2E87BBE}"/>
                </a:ext>
              </a:extLst>
            </p:cNvPr>
            <p:cNvCxnSpPr>
              <a:cxnSpLocks/>
            </p:cNvCxnSpPr>
            <p:nvPr/>
          </p:nvCxnSpPr>
          <p:spPr>
            <a:xfrm>
              <a:off x="4527805" y="2264759"/>
              <a:ext cx="669349" cy="650683"/>
            </a:xfrm>
            <a:prstGeom prst="line">
              <a:avLst/>
            </a:prstGeom>
            <a:ln w="28575">
              <a:solidFill>
                <a:srgbClr val="04AC9A"/>
              </a:solidFill>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xmlns="" id="{4D7BBC1C-D61D-E745-A5FD-8F91B67228FB}"/>
                </a:ext>
              </a:extLst>
            </p:cNvPr>
            <p:cNvCxnSpPr>
              <a:cxnSpLocks/>
            </p:cNvCxnSpPr>
            <p:nvPr/>
          </p:nvCxnSpPr>
          <p:spPr>
            <a:xfrm>
              <a:off x="3407434" y="2264759"/>
              <a:ext cx="1120371" cy="0"/>
            </a:xfrm>
            <a:prstGeom prst="line">
              <a:avLst/>
            </a:prstGeom>
            <a:ln w="28575">
              <a:solidFill>
                <a:srgbClr val="04AC9A"/>
              </a:solidFill>
            </a:ln>
          </p:spPr>
          <p:style>
            <a:lnRef idx="1">
              <a:schemeClr val="accent1"/>
            </a:lnRef>
            <a:fillRef idx="0">
              <a:schemeClr val="accent1"/>
            </a:fillRef>
            <a:effectRef idx="0">
              <a:schemeClr val="accent1"/>
            </a:effectRef>
            <a:fontRef idx="minor">
              <a:schemeClr val="tx1"/>
            </a:fontRef>
          </p:style>
        </p:cxnSp>
      </p:grpSp>
      <p:grpSp>
        <p:nvGrpSpPr>
          <p:cNvPr id="116" name="Grupo 115">
            <a:extLst>
              <a:ext uri="{FF2B5EF4-FFF2-40B4-BE49-F238E27FC236}">
                <a16:creationId xmlns:a16="http://schemas.microsoft.com/office/drawing/2014/main" xmlns="" id="{3150EBE3-C231-2777-2D1C-51A617F234AE}"/>
              </a:ext>
            </a:extLst>
          </p:cNvPr>
          <p:cNvGrpSpPr/>
          <p:nvPr/>
        </p:nvGrpSpPr>
        <p:grpSpPr>
          <a:xfrm flipH="1" flipV="1">
            <a:off x="7031848" y="5111517"/>
            <a:ext cx="1789720" cy="650683"/>
            <a:chOff x="3407434" y="2264759"/>
            <a:chExt cx="1789720" cy="650683"/>
          </a:xfrm>
        </p:grpSpPr>
        <p:cxnSp>
          <p:nvCxnSpPr>
            <p:cNvPr id="117" name="Conector recto 116">
              <a:extLst>
                <a:ext uri="{FF2B5EF4-FFF2-40B4-BE49-F238E27FC236}">
                  <a16:creationId xmlns:a16="http://schemas.microsoft.com/office/drawing/2014/main" xmlns="" id="{5CF999C0-3F61-847B-AA67-E7EB86CCC229}"/>
                </a:ext>
              </a:extLst>
            </p:cNvPr>
            <p:cNvCxnSpPr>
              <a:cxnSpLocks/>
            </p:cNvCxnSpPr>
            <p:nvPr/>
          </p:nvCxnSpPr>
          <p:spPr>
            <a:xfrm>
              <a:off x="4527805" y="2264759"/>
              <a:ext cx="669349" cy="650683"/>
            </a:xfrm>
            <a:prstGeom prst="line">
              <a:avLst/>
            </a:prstGeom>
            <a:ln w="28575">
              <a:solidFill>
                <a:srgbClr val="F75148"/>
              </a:solidFill>
            </a:ln>
          </p:spPr>
          <p:style>
            <a:lnRef idx="1">
              <a:schemeClr val="accent1"/>
            </a:lnRef>
            <a:fillRef idx="0">
              <a:schemeClr val="accent1"/>
            </a:fillRef>
            <a:effectRef idx="0">
              <a:schemeClr val="accent1"/>
            </a:effectRef>
            <a:fontRef idx="minor">
              <a:schemeClr val="tx1"/>
            </a:fontRef>
          </p:style>
        </p:cxnSp>
        <p:cxnSp>
          <p:nvCxnSpPr>
            <p:cNvPr id="118" name="Conector recto 117">
              <a:extLst>
                <a:ext uri="{FF2B5EF4-FFF2-40B4-BE49-F238E27FC236}">
                  <a16:creationId xmlns:a16="http://schemas.microsoft.com/office/drawing/2014/main" xmlns="" id="{70B1E7F1-6DBD-9CD6-6D4B-32CDE0618519}"/>
                </a:ext>
              </a:extLst>
            </p:cNvPr>
            <p:cNvCxnSpPr>
              <a:cxnSpLocks/>
            </p:cNvCxnSpPr>
            <p:nvPr/>
          </p:nvCxnSpPr>
          <p:spPr>
            <a:xfrm>
              <a:off x="3407434" y="2264759"/>
              <a:ext cx="1120371" cy="0"/>
            </a:xfrm>
            <a:prstGeom prst="line">
              <a:avLst/>
            </a:prstGeom>
            <a:ln w="28575">
              <a:solidFill>
                <a:srgbClr val="F75148"/>
              </a:solidFill>
            </a:ln>
          </p:spPr>
          <p:style>
            <a:lnRef idx="1">
              <a:schemeClr val="accent1"/>
            </a:lnRef>
            <a:fillRef idx="0">
              <a:schemeClr val="accent1"/>
            </a:fillRef>
            <a:effectRef idx="0">
              <a:schemeClr val="accent1"/>
            </a:effectRef>
            <a:fontRef idx="minor">
              <a:schemeClr val="tx1"/>
            </a:fontRef>
          </p:style>
        </p:cxnSp>
      </p:grpSp>
      <p:pic>
        <p:nvPicPr>
          <p:cNvPr id="1026" name="Picture 2">
            <a:extLst>
              <a:ext uri="{FF2B5EF4-FFF2-40B4-BE49-F238E27FC236}">
                <a16:creationId xmlns:a16="http://schemas.microsoft.com/office/drawing/2014/main" xmlns="" id="{B152CE01-5361-C106-6400-E8950A190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770" y="1761092"/>
            <a:ext cx="216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6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xmlns="" id="{205B8881-B6D3-48F3-B304-BEDFFD02E175}"/>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PE" sz="3200" b="1" dirty="0">
                <a:solidFill>
                  <a:srgbClr val="011643"/>
                </a:solidFill>
                <a:latin typeface="Century Gothic" panose="020B0502020202020204" pitchFamily="34" charset="0"/>
              </a:rPr>
              <a:t>APROBACIÓN DE LA POLÍTICA NACIONAL</a:t>
            </a:r>
          </a:p>
        </p:txBody>
      </p:sp>
      <p:sp>
        <p:nvSpPr>
          <p:cNvPr id="40" name="CuadroTexto 39">
            <a:extLst>
              <a:ext uri="{FF2B5EF4-FFF2-40B4-BE49-F238E27FC236}">
                <a16:creationId xmlns:a16="http://schemas.microsoft.com/office/drawing/2014/main" xmlns="" id="{A99EF3A6-7993-4A2C-B139-815798F4F052}"/>
              </a:ext>
            </a:extLst>
          </p:cNvPr>
          <p:cNvSpPr txBox="1"/>
          <p:nvPr/>
        </p:nvSpPr>
        <p:spPr>
          <a:xfrm>
            <a:off x="6626117" y="1797784"/>
            <a:ext cx="4039407" cy="1631216"/>
          </a:xfrm>
          <a:prstGeom prst="rect">
            <a:avLst/>
          </a:prstGeom>
          <a:noFill/>
          <a:ln>
            <a:noFill/>
          </a:ln>
        </p:spPr>
        <p:txBody>
          <a:bodyPr wrap="square"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a:ln>
                  <a:noFill/>
                </a:ln>
                <a:solidFill>
                  <a:prstClr val="black"/>
                </a:solidFill>
                <a:effectLst/>
                <a:uLnTx/>
                <a:uFillTx/>
              </a:rPr>
              <a:t>Aprobada mediante Decreto Supremo N° 009-2021-IN.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PE" sz="200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a:ln>
                  <a:noFill/>
                </a:ln>
                <a:solidFill>
                  <a:prstClr val="black"/>
                </a:solidFill>
                <a:effectLst/>
                <a:uLnTx/>
                <a:uFillTx/>
              </a:rPr>
              <a:t> Publicado el 27 de julio de 2021 en el Diario Oficial El Peruano. </a:t>
            </a:r>
          </a:p>
        </p:txBody>
      </p:sp>
      <p:pic>
        <p:nvPicPr>
          <p:cNvPr id="44" name="Imagen 43" descr="Interfaz de usuario gráfica, Texto, Aplicación&#10;&#10;Descripción generada automáticamente">
            <a:extLst>
              <a:ext uri="{FF2B5EF4-FFF2-40B4-BE49-F238E27FC236}">
                <a16:creationId xmlns:a16="http://schemas.microsoft.com/office/drawing/2014/main" xmlns="" id="{01FB2F1D-F642-4A01-AFCA-9E787E8C80F5}"/>
              </a:ext>
            </a:extLst>
          </p:cNvPr>
          <p:cNvPicPr>
            <a:picLocks noChangeAspect="1"/>
          </p:cNvPicPr>
          <p:nvPr/>
        </p:nvPicPr>
        <p:blipFill>
          <a:blip r:embed="rId2"/>
          <a:stretch>
            <a:fillRect/>
          </a:stretch>
        </p:blipFill>
        <p:spPr>
          <a:xfrm>
            <a:off x="7082558" y="3790259"/>
            <a:ext cx="3307536" cy="2315861"/>
          </a:xfrm>
          <a:prstGeom prst="rect">
            <a:avLst/>
          </a:prstGeom>
          <a:ln>
            <a:noFill/>
          </a:ln>
        </p:spPr>
      </p:pic>
      <p:pic>
        <p:nvPicPr>
          <p:cNvPr id="10" name="Imagen 9">
            <a:extLst>
              <a:ext uri="{FF2B5EF4-FFF2-40B4-BE49-F238E27FC236}">
                <a16:creationId xmlns:a16="http://schemas.microsoft.com/office/drawing/2014/main" xmlns="" id="{8B95373E-E32D-4364-BF48-8E4EDBFFCDA8}"/>
              </a:ext>
            </a:extLst>
          </p:cNvPr>
          <p:cNvPicPr>
            <a:picLocks noChangeAspect="1"/>
          </p:cNvPicPr>
          <p:nvPr/>
        </p:nvPicPr>
        <p:blipFill>
          <a:blip r:embed="rId3"/>
          <a:stretch>
            <a:fillRect/>
          </a:stretch>
        </p:blipFill>
        <p:spPr>
          <a:xfrm>
            <a:off x="1526476" y="1631981"/>
            <a:ext cx="3793624" cy="4929058"/>
          </a:xfrm>
          <a:prstGeom prst="rect">
            <a:avLst/>
          </a:prstGeom>
          <a:ln w="12700">
            <a:solidFill>
              <a:schemeClr val="accent1">
                <a:lumMod val="50000"/>
              </a:schemeClr>
            </a:solidFill>
          </a:ln>
        </p:spPr>
      </p:pic>
    </p:spTree>
    <p:extLst>
      <p:ext uri="{BB962C8B-B14F-4D97-AF65-F5344CB8AC3E}">
        <p14:creationId xmlns:p14="http://schemas.microsoft.com/office/powerpoint/2010/main" val="24685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xmlns="" id="{026E5944-4349-540B-6639-7E0DD452FFB2}"/>
              </a:ext>
            </a:extLst>
          </p:cNvPr>
          <p:cNvPicPr>
            <a:picLocks noChangeAspect="1"/>
          </p:cNvPicPr>
          <p:nvPr/>
        </p:nvPicPr>
        <p:blipFill>
          <a:blip r:embed="rId2"/>
          <a:stretch>
            <a:fillRect/>
          </a:stretch>
        </p:blipFill>
        <p:spPr>
          <a:xfrm>
            <a:off x="5902365" y="3155031"/>
            <a:ext cx="481626" cy="2658086"/>
          </a:xfrm>
          <a:prstGeom prst="rect">
            <a:avLst/>
          </a:prstGeom>
        </p:spPr>
      </p:pic>
      <p:sp>
        <p:nvSpPr>
          <p:cNvPr id="6" name="Title 1">
            <a:extLst>
              <a:ext uri="{FF2B5EF4-FFF2-40B4-BE49-F238E27FC236}">
                <a16:creationId xmlns:a16="http://schemas.microsoft.com/office/drawing/2014/main" xmlns="" id="{7675AFA5-DEE3-206A-54B5-B41C1234C62C}"/>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PE" sz="3200" b="1" dirty="0">
                <a:solidFill>
                  <a:srgbClr val="011643"/>
                </a:solidFill>
                <a:latin typeface="Century Gothic" panose="020B0502020202020204" pitchFamily="34" charset="0"/>
              </a:rPr>
              <a:t>POLÍTICA NACIONAL FRENTE A LA TRATA DE PERSONAS</a:t>
            </a:r>
          </a:p>
        </p:txBody>
      </p:sp>
      <p:sp>
        <p:nvSpPr>
          <p:cNvPr id="4" name="CuadroTexto 3">
            <a:extLst>
              <a:ext uri="{FF2B5EF4-FFF2-40B4-BE49-F238E27FC236}">
                <a16:creationId xmlns:a16="http://schemas.microsoft.com/office/drawing/2014/main" xmlns="" id="{294FDB58-5981-EA95-7448-854CDBDB4CB4}"/>
              </a:ext>
            </a:extLst>
          </p:cNvPr>
          <p:cNvSpPr txBox="1"/>
          <p:nvPr/>
        </p:nvSpPr>
        <p:spPr>
          <a:xfrm>
            <a:off x="2872518" y="1769715"/>
            <a:ext cx="7092424" cy="707886"/>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0" u="none" strike="noStrike" kern="0" cap="none" spc="0" normalizeH="0" baseline="0" noProof="0" dirty="0">
                <a:ln>
                  <a:noFill/>
                </a:ln>
                <a:solidFill>
                  <a:srgbClr val="2F55AE"/>
                </a:solidFill>
                <a:effectLst/>
                <a:uLnTx/>
                <a:uFillTx/>
                <a:latin typeface="Century Gothic" panose="020B0502020202020204" pitchFamily="34" charset="0"/>
              </a:rPr>
              <a:t>PROBLEMA PÚBLICO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0" i="0" u="none" strike="noStrike" kern="0" cap="none" spc="0" normalizeH="0" baseline="0" noProof="0" dirty="0">
                <a:ln>
                  <a:noFill/>
                </a:ln>
                <a:solidFill>
                  <a:srgbClr val="011643"/>
                </a:solidFill>
                <a:effectLst/>
                <a:uLnTx/>
                <a:uFillTx/>
                <a:latin typeface="Century Gothic" panose="020B0502020202020204" pitchFamily="34" charset="0"/>
              </a:rPr>
              <a:t>Persistencia de la victimización por trata de personas</a:t>
            </a:r>
          </a:p>
        </p:txBody>
      </p:sp>
      <p:sp>
        <p:nvSpPr>
          <p:cNvPr id="3" name="Rectángulo 2">
            <a:extLst>
              <a:ext uri="{FF2B5EF4-FFF2-40B4-BE49-F238E27FC236}">
                <a16:creationId xmlns:a16="http://schemas.microsoft.com/office/drawing/2014/main" xmlns="" id="{9E31111E-FA71-E998-649F-29975078578F}"/>
              </a:ext>
            </a:extLst>
          </p:cNvPr>
          <p:cNvSpPr/>
          <p:nvPr/>
        </p:nvSpPr>
        <p:spPr>
          <a:xfrm>
            <a:off x="6364941" y="2795031"/>
            <a:ext cx="3600000" cy="720000"/>
          </a:xfrm>
          <a:prstGeom prst="rect">
            <a:avLst/>
          </a:prstGeom>
          <a:solidFill>
            <a:srgbClr val="04A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19 LINEAMIENTOS</a:t>
            </a:r>
          </a:p>
        </p:txBody>
      </p:sp>
      <p:sp>
        <p:nvSpPr>
          <p:cNvPr id="7" name="Rectángulo 6">
            <a:extLst>
              <a:ext uri="{FF2B5EF4-FFF2-40B4-BE49-F238E27FC236}">
                <a16:creationId xmlns:a16="http://schemas.microsoft.com/office/drawing/2014/main" xmlns="" id="{4C28F179-852E-16B0-10D0-51706BE6BBA3}"/>
              </a:ext>
            </a:extLst>
          </p:cNvPr>
          <p:cNvSpPr/>
          <p:nvPr/>
        </p:nvSpPr>
        <p:spPr>
          <a:xfrm>
            <a:off x="6364941" y="3670419"/>
            <a:ext cx="3600000" cy="720000"/>
          </a:xfrm>
          <a:prstGeom prst="rect">
            <a:avLst/>
          </a:prstGeom>
          <a:solidFill>
            <a:srgbClr val="011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42 SERVICIOS</a:t>
            </a:r>
          </a:p>
        </p:txBody>
      </p:sp>
      <p:sp>
        <p:nvSpPr>
          <p:cNvPr id="9" name="Rectángulo 8">
            <a:extLst>
              <a:ext uri="{FF2B5EF4-FFF2-40B4-BE49-F238E27FC236}">
                <a16:creationId xmlns:a16="http://schemas.microsoft.com/office/drawing/2014/main" xmlns="" id="{220342ED-8937-9E9D-EEAC-B14D6A176FA5}"/>
              </a:ext>
            </a:extLst>
          </p:cNvPr>
          <p:cNvSpPr/>
          <p:nvPr/>
        </p:nvSpPr>
        <p:spPr>
          <a:xfrm>
            <a:off x="6364941" y="4545807"/>
            <a:ext cx="3600000" cy="720000"/>
          </a:xfrm>
          <a:prstGeom prst="rect">
            <a:avLst/>
          </a:prstGeom>
          <a:solidFill>
            <a:srgbClr val="F7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11 SECTORES INVOLUCRADOS</a:t>
            </a:r>
          </a:p>
        </p:txBody>
      </p:sp>
      <p:sp>
        <p:nvSpPr>
          <p:cNvPr id="10" name="Rectángulo 9">
            <a:extLst>
              <a:ext uri="{FF2B5EF4-FFF2-40B4-BE49-F238E27FC236}">
                <a16:creationId xmlns:a16="http://schemas.microsoft.com/office/drawing/2014/main" xmlns="" id="{450F18D5-0BA7-790A-D668-9C40A1C62B36}"/>
              </a:ext>
            </a:extLst>
          </p:cNvPr>
          <p:cNvSpPr/>
          <p:nvPr/>
        </p:nvSpPr>
        <p:spPr>
          <a:xfrm>
            <a:off x="6364941" y="5421196"/>
            <a:ext cx="3600000" cy="720000"/>
          </a:xfrm>
          <a:prstGeom prst="rect">
            <a:avLst/>
          </a:prstGeom>
          <a:solidFill>
            <a:srgbClr val="E2A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t>4 ORGANISMOS AUTÓNOMOS </a:t>
            </a:r>
          </a:p>
        </p:txBody>
      </p:sp>
      <p:cxnSp>
        <p:nvCxnSpPr>
          <p:cNvPr id="25" name="Conector recto 24">
            <a:extLst>
              <a:ext uri="{FF2B5EF4-FFF2-40B4-BE49-F238E27FC236}">
                <a16:creationId xmlns:a16="http://schemas.microsoft.com/office/drawing/2014/main" xmlns="" id="{AE1EBCAF-9F6C-4EC4-02FD-73154BD03133}"/>
              </a:ext>
            </a:extLst>
          </p:cNvPr>
          <p:cNvCxnSpPr>
            <a:cxnSpLocks/>
          </p:cNvCxnSpPr>
          <p:nvPr/>
        </p:nvCxnSpPr>
        <p:spPr>
          <a:xfrm flipH="1">
            <a:off x="4985587" y="4498182"/>
            <a:ext cx="927403" cy="0"/>
          </a:xfrm>
          <a:prstGeom prst="line">
            <a:avLst/>
          </a:prstGeom>
          <a:ln w="28575">
            <a:solidFill>
              <a:srgbClr val="04AC9A"/>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xmlns="" id="{77856A2C-C068-197A-5305-8388AFC3A86A}"/>
              </a:ext>
            </a:extLst>
          </p:cNvPr>
          <p:cNvPicPr>
            <a:picLocks noChangeAspect="1"/>
          </p:cNvPicPr>
          <p:nvPr/>
        </p:nvPicPr>
        <p:blipFill>
          <a:blip r:embed="rId3"/>
          <a:stretch>
            <a:fillRect/>
          </a:stretch>
        </p:blipFill>
        <p:spPr>
          <a:xfrm>
            <a:off x="2872518" y="2795031"/>
            <a:ext cx="2576771" cy="3348000"/>
          </a:xfrm>
          <a:prstGeom prst="rect">
            <a:avLst/>
          </a:prstGeom>
          <a:ln w="12700">
            <a:solidFill>
              <a:schemeClr val="accent1">
                <a:lumMod val="50000"/>
              </a:schemeClr>
            </a:solidFill>
          </a:ln>
        </p:spPr>
      </p:pic>
    </p:spTree>
    <p:extLst>
      <p:ext uri="{BB962C8B-B14F-4D97-AF65-F5344CB8AC3E}">
        <p14:creationId xmlns:p14="http://schemas.microsoft.com/office/powerpoint/2010/main" val="9271321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ector recto 16">
            <a:extLst>
              <a:ext uri="{FF2B5EF4-FFF2-40B4-BE49-F238E27FC236}">
                <a16:creationId xmlns:a16="http://schemas.microsoft.com/office/drawing/2014/main" xmlns="" id="{3DD53EF5-4910-40F6-ADE5-D10AD769E5C1}"/>
              </a:ext>
            </a:extLst>
          </p:cNvPr>
          <p:cNvCxnSpPr>
            <a:cxnSpLocks/>
          </p:cNvCxnSpPr>
          <p:nvPr/>
        </p:nvCxnSpPr>
        <p:spPr>
          <a:xfrm flipH="1">
            <a:off x="4442460" y="4328357"/>
            <a:ext cx="1790403" cy="0"/>
          </a:xfrm>
          <a:prstGeom prst="line">
            <a:avLst/>
          </a:prstGeom>
          <a:ln w="28575">
            <a:solidFill>
              <a:srgbClr val="011643"/>
            </a:solidFill>
          </a:ln>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xmlns="" id="{35944166-E9D9-4B6A-AEC7-4BA3AE11F0D1}"/>
              </a:ext>
            </a:extLst>
          </p:cNvPr>
          <p:cNvGrpSpPr/>
          <p:nvPr/>
        </p:nvGrpSpPr>
        <p:grpSpPr>
          <a:xfrm flipV="1">
            <a:off x="4208108" y="5223123"/>
            <a:ext cx="2010785" cy="653826"/>
            <a:chOff x="4192868" y="2770094"/>
            <a:chExt cx="2010785" cy="653826"/>
          </a:xfrm>
        </p:grpSpPr>
        <p:cxnSp>
          <p:nvCxnSpPr>
            <p:cNvPr id="15" name="Conector recto 14">
              <a:extLst>
                <a:ext uri="{FF2B5EF4-FFF2-40B4-BE49-F238E27FC236}">
                  <a16:creationId xmlns:a16="http://schemas.microsoft.com/office/drawing/2014/main" xmlns="" id="{A5CC3D53-5FEE-42DD-AAD6-9D5B08594B90}"/>
                </a:ext>
              </a:extLst>
            </p:cNvPr>
            <p:cNvCxnSpPr>
              <a:cxnSpLocks/>
            </p:cNvCxnSpPr>
            <p:nvPr/>
          </p:nvCxnSpPr>
          <p:spPr>
            <a:xfrm flipH="1" flipV="1">
              <a:off x="4990447" y="2770094"/>
              <a:ext cx="1213206" cy="6675"/>
            </a:xfrm>
            <a:prstGeom prst="line">
              <a:avLst/>
            </a:prstGeom>
            <a:ln w="28575">
              <a:solidFill>
                <a:srgbClr val="F75148"/>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xmlns="" id="{2341B116-D1A5-4254-8F3C-D430E590511B}"/>
                </a:ext>
              </a:extLst>
            </p:cNvPr>
            <p:cNvCxnSpPr>
              <a:cxnSpLocks/>
            </p:cNvCxnSpPr>
            <p:nvPr/>
          </p:nvCxnSpPr>
          <p:spPr>
            <a:xfrm flipH="1">
              <a:off x="4192868" y="2771689"/>
              <a:ext cx="811549" cy="652231"/>
            </a:xfrm>
            <a:prstGeom prst="line">
              <a:avLst/>
            </a:prstGeom>
            <a:ln w="28575">
              <a:solidFill>
                <a:srgbClr val="F75148"/>
              </a:solidFill>
            </a:ln>
          </p:spPr>
          <p:style>
            <a:lnRef idx="1">
              <a:schemeClr val="accent1"/>
            </a:lnRef>
            <a:fillRef idx="0">
              <a:schemeClr val="accent1"/>
            </a:fillRef>
            <a:effectRef idx="0">
              <a:schemeClr val="accent1"/>
            </a:effectRef>
            <a:fontRef idx="minor">
              <a:schemeClr val="tx1"/>
            </a:fontRef>
          </p:style>
        </p:cxnSp>
      </p:grpSp>
      <p:grpSp>
        <p:nvGrpSpPr>
          <p:cNvPr id="5" name="Grupo 4">
            <a:extLst>
              <a:ext uri="{FF2B5EF4-FFF2-40B4-BE49-F238E27FC236}">
                <a16:creationId xmlns:a16="http://schemas.microsoft.com/office/drawing/2014/main" xmlns="" id="{452C38C4-6785-44F8-B9C3-D0111BBA7297}"/>
              </a:ext>
            </a:extLst>
          </p:cNvPr>
          <p:cNvGrpSpPr/>
          <p:nvPr/>
        </p:nvGrpSpPr>
        <p:grpSpPr>
          <a:xfrm>
            <a:off x="4208108" y="2770094"/>
            <a:ext cx="2010785" cy="653826"/>
            <a:chOff x="4192868" y="2770094"/>
            <a:chExt cx="2010785" cy="653826"/>
          </a:xfrm>
        </p:grpSpPr>
        <p:cxnSp>
          <p:nvCxnSpPr>
            <p:cNvPr id="3" name="Conector recto 2">
              <a:extLst>
                <a:ext uri="{FF2B5EF4-FFF2-40B4-BE49-F238E27FC236}">
                  <a16:creationId xmlns:a16="http://schemas.microsoft.com/office/drawing/2014/main" xmlns="" id="{1284EDF2-859E-455F-828C-D4DFBCD6D036}"/>
                </a:ext>
              </a:extLst>
            </p:cNvPr>
            <p:cNvCxnSpPr>
              <a:cxnSpLocks/>
            </p:cNvCxnSpPr>
            <p:nvPr/>
          </p:nvCxnSpPr>
          <p:spPr>
            <a:xfrm flipH="1" flipV="1">
              <a:off x="4990447" y="2770094"/>
              <a:ext cx="1213206" cy="6675"/>
            </a:xfrm>
            <a:prstGeom prst="line">
              <a:avLst/>
            </a:prstGeom>
            <a:ln w="28575">
              <a:solidFill>
                <a:srgbClr val="04AC9A"/>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xmlns="" id="{EEC00AAD-1328-4DBD-950F-83F06B7CB982}"/>
                </a:ext>
              </a:extLst>
            </p:cNvPr>
            <p:cNvCxnSpPr>
              <a:cxnSpLocks/>
            </p:cNvCxnSpPr>
            <p:nvPr/>
          </p:nvCxnSpPr>
          <p:spPr>
            <a:xfrm flipH="1">
              <a:off x="4192868" y="2771689"/>
              <a:ext cx="811549" cy="652231"/>
            </a:xfrm>
            <a:prstGeom prst="line">
              <a:avLst/>
            </a:prstGeom>
            <a:ln w="28575">
              <a:solidFill>
                <a:srgbClr val="04AC9A"/>
              </a:solidFill>
            </a:ln>
          </p:spPr>
          <p:style>
            <a:lnRef idx="1">
              <a:schemeClr val="accent1"/>
            </a:lnRef>
            <a:fillRef idx="0">
              <a:schemeClr val="accent1"/>
            </a:fillRef>
            <a:effectRef idx="0">
              <a:schemeClr val="accent1"/>
            </a:effectRef>
            <a:fontRef idx="minor">
              <a:schemeClr val="tx1"/>
            </a:fontRef>
          </p:style>
        </p:cxnSp>
      </p:grpSp>
      <p:sp>
        <p:nvSpPr>
          <p:cNvPr id="20" name="Rectángulo 19">
            <a:extLst>
              <a:ext uri="{FF2B5EF4-FFF2-40B4-BE49-F238E27FC236}">
                <a16:creationId xmlns:a16="http://schemas.microsoft.com/office/drawing/2014/main" xmlns="" id="{5CCC11B7-8143-422F-A55B-F1A6A2629309}"/>
              </a:ext>
            </a:extLst>
          </p:cNvPr>
          <p:cNvSpPr/>
          <p:nvPr/>
        </p:nvSpPr>
        <p:spPr>
          <a:xfrm>
            <a:off x="6211273" y="2236769"/>
            <a:ext cx="4582512" cy="1080000"/>
          </a:xfrm>
          <a:prstGeom prst="rect">
            <a:avLst/>
          </a:prstGeom>
          <a:solidFill>
            <a:srgbClr val="04AC9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Century Gothic" panose="020B0502020202020204" pitchFamily="34" charset="0"/>
              </a:rPr>
              <a:t>Ampliar la vigilancia preventiva contra la Trata de Personas y sus formas de explotación en contextos con población en situación de riesgo y vulnerabilidad.</a:t>
            </a:r>
            <a:endParaRPr kumimoji="0" lang="es-MX" sz="20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
        <p:nvSpPr>
          <p:cNvPr id="21" name="Rectángulo 20">
            <a:extLst>
              <a:ext uri="{FF2B5EF4-FFF2-40B4-BE49-F238E27FC236}">
                <a16:creationId xmlns:a16="http://schemas.microsoft.com/office/drawing/2014/main" xmlns="" id="{B4803233-D541-47D2-9CC7-D66B4C6AC602}"/>
              </a:ext>
            </a:extLst>
          </p:cNvPr>
          <p:cNvSpPr/>
          <p:nvPr/>
        </p:nvSpPr>
        <p:spPr>
          <a:xfrm>
            <a:off x="6211273" y="3786859"/>
            <a:ext cx="4582512" cy="1080000"/>
          </a:xfrm>
          <a:prstGeom prst="rect">
            <a:avLst/>
          </a:prstGeom>
          <a:solidFill>
            <a:srgbClr val="01164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Century Gothic" panose="020B0502020202020204" pitchFamily="34" charset="0"/>
              </a:rPr>
              <a:t>Mejorar el funcionamiento del sistema de persecución, sanción penal, y fiscalización para combatir el delito de Trata de Personas.</a:t>
            </a:r>
          </a:p>
        </p:txBody>
      </p:sp>
      <p:sp>
        <p:nvSpPr>
          <p:cNvPr id="22" name="Rectángulo 21">
            <a:extLst>
              <a:ext uri="{FF2B5EF4-FFF2-40B4-BE49-F238E27FC236}">
                <a16:creationId xmlns:a16="http://schemas.microsoft.com/office/drawing/2014/main" xmlns="" id="{1C691FCA-5AB0-42C1-B705-5C2BE497B9A4}"/>
              </a:ext>
            </a:extLst>
          </p:cNvPr>
          <p:cNvSpPr/>
          <p:nvPr/>
        </p:nvSpPr>
        <p:spPr>
          <a:xfrm>
            <a:off x="6211273" y="5336949"/>
            <a:ext cx="4582512" cy="1080000"/>
          </a:xfrm>
          <a:prstGeom prst="rect">
            <a:avLst/>
          </a:prstGeom>
          <a:solidFill>
            <a:srgbClr val="F7514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600" b="0" i="0" u="none" strike="noStrike" kern="0" cap="none" spc="0" normalizeH="0" baseline="0" noProof="0" dirty="0">
                <a:ln>
                  <a:noFill/>
                </a:ln>
                <a:solidFill>
                  <a:prstClr val="white"/>
                </a:solidFill>
                <a:effectLst/>
                <a:uLnTx/>
                <a:uFillTx/>
                <a:latin typeface="Century Gothic" panose="020B0502020202020204" pitchFamily="34" charset="0"/>
              </a:rPr>
              <a:t>Fortalecer la atención y el proceso de reintegración de las victimas por el delito de trata de personas.</a:t>
            </a:r>
          </a:p>
        </p:txBody>
      </p:sp>
      <p:sp>
        <p:nvSpPr>
          <p:cNvPr id="23" name="CuadroTexto 22">
            <a:extLst>
              <a:ext uri="{FF2B5EF4-FFF2-40B4-BE49-F238E27FC236}">
                <a16:creationId xmlns:a16="http://schemas.microsoft.com/office/drawing/2014/main" xmlns="" id="{D52C6251-8442-4E91-B0EE-90D6BE7391DB}"/>
              </a:ext>
            </a:extLst>
          </p:cNvPr>
          <p:cNvSpPr txBox="1"/>
          <p:nvPr/>
        </p:nvSpPr>
        <p:spPr>
          <a:xfrm>
            <a:off x="1497489" y="1775104"/>
            <a:ext cx="3500578" cy="92333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a:ln>
                  <a:noFill/>
                </a:ln>
                <a:solidFill>
                  <a:srgbClr val="2F55AE"/>
                </a:solidFill>
                <a:effectLst/>
                <a:uLnTx/>
                <a:uFillTx/>
                <a:latin typeface="Century Gothic" panose="020B0502020202020204" pitchFamily="34" charset="0"/>
              </a:rPr>
              <a:t>POLÍTICA NACIONAL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a:ln>
                  <a:noFill/>
                </a:ln>
                <a:solidFill>
                  <a:srgbClr val="011643"/>
                </a:solidFill>
                <a:effectLst/>
                <a:uLnTx/>
                <a:uFillTx/>
                <a:latin typeface="Century Gothic" panose="020B0502020202020204" pitchFamily="34" charset="0"/>
              </a:rPr>
              <a:t>Horizonte de implementación al año 2030.</a:t>
            </a:r>
          </a:p>
        </p:txBody>
      </p:sp>
      <p:sp>
        <p:nvSpPr>
          <p:cNvPr id="18" name="Title 1">
            <a:extLst>
              <a:ext uri="{FF2B5EF4-FFF2-40B4-BE49-F238E27FC236}">
                <a16:creationId xmlns:a16="http://schemas.microsoft.com/office/drawing/2014/main" xmlns="" id="{04313FFF-1F3E-D4A0-7080-B36EE1468FA6}"/>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PE" sz="3200" b="1" dirty="0">
                <a:solidFill>
                  <a:srgbClr val="011643"/>
                </a:solidFill>
                <a:latin typeface="Century Gothic" panose="020B0502020202020204" pitchFamily="34" charset="0"/>
              </a:rPr>
              <a:t>OBJETIVOS PRIORITARIOS DE LA POLÍTICA NACIONAL</a:t>
            </a:r>
          </a:p>
        </p:txBody>
      </p:sp>
      <p:grpSp>
        <p:nvGrpSpPr>
          <p:cNvPr id="2" name="Group 8">
            <a:extLst>
              <a:ext uri="{FF2B5EF4-FFF2-40B4-BE49-F238E27FC236}">
                <a16:creationId xmlns:a16="http://schemas.microsoft.com/office/drawing/2014/main" xmlns="" id="{72EC5C79-6C50-625C-AF90-BE83AEFC7AB9}"/>
              </a:ext>
            </a:extLst>
          </p:cNvPr>
          <p:cNvGrpSpPr>
            <a:grpSpLocks noChangeAspect="1"/>
          </p:cNvGrpSpPr>
          <p:nvPr/>
        </p:nvGrpSpPr>
        <p:grpSpPr>
          <a:xfrm>
            <a:off x="1521992" y="2821420"/>
            <a:ext cx="2974951" cy="2971363"/>
            <a:chOff x="3647728" y="2636912"/>
            <a:chExt cx="2633663" cy="2630487"/>
          </a:xfrm>
        </p:grpSpPr>
        <p:sp>
          <p:nvSpPr>
            <p:cNvPr id="4" name="Freeform 348">
              <a:extLst>
                <a:ext uri="{FF2B5EF4-FFF2-40B4-BE49-F238E27FC236}">
                  <a16:creationId xmlns:a16="http://schemas.microsoft.com/office/drawing/2014/main" xmlns="" id="{6C952ECC-DD77-FAC6-E94D-5E242F324E40}"/>
                </a:ext>
              </a:extLst>
            </p:cNvPr>
            <p:cNvSpPr>
              <a:spLocks/>
            </p:cNvSpPr>
            <p:nvPr/>
          </p:nvSpPr>
          <p:spPr bwMode="auto">
            <a:xfrm>
              <a:off x="3647728" y="3686249"/>
              <a:ext cx="1333500" cy="1581150"/>
            </a:xfrm>
            <a:custGeom>
              <a:avLst/>
              <a:gdLst>
                <a:gd name="T0" fmla="*/ 4170 w 5297"/>
                <a:gd name="T1" fmla="*/ 4908 h 6278"/>
                <a:gd name="T2" fmla="*/ 1234 w 5297"/>
                <a:gd name="T3" fmla="*/ 1077 h 6278"/>
                <a:gd name="T4" fmla="*/ 1382 w 5297"/>
                <a:gd name="T5" fmla="*/ 0 h 6278"/>
                <a:gd name="T6" fmla="*/ 0 w 5297"/>
                <a:gd name="T7" fmla="*/ 1147 h 6278"/>
                <a:gd name="T8" fmla="*/ 5200 w 5297"/>
                <a:gd name="T9" fmla="*/ 6278 h 6278"/>
                <a:gd name="T10" fmla="*/ 5297 w 5297"/>
                <a:gd name="T11" fmla="*/ 6277 h 6278"/>
                <a:gd name="T12" fmla="*/ 4170 w 5297"/>
                <a:gd name="T13" fmla="*/ 4908 h 6278"/>
              </a:gdLst>
              <a:ahLst/>
              <a:cxnLst>
                <a:cxn ang="0">
                  <a:pos x="T0" y="T1"/>
                </a:cxn>
                <a:cxn ang="0">
                  <a:pos x="T2" y="T3"/>
                </a:cxn>
                <a:cxn ang="0">
                  <a:pos x="T4" y="T5"/>
                </a:cxn>
                <a:cxn ang="0">
                  <a:pos x="T6" y="T7"/>
                </a:cxn>
                <a:cxn ang="0">
                  <a:pos x="T8" y="T9"/>
                </a:cxn>
                <a:cxn ang="0">
                  <a:pos x="T10" y="T11"/>
                </a:cxn>
                <a:cxn ang="0">
                  <a:pos x="T12" y="T13"/>
                </a:cxn>
              </a:cxnLst>
              <a:rect l="0" t="0" r="r" b="b"/>
              <a:pathLst>
                <a:path w="5297" h="6278">
                  <a:moveTo>
                    <a:pt x="4170" y="4908"/>
                  </a:moveTo>
                  <a:cubicBezTo>
                    <a:pt x="2479" y="4455"/>
                    <a:pt x="1234" y="2912"/>
                    <a:pt x="1234" y="1077"/>
                  </a:cubicBezTo>
                  <a:cubicBezTo>
                    <a:pt x="1234" y="704"/>
                    <a:pt x="1286" y="343"/>
                    <a:pt x="1382" y="0"/>
                  </a:cubicBezTo>
                  <a:lnTo>
                    <a:pt x="0" y="1147"/>
                  </a:lnTo>
                  <a:cubicBezTo>
                    <a:pt x="38" y="3988"/>
                    <a:pt x="2351" y="6278"/>
                    <a:pt x="5200" y="6278"/>
                  </a:cubicBezTo>
                  <a:cubicBezTo>
                    <a:pt x="5232" y="6278"/>
                    <a:pt x="5264" y="6277"/>
                    <a:pt x="5297" y="6277"/>
                  </a:cubicBezTo>
                  <a:lnTo>
                    <a:pt x="4170" y="4908"/>
                  </a:lnTo>
                  <a:close/>
                </a:path>
              </a:pathLst>
            </a:custGeom>
            <a:solidFill>
              <a:srgbClr val="F75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350">
              <a:extLst>
                <a:ext uri="{FF2B5EF4-FFF2-40B4-BE49-F238E27FC236}">
                  <a16:creationId xmlns:a16="http://schemas.microsoft.com/office/drawing/2014/main" xmlns="" id="{07DBB881-F575-A16B-3620-E411B7865B79}"/>
                </a:ext>
              </a:extLst>
            </p:cNvPr>
            <p:cNvSpPr>
              <a:spLocks/>
            </p:cNvSpPr>
            <p:nvPr/>
          </p:nvSpPr>
          <p:spPr bwMode="auto">
            <a:xfrm>
              <a:off x="3647728" y="2636912"/>
              <a:ext cx="1579563" cy="1333500"/>
            </a:xfrm>
            <a:custGeom>
              <a:avLst/>
              <a:gdLst>
                <a:gd name="T0" fmla="*/ 1371 w 6278"/>
                <a:gd name="T1" fmla="*/ 4171 h 5297"/>
                <a:gd name="T2" fmla="*/ 5201 w 6278"/>
                <a:gd name="T3" fmla="*/ 1234 h 5297"/>
                <a:gd name="T4" fmla="*/ 6278 w 6278"/>
                <a:gd name="T5" fmla="*/ 1382 h 5297"/>
                <a:gd name="T6" fmla="*/ 5131 w 6278"/>
                <a:gd name="T7" fmla="*/ 0 h 5297"/>
                <a:gd name="T8" fmla="*/ 0 w 6278"/>
                <a:gd name="T9" fmla="*/ 5200 h 5297"/>
                <a:gd name="T10" fmla="*/ 1 w 6278"/>
                <a:gd name="T11" fmla="*/ 5297 h 5297"/>
                <a:gd name="T12" fmla="*/ 1371 w 6278"/>
                <a:gd name="T13" fmla="*/ 4171 h 5297"/>
              </a:gdLst>
              <a:ahLst/>
              <a:cxnLst>
                <a:cxn ang="0">
                  <a:pos x="T0" y="T1"/>
                </a:cxn>
                <a:cxn ang="0">
                  <a:pos x="T2" y="T3"/>
                </a:cxn>
                <a:cxn ang="0">
                  <a:pos x="T4" y="T5"/>
                </a:cxn>
                <a:cxn ang="0">
                  <a:pos x="T6" y="T7"/>
                </a:cxn>
                <a:cxn ang="0">
                  <a:pos x="T8" y="T9"/>
                </a:cxn>
                <a:cxn ang="0">
                  <a:pos x="T10" y="T11"/>
                </a:cxn>
                <a:cxn ang="0">
                  <a:pos x="T12" y="T13"/>
                </a:cxn>
              </a:cxnLst>
              <a:rect l="0" t="0" r="r" b="b"/>
              <a:pathLst>
                <a:path w="6278" h="5297">
                  <a:moveTo>
                    <a:pt x="1371" y="4171"/>
                  </a:moveTo>
                  <a:cubicBezTo>
                    <a:pt x="1825" y="2479"/>
                    <a:pt x="3367" y="1234"/>
                    <a:pt x="5201" y="1234"/>
                  </a:cubicBezTo>
                  <a:cubicBezTo>
                    <a:pt x="5574" y="1234"/>
                    <a:pt x="5935" y="1286"/>
                    <a:pt x="6278" y="1382"/>
                  </a:cubicBezTo>
                  <a:lnTo>
                    <a:pt x="5131" y="0"/>
                  </a:lnTo>
                  <a:cubicBezTo>
                    <a:pt x="2291" y="38"/>
                    <a:pt x="0" y="2351"/>
                    <a:pt x="0" y="5200"/>
                  </a:cubicBezTo>
                  <a:cubicBezTo>
                    <a:pt x="0" y="5233"/>
                    <a:pt x="1" y="5265"/>
                    <a:pt x="1" y="5297"/>
                  </a:cubicBezTo>
                  <a:lnTo>
                    <a:pt x="1371" y="4171"/>
                  </a:lnTo>
                  <a:close/>
                </a:path>
              </a:pathLst>
            </a:custGeom>
            <a:solidFill>
              <a:srgbClr val="E2A0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352">
              <a:extLst>
                <a:ext uri="{FF2B5EF4-FFF2-40B4-BE49-F238E27FC236}">
                  <a16:creationId xmlns:a16="http://schemas.microsoft.com/office/drawing/2014/main" xmlns="" id="{CF13E0D9-62A1-14B8-D07D-4276ADC1259A}"/>
                </a:ext>
              </a:extLst>
            </p:cNvPr>
            <p:cNvSpPr>
              <a:spLocks/>
            </p:cNvSpPr>
            <p:nvPr/>
          </p:nvSpPr>
          <p:spPr bwMode="auto">
            <a:xfrm>
              <a:off x="4949478" y="2636912"/>
              <a:ext cx="1331913" cy="1579563"/>
            </a:xfrm>
            <a:custGeom>
              <a:avLst/>
              <a:gdLst>
                <a:gd name="T0" fmla="*/ 1127 w 5297"/>
                <a:gd name="T1" fmla="*/ 1371 h 6277"/>
                <a:gd name="T2" fmla="*/ 4063 w 5297"/>
                <a:gd name="T3" fmla="*/ 5200 h 6277"/>
                <a:gd name="T4" fmla="*/ 3914 w 5297"/>
                <a:gd name="T5" fmla="*/ 6277 h 6277"/>
                <a:gd name="T6" fmla="*/ 5297 w 5297"/>
                <a:gd name="T7" fmla="*/ 5130 h 6277"/>
                <a:gd name="T8" fmla="*/ 97 w 5297"/>
                <a:gd name="T9" fmla="*/ 0 h 6277"/>
                <a:gd name="T10" fmla="*/ 0 w 5297"/>
                <a:gd name="T11" fmla="*/ 1 h 6277"/>
                <a:gd name="T12" fmla="*/ 1127 w 5297"/>
                <a:gd name="T13" fmla="*/ 1370 h 6277"/>
                <a:gd name="T14" fmla="*/ 1127 w 5297"/>
                <a:gd name="T15" fmla="*/ 1371 h 6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97" h="6277">
                  <a:moveTo>
                    <a:pt x="1127" y="1371"/>
                  </a:moveTo>
                  <a:cubicBezTo>
                    <a:pt x="2817" y="1824"/>
                    <a:pt x="4063" y="3367"/>
                    <a:pt x="4063" y="5200"/>
                  </a:cubicBezTo>
                  <a:cubicBezTo>
                    <a:pt x="4063" y="5574"/>
                    <a:pt x="4010" y="5935"/>
                    <a:pt x="3914" y="6277"/>
                  </a:cubicBezTo>
                  <a:lnTo>
                    <a:pt x="5297" y="5130"/>
                  </a:lnTo>
                  <a:cubicBezTo>
                    <a:pt x="5259" y="2291"/>
                    <a:pt x="2945" y="0"/>
                    <a:pt x="97" y="0"/>
                  </a:cubicBezTo>
                  <a:cubicBezTo>
                    <a:pt x="65" y="0"/>
                    <a:pt x="33" y="0"/>
                    <a:pt x="0" y="1"/>
                  </a:cubicBezTo>
                  <a:lnTo>
                    <a:pt x="1127" y="1370"/>
                  </a:lnTo>
                  <a:lnTo>
                    <a:pt x="1127" y="1371"/>
                  </a:lnTo>
                  <a:close/>
                </a:path>
              </a:pathLst>
            </a:custGeom>
            <a:solidFill>
              <a:srgbClr val="04A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354">
              <a:extLst>
                <a:ext uri="{FF2B5EF4-FFF2-40B4-BE49-F238E27FC236}">
                  <a16:creationId xmlns:a16="http://schemas.microsoft.com/office/drawing/2014/main" xmlns="" id="{53339EE9-0CAE-9410-10A2-DFCF0B045C5F}"/>
                </a:ext>
              </a:extLst>
            </p:cNvPr>
            <p:cNvSpPr>
              <a:spLocks/>
            </p:cNvSpPr>
            <p:nvPr/>
          </p:nvSpPr>
          <p:spPr bwMode="auto">
            <a:xfrm>
              <a:off x="4701828" y="3933899"/>
              <a:ext cx="1579563" cy="1333500"/>
            </a:xfrm>
            <a:custGeom>
              <a:avLst/>
              <a:gdLst>
                <a:gd name="T0" fmla="*/ 4908 w 6278"/>
                <a:gd name="T1" fmla="*/ 1126 h 5296"/>
                <a:gd name="T2" fmla="*/ 1077 w 6278"/>
                <a:gd name="T3" fmla="*/ 4062 h 5296"/>
                <a:gd name="T4" fmla="*/ 0 w 6278"/>
                <a:gd name="T5" fmla="*/ 3914 h 5296"/>
                <a:gd name="T6" fmla="*/ 1147 w 6278"/>
                <a:gd name="T7" fmla="*/ 5296 h 5296"/>
                <a:gd name="T8" fmla="*/ 6278 w 6278"/>
                <a:gd name="T9" fmla="*/ 96 h 5296"/>
                <a:gd name="T10" fmla="*/ 6277 w 6278"/>
                <a:gd name="T11" fmla="*/ 0 h 5296"/>
                <a:gd name="T12" fmla="*/ 4908 w 6278"/>
                <a:gd name="T13" fmla="*/ 1126 h 5296"/>
              </a:gdLst>
              <a:ahLst/>
              <a:cxnLst>
                <a:cxn ang="0">
                  <a:pos x="T0" y="T1"/>
                </a:cxn>
                <a:cxn ang="0">
                  <a:pos x="T2" y="T3"/>
                </a:cxn>
                <a:cxn ang="0">
                  <a:pos x="T4" y="T5"/>
                </a:cxn>
                <a:cxn ang="0">
                  <a:pos x="T6" y="T7"/>
                </a:cxn>
                <a:cxn ang="0">
                  <a:pos x="T8" y="T9"/>
                </a:cxn>
                <a:cxn ang="0">
                  <a:pos x="T10" y="T11"/>
                </a:cxn>
                <a:cxn ang="0">
                  <a:pos x="T12" y="T13"/>
                </a:cxn>
              </a:cxnLst>
              <a:rect l="0" t="0" r="r" b="b"/>
              <a:pathLst>
                <a:path w="6278" h="5296">
                  <a:moveTo>
                    <a:pt x="4908" y="1126"/>
                  </a:moveTo>
                  <a:cubicBezTo>
                    <a:pt x="4454" y="2816"/>
                    <a:pt x="2911" y="4062"/>
                    <a:pt x="1077" y="4062"/>
                  </a:cubicBezTo>
                  <a:cubicBezTo>
                    <a:pt x="704" y="4062"/>
                    <a:pt x="343" y="4011"/>
                    <a:pt x="0" y="3914"/>
                  </a:cubicBezTo>
                  <a:lnTo>
                    <a:pt x="1147" y="5296"/>
                  </a:lnTo>
                  <a:cubicBezTo>
                    <a:pt x="3988" y="5259"/>
                    <a:pt x="6278" y="2945"/>
                    <a:pt x="6278" y="96"/>
                  </a:cubicBezTo>
                  <a:cubicBezTo>
                    <a:pt x="6278" y="64"/>
                    <a:pt x="6277" y="32"/>
                    <a:pt x="6277" y="0"/>
                  </a:cubicBezTo>
                  <a:lnTo>
                    <a:pt x="4908" y="1126"/>
                  </a:lnTo>
                  <a:close/>
                </a:path>
              </a:pathLst>
            </a:custGeom>
            <a:solidFill>
              <a:srgbClr val="011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4">
            <a:extLst>
              <a:ext uri="{FF2B5EF4-FFF2-40B4-BE49-F238E27FC236}">
                <a16:creationId xmlns:a16="http://schemas.microsoft.com/office/drawing/2014/main" xmlns="" id="{CAD4DAA9-4BEE-A263-612B-8F5FB854E5A2}"/>
              </a:ext>
            </a:extLst>
          </p:cNvPr>
          <p:cNvGrpSpPr/>
          <p:nvPr/>
        </p:nvGrpSpPr>
        <p:grpSpPr>
          <a:xfrm>
            <a:off x="1998160" y="3405968"/>
            <a:ext cx="2060272" cy="1844777"/>
            <a:chOff x="3984003" y="1989337"/>
            <a:chExt cx="4059114" cy="3634547"/>
          </a:xfrm>
        </p:grpSpPr>
        <p:sp>
          <p:nvSpPr>
            <p:cNvPr id="10" name="Freeform 7">
              <a:extLst>
                <a:ext uri="{FF2B5EF4-FFF2-40B4-BE49-F238E27FC236}">
                  <a16:creationId xmlns:a16="http://schemas.microsoft.com/office/drawing/2014/main" xmlns="" id="{0506362A-2DA3-6AB5-4382-910A8F8EBBC4}"/>
                </a:ext>
              </a:extLst>
            </p:cNvPr>
            <p:cNvSpPr>
              <a:spLocks/>
            </p:cNvSpPr>
            <p:nvPr/>
          </p:nvSpPr>
          <p:spPr bwMode="auto">
            <a:xfrm>
              <a:off x="6073065" y="3694036"/>
              <a:ext cx="1970052" cy="1929848"/>
            </a:xfrm>
            <a:custGeom>
              <a:avLst/>
              <a:gdLst>
                <a:gd name="T0" fmla="*/ 4339 w 4897"/>
                <a:gd name="T1" fmla="*/ 176 h 4802"/>
                <a:gd name="T2" fmla="*/ 3865 w 4897"/>
                <a:gd name="T3" fmla="*/ 304 h 4802"/>
                <a:gd name="T4" fmla="*/ 3490 w 4897"/>
                <a:gd name="T5" fmla="*/ 263 h 4802"/>
                <a:gd name="T6" fmla="*/ 3297 w 4897"/>
                <a:gd name="T7" fmla="*/ 592 h 4802"/>
                <a:gd name="T8" fmla="*/ 2980 w 4897"/>
                <a:gd name="T9" fmla="*/ 885 h 4802"/>
                <a:gd name="T10" fmla="*/ 2448 w 4897"/>
                <a:gd name="T11" fmla="*/ 1009 h 4802"/>
                <a:gd name="T12" fmla="*/ 1914 w 4897"/>
                <a:gd name="T13" fmla="*/ 919 h 4802"/>
                <a:gd name="T14" fmla="*/ 1787 w 4897"/>
                <a:gd name="T15" fmla="*/ 1002 h 4802"/>
                <a:gd name="T16" fmla="*/ 1284 w 4897"/>
                <a:gd name="T17" fmla="*/ 1164 h 4802"/>
                <a:gd name="T18" fmla="*/ 784 w 4897"/>
                <a:gd name="T19" fmla="*/ 1146 h 4802"/>
                <a:gd name="T20" fmla="*/ 292 w 4897"/>
                <a:gd name="T21" fmla="*/ 943 h 4802"/>
                <a:gd name="T22" fmla="*/ 23 w 4897"/>
                <a:gd name="T23" fmla="*/ 2788 h 4802"/>
                <a:gd name="T24" fmla="*/ 321 w 4897"/>
                <a:gd name="T25" fmla="*/ 3197 h 4802"/>
                <a:gd name="T26" fmla="*/ 652 w 4897"/>
                <a:gd name="T27" fmla="*/ 3346 h 4802"/>
                <a:gd name="T28" fmla="*/ 1122 w 4897"/>
                <a:gd name="T29" fmla="*/ 3337 h 4802"/>
                <a:gd name="T30" fmla="*/ 1165 w 4897"/>
                <a:gd name="T31" fmla="*/ 2986 h 4802"/>
                <a:gd name="T32" fmla="*/ 1479 w 4897"/>
                <a:gd name="T33" fmla="*/ 2768 h 4802"/>
                <a:gd name="T34" fmla="*/ 1313 w 4897"/>
                <a:gd name="T35" fmla="*/ 3280 h 4802"/>
                <a:gd name="T36" fmla="*/ 1433 w 4897"/>
                <a:gd name="T37" fmla="*/ 3663 h 4802"/>
                <a:gd name="T38" fmla="*/ 1511 w 4897"/>
                <a:gd name="T39" fmla="*/ 4013 h 4802"/>
                <a:gd name="T40" fmla="*/ 1178 w 4897"/>
                <a:gd name="T41" fmla="*/ 3585 h 4802"/>
                <a:gd name="T42" fmla="*/ 766 w 4897"/>
                <a:gd name="T43" fmla="*/ 3556 h 4802"/>
                <a:gd name="T44" fmla="*/ 280 w 4897"/>
                <a:gd name="T45" fmla="*/ 3402 h 4802"/>
                <a:gd name="T46" fmla="*/ 25 w 4897"/>
                <a:gd name="T47" fmla="*/ 3171 h 4802"/>
                <a:gd name="T48" fmla="*/ 39 w 4897"/>
                <a:gd name="T49" fmla="*/ 3747 h 4802"/>
                <a:gd name="T50" fmla="*/ 316 w 4897"/>
                <a:gd name="T51" fmla="*/ 4378 h 4802"/>
                <a:gd name="T52" fmla="*/ 785 w 4897"/>
                <a:gd name="T53" fmla="*/ 4715 h 4802"/>
                <a:gd name="T54" fmla="*/ 1353 w 4897"/>
                <a:gd name="T55" fmla="*/ 4802 h 4802"/>
                <a:gd name="T56" fmla="*/ 1929 w 4897"/>
                <a:gd name="T57" fmla="*/ 4681 h 4802"/>
                <a:gd name="T58" fmla="*/ 2422 w 4897"/>
                <a:gd name="T59" fmla="*/ 4399 h 4802"/>
                <a:gd name="T60" fmla="*/ 2719 w 4897"/>
                <a:gd name="T61" fmla="*/ 4041 h 4802"/>
                <a:gd name="T62" fmla="*/ 2868 w 4897"/>
                <a:gd name="T63" fmla="*/ 3722 h 4802"/>
                <a:gd name="T64" fmla="*/ 2897 w 4897"/>
                <a:gd name="T65" fmla="*/ 3361 h 4802"/>
                <a:gd name="T66" fmla="*/ 2663 w 4897"/>
                <a:gd name="T67" fmla="*/ 2818 h 4802"/>
                <a:gd name="T68" fmla="*/ 2338 w 4897"/>
                <a:gd name="T69" fmla="*/ 2657 h 4802"/>
                <a:gd name="T70" fmla="*/ 1930 w 4897"/>
                <a:gd name="T71" fmla="*/ 2915 h 4802"/>
                <a:gd name="T72" fmla="*/ 1938 w 4897"/>
                <a:gd name="T73" fmla="*/ 2704 h 4802"/>
                <a:gd name="T74" fmla="*/ 2360 w 4897"/>
                <a:gd name="T75" fmla="*/ 2302 h 4802"/>
                <a:gd name="T76" fmla="*/ 2451 w 4897"/>
                <a:gd name="T77" fmla="*/ 1729 h 4802"/>
                <a:gd name="T78" fmla="*/ 2643 w 4897"/>
                <a:gd name="T79" fmla="*/ 1949 h 4802"/>
                <a:gd name="T80" fmla="*/ 2590 w 4897"/>
                <a:gd name="T81" fmla="*/ 2457 h 4802"/>
                <a:gd name="T82" fmla="*/ 3025 w 4897"/>
                <a:gd name="T83" fmla="*/ 3074 h 4802"/>
                <a:gd name="T84" fmla="*/ 3091 w 4897"/>
                <a:gd name="T85" fmla="*/ 3543 h 4802"/>
                <a:gd name="T86" fmla="*/ 3025 w 4897"/>
                <a:gd name="T87" fmla="*/ 4029 h 4802"/>
                <a:gd name="T88" fmla="*/ 3720 w 4897"/>
                <a:gd name="T89" fmla="*/ 3606 h 4802"/>
                <a:gd name="T90" fmla="*/ 3978 w 4897"/>
                <a:gd name="T91" fmla="*/ 3188 h 4802"/>
                <a:gd name="T92" fmla="*/ 4052 w 4897"/>
                <a:gd name="T93" fmla="*/ 2885 h 4802"/>
                <a:gd name="T94" fmla="*/ 4001 w 4897"/>
                <a:gd name="T95" fmla="*/ 2291 h 4802"/>
                <a:gd name="T96" fmla="*/ 3759 w 4897"/>
                <a:gd name="T97" fmla="*/ 1921 h 4802"/>
                <a:gd name="T98" fmla="*/ 3137 w 4897"/>
                <a:gd name="T99" fmla="*/ 1595 h 4802"/>
                <a:gd name="T100" fmla="*/ 3518 w 4897"/>
                <a:gd name="T101" fmla="*/ 1531 h 4802"/>
                <a:gd name="T102" fmla="*/ 4079 w 4897"/>
                <a:gd name="T103" fmla="*/ 2013 h 4802"/>
                <a:gd name="T104" fmla="*/ 4245 w 4897"/>
                <a:gd name="T105" fmla="*/ 2477 h 4802"/>
                <a:gd name="T106" fmla="*/ 4503 w 4897"/>
                <a:gd name="T107" fmla="*/ 2188 h 4802"/>
                <a:gd name="T108" fmla="*/ 4571 w 4897"/>
                <a:gd name="T109" fmla="*/ 1775 h 4802"/>
                <a:gd name="T110" fmla="*/ 4658 w 4897"/>
                <a:gd name="T111" fmla="*/ 1470 h 4802"/>
                <a:gd name="T112" fmla="*/ 4892 w 4897"/>
                <a:gd name="T113" fmla="*/ 915 h 4802"/>
                <a:gd name="T114" fmla="*/ 4812 w 4897"/>
                <a:gd name="T115" fmla="*/ 360 h 4802"/>
                <a:gd name="T116" fmla="*/ 4560 w 4897"/>
                <a:gd name="T117" fmla="*/ 0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7" h="4802">
                  <a:moveTo>
                    <a:pt x="4560" y="0"/>
                  </a:moveTo>
                  <a:lnTo>
                    <a:pt x="4532" y="28"/>
                  </a:lnTo>
                  <a:lnTo>
                    <a:pt x="4474" y="81"/>
                  </a:lnTo>
                  <a:lnTo>
                    <a:pt x="4411" y="131"/>
                  </a:lnTo>
                  <a:lnTo>
                    <a:pt x="4339" y="176"/>
                  </a:lnTo>
                  <a:lnTo>
                    <a:pt x="4303" y="197"/>
                  </a:lnTo>
                  <a:lnTo>
                    <a:pt x="4240" y="228"/>
                  </a:lnTo>
                  <a:lnTo>
                    <a:pt x="4114" y="271"/>
                  </a:lnTo>
                  <a:lnTo>
                    <a:pt x="3988" y="295"/>
                  </a:lnTo>
                  <a:lnTo>
                    <a:pt x="3865" y="304"/>
                  </a:lnTo>
                  <a:lnTo>
                    <a:pt x="3807" y="303"/>
                  </a:lnTo>
                  <a:lnTo>
                    <a:pt x="3757" y="302"/>
                  </a:lnTo>
                  <a:lnTo>
                    <a:pt x="3664" y="295"/>
                  </a:lnTo>
                  <a:lnTo>
                    <a:pt x="3575" y="282"/>
                  </a:lnTo>
                  <a:lnTo>
                    <a:pt x="3490" y="263"/>
                  </a:lnTo>
                  <a:lnTo>
                    <a:pt x="3450" y="251"/>
                  </a:lnTo>
                  <a:lnTo>
                    <a:pt x="3433" y="306"/>
                  </a:lnTo>
                  <a:lnTo>
                    <a:pt x="3394" y="409"/>
                  </a:lnTo>
                  <a:lnTo>
                    <a:pt x="3349" y="504"/>
                  </a:lnTo>
                  <a:lnTo>
                    <a:pt x="3297" y="592"/>
                  </a:lnTo>
                  <a:lnTo>
                    <a:pt x="3239" y="671"/>
                  </a:lnTo>
                  <a:lnTo>
                    <a:pt x="3173" y="742"/>
                  </a:lnTo>
                  <a:lnTo>
                    <a:pt x="3100" y="806"/>
                  </a:lnTo>
                  <a:lnTo>
                    <a:pt x="3023" y="860"/>
                  </a:lnTo>
                  <a:lnTo>
                    <a:pt x="2980" y="885"/>
                  </a:lnTo>
                  <a:lnTo>
                    <a:pt x="2915" y="919"/>
                  </a:lnTo>
                  <a:lnTo>
                    <a:pt x="2780" y="967"/>
                  </a:lnTo>
                  <a:lnTo>
                    <a:pt x="2645" y="997"/>
                  </a:lnTo>
                  <a:lnTo>
                    <a:pt x="2513" y="1009"/>
                  </a:lnTo>
                  <a:lnTo>
                    <a:pt x="2448" y="1009"/>
                  </a:lnTo>
                  <a:lnTo>
                    <a:pt x="2395" y="1009"/>
                  </a:lnTo>
                  <a:lnTo>
                    <a:pt x="2294" y="1003"/>
                  </a:lnTo>
                  <a:lnTo>
                    <a:pt x="2157" y="984"/>
                  </a:lnTo>
                  <a:lnTo>
                    <a:pt x="1953" y="933"/>
                  </a:lnTo>
                  <a:lnTo>
                    <a:pt x="1914" y="919"/>
                  </a:lnTo>
                  <a:lnTo>
                    <a:pt x="1918" y="910"/>
                  </a:lnTo>
                  <a:lnTo>
                    <a:pt x="1916" y="912"/>
                  </a:lnTo>
                  <a:lnTo>
                    <a:pt x="1913" y="914"/>
                  </a:lnTo>
                  <a:lnTo>
                    <a:pt x="1873" y="946"/>
                  </a:lnTo>
                  <a:lnTo>
                    <a:pt x="1787" y="1002"/>
                  </a:lnTo>
                  <a:lnTo>
                    <a:pt x="1698" y="1050"/>
                  </a:lnTo>
                  <a:lnTo>
                    <a:pt x="1602" y="1091"/>
                  </a:lnTo>
                  <a:lnTo>
                    <a:pt x="1501" y="1122"/>
                  </a:lnTo>
                  <a:lnTo>
                    <a:pt x="1396" y="1147"/>
                  </a:lnTo>
                  <a:lnTo>
                    <a:pt x="1284" y="1164"/>
                  </a:lnTo>
                  <a:lnTo>
                    <a:pt x="1168" y="1171"/>
                  </a:lnTo>
                  <a:lnTo>
                    <a:pt x="1107" y="1171"/>
                  </a:lnTo>
                  <a:lnTo>
                    <a:pt x="1030" y="1170"/>
                  </a:lnTo>
                  <a:lnTo>
                    <a:pt x="868" y="1159"/>
                  </a:lnTo>
                  <a:lnTo>
                    <a:pt x="784" y="1146"/>
                  </a:lnTo>
                  <a:lnTo>
                    <a:pt x="724" y="1135"/>
                  </a:lnTo>
                  <a:lnTo>
                    <a:pt x="607" y="1103"/>
                  </a:lnTo>
                  <a:lnTo>
                    <a:pt x="495" y="1059"/>
                  </a:lnTo>
                  <a:lnTo>
                    <a:pt x="390" y="1006"/>
                  </a:lnTo>
                  <a:lnTo>
                    <a:pt x="292" y="943"/>
                  </a:lnTo>
                  <a:lnTo>
                    <a:pt x="200" y="876"/>
                  </a:lnTo>
                  <a:lnTo>
                    <a:pt x="74" y="768"/>
                  </a:lnTo>
                  <a:lnTo>
                    <a:pt x="0" y="696"/>
                  </a:lnTo>
                  <a:lnTo>
                    <a:pt x="0" y="2727"/>
                  </a:lnTo>
                  <a:lnTo>
                    <a:pt x="23" y="2788"/>
                  </a:lnTo>
                  <a:lnTo>
                    <a:pt x="85" y="2917"/>
                  </a:lnTo>
                  <a:lnTo>
                    <a:pt x="149" y="3017"/>
                  </a:lnTo>
                  <a:lnTo>
                    <a:pt x="200" y="3081"/>
                  </a:lnTo>
                  <a:lnTo>
                    <a:pt x="257" y="3142"/>
                  </a:lnTo>
                  <a:lnTo>
                    <a:pt x="321" y="3197"/>
                  </a:lnTo>
                  <a:lnTo>
                    <a:pt x="358" y="3223"/>
                  </a:lnTo>
                  <a:lnTo>
                    <a:pt x="395" y="3248"/>
                  </a:lnTo>
                  <a:lnTo>
                    <a:pt x="476" y="3291"/>
                  </a:lnTo>
                  <a:lnTo>
                    <a:pt x="561" y="3323"/>
                  </a:lnTo>
                  <a:lnTo>
                    <a:pt x="652" y="3346"/>
                  </a:lnTo>
                  <a:lnTo>
                    <a:pt x="748" y="3361"/>
                  </a:lnTo>
                  <a:lnTo>
                    <a:pt x="848" y="3366"/>
                  </a:lnTo>
                  <a:lnTo>
                    <a:pt x="954" y="3362"/>
                  </a:lnTo>
                  <a:lnTo>
                    <a:pt x="1065" y="3348"/>
                  </a:lnTo>
                  <a:lnTo>
                    <a:pt x="1122" y="3337"/>
                  </a:lnTo>
                  <a:lnTo>
                    <a:pt x="1120" y="3302"/>
                  </a:lnTo>
                  <a:lnTo>
                    <a:pt x="1121" y="3228"/>
                  </a:lnTo>
                  <a:lnTo>
                    <a:pt x="1129" y="3151"/>
                  </a:lnTo>
                  <a:lnTo>
                    <a:pt x="1143" y="3070"/>
                  </a:lnTo>
                  <a:lnTo>
                    <a:pt x="1165" y="2986"/>
                  </a:lnTo>
                  <a:lnTo>
                    <a:pt x="1196" y="2899"/>
                  </a:lnTo>
                  <a:lnTo>
                    <a:pt x="1236" y="2809"/>
                  </a:lnTo>
                  <a:lnTo>
                    <a:pt x="1287" y="2715"/>
                  </a:lnTo>
                  <a:lnTo>
                    <a:pt x="1316" y="2667"/>
                  </a:lnTo>
                  <a:lnTo>
                    <a:pt x="1479" y="2768"/>
                  </a:lnTo>
                  <a:lnTo>
                    <a:pt x="1440" y="2833"/>
                  </a:lnTo>
                  <a:lnTo>
                    <a:pt x="1380" y="2956"/>
                  </a:lnTo>
                  <a:lnTo>
                    <a:pt x="1340" y="3072"/>
                  </a:lnTo>
                  <a:lnTo>
                    <a:pt x="1319" y="3179"/>
                  </a:lnTo>
                  <a:lnTo>
                    <a:pt x="1313" y="3280"/>
                  </a:lnTo>
                  <a:lnTo>
                    <a:pt x="1319" y="3372"/>
                  </a:lnTo>
                  <a:lnTo>
                    <a:pt x="1338" y="3457"/>
                  </a:lnTo>
                  <a:lnTo>
                    <a:pt x="1363" y="3533"/>
                  </a:lnTo>
                  <a:lnTo>
                    <a:pt x="1397" y="3602"/>
                  </a:lnTo>
                  <a:lnTo>
                    <a:pt x="1433" y="3663"/>
                  </a:lnTo>
                  <a:lnTo>
                    <a:pt x="1493" y="3739"/>
                  </a:lnTo>
                  <a:lnTo>
                    <a:pt x="1599" y="3840"/>
                  </a:lnTo>
                  <a:lnTo>
                    <a:pt x="1625" y="3857"/>
                  </a:lnTo>
                  <a:lnTo>
                    <a:pt x="1522" y="4018"/>
                  </a:lnTo>
                  <a:lnTo>
                    <a:pt x="1511" y="4013"/>
                  </a:lnTo>
                  <a:lnTo>
                    <a:pt x="1432" y="3948"/>
                  </a:lnTo>
                  <a:lnTo>
                    <a:pt x="1347" y="3858"/>
                  </a:lnTo>
                  <a:lnTo>
                    <a:pt x="1286" y="3781"/>
                  </a:lnTo>
                  <a:lnTo>
                    <a:pt x="1227" y="3690"/>
                  </a:lnTo>
                  <a:lnTo>
                    <a:pt x="1178" y="3585"/>
                  </a:lnTo>
                  <a:lnTo>
                    <a:pt x="1159" y="3527"/>
                  </a:lnTo>
                  <a:lnTo>
                    <a:pt x="1078" y="3541"/>
                  </a:lnTo>
                  <a:lnTo>
                    <a:pt x="925" y="3556"/>
                  </a:lnTo>
                  <a:lnTo>
                    <a:pt x="851" y="3558"/>
                  </a:lnTo>
                  <a:lnTo>
                    <a:pt x="766" y="3556"/>
                  </a:lnTo>
                  <a:lnTo>
                    <a:pt x="604" y="3533"/>
                  </a:lnTo>
                  <a:lnTo>
                    <a:pt x="490" y="3502"/>
                  </a:lnTo>
                  <a:lnTo>
                    <a:pt x="417" y="3475"/>
                  </a:lnTo>
                  <a:lnTo>
                    <a:pt x="347" y="3441"/>
                  </a:lnTo>
                  <a:lnTo>
                    <a:pt x="280" y="3402"/>
                  </a:lnTo>
                  <a:lnTo>
                    <a:pt x="247" y="3380"/>
                  </a:lnTo>
                  <a:lnTo>
                    <a:pt x="210" y="3354"/>
                  </a:lnTo>
                  <a:lnTo>
                    <a:pt x="141" y="3296"/>
                  </a:lnTo>
                  <a:lnTo>
                    <a:pt x="80" y="3235"/>
                  </a:lnTo>
                  <a:lnTo>
                    <a:pt x="25" y="3171"/>
                  </a:lnTo>
                  <a:lnTo>
                    <a:pt x="0" y="3138"/>
                  </a:lnTo>
                  <a:lnTo>
                    <a:pt x="0" y="3306"/>
                  </a:lnTo>
                  <a:lnTo>
                    <a:pt x="1" y="3402"/>
                  </a:lnTo>
                  <a:lnTo>
                    <a:pt x="14" y="3581"/>
                  </a:lnTo>
                  <a:lnTo>
                    <a:pt x="39" y="3747"/>
                  </a:lnTo>
                  <a:lnTo>
                    <a:pt x="75" y="3899"/>
                  </a:lnTo>
                  <a:lnTo>
                    <a:pt x="120" y="4037"/>
                  </a:lnTo>
                  <a:lnTo>
                    <a:pt x="177" y="4163"/>
                  </a:lnTo>
                  <a:lnTo>
                    <a:pt x="242" y="4277"/>
                  </a:lnTo>
                  <a:lnTo>
                    <a:pt x="316" y="4378"/>
                  </a:lnTo>
                  <a:lnTo>
                    <a:pt x="398" y="4468"/>
                  </a:lnTo>
                  <a:lnTo>
                    <a:pt x="486" y="4547"/>
                  </a:lnTo>
                  <a:lnTo>
                    <a:pt x="581" y="4613"/>
                  </a:lnTo>
                  <a:lnTo>
                    <a:pt x="680" y="4670"/>
                  </a:lnTo>
                  <a:lnTo>
                    <a:pt x="785" y="4715"/>
                  </a:lnTo>
                  <a:lnTo>
                    <a:pt x="893" y="4751"/>
                  </a:lnTo>
                  <a:lnTo>
                    <a:pt x="1006" y="4777"/>
                  </a:lnTo>
                  <a:lnTo>
                    <a:pt x="1120" y="4794"/>
                  </a:lnTo>
                  <a:lnTo>
                    <a:pt x="1235" y="4802"/>
                  </a:lnTo>
                  <a:lnTo>
                    <a:pt x="1353" y="4802"/>
                  </a:lnTo>
                  <a:lnTo>
                    <a:pt x="1470" y="4793"/>
                  </a:lnTo>
                  <a:lnTo>
                    <a:pt x="1588" y="4776"/>
                  </a:lnTo>
                  <a:lnTo>
                    <a:pt x="1703" y="4751"/>
                  </a:lnTo>
                  <a:lnTo>
                    <a:pt x="1817" y="4720"/>
                  </a:lnTo>
                  <a:lnTo>
                    <a:pt x="1929" y="4681"/>
                  </a:lnTo>
                  <a:lnTo>
                    <a:pt x="2037" y="4636"/>
                  </a:lnTo>
                  <a:lnTo>
                    <a:pt x="2141" y="4586"/>
                  </a:lnTo>
                  <a:lnTo>
                    <a:pt x="2241" y="4528"/>
                  </a:lnTo>
                  <a:lnTo>
                    <a:pt x="2334" y="4466"/>
                  </a:lnTo>
                  <a:lnTo>
                    <a:pt x="2422" y="4399"/>
                  </a:lnTo>
                  <a:lnTo>
                    <a:pt x="2503" y="4326"/>
                  </a:lnTo>
                  <a:lnTo>
                    <a:pt x="2575" y="4250"/>
                  </a:lnTo>
                  <a:lnTo>
                    <a:pt x="2640" y="4169"/>
                  </a:lnTo>
                  <a:lnTo>
                    <a:pt x="2696" y="4085"/>
                  </a:lnTo>
                  <a:lnTo>
                    <a:pt x="2719" y="4041"/>
                  </a:lnTo>
                  <a:lnTo>
                    <a:pt x="2726" y="4042"/>
                  </a:lnTo>
                  <a:lnTo>
                    <a:pt x="2733" y="4044"/>
                  </a:lnTo>
                  <a:lnTo>
                    <a:pt x="2767" y="3982"/>
                  </a:lnTo>
                  <a:lnTo>
                    <a:pt x="2831" y="3840"/>
                  </a:lnTo>
                  <a:lnTo>
                    <a:pt x="2868" y="3722"/>
                  </a:lnTo>
                  <a:lnTo>
                    <a:pt x="2886" y="3639"/>
                  </a:lnTo>
                  <a:lnTo>
                    <a:pt x="2898" y="3552"/>
                  </a:lnTo>
                  <a:lnTo>
                    <a:pt x="2902" y="3463"/>
                  </a:lnTo>
                  <a:lnTo>
                    <a:pt x="2901" y="3418"/>
                  </a:lnTo>
                  <a:lnTo>
                    <a:pt x="2897" y="3361"/>
                  </a:lnTo>
                  <a:lnTo>
                    <a:pt x="2877" y="3248"/>
                  </a:lnTo>
                  <a:lnTo>
                    <a:pt x="2844" y="3138"/>
                  </a:lnTo>
                  <a:lnTo>
                    <a:pt x="2797" y="3029"/>
                  </a:lnTo>
                  <a:lnTo>
                    <a:pt x="2737" y="2923"/>
                  </a:lnTo>
                  <a:lnTo>
                    <a:pt x="2663" y="2818"/>
                  </a:lnTo>
                  <a:lnTo>
                    <a:pt x="2577" y="2714"/>
                  </a:lnTo>
                  <a:lnTo>
                    <a:pt x="2477" y="2613"/>
                  </a:lnTo>
                  <a:lnTo>
                    <a:pt x="2421" y="2564"/>
                  </a:lnTo>
                  <a:lnTo>
                    <a:pt x="2395" y="2596"/>
                  </a:lnTo>
                  <a:lnTo>
                    <a:pt x="2338" y="2657"/>
                  </a:lnTo>
                  <a:lnTo>
                    <a:pt x="2273" y="2716"/>
                  </a:lnTo>
                  <a:lnTo>
                    <a:pt x="2201" y="2772"/>
                  </a:lnTo>
                  <a:lnTo>
                    <a:pt x="2120" y="2824"/>
                  </a:lnTo>
                  <a:lnTo>
                    <a:pt x="2030" y="2872"/>
                  </a:lnTo>
                  <a:lnTo>
                    <a:pt x="1930" y="2915"/>
                  </a:lnTo>
                  <a:lnTo>
                    <a:pt x="1820" y="2951"/>
                  </a:lnTo>
                  <a:lnTo>
                    <a:pt x="1760" y="2967"/>
                  </a:lnTo>
                  <a:lnTo>
                    <a:pt x="1713" y="2781"/>
                  </a:lnTo>
                  <a:lnTo>
                    <a:pt x="1795" y="2758"/>
                  </a:lnTo>
                  <a:lnTo>
                    <a:pt x="1938" y="2704"/>
                  </a:lnTo>
                  <a:lnTo>
                    <a:pt x="2058" y="2637"/>
                  </a:lnTo>
                  <a:lnTo>
                    <a:pt x="2159" y="2561"/>
                  </a:lnTo>
                  <a:lnTo>
                    <a:pt x="2242" y="2479"/>
                  </a:lnTo>
                  <a:lnTo>
                    <a:pt x="2310" y="2391"/>
                  </a:lnTo>
                  <a:lnTo>
                    <a:pt x="2360" y="2302"/>
                  </a:lnTo>
                  <a:lnTo>
                    <a:pt x="2399" y="2210"/>
                  </a:lnTo>
                  <a:lnTo>
                    <a:pt x="2426" y="2120"/>
                  </a:lnTo>
                  <a:lnTo>
                    <a:pt x="2444" y="2033"/>
                  </a:lnTo>
                  <a:lnTo>
                    <a:pt x="2457" y="1913"/>
                  </a:lnTo>
                  <a:lnTo>
                    <a:pt x="2451" y="1729"/>
                  </a:lnTo>
                  <a:lnTo>
                    <a:pt x="2443" y="1691"/>
                  </a:lnTo>
                  <a:lnTo>
                    <a:pt x="2632" y="1654"/>
                  </a:lnTo>
                  <a:lnTo>
                    <a:pt x="2635" y="1668"/>
                  </a:lnTo>
                  <a:lnTo>
                    <a:pt x="2647" y="1795"/>
                  </a:lnTo>
                  <a:lnTo>
                    <a:pt x="2643" y="1949"/>
                  </a:lnTo>
                  <a:lnTo>
                    <a:pt x="2630" y="2068"/>
                  </a:lnTo>
                  <a:lnTo>
                    <a:pt x="2601" y="2198"/>
                  </a:lnTo>
                  <a:lnTo>
                    <a:pt x="2556" y="2332"/>
                  </a:lnTo>
                  <a:lnTo>
                    <a:pt x="2523" y="2399"/>
                  </a:lnTo>
                  <a:lnTo>
                    <a:pt x="2590" y="2457"/>
                  </a:lnTo>
                  <a:lnTo>
                    <a:pt x="2709" y="2574"/>
                  </a:lnTo>
                  <a:lnTo>
                    <a:pt x="2811" y="2694"/>
                  </a:lnTo>
                  <a:lnTo>
                    <a:pt x="2899" y="2819"/>
                  </a:lnTo>
                  <a:lnTo>
                    <a:pt x="2971" y="2945"/>
                  </a:lnTo>
                  <a:lnTo>
                    <a:pt x="3025" y="3074"/>
                  </a:lnTo>
                  <a:lnTo>
                    <a:pt x="3065" y="3206"/>
                  </a:lnTo>
                  <a:lnTo>
                    <a:pt x="3087" y="3341"/>
                  </a:lnTo>
                  <a:lnTo>
                    <a:pt x="3092" y="3410"/>
                  </a:lnTo>
                  <a:lnTo>
                    <a:pt x="3094" y="3455"/>
                  </a:lnTo>
                  <a:lnTo>
                    <a:pt x="3091" y="3543"/>
                  </a:lnTo>
                  <a:lnTo>
                    <a:pt x="3077" y="3672"/>
                  </a:lnTo>
                  <a:lnTo>
                    <a:pt x="3038" y="3831"/>
                  </a:lnTo>
                  <a:lnTo>
                    <a:pt x="2984" y="3976"/>
                  </a:lnTo>
                  <a:lnTo>
                    <a:pt x="2953" y="4042"/>
                  </a:lnTo>
                  <a:lnTo>
                    <a:pt x="3025" y="4029"/>
                  </a:lnTo>
                  <a:lnTo>
                    <a:pt x="3177" y="3984"/>
                  </a:lnTo>
                  <a:lnTo>
                    <a:pt x="3330" y="3915"/>
                  </a:lnTo>
                  <a:lnTo>
                    <a:pt x="3479" y="3822"/>
                  </a:lnTo>
                  <a:lnTo>
                    <a:pt x="3621" y="3707"/>
                  </a:lnTo>
                  <a:lnTo>
                    <a:pt x="3720" y="3606"/>
                  </a:lnTo>
                  <a:lnTo>
                    <a:pt x="3781" y="3533"/>
                  </a:lnTo>
                  <a:lnTo>
                    <a:pt x="3838" y="3454"/>
                  </a:lnTo>
                  <a:lnTo>
                    <a:pt x="3890" y="3370"/>
                  </a:lnTo>
                  <a:lnTo>
                    <a:pt x="3936" y="3282"/>
                  </a:lnTo>
                  <a:lnTo>
                    <a:pt x="3978" y="3188"/>
                  </a:lnTo>
                  <a:lnTo>
                    <a:pt x="3996" y="3139"/>
                  </a:lnTo>
                  <a:lnTo>
                    <a:pt x="3993" y="3139"/>
                  </a:lnTo>
                  <a:lnTo>
                    <a:pt x="4001" y="3121"/>
                  </a:lnTo>
                  <a:lnTo>
                    <a:pt x="4031" y="3002"/>
                  </a:lnTo>
                  <a:lnTo>
                    <a:pt x="4052" y="2885"/>
                  </a:lnTo>
                  <a:lnTo>
                    <a:pt x="4065" y="2745"/>
                  </a:lnTo>
                  <a:lnTo>
                    <a:pt x="4063" y="2587"/>
                  </a:lnTo>
                  <a:lnTo>
                    <a:pt x="4046" y="2462"/>
                  </a:lnTo>
                  <a:lnTo>
                    <a:pt x="4028" y="2377"/>
                  </a:lnTo>
                  <a:lnTo>
                    <a:pt x="4001" y="2291"/>
                  </a:lnTo>
                  <a:lnTo>
                    <a:pt x="3966" y="2206"/>
                  </a:lnTo>
                  <a:lnTo>
                    <a:pt x="3944" y="2164"/>
                  </a:lnTo>
                  <a:lnTo>
                    <a:pt x="3914" y="2111"/>
                  </a:lnTo>
                  <a:lnTo>
                    <a:pt x="3843" y="2011"/>
                  </a:lnTo>
                  <a:lnTo>
                    <a:pt x="3759" y="1921"/>
                  </a:lnTo>
                  <a:lnTo>
                    <a:pt x="3660" y="1839"/>
                  </a:lnTo>
                  <a:lnTo>
                    <a:pt x="3549" y="1765"/>
                  </a:lnTo>
                  <a:lnTo>
                    <a:pt x="3424" y="1699"/>
                  </a:lnTo>
                  <a:lnTo>
                    <a:pt x="3287" y="1643"/>
                  </a:lnTo>
                  <a:lnTo>
                    <a:pt x="3137" y="1595"/>
                  </a:lnTo>
                  <a:lnTo>
                    <a:pt x="3056" y="1575"/>
                  </a:lnTo>
                  <a:lnTo>
                    <a:pt x="3102" y="1388"/>
                  </a:lnTo>
                  <a:lnTo>
                    <a:pt x="3192" y="1411"/>
                  </a:lnTo>
                  <a:lnTo>
                    <a:pt x="3362" y="1466"/>
                  </a:lnTo>
                  <a:lnTo>
                    <a:pt x="3518" y="1531"/>
                  </a:lnTo>
                  <a:lnTo>
                    <a:pt x="3659" y="1607"/>
                  </a:lnTo>
                  <a:lnTo>
                    <a:pt x="3786" y="1693"/>
                  </a:lnTo>
                  <a:lnTo>
                    <a:pt x="3899" y="1788"/>
                  </a:lnTo>
                  <a:lnTo>
                    <a:pt x="3996" y="1896"/>
                  </a:lnTo>
                  <a:lnTo>
                    <a:pt x="4079" y="2013"/>
                  </a:lnTo>
                  <a:lnTo>
                    <a:pt x="4114" y="2075"/>
                  </a:lnTo>
                  <a:lnTo>
                    <a:pt x="4144" y="2133"/>
                  </a:lnTo>
                  <a:lnTo>
                    <a:pt x="4190" y="2249"/>
                  </a:lnTo>
                  <a:lnTo>
                    <a:pt x="4223" y="2364"/>
                  </a:lnTo>
                  <a:lnTo>
                    <a:pt x="4245" y="2477"/>
                  </a:lnTo>
                  <a:lnTo>
                    <a:pt x="4251" y="2532"/>
                  </a:lnTo>
                  <a:lnTo>
                    <a:pt x="4289" y="2494"/>
                  </a:lnTo>
                  <a:lnTo>
                    <a:pt x="4365" y="2403"/>
                  </a:lnTo>
                  <a:lnTo>
                    <a:pt x="4439" y="2300"/>
                  </a:lnTo>
                  <a:lnTo>
                    <a:pt x="4503" y="2188"/>
                  </a:lnTo>
                  <a:lnTo>
                    <a:pt x="4552" y="2066"/>
                  </a:lnTo>
                  <a:lnTo>
                    <a:pt x="4573" y="1971"/>
                  </a:lnTo>
                  <a:lnTo>
                    <a:pt x="4580" y="1908"/>
                  </a:lnTo>
                  <a:lnTo>
                    <a:pt x="4580" y="1842"/>
                  </a:lnTo>
                  <a:lnTo>
                    <a:pt x="4571" y="1775"/>
                  </a:lnTo>
                  <a:lnTo>
                    <a:pt x="4555" y="1709"/>
                  </a:lnTo>
                  <a:lnTo>
                    <a:pt x="4529" y="1643"/>
                  </a:lnTo>
                  <a:lnTo>
                    <a:pt x="4510" y="1610"/>
                  </a:lnTo>
                  <a:lnTo>
                    <a:pt x="4565" y="1566"/>
                  </a:lnTo>
                  <a:lnTo>
                    <a:pt x="4658" y="1470"/>
                  </a:lnTo>
                  <a:lnTo>
                    <a:pt x="4735" y="1366"/>
                  </a:lnTo>
                  <a:lnTo>
                    <a:pt x="4796" y="1258"/>
                  </a:lnTo>
                  <a:lnTo>
                    <a:pt x="4841" y="1146"/>
                  </a:lnTo>
                  <a:lnTo>
                    <a:pt x="4872" y="1030"/>
                  </a:lnTo>
                  <a:lnTo>
                    <a:pt x="4892" y="915"/>
                  </a:lnTo>
                  <a:lnTo>
                    <a:pt x="4897" y="798"/>
                  </a:lnTo>
                  <a:lnTo>
                    <a:pt x="4892" y="683"/>
                  </a:lnTo>
                  <a:lnTo>
                    <a:pt x="4875" y="571"/>
                  </a:lnTo>
                  <a:lnTo>
                    <a:pt x="4849" y="463"/>
                  </a:lnTo>
                  <a:lnTo>
                    <a:pt x="4812" y="360"/>
                  </a:lnTo>
                  <a:lnTo>
                    <a:pt x="4768" y="264"/>
                  </a:lnTo>
                  <a:lnTo>
                    <a:pt x="4717" y="176"/>
                  </a:lnTo>
                  <a:lnTo>
                    <a:pt x="4658" y="97"/>
                  </a:lnTo>
                  <a:lnTo>
                    <a:pt x="4593" y="28"/>
                  </a:lnTo>
                  <a:lnTo>
                    <a:pt x="4560" y="0"/>
                  </a:lnTo>
                  <a:close/>
                </a:path>
              </a:pathLst>
            </a:custGeom>
            <a:solidFill>
              <a:srgbClr val="01164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Shape 39">
              <a:extLst>
                <a:ext uri="{FF2B5EF4-FFF2-40B4-BE49-F238E27FC236}">
                  <a16:creationId xmlns:a16="http://schemas.microsoft.com/office/drawing/2014/main" xmlns="" id="{94AF6D3E-6FDB-2EFA-0A84-636A2D461940}"/>
                </a:ext>
              </a:extLst>
            </p:cNvPr>
            <p:cNvSpPr>
              <a:spLocks/>
            </p:cNvSpPr>
            <p:nvPr/>
          </p:nvSpPr>
          <p:spPr bwMode="auto">
            <a:xfrm>
              <a:off x="6073064" y="1989337"/>
              <a:ext cx="1849436" cy="2098711"/>
            </a:xfrm>
            <a:custGeom>
              <a:avLst/>
              <a:gdLst>
                <a:gd name="connsiteX0" fmla="*/ 874060 w 1849436"/>
                <a:gd name="connsiteY0" fmla="*/ 254097 h 2098711"/>
                <a:gd name="connsiteX1" fmla="*/ 918285 w 1849436"/>
                <a:gd name="connsiteY1" fmla="*/ 256911 h 2098711"/>
                <a:gd name="connsiteX2" fmla="*/ 961305 w 1849436"/>
                <a:gd name="connsiteY2" fmla="*/ 264550 h 2098711"/>
                <a:gd name="connsiteX3" fmla="*/ 1003520 w 1849436"/>
                <a:gd name="connsiteY3" fmla="*/ 276612 h 2098711"/>
                <a:gd name="connsiteX4" fmla="*/ 1043725 w 1849436"/>
                <a:gd name="connsiteY4" fmla="*/ 293096 h 2098711"/>
                <a:gd name="connsiteX5" fmla="*/ 1081920 w 1849436"/>
                <a:gd name="connsiteY5" fmla="*/ 313601 h 2098711"/>
                <a:gd name="connsiteX6" fmla="*/ 1117703 w 1849436"/>
                <a:gd name="connsiteY6" fmla="*/ 337322 h 2098711"/>
                <a:gd name="connsiteX7" fmla="*/ 1151073 w 1849436"/>
                <a:gd name="connsiteY7" fmla="*/ 364259 h 2098711"/>
                <a:gd name="connsiteX8" fmla="*/ 1181227 w 1849436"/>
                <a:gd name="connsiteY8" fmla="*/ 393207 h 2098711"/>
                <a:gd name="connsiteX9" fmla="*/ 1208566 w 1849436"/>
                <a:gd name="connsiteY9" fmla="*/ 424165 h 2098711"/>
                <a:gd name="connsiteX10" fmla="*/ 1233092 w 1849436"/>
                <a:gd name="connsiteY10" fmla="*/ 456329 h 2098711"/>
                <a:gd name="connsiteX11" fmla="*/ 1253194 w 1849436"/>
                <a:gd name="connsiteY11" fmla="*/ 490102 h 2098711"/>
                <a:gd name="connsiteX12" fmla="*/ 1269276 w 1849436"/>
                <a:gd name="connsiteY12" fmla="*/ 523874 h 2098711"/>
                <a:gd name="connsiteX13" fmla="*/ 1281740 w 1849436"/>
                <a:gd name="connsiteY13" fmla="*/ 558048 h 2098711"/>
                <a:gd name="connsiteX14" fmla="*/ 1289781 w 1849436"/>
                <a:gd name="connsiteY14" fmla="*/ 591419 h 2098711"/>
                <a:gd name="connsiteX15" fmla="*/ 1291389 w 1849436"/>
                <a:gd name="connsiteY15" fmla="*/ 607501 h 2098711"/>
                <a:gd name="connsiteX16" fmla="*/ 1290183 w 1849436"/>
                <a:gd name="connsiteY16" fmla="*/ 607501 h 2098711"/>
                <a:gd name="connsiteX17" fmla="*/ 1289781 w 1849436"/>
                <a:gd name="connsiteY17" fmla="*/ 607903 h 2098711"/>
                <a:gd name="connsiteX18" fmla="*/ 1291389 w 1849436"/>
                <a:gd name="connsiteY18" fmla="*/ 607501 h 2098711"/>
                <a:gd name="connsiteX19" fmla="*/ 1303451 w 1849436"/>
                <a:gd name="connsiteY19" fmla="*/ 666200 h 2098711"/>
                <a:gd name="connsiteX20" fmla="*/ 1315110 w 1849436"/>
                <a:gd name="connsiteY20" fmla="*/ 741384 h 2098711"/>
                <a:gd name="connsiteX21" fmla="*/ 1319533 w 1849436"/>
                <a:gd name="connsiteY21" fmla="*/ 786012 h 2098711"/>
                <a:gd name="connsiteX22" fmla="*/ 1319935 w 1849436"/>
                <a:gd name="connsiteY22" fmla="*/ 827423 h 2098711"/>
                <a:gd name="connsiteX23" fmla="*/ 1315914 w 1849436"/>
                <a:gd name="connsiteY23" fmla="*/ 865216 h 2098711"/>
                <a:gd name="connsiteX24" fmla="*/ 1307471 w 1849436"/>
                <a:gd name="connsiteY24" fmla="*/ 900999 h 2098711"/>
                <a:gd name="connsiteX25" fmla="*/ 1293399 w 1849436"/>
                <a:gd name="connsiteY25" fmla="*/ 934771 h 2098711"/>
                <a:gd name="connsiteX26" fmla="*/ 1284152 w 1849436"/>
                <a:gd name="connsiteY26" fmla="*/ 951255 h 2098711"/>
                <a:gd name="connsiteX27" fmla="*/ 1275307 w 1849436"/>
                <a:gd name="connsiteY27" fmla="*/ 964925 h 2098711"/>
                <a:gd name="connsiteX28" fmla="*/ 1256008 w 1849436"/>
                <a:gd name="connsiteY28" fmla="*/ 989852 h 2098711"/>
                <a:gd name="connsiteX29" fmla="*/ 1233896 w 1849436"/>
                <a:gd name="connsiteY29" fmla="*/ 1012367 h 2098711"/>
                <a:gd name="connsiteX30" fmla="*/ 1210979 w 1849436"/>
                <a:gd name="connsiteY30" fmla="*/ 1032470 h 2098711"/>
                <a:gd name="connsiteX31" fmla="*/ 1173990 w 1849436"/>
                <a:gd name="connsiteY31" fmla="*/ 1058201 h 2098711"/>
                <a:gd name="connsiteX32" fmla="*/ 1123332 w 1849436"/>
                <a:gd name="connsiteY32" fmla="*/ 1083932 h 2098711"/>
                <a:gd name="connsiteX33" fmla="*/ 1075487 w 1849436"/>
                <a:gd name="connsiteY33" fmla="*/ 1102427 h 2098711"/>
                <a:gd name="connsiteX34" fmla="*/ 1033272 w 1849436"/>
                <a:gd name="connsiteY34" fmla="*/ 1114488 h 2098711"/>
                <a:gd name="connsiteX35" fmla="*/ 987840 w 1849436"/>
                <a:gd name="connsiteY35" fmla="*/ 1123333 h 2098711"/>
                <a:gd name="connsiteX36" fmla="*/ 980603 w 1849436"/>
                <a:gd name="connsiteY36" fmla="*/ 1124539 h 2098711"/>
                <a:gd name="connsiteX37" fmla="*/ 987840 w 1849436"/>
                <a:gd name="connsiteY37" fmla="*/ 1200929 h 2098711"/>
                <a:gd name="connsiteX38" fmla="*/ 999098 w 1849436"/>
                <a:gd name="connsiteY38" fmla="*/ 1200125 h 2098711"/>
                <a:gd name="connsiteX39" fmla="*/ 1053777 w 1849436"/>
                <a:gd name="connsiteY39" fmla="*/ 1188868 h 2098711"/>
                <a:gd name="connsiteX40" fmla="*/ 1103631 w 1849436"/>
                <a:gd name="connsiteY40" fmla="*/ 1174796 h 2098711"/>
                <a:gd name="connsiteX41" fmla="*/ 1159918 w 1849436"/>
                <a:gd name="connsiteY41" fmla="*/ 1152683 h 2098711"/>
                <a:gd name="connsiteX42" fmla="*/ 1204144 w 1849436"/>
                <a:gd name="connsiteY42" fmla="*/ 1129766 h 2098711"/>
                <a:gd name="connsiteX43" fmla="*/ 1233494 w 1849436"/>
                <a:gd name="connsiteY43" fmla="*/ 1111272 h 2098711"/>
                <a:gd name="connsiteX44" fmla="*/ 1262441 w 1849436"/>
                <a:gd name="connsiteY44" fmla="*/ 1090365 h 2098711"/>
                <a:gd name="connsiteX45" fmla="*/ 1289781 w 1849436"/>
                <a:gd name="connsiteY45" fmla="*/ 1066644 h 2098711"/>
                <a:gd name="connsiteX46" fmla="*/ 1315914 w 1849436"/>
                <a:gd name="connsiteY46" fmla="*/ 1038902 h 2098711"/>
                <a:gd name="connsiteX47" fmla="*/ 1339233 w 1849436"/>
                <a:gd name="connsiteY47" fmla="*/ 1008346 h 2098711"/>
                <a:gd name="connsiteX48" fmla="*/ 1349686 w 1849436"/>
                <a:gd name="connsiteY48" fmla="*/ 991460 h 2098711"/>
                <a:gd name="connsiteX49" fmla="*/ 1360542 w 1849436"/>
                <a:gd name="connsiteY49" fmla="*/ 972162 h 2098711"/>
                <a:gd name="connsiteX50" fmla="*/ 1378634 w 1849436"/>
                <a:gd name="connsiteY50" fmla="*/ 931957 h 2098711"/>
                <a:gd name="connsiteX51" fmla="*/ 1391902 w 1849436"/>
                <a:gd name="connsiteY51" fmla="*/ 889741 h 2098711"/>
                <a:gd name="connsiteX52" fmla="*/ 1399541 w 1849436"/>
                <a:gd name="connsiteY52" fmla="*/ 845113 h 2098711"/>
                <a:gd name="connsiteX53" fmla="*/ 1402757 w 1849436"/>
                <a:gd name="connsiteY53" fmla="*/ 798073 h 2098711"/>
                <a:gd name="connsiteX54" fmla="*/ 1401149 w 1849436"/>
                <a:gd name="connsiteY54" fmla="*/ 748621 h 2098711"/>
                <a:gd name="connsiteX55" fmla="*/ 1394314 w 1849436"/>
                <a:gd name="connsiteY55" fmla="*/ 697158 h 2098711"/>
                <a:gd name="connsiteX56" fmla="*/ 1383057 w 1849436"/>
                <a:gd name="connsiteY56" fmla="*/ 643283 h 2098711"/>
                <a:gd name="connsiteX57" fmla="*/ 1375016 w 1849436"/>
                <a:gd name="connsiteY57" fmla="*/ 615944 h 2098711"/>
                <a:gd name="connsiteX58" fmla="*/ 1395118 w 1849436"/>
                <a:gd name="connsiteY58" fmla="*/ 621171 h 2098711"/>
                <a:gd name="connsiteX59" fmla="*/ 1434117 w 1849436"/>
                <a:gd name="connsiteY59" fmla="*/ 635242 h 2098711"/>
                <a:gd name="connsiteX60" fmla="*/ 1471508 w 1849436"/>
                <a:gd name="connsiteY60" fmla="*/ 653737 h 2098711"/>
                <a:gd name="connsiteX61" fmla="*/ 1507693 w 1849436"/>
                <a:gd name="connsiteY61" fmla="*/ 676654 h 2098711"/>
                <a:gd name="connsiteX62" fmla="*/ 1541465 w 1849436"/>
                <a:gd name="connsiteY62" fmla="*/ 703993 h 2098711"/>
                <a:gd name="connsiteX63" fmla="*/ 1573227 w 1849436"/>
                <a:gd name="connsiteY63" fmla="*/ 734147 h 2098711"/>
                <a:gd name="connsiteX64" fmla="*/ 1601773 w 1849436"/>
                <a:gd name="connsiteY64" fmla="*/ 767919 h 2098711"/>
                <a:gd name="connsiteX65" fmla="*/ 1627906 w 1849436"/>
                <a:gd name="connsiteY65" fmla="*/ 804506 h 2098711"/>
                <a:gd name="connsiteX66" fmla="*/ 1650823 w 1849436"/>
                <a:gd name="connsiteY66" fmla="*/ 843505 h 2098711"/>
                <a:gd name="connsiteX67" fmla="*/ 1670121 w 1849436"/>
                <a:gd name="connsiteY67" fmla="*/ 884514 h 2098711"/>
                <a:gd name="connsiteX68" fmla="*/ 1685801 w 1849436"/>
                <a:gd name="connsiteY68" fmla="*/ 927936 h 2098711"/>
                <a:gd name="connsiteX69" fmla="*/ 1697059 w 1849436"/>
                <a:gd name="connsiteY69" fmla="*/ 972564 h 2098711"/>
                <a:gd name="connsiteX70" fmla="*/ 1704698 w 1849436"/>
                <a:gd name="connsiteY70" fmla="*/ 1019202 h 2098711"/>
                <a:gd name="connsiteX71" fmla="*/ 1706708 w 1849436"/>
                <a:gd name="connsiteY71" fmla="*/ 1065840 h 2098711"/>
                <a:gd name="connsiteX72" fmla="*/ 1703894 w 1849436"/>
                <a:gd name="connsiteY72" fmla="*/ 1113282 h 2098711"/>
                <a:gd name="connsiteX73" fmla="*/ 1696255 w 1849436"/>
                <a:gd name="connsiteY73" fmla="*/ 1161528 h 2098711"/>
                <a:gd name="connsiteX74" fmla="*/ 1689822 w 1849436"/>
                <a:gd name="connsiteY74" fmla="*/ 1184847 h 2098711"/>
                <a:gd name="connsiteX75" fmla="*/ 1701481 w 1849436"/>
                <a:gd name="connsiteY75" fmla="*/ 1188466 h 2098711"/>
                <a:gd name="connsiteX76" fmla="*/ 1722790 w 1849436"/>
                <a:gd name="connsiteY76" fmla="*/ 1196909 h 2098711"/>
                <a:gd name="connsiteX77" fmla="*/ 1742088 w 1849436"/>
                <a:gd name="connsiteY77" fmla="*/ 1207362 h 2098711"/>
                <a:gd name="connsiteX78" fmla="*/ 1759377 w 1849436"/>
                <a:gd name="connsiteY78" fmla="*/ 1219826 h 2098711"/>
                <a:gd name="connsiteX79" fmla="*/ 1782294 w 1849436"/>
                <a:gd name="connsiteY79" fmla="*/ 1241537 h 2098711"/>
                <a:gd name="connsiteX80" fmla="*/ 1807221 w 1849436"/>
                <a:gd name="connsiteY80" fmla="*/ 1276515 h 2098711"/>
                <a:gd name="connsiteX81" fmla="*/ 1825313 w 1849436"/>
                <a:gd name="connsiteY81" fmla="*/ 1316720 h 2098711"/>
                <a:gd name="connsiteX82" fmla="*/ 1838581 w 1849436"/>
                <a:gd name="connsiteY82" fmla="*/ 1359740 h 2098711"/>
                <a:gd name="connsiteX83" fmla="*/ 1846220 w 1849436"/>
                <a:gd name="connsiteY83" fmla="*/ 1405172 h 2098711"/>
                <a:gd name="connsiteX84" fmla="*/ 1849436 w 1849436"/>
                <a:gd name="connsiteY84" fmla="*/ 1451810 h 2098711"/>
                <a:gd name="connsiteX85" fmla="*/ 1849034 w 1849436"/>
                <a:gd name="connsiteY85" fmla="*/ 1474727 h 2098711"/>
                <a:gd name="connsiteX86" fmla="*/ 1847426 w 1849436"/>
                <a:gd name="connsiteY86" fmla="*/ 1492819 h 2098711"/>
                <a:gd name="connsiteX87" fmla="*/ 1840993 w 1849436"/>
                <a:gd name="connsiteY87" fmla="*/ 1528602 h 2098711"/>
                <a:gd name="connsiteX88" fmla="*/ 1836168 w 1849436"/>
                <a:gd name="connsiteY88" fmla="*/ 1545890 h 2098711"/>
                <a:gd name="connsiteX89" fmla="*/ 1832148 w 1849436"/>
                <a:gd name="connsiteY89" fmla="*/ 1559962 h 2098711"/>
                <a:gd name="connsiteX90" fmla="*/ 1821695 w 1849436"/>
                <a:gd name="connsiteY90" fmla="*/ 1586095 h 2098711"/>
                <a:gd name="connsiteX91" fmla="*/ 1808829 w 1849436"/>
                <a:gd name="connsiteY91" fmla="*/ 1611022 h 2098711"/>
                <a:gd name="connsiteX92" fmla="*/ 1793551 w 1849436"/>
                <a:gd name="connsiteY92" fmla="*/ 1633537 h 2098711"/>
                <a:gd name="connsiteX93" fmla="*/ 1775861 w 1849436"/>
                <a:gd name="connsiteY93" fmla="*/ 1654846 h 2098711"/>
                <a:gd name="connsiteX94" fmla="*/ 1755758 w 1849436"/>
                <a:gd name="connsiteY94" fmla="*/ 1674144 h 2098711"/>
                <a:gd name="connsiteX95" fmla="*/ 1732841 w 1849436"/>
                <a:gd name="connsiteY95" fmla="*/ 1692237 h 2098711"/>
                <a:gd name="connsiteX96" fmla="*/ 1707110 w 1849436"/>
                <a:gd name="connsiteY96" fmla="*/ 1708721 h 2098711"/>
                <a:gd name="connsiteX97" fmla="*/ 1693440 w 1849436"/>
                <a:gd name="connsiteY97" fmla="*/ 1716360 h 2098711"/>
                <a:gd name="connsiteX98" fmla="*/ 1680173 w 1849436"/>
                <a:gd name="connsiteY98" fmla="*/ 1723195 h 2098711"/>
                <a:gd name="connsiteX99" fmla="*/ 1652833 w 1849436"/>
                <a:gd name="connsiteY99" fmla="*/ 1734050 h 2098711"/>
                <a:gd name="connsiteX100" fmla="*/ 1625494 w 1849436"/>
                <a:gd name="connsiteY100" fmla="*/ 1742091 h 2098711"/>
                <a:gd name="connsiteX101" fmla="*/ 1598154 w 1849436"/>
                <a:gd name="connsiteY101" fmla="*/ 1746514 h 2098711"/>
                <a:gd name="connsiteX102" fmla="*/ 1557547 w 1849436"/>
                <a:gd name="connsiteY102" fmla="*/ 1750132 h 2098711"/>
                <a:gd name="connsiteX103" fmla="*/ 1506084 w 1849436"/>
                <a:gd name="connsiteY103" fmla="*/ 1748524 h 2098711"/>
                <a:gd name="connsiteX104" fmla="*/ 1459446 w 1849436"/>
                <a:gd name="connsiteY104" fmla="*/ 1742091 h 2098711"/>
                <a:gd name="connsiteX105" fmla="*/ 1421654 w 1849436"/>
                <a:gd name="connsiteY105" fmla="*/ 1732442 h 2098711"/>
                <a:gd name="connsiteX106" fmla="*/ 1381851 w 1849436"/>
                <a:gd name="connsiteY106" fmla="*/ 1719978 h 2098711"/>
                <a:gd name="connsiteX107" fmla="*/ 1376222 w 1849436"/>
                <a:gd name="connsiteY107" fmla="*/ 1717566 h 2098711"/>
                <a:gd name="connsiteX108" fmla="*/ 1347676 w 1849436"/>
                <a:gd name="connsiteY108" fmla="*/ 1704700 h 2098711"/>
                <a:gd name="connsiteX109" fmla="*/ 1331996 w 1849436"/>
                <a:gd name="connsiteY109" fmla="*/ 1695453 h 2098711"/>
                <a:gd name="connsiteX110" fmla="*/ 1303451 w 1849436"/>
                <a:gd name="connsiteY110" fmla="*/ 1672536 h 2098711"/>
                <a:gd name="connsiteX111" fmla="*/ 1290585 w 1849436"/>
                <a:gd name="connsiteY111" fmla="*/ 1659671 h 2098711"/>
                <a:gd name="connsiteX112" fmla="*/ 1274503 w 1849436"/>
                <a:gd name="connsiteY112" fmla="*/ 1641176 h 2098711"/>
                <a:gd name="connsiteX113" fmla="*/ 1249978 w 1849436"/>
                <a:gd name="connsiteY113" fmla="*/ 1601775 h 2098711"/>
                <a:gd name="connsiteX114" fmla="*/ 1233092 w 1849436"/>
                <a:gd name="connsiteY114" fmla="*/ 1561168 h 2098711"/>
                <a:gd name="connsiteX115" fmla="*/ 1221834 w 1849436"/>
                <a:gd name="connsiteY115" fmla="*/ 1521365 h 2098711"/>
                <a:gd name="connsiteX116" fmla="*/ 1213793 w 1849436"/>
                <a:gd name="connsiteY116" fmla="*/ 1468294 h 2098711"/>
                <a:gd name="connsiteX117" fmla="*/ 1212185 w 1849436"/>
                <a:gd name="connsiteY117" fmla="*/ 1422460 h 2098711"/>
                <a:gd name="connsiteX118" fmla="*/ 1212587 w 1849436"/>
                <a:gd name="connsiteY118" fmla="*/ 1417233 h 2098711"/>
                <a:gd name="connsiteX119" fmla="*/ 1135795 w 1849436"/>
                <a:gd name="connsiteY119" fmla="*/ 1410800 h 2098711"/>
                <a:gd name="connsiteX120" fmla="*/ 1134991 w 1849436"/>
                <a:gd name="connsiteY120" fmla="*/ 1418841 h 2098711"/>
                <a:gd name="connsiteX121" fmla="*/ 1135393 w 1849436"/>
                <a:gd name="connsiteY121" fmla="*/ 1459047 h 2098711"/>
                <a:gd name="connsiteX122" fmla="*/ 1139012 w 1849436"/>
                <a:gd name="connsiteY122" fmla="*/ 1496437 h 2098711"/>
                <a:gd name="connsiteX123" fmla="*/ 1147053 w 1849436"/>
                <a:gd name="connsiteY123" fmla="*/ 1540663 h 2098711"/>
                <a:gd name="connsiteX124" fmla="*/ 1160320 w 1849436"/>
                <a:gd name="connsiteY124" fmla="*/ 1589311 h 2098711"/>
                <a:gd name="connsiteX125" fmla="*/ 1182433 w 1849436"/>
                <a:gd name="connsiteY125" fmla="*/ 1639166 h 2098711"/>
                <a:gd name="connsiteX126" fmla="*/ 1204948 w 1849436"/>
                <a:gd name="connsiteY126" fmla="*/ 1676155 h 2098711"/>
                <a:gd name="connsiteX127" fmla="*/ 1223040 w 1849436"/>
                <a:gd name="connsiteY127" fmla="*/ 1699876 h 2098711"/>
                <a:gd name="connsiteX128" fmla="*/ 1233494 w 1849436"/>
                <a:gd name="connsiteY128" fmla="*/ 1711535 h 2098711"/>
                <a:gd name="connsiteX129" fmla="*/ 1251586 w 1849436"/>
                <a:gd name="connsiteY129" fmla="*/ 1730432 h 2098711"/>
                <a:gd name="connsiteX130" fmla="*/ 1292997 w 1849436"/>
                <a:gd name="connsiteY130" fmla="*/ 1762596 h 2098711"/>
                <a:gd name="connsiteX131" fmla="*/ 1315110 w 1849436"/>
                <a:gd name="connsiteY131" fmla="*/ 1775864 h 2098711"/>
                <a:gd name="connsiteX132" fmla="*/ 1309883 w 1849436"/>
                <a:gd name="connsiteY132" fmla="*/ 1795162 h 2098711"/>
                <a:gd name="connsiteX133" fmla="*/ 1297420 w 1849436"/>
                <a:gd name="connsiteY133" fmla="*/ 1830945 h 2098711"/>
                <a:gd name="connsiteX134" fmla="*/ 1282544 w 1849436"/>
                <a:gd name="connsiteY134" fmla="*/ 1863913 h 2098711"/>
                <a:gd name="connsiteX135" fmla="*/ 1265256 w 1849436"/>
                <a:gd name="connsiteY135" fmla="*/ 1894067 h 2098711"/>
                <a:gd name="connsiteX136" fmla="*/ 1245957 w 1849436"/>
                <a:gd name="connsiteY136" fmla="*/ 1921808 h 2098711"/>
                <a:gd name="connsiteX137" fmla="*/ 1224648 w 1849436"/>
                <a:gd name="connsiteY137" fmla="*/ 1945529 h 2098711"/>
                <a:gd name="connsiteX138" fmla="*/ 1201329 w 1849436"/>
                <a:gd name="connsiteY138" fmla="*/ 1966838 h 2098711"/>
                <a:gd name="connsiteX139" fmla="*/ 1175196 w 1849436"/>
                <a:gd name="connsiteY139" fmla="*/ 1985735 h 2098711"/>
                <a:gd name="connsiteX140" fmla="*/ 1161124 w 1849436"/>
                <a:gd name="connsiteY140" fmla="*/ 1993776 h 2098711"/>
                <a:gd name="connsiteX141" fmla="*/ 1139012 w 1849436"/>
                <a:gd name="connsiteY141" fmla="*/ 2005033 h 2098711"/>
                <a:gd name="connsiteX142" fmla="*/ 1092374 w 1849436"/>
                <a:gd name="connsiteY142" fmla="*/ 2021115 h 2098711"/>
                <a:gd name="connsiteX143" fmla="*/ 1044932 w 1849436"/>
                <a:gd name="connsiteY143" fmla="*/ 2030764 h 2098711"/>
                <a:gd name="connsiteX144" fmla="*/ 997892 w 1849436"/>
                <a:gd name="connsiteY144" fmla="*/ 2034383 h 2098711"/>
                <a:gd name="connsiteX145" fmla="*/ 953264 w 1849436"/>
                <a:gd name="connsiteY145" fmla="*/ 2033177 h 2098711"/>
                <a:gd name="connsiteX146" fmla="*/ 911451 w 1849436"/>
                <a:gd name="connsiteY146" fmla="*/ 2029156 h 2098711"/>
                <a:gd name="connsiteX147" fmla="*/ 856772 w 1849436"/>
                <a:gd name="connsiteY147" fmla="*/ 2019507 h 2098711"/>
                <a:gd name="connsiteX148" fmla="*/ 829432 w 1849436"/>
                <a:gd name="connsiteY148" fmla="*/ 2013074 h 2098711"/>
                <a:gd name="connsiteX149" fmla="*/ 848328 w 1849436"/>
                <a:gd name="connsiteY149" fmla="*/ 1988951 h 2098711"/>
                <a:gd name="connsiteX150" fmla="*/ 879286 w 1849436"/>
                <a:gd name="connsiteY150" fmla="*/ 1939901 h 2098711"/>
                <a:gd name="connsiteX151" fmla="*/ 903007 w 1849436"/>
                <a:gd name="connsiteY151" fmla="*/ 1891654 h 2098711"/>
                <a:gd name="connsiteX152" fmla="*/ 919894 w 1849436"/>
                <a:gd name="connsiteY152" fmla="*/ 1845419 h 2098711"/>
                <a:gd name="connsiteX153" fmla="*/ 936378 w 1849436"/>
                <a:gd name="connsiteY153" fmla="*/ 1785111 h 2098711"/>
                <a:gd name="connsiteX154" fmla="*/ 944419 w 1849436"/>
                <a:gd name="connsiteY154" fmla="*/ 1732844 h 2098711"/>
                <a:gd name="connsiteX155" fmla="*/ 944821 w 1849436"/>
                <a:gd name="connsiteY155" fmla="*/ 1725607 h 2098711"/>
                <a:gd name="connsiteX156" fmla="*/ 867627 w 1849436"/>
                <a:gd name="connsiteY156" fmla="*/ 1721587 h 2098711"/>
                <a:gd name="connsiteX157" fmla="*/ 867225 w 1849436"/>
                <a:gd name="connsiteY157" fmla="*/ 1728019 h 2098711"/>
                <a:gd name="connsiteX158" fmla="*/ 860792 w 1849436"/>
                <a:gd name="connsiteY158" fmla="*/ 1767420 h 2098711"/>
                <a:gd name="connsiteX159" fmla="*/ 851545 w 1849436"/>
                <a:gd name="connsiteY159" fmla="*/ 1805615 h 2098711"/>
                <a:gd name="connsiteX160" fmla="*/ 836267 w 1849436"/>
                <a:gd name="connsiteY160" fmla="*/ 1849841 h 2098711"/>
                <a:gd name="connsiteX161" fmla="*/ 814556 w 1849436"/>
                <a:gd name="connsiteY161" fmla="*/ 1897685 h 2098711"/>
                <a:gd name="connsiteX162" fmla="*/ 784402 w 1849436"/>
                <a:gd name="connsiteY162" fmla="*/ 1946334 h 2098711"/>
                <a:gd name="connsiteX163" fmla="*/ 754651 w 1849436"/>
                <a:gd name="connsiteY163" fmla="*/ 1980910 h 2098711"/>
                <a:gd name="connsiteX164" fmla="*/ 732136 w 1849436"/>
                <a:gd name="connsiteY164" fmla="*/ 2003023 h 2098711"/>
                <a:gd name="connsiteX165" fmla="*/ 719672 w 1849436"/>
                <a:gd name="connsiteY165" fmla="*/ 2013476 h 2098711"/>
                <a:gd name="connsiteX166" fmla="*/ 701982 w 1849436"/>
                <a:gd name="connsiteY166" fmla="*/ 2027548 h 2098711"/>
                <a:gd name="connsiteX167" fmla="*/ 662983 w 1849436"/>
                <a:gd name="connsiteY167" fmla="*/ 2051269 h 2098711"/>
                <a:gd name="connsiteX168" fmla="*/ 620767 w 1849436"/>
                <a:gd name="connsiteY168" fmla="*/ 2070166 h 2098711"/>
                <a:gd name="connsiteX169" fmla="*/ 574934 w 1849436"/>
                <a:gd name="connsiteY169" fmla="*/ 2084639 h 2098711"/>
                <a:gd name="connsiteX170" fmla="*/ 525883 w 1849436"/>
                <a:gd name="connsiteY170" fmla="*/ 2094289 h 2098711"/>
                <a:gd name="connsiteX171" fmla="*/ 473215 w 1849436"/>
                <a:gd name="connsiteY171" fmla="*/ 2098711 h 2098711"/>
                <a:gd name="connsiteX172" fmla="*/ 417329 w 1849436"/>
                <a:gd name="connsiteY172" fmla="*/ 2098711 h 2098711"/>
                <a:gd name="connsiteX173" fmla="*/ 357826 w 1849436"/>
                <a:gd name="connsiteY173" fmla="*/ 2094289 h 2098711"/>
                <a:gd name="connsiteX174" fmla="*/ 327270 w 1849436"/>
                <a:gd name="connsiteY174" fmla="*/ 2089866 h 2098711"/>
                <a:gd name="connsiteX175" fmla="*/ 300333 w 1849436"/>
                <a:gd name="connsiteY175" fmla="*/ 2085443 h 2098711"/>
                <a:gd name="connsiteX176" fmla="*/ 248066 w 1849436"/>
                <a:gd name="connsiteY176" fmla="*/ 2068557 h 2098711"/>
                <a:gd name="connsiteX177" fmla="*/ 199418 w 1849436"/>
                <a:gd name="connsiteY177" fmla="*/ 2045238 h 2098711"/>
                <a:gd name="connsiteX178" fmla="*/ 153584 w 1849436"/>
                <a:gd name="connsiteY178" fmla="*/ 2016693 h 2098711"/>
                <a:gd name="connsiteX179" fmla="*/ 112173 w 1849436"/>
                <a:gd name="connsiteY179" fmla="*/ 1984126 h 2098711"/>
                <a:gd name="connsiteX180" fmla="*/ 74380 w 1849436"/>
                <a:gd name="connsiteY180" fmla="*/ 1950354 h 2098711"/>
                <a:gd name="connsiteX181" fmla="*/ 25329 w 1849436"/>
                <a:gd name="connsiteY181" fmla="*/ 1898891 h 2098711"/>
                <a:gd name="connsiteX182" fmla="*/ 0 w 1849436"/>
                <a:gd name="connsiteY182" fmla="*/ 1867933 h 2098711"/>
                <a:gd name="connsiteX183" fmla="*/ 0 w 1849436"/>
                <a:gd name="connsiteY183" fmla="*/ 786012 h 2098711"/>
                <a:gd name="connsiteX184" fmla="*/ 32968 w 1849436"/>
                <a:gd name="connsiteY184" fmla="*/ 780383 h 2098711"/>
                <a:gd name="connsiteX185" fmla="*/ 95286 w 1849436"/>
                <a:gd name="connsiteY185" fmla="*/ 772744 h 2098711"/>
                <a:gd name="connsiteX186" fmla="*/ 154388 w 1849436"/>
                <a:gd name="connsiteY186" fmla="*/ 770734 h 2098711"/>
                <a:gd name="connsiteX187" fmla="*/ 209067 w 1849436"/>
                <a:gd name="connsiteY187" fmla="*/ 773548 h 2098711"/>
                <a:gd name="connsiteX188" fmla="*/ 260127 w 1849436"/>
                <a:gd name="connsiteY188" fmla="*/ 781991 h 2098711"/>
                <a:gd name="connsiteX189" fmla="*/ 306765 w 1849436"/>
                <a:gd name="connsiteY189" fmla="*/ 796063 h 2098711"/>
                <a:gd name="connsiteX190" fmla="*/ 350187 w 1849436"/>
                <a:gd name="connsiteY190" fmla="*/ 815362 h 2098711"/>
                <a:gd name="connsiteX191" fmla="*/ 389186 w 1849436"/>
                <a:gd name="connsiteY191" fmla="*/ 839887 h 2098711"/>
                <a:gd name="connsiteX192" fmla="*/ 406876 w 1849436"/>
                <a:gd name="connsiteY192" fmla="*/ 853959 h 2098711"/>
                <a:gd name="connsiteX193" fmla="*/ 418938 w 1849436"/>
                <a:gd name="connsiteY193" fmla="*/ 864814 h 2098711"/>
                <a:gd name="connsiteX194" fmla="*/ 440648 w 1849436"/>
                <a:gd name="connsiteY194" fmla="*/ 887329 h 2098711"/>
                <a:gd name="connsiteX195" fmla="*/ 459947 w 1849436"/>
                <a:gd name="connsiteY195" fmla="*/ 911854 h 2098711"/>
                <a:gd name="connsiteX196" fmla="*/ 477235 w 1849436"/>
                <a:gd name="connsiteY196" fmla="*/ 937183 h 2098711"/>
                <a:gd name="connsiteX197" fmla="*/ 498544 w 1849436"/>
                <a:gd name="connsiteY197" fmla="*/ 976986 h 2098711"/>
                <a:gd name="connsiteX198" fmla="*/ 519853 w 1849436"/>
                <a:gd name="connsiteY198" fmla="*/ 1031263 h 2098711"/>
                <a:gd name="connsiteX199" fmla="*/ 535131 w 1849436"/>
                <a:gd name="connsiteY199" fmla="*/ 1084736 h 2098711"/>
                <a:gd name="connsiteX200" fmla="*/ 543976 w 1849436"/>
                <a:gd name="connsiteY200" fmla="*/ 1134993 h 2098711"/>
                <a:gd name="connsiteX201" fmla="*/ 550811 w 1849436"/>
                <a:gd name="connsiteY201" fmla="*/ 1198919 h 2098711"/>
                <a:gd name="connsiteX202" fmla="*/ 551213 w 1849436"/>
                <a:gd name="connsiteY202" fmla="*/ 1227465 h 2098711"/>
                <a:gd name="connsiteX203" fmla="*/ 528296 w 1849436"/>
                <a:gd name="connsiteY203" fmla="*/ 1234702 h 2098711"/>
                <a:gd name="connsiteX204" fmla="*/ 486884 w 1849436"/>
                <a:gd name="connsiteY204" fmla="*/ 1253598 h 2098711"/>
                <a:gd name="connsiteX205" fmla="*/ 450298 w 1849436"/>
                <a:gd name="connsiteY205" fmla="*/ 1274907 h 2098711"/>
                <a:gd name="connsiteX206" fmla="*/ 419340 w 1849436"/>
                <a:gd name="connsiteY206" fmla="*/ 1297824 h 2098711"/>
                <a:gd name="connsiteX207" fmla="*/ 383557 w 1849436"/>
                <a:gd name="connsiteY207" fmla="*/ 1330390 h 2098711"/>
                <a:gd name="connsiteX208" fmla="*/ 357022 w 1849436"/>
                <a:gd name="connsiteY208" fmla="*/ 1359740 h 2098711"/>
                <a:gd name="connsiteX209" fmla="*/ 354207 w 1849436"/>
                <a:gd name="connsiteY209" fmla="*/ 1363760 h 2098711"/>
                <a:gd name="connsiteX210" fmla="*/ 417329 w 1849436"/>
                <a:gd name="connsiteY210" fmla="*/ 1407986 h 2098711"/>
                <a:gd name="connsiteX211" fmla="*/ 424566 w 1849436"/>
                <a:gd name="connsiteY211" fmla="*/ 1397935 h 2098711"/>
                <a:gd name="connsiteX212" fmla="*/ 466782 w 1849436"/>
                <a:gd name="connsiteY212" fmla="*/ 1356925 h 2098711"/>
                <a:gd name="connsiteX213" fmla="*/ 498544 w 1849436"/>
                <a:gd name="connsiteY213" fmla="*/ 1334411 h 2098711"/>
                <a:gd name="connsiteX214" fmla="*/ 523873 w 1849436"/>
                <a:gd name="connsiteY214" fmla="*/ 1320339 h 2098711"/>
                <a:gd name="connsiteX215" fmla="*/ 552017 w 1849436"/>
                <a:gd name="connsiteY215" fmla="*/ 1307875 h 2098711"/>
                <a:gd name="connsiteX216" fmla="*/ 582975 w 1849436"/>
                <a:gd name="connsiteY216" fmla="*/ 1298628 h 2098711"/>
                <a:gd name="connsiteX217" fmla="*/ 617551 w 1849436"/>
                <a:gd name="connsiteY217" fmla="*/ 1292597 h 2098711"/>
                <a:gd name="connsiteX218" fmla="*/ 654540 w 1849436"/>
                <a:gd name="connsiteY218" fmla="*/ 1291793 h 2098711"/>
                <a:gd name="connsiteX219" fmla="*/ 694745 w 1849436"/>
                <a:gd name="connsiteY219" fmla="*/ 1295814 h 2098711"/>
                <a:gd name="connsiteX220" fmla="*/ 737764 w 1849436"/>
                <a:gd name="connsiteY220" fmla="*/ 1306267 h 2098711"/>
                <a:gd name="connsiteX221" fmla="*/ 783196 w 1849436"/>
                <a:gd name="connsiteY221" fmla="*/ 1323957 h 2098711"/>
                <a:gd name="connsiteX222" fmla="*/ 831844 w 1849436"/>
                <a:gd name="connsiteY222" fmla="*/ 1350091 h 2098711"/>
                <a:gd name="connsiteX223" fmla="*/ 857174 w 1849436"/>
                <a:gd name="connsiteY223" fmla="*/ 1366575 h 2098711"/>
                <a:gd name="connsiteX224" fmla="*/ 900997 w 1849436"/>
                <a:gd name="connsiteY224" fmla="*/ 1303051 h 2098711"/>
                <a:gd name="connsiteX225" fmla="*/ 881297 w 1849436"/>
                <a:gd name="connsiteY225" fmla="*/ 1290185 h 2098711"/>
                <a:gd name="connsiteX226" fmla="*/ 843504 w 1849436"/>
                <a:gd name="connsiteY226" fmla="*/ 1267670 h 2098711"/>
                <a:gd name="connsiteX227" fmla="*/ 807319 w 1849436"/>
                <a:gd name="connsiteY227" fmla="*/ 1249980 h 2098711"/>
                <a:gd name="connsiteX228" fmla="*/ 771537 w 1849436"/>
                <a:gd name="connsiteY228" fmla="*/ 1235908 h 2098711"/>
                <a:gd name="connsiteX229" fmla="*/ 737362 w 1849436"/>
                <a:gd name="connsiteY229" fmla="*/ 1225454 h 2098711"/>
                <a:gd name="connsiteX230" fmla="*/ 704394 w 1849436"/>
                <a:gd name="connsiteY230" fmla="*/ 1218620 h 2098711"/>
                <a:gd name="connsiteX231" fmla="*/ 673436 w 1849436"/>
                <a:gd name="connsiteY231" fmla="*/ 1215001 h 2098711"/>
                <a:gd name="connsiteX232" fmla="*/ 642880 w 1849436"/>
                <a:gd name="connsiteY232" fmla="*/ 1214197 h 2098711"/>
                <a:gd name="connsiteX233" fmla="*/ 628406 w 1849436"/>
                <a:gd name="connsiteY233" fmla="*/ 1214599 h 2098711"/>
                <a:gd name="connsiteX234" fmla="*/ 627200 w 1849436"/>
                <a:gd name="connsiteY234" fmla="*/ 1190476 h 2098711"/>
                <a:gd name="connsiteX235" fmla="*/ 621572 w 1849436"/>
                <a:gd name="connsiteY235" fmla="*/ 1127354 h 2098711"/>
                <a:gd name="connsiteX236" fmla="*/ 607500 w 1849436"/>
                <a:gd name="connsiteY236" fmla="*/ 1052974 h 2098711"/>
                <a:gd name="connsiteX237" fmla="*/ 589005 w 1849436"/>
                <a:gd name="connsiteY237" fmla="*/ 993069 h 2098711"/>
                <a:gd name="connsiteX238" fmla="*/ 572521 w 1849436"/>
                <a:gd name="connsiteY238" fmla="*/ 952461 h 2098711"/>
                <a:gd name="connsiteX239" fmla="*/ 562872 w 1849436"/>
                <a:gd name="connsiteY239" fmla="*/ 931957 h 2098711"/>
                <a:gd name="connsiteX240" fmla="*/ 592624 w 1849436"/>
                <a:gd name="connsiteY240" fmla="*/ 914266 h 2098711"/>
                <a:gd name="connsiteX241" fmla="*/ 645695 w 1849436"/>
                <a:gd name="connsiteY241" fmla="*/ 875669 h 2098711"/>
                <a:gd name="connsiteX242" fmla="*/ 682683 w 1849436"/>
                <a:gd name="connsiteY242" fmla="*/ 843907 h 2098711"/>
                <a:gd name="connsiteX243" fmla="*/ 720074 w 1849436"/>
                <a:gd name="connsiteY243" fmla="*/ 806516 h 2098711"/>
                <a:gd name="connsiteX244" fmla="*/ 755455 w 1849436"/>
                <a:gd name="connsiteY244" fmla="*/ 763095 h 2098711"/>
                <a:gd name="connsiteX245" fmla="*/ 788021 w 1849436"/>
                <a:gd name="connsiteY245" fmla="*/ 714447 h 2098711"/>
                <a:gd name="connsiteX246" fmla="*/ 814958 w 1849436"/>
                <a:gd name="connsiteY246" fmla="*/ 659365 h 2098711"/>
                <a:gd name="connsiteX247" fmla="*/ 825814 w 1849436"/>
                <a:gd name="connsiteY247" fmla="*/ 629212 h 2098711"/>
                <a:gd name="connsiteX248" fmla="*/ 832648 w 1849436"/>
                <a:gd name="connsiteY248" fmla="*/ 607903 h 2098711"/>
                <a:gd name="connsiteX249" fmla="*/ 843102 w 1849436"/>
                <a:gd name="connsiteY249" fmla="*/ 564883 h 2098711"/>
                <a:gd name="connsiteX250" fmla="*/ 848731 w 1849436"/>
                <a:gd name="connsiteY250" fmla="*/ 520255 h 2098711"/>
                <a:gd name="connsiteX251" fmla="*/ 850339 w 1849436"/>
                <a:gd name="connsiteY251" fmla="*/ 475628 h 2098711"/>
                <a:gd name="connsiteX252" fmla="*/ 847926 w 1849436"/>
                <a:gd name="connsiteY252" fmla="*/ 429392 h 2098711"/>
                <a:gd name="connsiteX253" fmla="*/ 841092 w 1849436"/>
                <a:gd name="connsiteY253" fmla="*/ 382352 h 2098711"/>
                <a:gd name="connsiteX254" fmla="*/ 830236 w 1849436"/>
                <a:gd name="connsiteY254" fmla="*/ 334910 h 2098711"/>
                <a:gd name="connsiteX255" fmla="*/ 814556 w 1849436"/>
                <a:gd name="connsiteY255" fmla="*/ 286261 h 2098711"/>
                <a:gd name="connsiteX256" fmla="*/ 804907 w 1849436"/>
                <a:gd name="connsiteY256" fmla="*/ 262138 h 2098711"/>
                <a:gd name="connsiteX257" fmla="*/ 828628 w 1849436"/>
                <a:gd name="connsiteY257" fmla="*/ 257716 h 2098711"/>
                <a:gd name="connsiteX258" fmla="*/ 337672 w 1849436"/>
                <a:gd name="connsiteY258" fmla="*/ 0 h 2098711"/>
                <a:gd name="connsiteX259" fmla="*/ 354174 w 1849436"/>
                <a:gd name="connsiteY259" fmla="*/ 805 h 2098711"/>
                <a:gd name="connsiteX260" fmla="*/ 386371 w 1849436"/>
                <a:gd name="connsiteY260" fmla="*/ 3218 h 2098711"/>
                <a:gd name="connsiteX261" fmla="*/ 433058 w 1849436"/>
                <a:gd name="connsiteY261" fmla="*/ 11665 h 2098711"/>
                <a:gd name="connsiteX262" fmla="*/ 489806 w 1849436"/>
                <a:gd name="connsiteY262" fmla="*/ 30972 h 2098711"/>
                <a:gd name="connsiteX263" fmla="*/ 540920 w 1849436"/>
                <a:gd name="connsiteY263" fmla="*/ 57118 h 2098711"/>
                <a:gd name="connsiteX264" fmla="*/ 586801 w 1849436"/>
                <a:gd name="connsiteY264" fmla="*/ 88090 h 2098711"/>
                <a:gd name="connsiteX265" fmla="*/ 627048 w 1849436"/>
                <a:gd name="connsiteY265" fmla="*/ 123890 h 2098711"/>
                <a:gd name="connsiteX266" fmla="*/ 660856 w 1849436"/>
                <a:gd name="connsiteY266" fmla="*/ 160896 h 2098711"/>
                <a:gd name="connsiteX267" fmla="*/ 689431 w 1849436"/>
                <a:gd name="connsiteY267" fmla="*/ 197901 h 2098711"/>
                <a:gd name="connsiteX268" fmla="*/ 701103 w 1849436"/>
                <a:gd name="connsiteY268" fmla="*/ 216002 h 2098711"/>
                <a:gd name="connsiteX269" fmla="*/ 714787 w 1849436"/>
                <a:gd name="connsiteY269" fmla="*/ 242550 h 2098711"/>
                <a:gd name="connsiteX270" fmla="*/ 736520 w 1849436"/>
                <a:gd name="connsiteY270" fmla="*/ 294841 h 2098711"/>
                <a:gd name="connsiteX271" fmla="*/ 753826 w 1849436"/>
                <a:gd name="connsiteY271" fmla="*/ 345925 h 2098711"/>
                <a:gd name="connsiteX272" fmla="*/ 765900 w 1849436"/>
                <a:gd name="connsiteY272" fmla="*/ 395401 h 2098711"/>
                <a:gd name="connsiteX273" fmla="*/ 772340 w 1849436"/>
                <a:gd name="connsiteY273" fmla="*/ 443669 h 2098711"/>
                <a:gd name="connsiteX274" fmla="*/ 773547 w 1849436"/>
                <a:gd name="connsiteY274" fmla="*/ 491133 h 2098711"/>
                <a:gd name="connsiteX275" fmla="*/ 769925 w 1849436"/>
                <a:gd name="connsiteY275" fmla="*/ 536989 h 2098711"/>
                <a:gd name="connsiteX276" fmla="*/ 760668 w 1849436"/>
                <a:gd name="connsiteY276" fmla="*/ 581637 h 2098711"/>
                <a:gd name="connsiteX277" fmla="*/ 753826 w 1849436"/>
                <a:gd name="connsiteY277" fmla="*/ 603358 h 2098711"/>
                <a:gd name="connsiteX278" fmla="*/ 744569 w 1849436"/>
                <a:gd name="connsiteY278" fmla="*/ 629101 h 2098711"/>
                <a:gd name="connsiteX279" fmla="*/ 720824 w 1849436"/>
                <a:gd name="connsiteY279" fmla="*/ 676565 h 2098711"/>
                <a:gd name="connsiteX280" fmla="*/ 692248 w 1849436"/>
                <a:gd name="connsiteY280" fmla="*/ 718800 h 2098711"/>
                <a:gd name="connsiteX281" fmla="*/ 660856 w 1849436"/>
                <a:gd name="connsiteY281" fmla="*/ 756209 h 2098711"/>
                <a:gd name="connsiteX282" fmla="*/ 627853 w 1849436"/>
                <a:gd name="connsiteY282" fmla="*/ 788790 h 2098711"/>
                <a:gd name="connsiteX283" fmla="*/ 595253 w 1849436"/>
                <a:gd name="connsiteY283" fmla="*/ 816544 h 2098711"/>
                <a:gd name="connsiteX284" fmla="*/ 548164 w 1849436"/>
                <a:gd name="connsiteY284" fmla="*/ 849930 h 2098711"/>
                <a:gd name="connsiteX285" fmla="*/ 522809 w 1849436"/>
                <a:gd name="connsiteY285" fmla="*/ 865215 h 2098711"/>
                <a:gd name="connsiteX286" fmla="*/ 508722 w 1849436"/>
                <a:gd name="connsiteY286" fmla="*/ 846310 h 2098711"/>
                <a:gd name="connsiteX287" fmla="*/ 476122 w 1849436"/>
                <a:gd name="connsiteY287" fmla="*/ 811315 h 2098711"/>
                <a:gd name="connsiteX288" fmla="*/ 458011 w 1849436"/>
                <a:gd name="connsiteY288" fmla="*/ 794823 h 2098711"/>
                <a:gd name="connsiteX289" fmla="*/ 437082 w 1849436"/>
                <a:gd name="connsiteY289" fmla="*/ 777929 h 2098711"/>
                <a:gd name="connsiteX290" fmla="*/ 391603 w 1849436"/>
                <a:gd name="connsiteY290" fmla="*/ 748968 h 2098711"/>
                <a:gd name="connsiteX291" fmla="*/ 342100 w 1849436"/>
                <a:gd name="connsiteY291" fmla="*/ 726041 h 2098711"/>
                <a:gd name="connsiteX292" fmla="*/ 288974 w 1849436"/>
                <a:gd name="connsiteY292" fmla="*/ 708744 h 2098711"/>
                <a:gd name="connsiteX293" fmla="*/ 231420 w 1849436"/>
                <a:gd name="connsiteY293" fmla="*/ 697884 h 2098711"/>
                <a:gd name="connsiteX294" fmla="*/ 170647 w 1849436"/>
                <a:gd name="connsiteY294" fmla="*/ 693057 h 2098711"/>
                <a:gd name="connsiteX295" fmla="*/ 105447 w 1849436"/>
                <a:gd name="connsiteY295" fmla="*/ 694264 h 2098711"/>
                <a:gd name="connsiteX296" fmla="*/ 35820 w 1849436"/>
                <a:gd name="connsiteY296" fmla="*/ 700700 h 2098711"/>
                <a:gd name="connsiteX297" fmla="*/ 0 w 1849436"/>
                <a:gd name="connsiteY297" fmla="*/ 707135 h 2098711"/>
                <a:gd name="connsiteX298" fmla="*/ 0 w 1849436"/>
                <a:gd name="connsiteY298" fmla="*/ 425166 h 2098711"/>
                <a:gd name="connsiteX299" fmla="*/ 403 w 1849436"/>
                <a:gd name="connsiteY299" fmla="*/ 402641 h 2098711"/>
                <a:gd name="connsiteX300" fmla="*/ 3220 w 1849436"/>
                <a:gd name="connsiteY300" fmla="*/ 359199 h 2098711"/>
                <a:gd name="connsiteX301" fmla="*/ 7647 w 1849436"/>
                <a:gd name="connsiteY301" fmla="*/ 316964 h 2098711"/>
                <a:gd name="connsiteX302" fmla="*/ 15697 w 1849436"/>
                <a:gd name="connsiteY302" fmla="*/ 277142 h 2098711"/>
                <a:gd name="connsiteX303" fmla="*/ 26161 w 1849436"/>
                <a:gd name="connsiteY303" fmla="*/ 238930 h 2098711"/>
                <a:gd name="connsiteX304" fmla="*/ 39442 w 1849436"/>
                <a:gd name="connsiteY304" fmla="*/ 202326 h 2098711"/>
                <a:gd name="connsiteX305" fmla="*/ 55139 w 1849436"/>
                <a:gd name="connsiteY305" fmla="*/ 168538 h 2098711"/>
                <a:gd name="connsiteX306" fmla="*/ 73652 w 1849436"/>
                <a:gd name="connsiteY306" fmla="*/ 137163 h 2098711"/>
                <a:gd name="connsiteX307" fmla="*/ 94581 w 1849436"/>
                <a:gd name="connsiteY307" fmla="*/ 109007 h 2098711"/>
                <a:gd name="connsiteX308" fmla="*/ 117924 w 1849436"/>
                <a:gd name="connsiteY308" fmla="*/ 83263 h 2098711"/>
                <a:gd name="connsiteX309" fmla="*/ 144487 w 1849436"/>
                <a:gd name="connsiteY309" fmla="*/ 60738 h 2098711"/>
                <a:gd name="connsiteX310" fmla="*/ 173867 w 1849436"/>
                <a:gd name="connsiteY310" fmla="*/ 41431 h 2098711"/>
                <a:gd name="connsiteX311" fmla="*/ 204857 w 1849436"/>
                <a:gd name="connsiteY311" fmla="*/ 25743 h 2098711"/>
                <a:gd name="connsiteX312" fmla="*/ 239470 w 1849436"/>
                <a:gd name="connsiteY312" fmla="*/ 13274 h 2098711"/>
                <a:gd name="connsiteX313" fmla="*/ 276497 w 1849436"/>
                <a:gd name="connsiteY313" fmla="*/ 4827 h 2098711"/>
                <a:gd name="connsiteX314" fmla="*/ 316744 w 1849436"/>
                <a:gd name="connsiteY314" fmla="*/ 805 h 2098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1849436" h="2098711">
                  <a:moveTo>
                    <a:pt x="874060" y="254097"/>
                  </a:moveTo>
                  <a:lnTo>
                    <a:pt x="918285" y="256911"/>
                  </a:lnTo>
                  <a:lnTo>
                    <a:pt x="961305" y="264550"/>
                  </a:lnTo>
                  <a:lnTo>
                    <a:pt x="1003520" y="276612"/>
                  </a:lnTo>
                  <a:lnTo>
                    <a:pt x="1043725" y="293096"/>
                  </a:lnTo>
                  <a:lnTo>
                    <a:pt x="1081920" y="313601"/>
                  </a:lnTo>
                  <a:lnTo>
                    <a:pt x="1117703" y="337322"/>
                  </a:lnTo>
                  <a:lnTo>
                    <a:pt x="1151073" y="364259"/>
                  </a:lnTo>
                  <a:lnTo>
                    <a:pt x="1181227" y="393207"/>
                  </a:lnTo>
                  <a:lnTo>
                    <a:pt x="1208566" y="424165"/>
                  </a:lnTo>
                  <a:lnTo>
                    <a:pt x="1233092" y="456329"/>
                  </a:lnTo>
                  <a:lnTo>
                    <a:pt x="1253194" y="490102"/>
                  </a:lnTo>
                  <a:lnTo>
                    <a:pt x="1269276" y="523874"/>
                  </a:lnTo>
                  <a:lnTo>
                    <a:pt x="1281740" y="558048"/>
                  </a:lnTo>
                  <a:lnTo>
                    <a:pt x="1289781" y="591419"/>
                  </a:lnTo>
                  <a:lnTo>
                    <a:pt x="1291389" y="607501"/>
                  </a:lnTo>
                  <a:lnTo>
                    <a:pt x="1290183" y="607501"/>
                  </a:lnTo>
                  <a:lnTo>
                    <a:pt x="1289781" y="607903"/>
                  </a:lnTo>
                  <a:lnTo>
                    <a:pt x="1291389" y="607501"/>
                  </a:lnTo>
                  <a:lnTo>
                    <a:pt x="1303451" y="666200"/>
                  </a:lnTo>
                  <a:lnTo>
                    <a:pt x="1315110" y="741384"/>
                  </a:lnTo>
                  <a:lnTo>
                    <a:pt x="1319533" y="786012"/>
                  </a:lnTo>
                  <a:lnTo>
                    <a:pt x="1319935" y="827423"/>
                  </a:lnTo>
                  <a:lnTo>
                    <a:pt x="1315914" y="865216"/>
                  </a:lnTo>
                  <a:lnTo>
                    <a:pt x="1307471" y="900999"/>
                  </a:lnTo>
                  <a:lnTo>
                    <a:pt x="1293399" y="934771"/>
                  </a:lnTo>
                  <a:lnTo>
                    <a:pt x="1284152" y="951255"/>
                  </a:lnTo>
                  <a:lnTo>
                    <a:pt x="1275307" y="964925"/>
                  </a:lnTo>
                  <a:lnTo>
                    <a:pt x="1256008" y="989852"/>
                  </a:lnTo>
                  <a:lnTo>
                    <a:pt x="1233896" y="1012367"/>
                  </a:lnTo>
                  <a:lnTo>
                    <a:pt x="1210979" y="1032470"/>
                  </a:lnTo>
                  <a:lnTo>
                    <a:pt x="1173990" y="1058201"/>
                  </a:lnTo>
                  <a:lnTo>
                    <a:pt x="1123332" y="1083932"/>
                  </a:lnTo>
                  <a:lnTo>
                    <a:pt x="1075487" y="1102427"/>
                  </a:lnTo>
                  <a:lnTo>
                    <a:pt x="1033272" y="1114488"/>
                  </a:lnTo>
                  <a:lnTo>
                    <a:pt x="987840" y="1123333"/>
                  </a:lnTo>
                  <a:lnTo>
                    <a:pt x="980603" y="1124539"/>
                  </a:lnTo>
                  <a:lnTo>
                    <a:pt x="987840" y="1200929"/>
                  </a:lnTo>
                  <a:lnTo>
                    <a:pt x="999098" y="1200125"/>
                  </a:lnTo>
                  <a:lnTo>
                    <a:pt x="1053777" y="1188868"/>
                  </a:lnTo>
                  <a:lnTo>
                    <a:pt x="1103631" y="1174796"/>
                  </a:lnTo>
                  <a:lnTo>
                    <a:pt x="1159918" y="1152683"/>
                  </a:lnTo>
                  <a:lnTo>
                    <a:pt x="1204144" y="1129766"/>
                  </a:lnTo>
                  <a:lnTo>
                    <a:pt x="1233494" y="1111272"/>
                  </a:lnTo>
                  <a:lnTo>
                    <a:pt x="1262441" y="1090365"/>
                  </a:lnTo>
                  <a:lnTo>
                    <a:pt x="1289781" y="1066644"/>
                  </a:lnTo>
                  <a:lnTo>
                    <a:pt x="1315914" y="1038902"/>
                  </a:lnTo>
                  <a:lnTo>
                    <a:pt x="1339233" y="1008346"/>
                  </a:lnTo>
                  <a:lnTo>
                    <a:pt x="1349686" y="991460"/>
                  </a:lnTo>
                  <a:lnTo>
                    <a:pt x="1360542" y="972162"/>
                  </a:lnTo>
                  <a:lnTo>
                    <a:pt x="1378634" y="931957"/>
                  </a:lnTo>
                  <a:lnTo>
                    <a:pt x="1391902" y="889741"/>
                  </a:lnTo>
                  <a:lnTo>
                    <a:pt x="1399541" y="845113"/>
                  </a:lnTo>
                  <a:lnTo>
                    <a:pt x="1402757" y="798073"/>
                  </a:lnTo>
                  <a:lnTo>
                    <a:pt x="1401149" y="748621"/>
                  </a:lnTo>
                  <a:lnTo>
                    <a:pt x="1394314" y="697158"/>
                  </a:lnTo>
                  <a:lnTo>
                    <a:pt x="1383057" y="643283"/>
                  </a:lnTo>
                  <a:lnTo>
                    <a:pt x="1375016" y="615944"/>
                  </a:lnTo>
                  <a:lnTo>
                    <a:pt x="1395118" y="621171"/>
                  </a:lnTo>
                  <a:lnTo>
                    <a:pt x="1434117" y="635242"/>
                  </a:lnTo>
                  <a:lnTo>
                    <a:pt x="1471508" y="653737"/>
                  </a:lnTo>
                  <a:lnTo>
                    <a:pt x="1507693" y="676654"/>
                  </a:lnTo>
                  <a:lnTo>
                    <a:pt x="1541465" y="703993"/>
                  </a:lnTo>
                  <a:lnTo>
                    <a:pt x="1573227" y="734147"/>
                  </a:lnTo>
                  <a:lnTo>
                    <a:pt x="1601773" y="767919"/>
                  </a:lnTo>
                  <a:lnTo>
                    <a:pt x="1627906" y="804506"/>
                  </a:lnTo>
                  <a:lnTo>
                    <a:pt x="1650823" y="843505"/>
                  </a:lnTo>
                  <a:lnTo>
                    <a:pt x="1670121" y="884514"/>
                  </a:lnTo>
                  <a:lnTo>
                    <a:pt x="1685801" y="927936"/>
                  </a:lnTo>
                  <a:lnTo>
                    <a:pt x="1697059" y="972564"/>
                  </a:lnTo>
                  <a:lnTo>
                    <a:pt x="1704698" y="1019202"/>
                  </a:lnTo>
                  <a:lnTo>
                    <a:pt x="1706708" y="1065840"/>
                  </a:lnTo>
                  <a:lnTo>
                    <a:pt x="1703894" y="1113282"/>
                  </a:lnTo>
                  <a:lnTo>
                    <a:pt x="1696255" y="1161528"/>
                  </a:lnTo>
                  <a:lnTo>
                    <a:pt x="1689822" y="1184847"/>
                  </a:lnTo>
                  <a:lnTo>
                    <a:pt x="1701481" y="1188466"/>
                  </a:lnTo>
                  <a:lnTo>
                    <a:pt x="1722790" y="1196909"/>
                  </a:lnTo>
                  <a:lnTo>
                    <a:pt x="1742088" y="1207362"/>
                  </a:lnTo>
                  <a:lnTo>
                    <a:pt x="1759377" y="1219826"/>
                  </a:lnTo>
                  <a:lnTo>
                    <a:pt x="1782294" y="1241537"/>
                  </a:lnTo>
                  <a:lnTo>
                    <a:pt x="1807221" y="1276515"/>
                  </a:lnTo>
                  <a:lnTo>
                    <a:pt x="1825313" y="1316720"/>
                  </a:lnTo>
                  <a:lnTo>
                    <a:pt x="1838581" y="1359740"/>
                  </a:lnTo>
                  <a:lnTo>
                    <a:pt x="1846220" y="1405172"/>
                  </a:lnTo>
                  <a:lnTo>
                    <a:pt x="1849436" y="1451810"/>
                  </a:lnTo>
                  <a:lnTo>
                    <a:pt x="1849034" y="1474727"/>
                  </a:lnTo>
                  <a:lnTo>
                    <a:pt x="1847426" y="1492819"/>
                  </a:lnTo>
                  <a:lnTo>
                    <a:pt x="1840993" y="1528602"/>
                  </a:lnTo>
                  <a:lnTo>
                    <a:pt x="1836168" y="1545890"/>
                  </a:lnTo>
                  <a:lnTo>
                    <a:pt x="1832148" y="1559962"/>
                  </a:lnTo>
                  <a:lnTo>
                    <a:pt x="1821695" y="1586095"/>
                  </a:lnTo>
                  <a:lnTo>
                    <a:pt x="1808829" y="1611022"/>
                  </a:lnTo>
                  <a:lnTo>
                    <a:pt x="1793551" y="1633537"/>
                  </a:lnTo>
                  <a:lnTo>
                    <a:pt x="1775861" y="1654846"/>
                  </a:lnTo>
                  <a:lnTo>
                    <a:pt x="1755758" y="1674144"/>
                  </a:lnTo>
                  <a:lnTo>
                    <a:pt x="1732841" y="1692237"/>
                  </a:lnTo>
                  <a:lnTo>
                    <a:pt x="1707110" y="1708721"/>
                  </a:lnTo>
                  <a:lnTo>
                    <a:pt x="1693440" y="1716360"/>
                  </a:lnTo>
                  <a:lnTo>
                    <a:pt x="1680173" y="1723195"/>
                  </a:lnTo>
                  <a:lnTo>
                    <a:pt x="1652833" y="1734050"/>
                  </a:lnTo>
                  <a:lnTo>
                    <a:pt x="1625494" y="1742091"/>
                  </a:lnTo>
                  <a:lnTo>
                    <a:pt x="1598154" y="1746514"/>
                  </a:lnTo>
                  <a:lnTo>
                    <a:pt x="1557547" y="1750132"/>
                  </a:lnTo>
                  <a:lnTo>
                    <a:pt x="1506084" y="1748524"/>
                  </a:lnTo>
                  <a:lnTo>
                    <a:pt x="1459446" y="1742091"/>
                  </a:lnTo>
                  <a:lnTo>
                    <a:pt x="1421654" y="1732442"/>
                  </a:lnTo>
                  <a:lnTo>
                    <a:pt x="1381851" y="1719978"/>
                  </a:lnTo>
                  <a:lnTo>
                    <a:pt x="1376222" y="1717566"/>
                  </a:lnTo>
                  <a:lnTo>
                    <a:pt x="1347676" y="1704700"/>
                  </a:lnTo>
                  <a:lnTo>
                    <a:pt x="1331996" y="1695453"/>
                  </a:lnTo>
                  <a:lnTo>
                    <a:pt x="1303451" y="1672536"/>
                  </a:lnTo>
                  <a:lnTo>
                    <a:pt x="1290585" y="1659671"/>
                  </a:lnTo>
                  <a:lnTo>
                    <a:pt x="1274503" y="1641176"/>
                  </a:lnTo>
                  <a:lnTo>
                    <a:pt x="1249978" y="1601775"/>
                  </a:lnTo>
                  <a:lnTo>
                    <a:pt x="1233092" y="1561168"/>
                  </a:lnTo>
                  <a:lnTo>
                    <a:pt x="1221834" y="1521365"/>
                  </a:lnTo>
                  <a:lnTo>
                    <a:pt x="1213793" y="1468294"/>
                  </a:lnTo>
                  <a:lnTo>
                    <a:pt x="1212185" y="1422460"/>
                  </a:lnTo>
                  <a:lnTo>
                    <a:pt x="1212587" y="1417233"/>
                  </a:lnTo>
                  <a:lnTo>
                    <a:pt x="1135795" y="1410800"/>
                  </a:lnTo>
                  <a:lnTo>
                    <a:pt x="1134991" y="1418841"/>
                  </a:lnTo>
                  <a:lnTo>
                    <a:pt x="1135393" y="1459047"/>
                  </a:lnTo>
                  <a:lnTo>
                    <a:pt x="1139012" y="1496437"/>
                  </a:lnTo>
                  <a:lnTo>
                    <a:pt x="1147053" y="1540663"/>
                  </a:lnTo>
                  <a:lnTo>
                    <a:pt x="1160320" y="1589311"/>
                  </a:lnTo>
                  <a:lnTo>
                    <a:pt x="1182433" y="1639166"/>
                  </a:lnTo>
                  <a:lnTo>
                    <a:pt x="1204948" y="1676155"/>
                  </a:lnTo>
                  <a:lnTo>
                    <a:pt x="1223040" y="1699876"/>
                  </a:lnTo>
                  <a:lnTo>
                    <a:pt x="1233494" y="1711535"/>
                  </a:lnTo>
                  <a:lnTo>
                    <a:pt x="1251586" y="1730432"/>
                  </a:lnTo>
                  <a:lnTo>
                    <a:pt x="1292997" y="1762596"/>
                  </a:lnTo>
                  <a:lnTo>
                    <a:pt x="1315110" y="1775864"/>
                  </a:lnTo>
                  <a:lnTo>
                    <a:pt x="1309883" y="1795162"/>
                  </a:lnTo>
                  <a:lnTo>
                    <a:pt x="1297420" y="1830945"/>
                  </a:lnTo>
                  <a:lnTo>
                    <a:pt x="1282544" y="1863913"/>
                  </a:lnTo>
                  <a:lnTo>
                    <a:pt x="1265256" y="1894067"/>
                  </a:lnTo>
                  <a:lnTo>
                    <a:pt x="1245957" y="1921808"/>
                  </a:lnTo>
                  <a:lnTo>
                    <a:pt x="1224648" y="1945529"/>
                  </a:lnTo>
                  <a:lnTo>
                    <a:pt x="1201329" y="1966838"/>
                  </a:lnTo>
                  <a:lnTo>
                    <a:pt x="1175196" y="1985735"/>
                  </a:lnTo>
                  <a:lnTo>
                    <a:pt x="1161124" y="1993776"/>
                  </a:lnTo>
                  <a:lnTo>
                    <a:pt x="1139012" y="2005033"/>
                  </a:lnTo>
                  <a:lnTo>
                    <a:pt x="1092374" y="2021115"/>
                  </a:lnTo>
                  <a:lnTo>
                    <a:pt x="1044932" y="2030764"/>
                  </a:lnTo>
                  <a:lnTo>
                    <a:pt x="997892" y="2034383"/>
                  </a:lnTo>
                  <a:lnTo>
                    <a:pt x="953264" y="2033177"/>
                  </a:lnTo>
                  <a:lnTo>
                    <a:pt x="911451" y="2029156"/>
                  </a:lnTo>
                  <a:lnTo>
                    <a:pt x="856772" y="2019507"/>
                  </a:lnTo>
                  <a:lnTo>
                    <a:pt x="829432" y="2013074"/>
                  </a:lnTo>
                  <a:lnTo>
                    <a:pt x="848328" y="1988951"/>
                  </a:lnTo>
                  <a:lnTo>
                    <a:pt x="879286" y="1939901"/>
                  </a:lnTo>
                  <a:lnTo>
                    <a:pt x="903007" y="1891654"/>
                  </a:lnTo>
                  <a:lnTo>
                    <a:pt x="919894" y="1845419"/>
                  </a:lnTo>
                  <a:lnTo>
                    <a:pt x="936378" y="1785111"/>
                  </a:lnTo>
                  <a:lnTo>
                    <a:pt x="944419" y="1732844"/>
                  </a:lnTo>
                  <a:lnTo>
                    <a:pt x="944821" y="1725607"/>
                  </a:lnTo>
                  <a:lnTo>
                    <a:pt x="867627" y="1721587"/>
                  </a:lnTo>
                  <a:lnTo>
                    <a:pt x="867225" y="1728019"/>
                  </a:lnTo>
                  <a:lnTo>
                    <a:pt x="860792" y="1767420"/>
                  </a:lnTo>
                  <a:lnTo>
                    <a:pt x="851545" y="1805615"/>
                  </a:lnTo>
                  <a:lnTo>
                    <a:pt x="836267" y="1849841"/>
                  </a:lnTo>
                  <a:lnTo>
                    <a:pt x="814556" y="1897685"/>
                  </a:lnTo>
                  <a:lnTo>
                    <a:pt x="784402" y="1946334"/>
                  </a:lnTo>
                  <a:lnTo>
                    <a:pt x="754651" y="1980910"/>
                  </a:lnTo>
                  <a:lnTo>
                    <a:pt x="732136" y="2003023"/>
                  </a:lnTo>
                  <a:lnTo>
                    <a:pt x="719672" y="2013476"/>
                  </a:lnTo>
                  <a:lnTo>
                    <a:pt x="701982" y="2027548"/>
                  </a:lnTo>
                  <a:lnTo>
                    <a:pt x="662983" y="2051269"/>
                  </a:lnTo>
                  <a:lnTo>
                    <a:pt x="620767" y="2070166"/>
                  </a:lnTo>
                  <a:lnTo>
                    <a:pt x="574934" y="2084639"/>
                  </a:lnTo>
                  <a:lnTo>
                    <a:pt x="525883" y="2094289"/>
                  </a:lnTo>
                  <a:lnTo>
                    <a:pt x="473215" y="2098711"/>
                  </a:lnTo>
                  <a:lnTo>
                    <a:pt x="417329" y="2098711"/>
                  </a:lnTo>
                  <a:lnTo>
                    <a:pt x="357826" y="2094289"/>
                  </a:lnTo>
                  <a:lnTo>
                    <a:pt x="327270" y="2089866"/>
                  </a:lnTo>
                  <a:lnTo>
                    <a:pt x="300333" y="2085443"/>
                  </a:lnTo>
                  <a:lnTo>
                    <a:pt x="248066" y="2068557"/>
                  </a:lnTo>
                  <a:lnTo>
                    <a:pt x="199418" y="2045238"/>
                  </a:lnTo>
                  <a:lnTo>
                    <a:pt x="153584" y="2016693"/>
                  </a:lnTo>
                  <a:lnTo>
                    <a:pt x="112173" y="1984126"/>
                  </a:lnTo>
                  <a:lnTo>
                    <a:pt x="74380" y="1950354"/>
                  </a:lnTo>
                  <a:lnTo>
                    <a:pt x="25329" y="1898891"/>
                  </a:lnTo>
                  <a:lnTo>
                    <a:pt x="0" y="1867933"/>
                  </a:lnTo>
                  <a:lnTo>
                    <a:pt x="0" y="786012"/>
                  </a:lnTo>
                  <a:lnTo>
                    <a:pt x="32968" y="780383"/>
                  </a:lnTo>
                  <a:lnTo>
                    <a:pt x="95286" y="772744"/>
                  </a:lnTo>
                  <a:lnTo>
                    <a:pt x="154388" y="770734"/>
                  </a:lnTo>
                  <a:lnTo>
                    <a:pt x="209067" y="773548"/>
                  </a:lnTo>
                  <a:lnTo>
                    <a:pt x="260127" y="781991"/>
                  </a:lnTo>
                  <a:lnTo>
                    <a:pt x="306765" y="796063"/>
                  </a:lnTo>
                  <a:lnTo>
                    <a:pt x="350187" y="815362"/>
                  </a:lnTo>
                  <a:lnTo>
                    <a:pt x="389186" y="839887"/>
                  </a:lnTo>
                  <a:lnTo>
                    <a:pt x="406876" y="853959"/>
                  </a:lnTo>
                  <a:lnTo>
                    <a:pt x="418938" y="864814"/>
                  </a:lnTo>
                  <a:lnTo>
                    <a:pt x="440648" y="887329"/>
                  </a:lnTo>
                  <a:lnTo>
                    <a:pt x="459947" y="911854"/>
                  </a:lnTo>
                  <a:lnTo>
                    <a:pt x="477235" y="937183"/>
                  </a:lnTo>
                  <a:lnTo>
                    <a:pt x="498544" y="976986"/>
                  </a:lnTo>
                  <a:lnTo>
                    <a:pt x="519853" y="1031263"/>
                  </a:lnTo>
                  <a:lnTo>
                    <a:pt x="535131" y="1084736"/>
                  </a:lnTo>
                  <a:lnTo>
                    <a:pt x="543976" y="1134993"/>
                  </a:lnTo>
                  <a:lnTo>
                    <a:pt x="550811" y="1198919"/>
                  </a:lnTo>
                  <a:lnTo>
                    <a:pt x="551213" y="1227465"/>
                  </a:lnTo>
                  <a:lnTo>
                    <a:pt x="528296" y="1234702"/>
                  </a:lnTo>
                  <a:lnTo>
                    <a:pt x="486884" y="1253598"/>
                  </a:lnTo>
                  <a:lnTo>
                    <a:pt x="450298" y="1274907"/>
                  </a:lnTo>
                  <a:lnTo>
                    <a:pt x="419340" y="1297824"/>
                  </a:lnTo>
                  <a:lnTo>
                    <a:pt x="383557" y="1330390"/>
                  </a:lnTo>
                  <a:lnTo>
                    <a:pt x="357022" y="1359740"/>
                  </a:lnTo>
                  <a:lnTo>
                    <a:pt x="354207" y="1363760"/>
                  </a:lnTo>
                  <a:lnTo>
                    <a:pt x="417329" y="1407986"/>
                  </a:lnTo>
                  <a:lnTo>
                    <a:pt x="424566" y="1397935"/>
                  </a:lnTo>
                  <a:lnTo>
                    <a:pt x="466782" y="1356925"/>
                  </a:lnTo>
                  <a:lnTo>
                    <a:pt x="498544" y="1334411"/>
                  </a:lnTo>
                  <a:lnTo>
                    <a:pt x="523873" y="1320339"/>
                  </a:lnTo>
                  <a:lnTo>
                    <a:pt x="552017" y="1307875"/>
                  </a:lnTo>
                  <a:lnTo>
                    <a:pt x="582975" y="1298628"/>
                  </a:lnTo>
                  <a:lnTo>
                    <a:pt x="617551" y="1292597"/>
                  </a:lnTo>
                  <a:lnTo>
                    <a:pt x="654540" y="1291793"/>
                  </a:lnTo>
                  <a:lnTo>
                    <a:pt x="694745" y="1295814"/>
                  </a:lnTo>
                  <a:lnTo>
                    <a:pt x="737764" y="1306267"/>
                  </a:lnTo>
                  <a:lnTo>
                    <a:pt x="783196" y="1323957"/>
                  </a:lnTo>
                  <a:lnTo>
                    <a:pt x="831844" y="1350091"/>
                  </a:lnTo>
                  <a:lnTo>
                    <a:pt x="857174" y="1366575"/>
                  </a:lnTo>
                  <a:lnTo>
                    <a:pt x="900997" y="1303051"/>
                  </a:lnTo>
                  <a:lnTo>
                    <a:pt x="881297" y="1290185"/>
                  </a:lnTo>
                  <a:lnTo>
                    <a:pt x="843504" y="1267670"/>
                  </a:lnTo>
                  <a:lnTo>
                    <a:pt x="807319" y="1249980"/>
                  </a:lnTo>
                  <a:lnTo>
                    <a:pt x="771537" y="1235908"/>
                  </a:lnTo>
                  <a:lnTo>
                    <a:pt x="737362" y="1225454"/>
                  </a:lnTo>
                  <a:lnTo>
                    <a:pt x="704394" y="1218620"/>
                  </a:lnTo>
                  <a:lnTo>
                    <a:pt x="673436" y="1215001"/>
                  </a:lnTo>
                  <a:lnTo>
                    <a:pt x="642880" y="1214197"/>
                  </a:lnTo>
                  <a:lnTo>
                    <a:pt x="628406" y="1214599"/>
                  </a:lnTo>
                  <a:lnTo>
                    <a:pt x="627200" y="1190476"/>
                  </a:lnTo>
                  <a:lnTo>
                    <a:pt x="621572" y="1127354"/>
                  </a:lnTo>
                  <a:lnTo>
                    <a:pt x="607500" y="1052974"/>
                  </a:lnTo>
                  <a:lnTo>
                    <a:pt x="589005" y="993069"/>
                  </a:lnTo>
                  <a:lnTo>
                    <a:pt x="572521" y="952461"/>
                  </a:lnTo>
                  <a:lnTo>
                    <a:pt x="562872" y="931957"/>
                  </a:lnTo>
                  <a:lnTo>
                    <a:pt x="592624" y="914266"/>
                  </a:lnTo>
                  <a:lnTo>
                    <a:pt x="645695" y="875669"/>
                  </a:lnTo>
                  <a:lnTo>
                    <a:pt x="682683" y="843907"/>
                  </a:lnTo>
                  <a:lnTo>
                    <a:pt x="720074" y="806516"/>
                  </a:lnTo>
                  <a:lnTo>
                    <a:pt x="755455" y="763095"/>
                  </a:lnTo>
                  <a:lnTo>
                    <a:pt x="788021" y="714447"/>
                  </a:lnTo>
                  <a:lnTo>
                    <a:pt x="814958" y="659365"/>
                  </a:lnTo>
                  <a:lnTo>
                    <a:pt x="825814" y="629212"/>
                  </a:lnTo>
                  <a:lnTo>
                    <a:pt x="832648" y="607903"/>
                  </a:lnTo>
                  <a:lnTo>
                    <a:pt x="843102" y="564883"/>
                  </a:lnTo>
                  <a:lnTo>
                    <a:pt x="848731" y="520255"/>
                  </a:lnTo>
                  <a:lnTo>
                    <a:pt x="850339" y="475628"/>
                  </a:lnTo>
                  <a:lnTo>
                    <a:pt x="847926" y="429392"/>
                  </a:lnTo>
                  <a:lnTo>
                    <a:pt x="841092" y="382352"/>
                  </a:lnTo>
                  <a:lnTo>
                    <a:pt x="830236" y="334910"/>
                  </a:lnTo>
                  <a:lnTo>
                    <a:pt x="814556" y="286261"/>
                  </a:lnTo>
                  <a:lnTo>
                    <a:pt x="804907" y="262138"/>
                  </a:lnTo>
                  <a:lnTo>
                    <a:pt x="828628" y="257716"/>
                  </a:lnTo>
                  <a:close/>
                  <a:moveTo>
                    <a:pt x="337672" y="0"/>
                  </a:moveTo>
                  <a:lnTo>
                    <a:pt x="354174" y="805"/>
                  </a:lnTo>
                  <a:lnTo>
                    <a:pt x="386371" y="3218"/>
                  </a:lnTo>
                  <a:lnTo>
                    <a:pt x="433058" y="11665"/>
                  </a:lnTo>
                  <a:lnTo>
                    <a:pt x="489806" y="30972"/>
                  </a:lnTo>
                  <a:lnTo>
                    <a:pt x="540920" y="57118"/>
                  </a:lnTo>
                  <a:lnTo>
                    <a:pt x="586801" y="88090"/>
                  </a:lnTo>
                  <a:lnTo>
                    <a:pt x="627048" y="123890"/>
                  </a:lnTo>
                  <a:lnTo>
                    <a:pt x="660856" y="160896"/>
                  </a:lnTo>
                  <a:lnTo>
                    <a:pt x="689431" y="197901"/>
                  </a:lnTo>
                  <a:lnTo>
                    <a:pt x="701103" y="216002"/>
                  </a:lnTo>
                  <a:lnTo>
                    <a:pt x="714787" y="242550"/>
                  </a:lnTo>
                  <a:lnTo>
                    <a:pt x="736520" y="294841"/>
                  </a:lnTo>
                  <a:lnTo>
                    <a:pt x="753826" y="345925"/>
                  </a:lnTo>
                  <a:lnTo>
                    <a:pt x="765900" y="395401"/>
                  </a:lnTo>
                  <a:lnTo>
                    <a:pt x="772340" y="443669"/>
                  </a:lnTo>
                  <a:lnTo>
                    <a:pt x="773547" y="491133"/>
                  </a:lnTo>
                  <a:lnTo>
                    <a:pt x="769925" y="536989"/>
                  </a:lnTo>
                  <a:lnTo>
                    <a:pt x="760668" y="581637"/>
                  </a:lnTo>
                  <a:lnTo>
                    <a:pt x="753826" y="603358"/>
                  </a:lnTo>
                  <a:lnTo>
                    <a:pt x="744569" y="629101"/>
                  </a:lnTo>
                  <a:lnTo>
                    <a:pt x="720824" y="676565"/>
                  </a:lnTo>
                  <a:lnTo>
                    <a:pt x="692248" y="718800"/>
                  </a:lnTo>
                  <a:lnTo>
                    <a:pt x="660856" y="756209"/>
                  </a:lnTo>
                  <a:lnTo>
                    <a:pt x="627853" y="788790"/>
                  </a:lnTo>
                  <a:lnTo>
                    <a:pt x="595253" y="816544"/>
                  </a:lnTo>
                  <a:lnTo>
                    <a:pt x="548164" y="849930"/>
                  </a:lnTo>
                  <a:lnTo>
                    <a:pt x="522809" y="865215"/>
                  </a:lnTo>
                  <a:lnTo>
                    <a:pt x="508722" y="846310"/>
                  </a:lnTo>
                  <a:lnTo>
                    <a:pt x="476122" y="811315"/>
                  </a:lnTo>
                  <a:lnTo>
                    <a:pt x="458011" y="794823"/>
                  </a:lnTo>
                  <a:lnTo>
                    <a:pt x="437082" y="777929"/>
                  </a:lnTo>
                  <a:lnTo>
                    <a:pt x="391603" y="748968"/>
                  </a:lnTo>
                  <a:lnTo>
                    <a:pt x="342100" y="726041"/>
                  </a:lnTo>
                  <a:lnTo>
                    <a:pt x="288974" y="708744"/>
                  </a:lnTo>
                  <a:lnTo>
                    <a:pt x="231420" y="697884"/>
                  </a:lnTo>
                  <a:lnTo>
                    <a:pt x="170647" y="693057"/>
                  </a:lnTo>
                  <a:lnTo>
                    <a:pt x="105447" y="694264"/>
                  </a:lnTo>
                  <a:lnTo>
                    <a:pt x="35820" y="700700"/>
                  </a:lnTo>
                  <a:lnTo>
                    <a:pt x="0" y="707135"/>
                  </a:lnTo>
                  <a:lnTo>
                    <a:pt x="0" y="425166"/>
                  </a:lnTo>
                  <a:lnTo>
                    <a:pt x="403" y="402641"/>
                  </a:lnTo>
                  <a:lnTo>
                    <a:pt x="3220" y="359199"/>
                  </a:lnTo>
                  <a:lnTo>
                    <a:pt x="7647" y="316964"/>
                  </a:lnTo>
                  <a:lnTo>
                    <a:pt x="15697" y="277142"/>
                  </a:lnTo>
                  <a:lnTo>
                    <a:pt x="26161" y="238930"/>
                  </a:lnTo>
                  <a:lnTo>
                    <a:pt x="39442" y="202326"/>
                  </a:lnTo>
                  <a:lnTo>
                    <a:pt x="55139" y="168538"/>
                  </a:lnTo>
                  <a:lnTo>
                    <a:pt x="73652" y="137163"/>
                  </a:lnTo>
                  <a:lnTo>
                    <a:pt x="94581" y="109007"/>
                  </a:lnTo>
                  <a:lnTo>
                    <a:pt x="117924" y="83263"/>
                  </a:lnTo>
                  <a:lnTo>
                    <a:pt x="144487" y="60738"/>
                  </a:lnTo>
                  <a:lnTo>
                    <a:pt x="173867" y="41431"/>
                  </a:lnTo>
                  <a:lnTo>
                    <a:pt x="204857" y="25743"/>
                  </a:lnTo>
                  <a:lnTo>
                    <a:pt x="239470" y="13274"/>
                  </a:lnTo>
                  <a:lnTo>
                    <a:pt x="276497" y="4827"/>
                  </a:lnTo>
                  <a:lnTo>
                    <a:pt x="316744" y="805"/>
                  </a:lnTo>
                  <a:close/>
                </a:path>
              </a:pathLst>
            </a:custGeom>
            <a:solidFill>
              <a:srgbClr val="04AC9A"/>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Shape 38">
              <a:extLst>
                <a:ext uri="{FF2B5EF4-FFF2-40B4-BE49-F238E27FC236}">
                  <a16:creationId xmlns:a16="http://schemas.microsoft.com/office/drawing/2014/main" xmlns="" id="{67AD9B8F-5B48-C70B-0E7B-37EB15BEDAED}"/>
                </a:ext>
              </a:extLst>
            </p:cNvPr>
            <p:cNvSpPr>
              <a:spLocks/>
            </p:cNvSpPr>
            <p:nvPr/>
          </p:nvSpPr>
          <p:spPr bwMode="auto">
            <a:xfrm>
              <a:off x="4104618" y="1989337"/>
              <a:ext cx="1847829" cy="2220934"/>
            </a:xfrm>
            <a:custGeom>
              <a:avLst/>
              <a:gdLst>
                <a:gd name="connsiteX0" fmla="*/ 649716 w 1847829"/>
                <a:gd name="connsiteY0" fmla="*/ 931151 h 2220934"/>
                <a:gd name="connsiteX1" fmla="*/ 675045 w 1847829"/>
                <a:gd name="connsiteY1" fmla="*/ 945217 h 2220934"/>
                <a:gd name="connsiteX2" fmla="*/ 724497 w 1847829"/>
                <a:gd name="connsiteY2" fmla="*/ 969330 h 2220934"/>
                <a:gd name="connsiteX3" fmla="*/ 773145 w 1847829"/>
                <a:gd name="connsiteY3" fmla="*/ 987414 h 2220934"/>
                <a:gd name="connsiteX4" fmla="*/ 821794 w 1847829"/>
                <a:gd name="connsiteY4" fmla="*/ 1001078 h 2220934"/>
                <a:gd name="connsiteX5" fmla="*/ 869236 w 1847829"/>
                <a:gd name="connsiteY5" fmla="*/ 1008714 h 2220934"/>
                <a:gd name="connsiteX6" fmla="*/ 916276 w 1847829"/>
                <a:gd name="connsiteY6" fmla="*/ 1011929 h 2220934"/>
                <a:gd name="connsiteX7" fmla="*/ 962512 w 1847829"/>
                <a:gd name="connsiteY7" fmla="*/ 1009518 h 2220934"/>
                <a:gd name="connsiteX8" fmla="*/ 1007944 w 1847829"/>
                <a:gd name="connsiteY8" fmla="*/ 1001078 h 2220934"/>
                <a:gd name="connsiteX9" fmla="*/ 1030056 w 1847829"/>
                <a:gd name="connsiteY9" fmla="*/ 995452 h 2220934"/>
                <a:gd name="connsiteX10" fmla="*/ 1048953 w 1847829"/>
                <a:gd name="connsiteY10" fmla="*/ 989022 h 2220934"/>
                <a:gd name="connsiteX11" fmla="*/ 1085540 w 1847829"/>
                <a:gd name="connsiteY11" fmla="*/ 974554 h 2220934"/>
                <a:gd name="connsiteX12" fmla="*/ 1102024 w 1847829"/>
                <a:gd name="connsiteY12" fmla="*/ 965713 h 2220934"/>
                <a:gd name="connsiteX13" fmla="*/ 1117704 w 1847829"/>
                <a:gd name="connsiteY13" fmla="*/ 991031 h 2220934"/>
                <a:gd name="connsiteX14" fmla="*/ 1144239 w 1847829"/>
                <a:gd name="connsiteY14" fmla="*/ 1040865 h 2220934"/>
                <a:gd name="connsiteX15" fmla="*/ 1164744 w 1847829"/>
                <a:gd name="connsiteY15" fmla="*/ 1088689 h 2220934"/>
                <a:gd name="connsiteX16" fmla="*/ 1179218 w 1847829"/>
                <a:gd name="connsiteY16" fmla="*/ 1135307 h 2220934"/>
                <a:gd name="connsiteX17" fmla="*/ 1188063 w 1847829"/>
                <a:gd name="connsiteY17" fmla="*/ 1181925 h 2220934"/>
                <a:gd name="connsiteX18" fmla="*/ 1191681 w 1847829"/>
                <a:gd name="connsiteY18" fmla="*/ 1227338 h 2220934"/>
                <a:gd name="connsiteX19" fmla="*/ 1189269 w 1847829"/>
                <a:gd name="connsiteY19" fmla="*/ 1272348 h 2220934"/>
                <a:gd name="connsiteX20" fmla="*/ 1181228 w 1847829"/>
                <a:gd name="connsiteY20" fmla="*/ 1317761 h 2220934"/>
                <a:gd name="connsiteX21" fmla="*/ 1175599 w 1847829"/>
                <a:gd name="connsiteY21" fmla="*/ 1340668 h 2220934"/>
                <a:gd name="connsiteX22" fmla="*/ 1170372 w 1847829"/>
                <a:gd name="connsiteY22" fmla="*/ 1355940 h 2220934"/>
                <a:gd name="connsiteX23" fmla="*/ 1153084 w 1847829"/>
                <a:gd name="connsiteY23" fmla="*/ 1384875 h 2220934"/>
                <a:gd name="connsiteX24" fmla="*/ 1129363 w 1847829"/>
                <a:gd name="connsiteY24" fmla="*/ 1412605 h 2220934"/>
                <a:gd name="connsiteX25" fmla="*/ 1100013 w 1847829"/>
                <a:gd name="connsiteY25" fmla="*/ 1437521 h 2220934"/>
                <a:gd name="connsiteX26" fmla="*/ 1066643 w 1847829"/>
                <a:gd name="connsiteY26" fmla="*/ 1460027 h 2220934"/>
                <a:gd name="connsiteX27" fmla="*/ 1030861 w 1847829"/>
                <a:gd name="connsiteY27" fmla="*/ 1479317 h 2220934"/>
                <a:gd name="connsiteX28" fmla="*/ 993872 w 1847829"/>
                <a:gd name="connsiteY28" fmla="*/ 1494187 h 2220934"/>
                <a:gd name="connsiteX29" fmla="*/ 956883 w 1847829"/>
                <a:gd name="connsiteY29" fmla="*/ 1504636 h 2220934"/>
                <a:gd name="connsiteX30" fmla="*/ 938389 w 1847829"/>
                <a:gd name="connsiteY30" fmla="*/ 1507851 h 2220934"/>
                <a:gd name="connsiteX31" fmla="*/ 888132 w 1847829"/>
                <a:gd name="connsiteY31" fmla="*/ 1516290 h 2220934"/>
                <a:gd name="connsiteX32" fmla="*/ 909843 w 1847829"/>
                <a:gd name="connsiteY32" fmla="*/ 1562507 h 2220934"/>
                <a:gd name="connsiteX33" fmla="*/ 916276 w 1847829"/>
                <a:gd name="connsiteY33" fmla="*/ 1576572 h 2220934"/>
                <a:gd name="connsiteX34" fmla="*/ 925925 w 1847829"/>
                <a:gd name="connsiteY34" fmla="*/ 1604704 h 2220934"/>
                <a:gd name="connsiteX35" fmla="*/ 932760 w 1847829"/>
                <a:gd name="connsiteY35" fmla="*/ 1632434 h 2220934"/>
                <a:gd name="connsiteX36" fmla="*/ 935976 w 1847829"/>
                <a:gd name="connsiteY36" fmla="*/ 1658958 h 2220934"/>
                <a:gd name="connsiteX37" fmla="*/ 935574 w 1847829"/>
                <a:gd name="connsiteY37" fmla="*/ 1684678 h 2220934"/>
                <a:gd name="connsiteX38" fmla="*/ 931554 w 1847829"/>
                <a:gd name="connsiteY38" fmla="*/ 1708791 h 2220934"/>
                <a:gd name="connsiteX39" fmla="*/ 924317 w 1847829"/>
                <a:gd name="connsiteY39" fmla="*/ 1732904 h 2220934"/>
                <a:gd name="connsiteX40" fmla="*/ 913864 w 1847829"/>
                <a:gd name="connsiteY40" fmla="*/ 1755410 h 2220934"/>
                <a:gd name="connsiteX41" fmla="*/ 907431 w 1847829"/>
                <a:gd name="connsiteY41" fmla="*/ 1765858 h 2220934"/>
                <a:gd name="connsiteX42" fmla="*/ 898988 w 1847829"/>
                <a:gd name="connsiteY42" fmla="*/ 1777915 h 2220934"/>
                <a:gd name="connsiteX43" fmla="*/ 878081 w 1847829"/>
                <a:gd name="connsiteY43" fmla="*/ 1800822 h 2220934"/>
                <a:gd name="connsiteX44" fmla="*/ 853154 w 1847829"/>
                <a:gd name="connsiteY44" fmla="*/ 1820514 h 2220934"/>
                <a:gd name="connsiteX45" fmla="*/ 824206 w 1847829"/>
                <a:gd name="connsiteY45" fmla="*/ 1837795 h 2220934"/>
                <a:gd name="connsiteX46" fmla="*/ 793248 w 1847829"/>
                <a:gd name="connsiteY46" fmla="*/ 1852263 h 2220934"/>
                <a:gd name="connsiteX47" fmla="*/ 758270 w 1847829"/>
                <a:gd name="connsiteY47" fmla="*/ 1863516 h 2220934"/>
                <a:gd name="connsiteX48" fmla="*/ 721281 w 1847829"/>
                <a:gd name="connsiteY48" fmla="*/ 1871955 h 2220934"/>
                <a:gd name="connsiteX49" fmla="*/ 682282 w 1847829"/>
                <a:gd name="connsiteY49" fmla="*/ 1877180 h 2220934"/>
                <a:gd name="connsiteX50" fmla="*/ 661777 w 1847829"/>
                <a:gd name="connsiteY50" fmla="*/ 1878385 h 2220934"/>
                <a:gd name="connsiteX51" fmla="*/ 659365 w 1847829"/>
                <a:gd name="connsiteY51" fmla="*/ 1864319 h 2220934"/>
                <a:gd name="connsiteX52" fmla="*/ 651726 w 1847829"/>
                <a:gd name="connsiteY52" fmla="*/ 1834982 h 2220934"/>
                <a:gd name="connsiteX53" fmla="*/ 641675 w 1847829"/>
                <a:gd name="connsiteY53" fmla="*/ 1806047 h 2220934"/>
                <a:gd name="connsiteX54" fmla="*/ 628005 w 1847829"/>
                <a:gd name="connsiteY54" fmla="*/ 1776709 h 2220934"/>
                <a:gd name="connsiteX55" fmla="*/ 619964 w 1847829"/>
                <a:gd name="connsiteY55" fmla="*/ 1762643 h 2220934"/>
                <a:gd name="connsiteX56" fmla="*/ 609510 w 1847829"/>
                <a:gd name="connsiteY56" fmla="*/ 1744961 h 2220934"/>
                <a:gd name="connsiteX57" fmla="*/ 585789 w 1847829"/>
                <a:gd name="connsiteY57" fmla="*/ 1711604 h 2220934"/>
                <a:gd name="connsiteX58" fmla="*/ 558450 w 1847829"/>
                <a:gd name="connsiteY58" fmla="*/ 1681463 h 2220934"/>
                <a:gd name="connsiteX59" fmla="*/ 529502 w 1847829"/>
                <a:gd name="connsiteY59" fmla="*/ 1654135 h 2220934"/>
                <a:gd name="connsiteX60" fmla="*/ 497338 w 1847829"/>
                <a:gd name="connsiteY60" fmla="*/ 1630424 h 2220934"/>
                <a:gd name="connsiteX61" fmla="*/ 463164 w 1847829"/>
                <a:gd name="connsiteY61" fmla="*/ 1609929 h 2220934"/>
                <a:gd name="connsiteX62" fmla="*/ 427381 w 1847829"/>
                <a:gd name="connsiteY62" fmla="*/ 1593853 h 2220934"/>
                <a:gd name="connsiteX63" fmla="*/ 390392 w 1847829"/>
                <a:gd name="connsiteY63" fmla="*/ 1581395 h 2220934"/>
                <a:gd name="connsiteX64" fmla="*/ 371094 w 1847829"/>
                <a:gd name="connsiteY64" fmla="*/ 1577376 h 2220934"/>
                <a:gd name="connsiteX65" fmla="*/ 347775 w 1847829"/>
                <a:gd name="connsiteY65" fmla="*/ 1572554 h 2220934"/>
                <a:gd name="connsiteX66" fmla="*/ 300333 w 1847829"/>
                <a:gd name="connsiteY66" fmla="*/ 1567731 h 2220934"/>
                <a:gd name="connsiteX67" fmla="*/ 253293 w 1847829"/>
                <a:gd name="connsiteY67" fmla="*/ 1567731 h 2220934"/>
                <a:gd name="connsiteX68" fmla="*/ 207459 w 1847829"/>
                <a:gd name="connsiteY68" fmla="*/ 1571348 h 2220934"/>
                <a:gd name="connsiteX69" fmla="*/ 163233 w 1847829"/>
                <a:gd name="connsiteY69" fmla="*/ 1578180 h 2220934"/>
                <a:gd name="connsiteX70" fmla="*/ 120213 w 1847829"/>
                <a:gd name="connsiteY70" fmla="*/ 1588227 h 2220934"/>
                <a:gd name="connsiteX71" fmla="*/ 60308 w 1847829"/>
                <a:gd name="connsiteY71" fmla="*/ 1605910 h 2220934"/>
                <a:gd name="connsiteX72" fmla="*/ 24927 w 1847829"/>
                <a:gd name="connsiteY72" fmla="*/ 1618770 h 2220934"/>
                <a:gd name="connsiteX73" fmla="*/ 16484 w 1847829"/>
                <a:gd name="connsiteY73" fmla="*/ 1594255 h 2220934"/>
                <a:gd name="connsiteX74" fmla="*/ 5227 w 1847829"/>
                <a:gd name="connsiteY74" fmla="*/ 1537590 h 2220934"/>
                <a:gd name="connsiteX75" fmla="*/ 0 w 1847829"/>
                <a:gd name="connsiteY75" fmla="*/ 1474495 h 2220934"/>
                <a:gd name="connsiteX76" fmla="*/ 2010 w 1847829"/>
                <a:gd name="connsiteY76" fmla="*/ 1409390 h 2220934"/>
                <a:gd name="connsiteX77" fmla="*/ 10453 w 1847829"/>
                <a:gd name="connsiteY77" fmla="*/ 1361566 h 2220934"/>
                <a:gd name="connsiteX78" fmla="*/ 18092 w 1847829"/>
                <a:gd name="connsiteY78" fmla="*/ 1330621 h 2220934"/>
                <a:gd name="connsiteX79" fmla="*/ 29350 w 1847829"/>
                <a:gd name="connsiteY79" fmla="*/ 1301686 h 2220934"/>
                <a:gd name="connsiteX80" fmla="*/ 43421 w 1847829"/>
                <a:gd name="connsiteY80" fmla="*/ 1274358 h 2220934"/>
                <a:gd name="connsiteX81" fmla="*/ 59906 w 1847829"/>
                <a:gd name="connsiteY81" fmla="*/ 1249441 h 2220934"/>
                <a:gd name="connsiteX82" fmla="*/ 80410 w 1847829"/>
                <a:gd name="connsiteY82" fmla="*/ 1227739 h 2220934"/>
                <a:gd name="connsiteX83" fmla="*/ 103729 w 1847829"/>
                <a:gd name="connsiteY83" fmla="*/ 1208851 h 2220934"/>
                <a:gd name="connsiteX84" fmla="*/ 130265 w 1847829"/>
                <a:gd name="connsiteY84" fmla="*/ 1194383 h 2220934"/>
                <a:gd name="connsiteX85" fmla="*/ 145543 w 1847829"/>
                <a:gd name="connsiteY85" fmla="*/ 1188757 h 2220934"/>
                <a:gd name="connsiteX86" fmla="*/ 164841 w 1847829"/>
                <a:gd name="connsiteY86" fmla="*/ 1190766 h 2220934"/>
                <a:gd name="connsiteX87" fmla="*/ 203438 w 1847829"/>
                <a:gd name="connsiteY87" fmla="*/ 1193981 h 2220934"/>
                <a:gd name="connsiteX88" fmla="*/ 222335 w 1847829"/>
                <a:gd name="connsiteY88" fmla="*/ 1193981 h 2220934"/>
                <a:gd name="connsiteX89" fmla="*/ 255705 w 1847829"/>
                <a:gd name="connsiteY89" fmla="*/ 1193178 h 2220934"/>
                <a:gd name="connsiteX90" fmla="*/ 323250 w 1847829"/>
                <a:gd name="connsiteY90" fmla="*/ 1184336 h 2220934"/>
                <a:gd name="connsiteX91" fmla="*/ 357022 w 1847829"/>
                <a:gd name="connsiteY91" fmla="*/ 1176701 h 2220934"/>
                <a:gd name="connsiteX92" fmla="*/ 385970 w 1847829"/>
                <a:gd name="connsiteY92" fmla="*/ 1167859 h 2220934"/>
                <a:gd name="connsiteX93" fmla="*/ 439845 w 1847829"/>
                <a:gd name="connsiteY93" fmla="*/ 1144148 h 2220934"/>
                <a:gd name="connsiteX94" fmla="*/ 487689 w 1847829"/>
                <a:gd name="connsiteY94" fmla="*/ 1114811 h 2220934"/>
                <a:gd name="connsiteX95" fmla="*/ 529904 w 1847829"/>
                <a:gd name="connsiteY95" fmla="*/ 1081455 h 2220934"/>
                <a:gd name="connsiteX96" fmla="*/ 566491 w 1847829"/>
                <a:gd name="connsiteY96" fmla="*/ 1045285 h 2220934"/>
                <a:gd name="connsiteX97" fmla="*/ 597047 w 1847829"/>
                <a:gd name="connsiteY97" fmla="*/ 1009518 h 2220934"/>
                <a:gd name="connsiteX98" fmla="*/ 633634 w 1847829"/>
                <a:gd name="connsiteY98" fmla="*/ 958881 h 2220934"/>
                <a:gd name="connsiteX99" fmla="*/ 1510910 w 1847829"/>
                <a:gd name="connsiteY99" fmla="*/ 0 h 2220934"/>
                <a:gd name="connsiteX100" fmla="*/ 1531817 w 1847829"/>
                <a:gd name="connsiteY100" fmla="*/ 804 h 2220934"/>
                <a:gd name="connsiteX101" fmla="*/ 1571620 w 1847829"/>
                <a:gd name="connsiteY101" fmla="*/ 4824 h 2220934"/>
                <a:gd name="connsiteX102" fmla="*/ 1608608 w 1847829"/>
                <a:gd name="connsiteY102" fmla="*/ 13265 h 2220934"/>
                <a:gd name="connsiteX103" fmla="*/ 1642783 w 1847829"/>
                <a:gd name="connsiteY103" fmla="*/ 25727 h 2220934"/>
                <a:gd name="connsiteX104" fmla="*/ 1674545 w 1847829"/>
                <a:gd name="connsiteY104" fmla="*/ 41404 h 2220934"/>
                <a:gd name="connsiteX105" fmla="*/ 1703895 w 1847829"/>
                <a:gd name="connsiteY105" fmla="*/ 60699 h 2220934"/>
                <a:gd name="connsiteX106" fmla="*/ 1730028 w 1847829"/>
                <a:gd name="connsiteY106" fmla="*/ 83210 h 2220934"/>
                <a:gd name="connsiteX107" fmla="*/ 1753347 w 1847829"/>
                <a:gd name="connsiteY107" fmla="*/ 108936 h 2220934"/>
                <a:gd name="connsiteX108" fmla="*/ 1774656 w 1847829"/>
                <a:gd name="connsiteY108" fmla="*/ 137075 h 2220934"/>
                <a:gd name="connsiteX109" fmla="*/ 1793150 w 1847829"/>
                <a:gd name="connsiteY109" fmla="*/ 168429 h 2220934"/>
                <a:gd name="connsiteX110" fmla="*/ 1808428 w 1847829"/>
                <a:gd name="connsiteY110" fmla="*/ 202196 h 2220934"/>
                <a:gd name="connsiteX111" fmla="*/ 1821696 w 1847829"/>
                <a:gd name="connsiteY111" fmla="*/ 238776 h 2220934"/>
                <a:gd name="connsiteX112" fmla="*/ 1832149 w 1847829"/>
                <a:gd name="connsiteY112" fmla="*/ 276964 h 2220934"/>
                <a:gd name="connsiteX113" fmla="*/ 1839788 w 1847829"/>
                <a:gd name="connsiteY113" fmla="*/ 316760 h 2220934"/>
                <a:gd name="connsiteX114" fmla="*/ 1845015 w 1847829"/>
                <a:gd name="connsiteY114" fmla="*/ 358967 h 2220934"/>
                <a:gd name="connsiteX115" fmla="*/ 1847829 w 1847829"/>
                <a:gd name="connsiteY115" fmla="*/ 402381 h 2220934"/>
                <a:gd name="connsiteX116" fmla="*/ 1847829 w 1847829"/>
                <a:gd name="connsiteY116" fmla="*/ 424892 h 2220934"/>
                <a:gd name="connsiteX117" fmla="*/ 1847829 w 1847829"/>
                <a:gd name="connsiteY117" fmla="*/ 1993012 h 2220934"/>
                <a:gd name="connsiteX118" fmla="*/ 1821696 w 1847829"/>
                <a:gd name="connsiteY118" fmla="*/ 1980551 h 2220934"/>
                <a:gd name="connsiteX119" fmla="*/ 1767821 w 1847829"/>
                <a:gd name="connsiteY119" fmla="*/ 1960050 h 2220934"/>
                <a:gd name="connsiteX120" fmla="*/ 1714348 w 1847829"/>
                <a:gd name="connsiteY120" fmla="*/ 1945579 h 2220934"/>
                <a:gd name="connsiteX121" fmla="*/ 1660071 w 1847829"/>
                <a:gd name="connsiteY121" fmla="*/ 1936735 h 2220934"/>
                <a:gd name="connsiteX122" fmla="*/ 1606598 w 1847829"/>
                <a:gd name="connsiteY122" fmla="*/ 1934323 h 2220934"/>
                <a:gd name="connsiteX123" fmla="*/ 1552723 w 1847829"/>
                <a:gd name="connsiteY123" fmla="*/ 1937137 h 2220934"/>
                <a:gd name="connsiteX124" fmla="*/ 1500055 w 1847829"/>
                <a:gd name="connsiteY124" fmla="*/ 1945981 h 2220934"/>
                <a:gd name="connsiteX125" fmla="*/ 1448592 w 1847829"/>
                <a:gd name="connsiteY125" fmla="*/ 1961256 h 2220934"/>
                <a:gd name="connsiteX126" fmla="*/ 1422861 w 1847829"/>
                <a:gd name="connsiteY126" fmla="*/ 1971707 h 2220934"/>
                <a:gd name="connsiteX127" fmla="*/ 1401954 w 1847829"/>
                <a:gd name="connsiteY127" fmla="*/ 1980953 h 2220934"/>
                <a:gd name="connsiteX128" fmla="*/ 1361347 w 1847829"/>
                <a:gd name="connsiteY128" fmla="*/ 2003062 h 2220934"/>
                <a:gd name="connsiteX129" fmla="*/ 1323956 w 1847829"/>
                <a:gd name="connsiteY129" fmla="*/ 2028386 h 2220934"/>
                <a:gd name="connsiteX130" fmla="*/ 1289782 w 1847829"/>
                <a:gd name="connsiteY130" fmla="*/ 2057731 h 2220934"/>
                <a:gd name="connsiteX131" fmla="*/ 1258422 w 1847829"/>
                <a:gd name="connsiteY131" fmla="*/ 2089487 h 2220934"/>
                <a:gd name="connsiteX132" fmla="*/ 1230278 w 1847829"/>
                <a:gd name="connsiteY132" fmla="*/ 2123655 h 2220934"/>
                <a:gd name="connsiteX133" fmla="*/ 1205753 w 1847829"/>
                <a:gd name="connsiteY133" fmla="*/ 2161441 h 2220934"/>
                <a:gd name="connsiteX134" fmla="*/ 1185248 w 1847829"/>
                <a:gd name="connsiteY134" fmla="*/ 2200433 h 2220934"/>
                <a:gd name="connsiteX135" fmla="*/ 1176403 w 1847829"/>
                <a:gd name="connsiteY135" fmla="*/ 2220934 h 2220934"/>
                <a:gd name="connsiteX136" fmla="*/ 1169166 w 1847829"/>
                <a:gd name="connsiteY136" fmla="*/ 2201639 h 2220934"/>
                <a:gd name="connsiteX137" fmla="*/ 1151878 w 1847829"/>
                <a:gd name="connsiteY137" fmla="*/ 2165059 h 2220934"/>
                <a:gd name="connsiteX138" fmla="*/ 1132579 w 1847829"/>
                <a:gd name="connsiteY138" fmla="*/ 2132097 h 2220934"/>
                <a:gd name="connsiteX139" fmla="*/ 1112477 w 1847829"/>
                <a:gd name="connsiteY139" fmla="*/ 2102350 h 2220934"/>
                <a:gd name="connsiteX140" fmla="*/ 1091168 w 1847829"/>
                <a:gd name="connsiteY140" fmla="*/ 2075418 h 2220934"/>
                <a:gd name="connsiteX141" fmla="*/ 1068251 w 1847829"/>
                <a:gd name="connsiteY141" fmla="*/ 2051299 h 2220934"/>
                <a:gd name="connsiteX142" fmla="*/ 1044128 w 1847829"/>
                <a:gd name="connsiteY142" fmla="*/ 2029994 h 2220934"/>
                <a:gd name="connsiteX143" fmla="*/ 1019201 w 1847829"/>
                <a:gd name="connsiteY143" fmla="*/ 2011503 h 2220934"/>
                <a:gd name="connsiteX144" fmla="*/ 980202 w 1847829"/>
                <a:gd name="connsiteY144" fmla="*/ 1986982 h 2220934"/>
                <a:gd name="connsiteX145" fmla="*/ 926729 w 1847829"/>
                <a:gd name="connsiteY145" fmla="*/ 1962864 h 2220934"/>
                <a:gd name="connsiteX146" fmla="*/ 872050 w 1847829"/>
                <a:gd name="connsiteY146" fmla="*/ 1945981 h 2220934"/>
                <a:gd name="connsiteX147" fmla="*/ 818175 w 1847829"/>
                <a:gd name="connsiteY147" fmla="*/ 1936333 h 2220934"/>
                <a:gd name="connsiteX148" fmla="*/ 791238 w 1847829"/>
                <a:gd name="connsiteY148" fmla="*/ 1933519 h 2220934"/>
                <a:gd name="connsiteX149" fmla="*/ 820185 w 1847829"/>
                <a:gd name="connsiteY149" fmla="*/ 1924274 h 2220934"/>
                <a:gd name="connsiteX150" fmla="*/ 872050 w 1847829"/>
                <a:gd name="connsiteY150" fmla="*/ 1899351 h 2220934"/>
                <a:gd name="connsiteX151" fmla="*/ 917482 w 1847829"/>
                <a:gd name="connsiteY151" fmla="*/ 1867595 h 2220934"/>
                <a:gd name="connsiteX152" fmla="*/ 946027 w 1847829"/>
                <a:gd name="connsiteY152" fmla="*/ 1839456 h 2220934"/>
                <a:gd name="connsiteX153" fmla="*/ 962914 w 1847829"/>
                <a:gd name="connsiteY153" fmla="*/ 1818955 h 2220934"/>
                <a:gd name="connsiteX154" fmla="*/ 970151 w 1847829"/>
                <a:gd name="connsiteY154" fmla="*/ 1808102 h 2220934"/>
                <a:gd name="connsiteX155" fmla="*/ 982614 w 1847829"/>
                <a:gd name="connsiteY155" fmla="*/ 1788405 h 2220934"/>
                <a:gd name="connsiteX156" fmla="*/ 1000304 w 1847829"/>
                <a:gd name="connsiteY156" fmla="*/ 1746599 h 2220934"/>
                <a:gd name="connsiteX157" fmla="*/ 1010356 w 1847829"/>
                <a:gd name="connsiteY157" fmla="*/ 1701979 h 2220934"/>
                <a:gd name="connsiteX158" fmla="*/ 1011964 w 1847829"/>
                <a:gd name="connsiteY158" fmla="*/ 1655350 h 2220934"/>
                <a:gd name="connsiteX159" fmla="*/ 1009150 w 1847829"/>
                <a:gd name="connsiteY159" fmla="*/ 1631633 h 2220934"/>
                <a:gd name="connsiteX160" fmla="*/ 1032871 w 1847829"/>
                <a:gd name="connsiteY160" fmla="*/ 1646506 h 2220934"/>
                <a:gd name="connsiteX161" fmla="*/ 1078705 w 1847829"/>
                <a:gd name="connsiteY161" fmla="*/ 1673037 h 2220934"/>
                <a:gd name="connsiteX162" fmla="*/ 1123332 w 1847829"/>
                <a:gd name="connsiteY162" fmla="*/ 1695950 h 2220934"/>
                <a:gd name="connsiteX163" fmla="*/ 1167558 w 1847829"/>
                <a:gd name="connsiteY163" fmla="*/ 1714843 h 2220934"/>
                <a:gd name="connsiteX164" fmla="*/ 1210577 w 1847829"/>
                <a:gd name="connsiteY164" fmla="*/ 1730520 h 2220934"/>
                <a:gd name="connsiteX165" fmla="*/ 1251989 w 1847829"/>
                <a:gd name="connsiteY165" fmla="*/ 1741775 h 2220934"/>
                <a:gd name="connsiteX166" fmla="*/ 1292194 w 1847829"/>
                <a:gd name="connsiteY166" fmla="*/ 1749413 h 2220934"/>
                <a:gd name="connsiteX167" fmla="*/ 1331997 w 1847829"/>
                <a:gd name="connsiteY167" fmla="*/ 1753433 h 2220934"/>
                <a:gd name="connsiteX168" fmla="*/ 1350893 w 1847829"/>
                <a:gd name="connsiteY168" fmla="*/ 1753433 h 2220934"/>
                <a:gd name="connsiteX169" fmla="*/ 1379841 w 1847829"/>
                <a:gd name="connsiteY169" fmla="*/ 1753031 h 2220934"/>
                <a:gd name="connsiteX170" fmla="*/ 1435324 w 1847829"/>
                <a:gd name="connsiteY170" fmla="*/ 1744187 h 2220934"/>
                <a:gd name="connsiteX171" fmla="*/ 1462664 w 1847829"/>
                <a:gd name="connsiteY171" fmla="*/ 1735746 h 2220934"/>
                <a:gd name="connsiteX172" fmla="*/ 1478746 w 1847829"/>
                <a:gd name="connsiteY172" fmla="*/ 1729314 h 2220934"/>
                <a:gd name="connsiteX173" fmla="*/ 1508900 w 1847829"/>
                <a:gd name="connsiteY173" fmla="*/ 1715245 h 2220934"/>
                <a:gd name="connsiteX174" fmla="*/ 1536641 w 1847829"/>
                <a:gd name="connsiteY174" fmla="*/ 1699165 h 2220934"/>
                <a:gd name="connsiteX175" fmla="*/ 1561568 w 1847829"/>
                <a:gd name="connsiteY175" fmla="*/ 1681076 h 2220934"/>
                <a:gd name="connsiteX176" fmla="*/ 1594939 w 1847829"/>
                <a:gd name="connsiteY176" fmla="*/ 1651330 h 2220934"/>
                <a:gd name="connsiteX177" fmla="*/ 1630721 w 1847829"/>
                <a:gd name="connsiteY177" fmla="*/ 1609122 h 2220934"/>
                <a:gd name="connsiteX178" fmla="*/ 1658463 w 1847829"/>
                <a:gd name="connsiteY178" fmla="*/ 1567316 h 2220934"/>
                <a:gd name="connsiteX179" fmla="*/ 1677761 w 1847829"/>
                <a:gd name="connsiteY179" fmla="*/ 1530334 h 2220934"/>
                <a:gd name="connsiteX180" fmla="*/ 1695050 w 1847829"/>
                <a:gd name="connsiteY180" fmla="*/ 1488528 h 2220934"/>
                <a:gd name="connsiteX181" fmla="*/ 1697462 w 1847829"/>
                <a:gd name="connsiteY181" fmla="*/ 1479685 h 2220934"/>
                <a:gd name="connsiteX182" fmla="*/ 1623484 w 1847829"/>
                <a:gd name="connsiteY182" fmla="*/ 1457978 h 2220934"/>
                <a:gd name="connsiteX183" fmla="*/ 1621876 w 1847829"/>
                <a:gd name="connsiteY183" fmla="*/ 1463606 h 2220934"/>
                <a:gd name="connsiteX184" fmla="*/ 1608608 w 1847829"/>
                <a:gd name="connsiteY184" fmla="*/ 1496568 h 2220934"/>
                <a:gd name="connsiteX185" fmla="*/ 1592526 w 1847829"/>
                <a:gd name="connsiteY185" fmla="*/ 1526716 h 2220934"/>
                <a:gd name="connsiteX186" fmla="*/ 1570414 w 1847829"/>
                <a:gd name="connsiteY186" fmla="*/ 1560483 h 2220934"/>
                <a:gd name="connsiteX187" fmla="*/ 1541868 w 1847829"/>
                <a:gd name="connsiteY187" fmla="*/ 1595053 h 2220934"/>
                <a:gd name="connsiteX188" fmla="*/ 1505683 w 1847829"/>
                <a:gd name="connsiteY188" fmla="*/ 1626809 h 2220934"/>
                <a:gd name="connsiteX189" fmla="*/ 1473519 w 1847829"/>
                <a:gd name="connsiteY189" fmla="*/ 1647310 h 2220934"/>
                <a:gd name="connsiteX190" fmla="*/ 1449396 w 1847829"/>
                <a:gd name="connsiteY190" fmla="*/ 1658164 h 2220934"/>
                <a:gd name="connsiteX191" fmla="*/ 1436932 w 1847829"/>
                <a:gd name="connsiteY191" fmla="*/ 1662585 h 2220934"/>
                <a:gd name="connsiteX192" fmla="*/ 1416830 w 1847829"/>
                <a:gd name="connsiteY192" fmla="*/ 1669017 h 2220934"/>
                <a:gd name="connsiteX193" fmla="*/ 1374212 w 1847829"/>
                <a:gd name="connsiteY193" fmla="*/ 1675851 h 2220934"/>
                <a:gd name="connsiteX194" fmla="*/ 1329183 w 1847829"/>
                <a:gd name="connsiteY194" fmla="*/ 1676253 h 2220934"/>
                <a:gd name="connsiteX195" fmla="*/ 1281741 w 1847829"/>
                <a:gd name="connsiteY195" fmla="*/ 1669419 h 2220934"/>
                <a:gd name="connsiteX196" fmla="*/ 1231886 w 1847829"/>
                <a:gd name="connsiteY196" fmla="*/ 1656556 h 2220934"/>
                <a:gd name="connsiteX197" fmla="*/ 1179619 w 1847829"/>
                <a:gd name="connsiteY197" fmla="*/ 1636859 h 2220934"/>
                <a:gd name="connsiteX198" fmla="*/ 1124940 w 1847829"/>
                <a:gd name="connsiteY198" fmla="*/ 1610730 h 2220934"/>
                <a:gd name="connsiteX199" fmla="*/ 1068251 w 1847829"/>
                <a:gd name="connsiteY199" fmla="*/ 1577768 h 2220934"/>
                <a:gd name="connsiteX200" fmla="*/ 1038901 w 1847829"/>
                <a:gd name="connsiteY200" fmla="*/ 1558473 h 2220934"/>
                <a:gd name="connsiteX201" fmla="*/ 1056592 w 1847829"/>
                <a:gd name="connsiteY201" fmla="*/ 1551237 h 2220934"/>
                <a:gd name="connsiteX202" fmla="*/ 1091168 w 1847829"/>
                <a:gd name="connsiteY202" fmla="*/ 1533952 h 2220934"/>
                <a:gd name="connsiteX203" fmla="*/ 1124538 w 1847829"/>
                <a:gd name="connsiteY203" fmla="*/ 1513853 h 2220934"/>
                <a:gd name="connsiteX204" fmla="*/ 1155094 w 1847829"/>
                <a:gd name="connsiteY204" fmla="*/ 1490940 h 2220934"/>
                <a:gd name="connsiteX205" fmla="*/ 1183238 w 1847829"/>
                <a:gd name="connsiteY205" fmla="*/ 1465616 h 2220934"/>
                <a:gd name="connsiteX206" fmla="*/ 1207763 w 1847829"/>
                <a:gd name="connsiteY206" fmla="*/ 1438281 h 2220934"/>
                <a:gd name="connsiteX207" fmla="*/ 1228268 w 1847829"/>
                <a:gd name="connsiteY207" fmla="*/ 1408937 h 2220934"/>
                <a:gd name="connsiteX208" fmla="*/ 1243144 w 1847829"/>
                <a:gd name="connsiteY208" fmla="*/ 1377582 h 2220934"/>
                <a:gd name="connsiteX209" fmla="*/ 1248370 w 1847829"/>
                <a:gd name="connsiteY209" fmla="*/ 1361503 h 2220934"/>
                <a:gd name="connsiteX210" fmla="*/ 1257215 w 1847829"/>
                <a:gd name="connsiteY210" fmla="*/ 1327737 h 2220934"/>
                <a:gd name="connsiteX211" fmla="*/ 1266061 w 1847829"/>
                <a:gd name="connsiteY211" fmla="*/ 1263018 h 2220934"/>
                <a:gd name="connsiteX212" fmla="*/ 1266061 w 1847829"/>
                <a:gd name="connsiteY212" fmla="*/ 1201113 h 2220934"/>
                <a:gd name="connsiteX213" fmla="*/ 1258824 w 1847829"/>
                <a:gd name="connsiteY213" fmla="*/ 1142425 h 2220934"/>
                <a:gd name="connsiteX214" fmla="*/ 1244752 w 1847829"/>
                <a:gd name="connsiteY214" fmla="*/ 1086951 h 2220934"/>
                <a:gd name="connsiteX215" fmla="*/ 1225453 w 1847829"/>
                <a:gd name="connsiteY215" fmla="*/ 1035498 h 2220934"/>
                <a:gd name="connsiteX216" fmla="*/ 1202938 w 1847829"/>
                <a:gd name="connsiteY216" fmla="*/ 988065 h 2220934"/>
                <a:gd name="connsiteX217" fmla="*/ 1179217 w 1847829"/>
                <a:gd name="connsiteY217" fmla="*/ 944249 h 2220934"/>
                <a:gd name="connsiteX218" fmla="*/ 1166754 w 1847829"/>
                <a:gd name="connsiteY218" fmla="*/ 923748 h 2220934"/>
                <a:gd name="connsiteX219" fmla="*/ 1181630 w 1847829"/>
                <a:gd name="connsiteY219" fmla="*/ 912492 h 2220934"/>
                <a:gd name="connsiteX220" fmla="*/ 1209371 w 1847829"/>
                <a:gd name="connsiteY220" fmla="*/ 887972 h 2220934"/>
                <a:gd name="connsiteX221" fmla="*/ 1246762 w 1847829"/>
                <a:gd name="connsiteY221" fmla="*/ 849784 h 2220934"/>
                <a:gd name="connsiteX222" fmla="*/ 1288173 w 1847829"/>
                <a:gd name="connsiteY222" fmla="*/ 799938 h 2220934"/>
                <a:gd name="connsiteX223" fmla="*/ 1319131 w 1847829"/>
                <a:gd name="connsiteY223" fmla="*/ 753711 h 2220934"/>
                <a:gd name="connsiteX224" fmla="*/ 1330791 w 1847829"/>
                <a:gd name="connsiteY224" fmla="*/ 734416 h 2220934"/>
                <a:gd name="connsiteX225" fmla="*/ 1348883 w 1847829"/>
                <a:gd name="connsiteY225" fmla="*/ 751299 h 2220934"/>
                <a:gd name="connsiteX226" fmla="*/ 1389490 w 1847829"/>
                <a:gd name="connsiteY226" fmla="*/ 780643 h 2220934"/>
                <a:gd name="connsiteX227" fmla="*/ 1411603 w 1847829"/>
                <a:gd name="connsiteY227" fmla="*/ 792301 h 2220934"/>
                <a:gd name="connsiteX228" fmla="*/ 1428891 w 1847829"/>
                <a:gd name="connsiteY228" fmla="*/ 799938 h 2220934"/>
                <a:gd name="connsiteX229" fmla="*/ 1463468 w 1847829"/>
                <a:gd name="connsiteY229" fmla="*/ 810792 h 2220934"/>
                <a:gd name="connsiteX230" fmla="*/ 1497642 w 1847829"/>
                <a:gd name="connsiteY230" fmla="*/ 818027 h 2220934"/>
                <a:gd name="connsiteX231" fmla="*/ 1531013 w 1847829"/>
                <a:gd name="connsiteY231" fmla="*/ 821243 h 2220934"/>
                <a:gd name="connsiteX232" fmla="*/ 1547095 w 1847829"/>
                <a:gd name="connsiteY232" fmla="*/ 821243 h 2220934"/>
                <a:gd name="connsiteX233" fmla="*/ 1563579 w 1847829"/>
                <a:gd name="connsiteY233" fmla="*/ 821243 h 2220934"/>
                <a:gd name="connsiteX234" fmla="*/ 1596145 w 1847829"/>
                <a:gd name="connsiteY234" fmla="*/ 818027 h 2220934"/>
                <a:gd name="connsiteX235" fmla="*/ 1638762 w 1847829"/>
                <a:gd name="connsiteY235" fmla="*/ 810792 h 2220934"/>
                <a:gd name="connsiteX236" fmla="*/ 1701884 w 1847829"/>
                <a:gd name="connsiteY236" fmla="*/ 791095 h 2220934"/>
                <a:gd name="connsiteX237" fmla="*/ 1713142 w 1847829"/>
                <a:gd name="connsiteY237" fmla="*/ 785467 h 2220934"/>
                <a:gd name="connsiteX238" fmla="*/ 1679772 w 1847829"/>
                <a:gd name="connsiteY238" fmla="*/ 715925 h 2220934"/>
                <a:gd name="connsiteX239" fmla="*/ 1675751 w 1847829"/>
                <a:gd name="connsiteY239" fmla="*/ 718337 h 2220934"/>
                <a:gd name="connsiteX240" fmla="*/ 1635144 w 1847829"/>
                <a:gd name="connsiteY240" fmla="*/ 732406 h 2220934"/>
                <a:gd name="connsiteX241" fmla="*/ 1585692 w 1847829"/>
                <a:gd name="connsiteY241" fmla="*/ 741651 h 2220934"/>
                <a:gd name="connsiteX242" fmla="*/ 1547497 w 1847829"/>
                <a:gd name="connsiteY242" fmla="*/ 744063 h 2220934"/>
                <a:gd name="connsiteX243" fmla="*/ 1506889 w 1847829"/>
                <a:gd name="connsiteY243" fmla="*/ 741651 h 2220934"/>
                <a:gd name="connsiteX244" fmla="*/ 1465076 w 1847829"/>
                <a:gd name="connsiteY244" fmla="*/ 731200 h 2220934"/>
                <a:gd name="connsiteX245" fmla="*/ 1444169 w 1847829"/>
                <a:gd name="connsiteY245" fmla="*/ 722356 h 2220934"/>
                <a:gd name="connsiteX246" fmla="*/ 1430098 w 1847829"/>
                <a:gd name="connsiteY246" fmla="*/ 715121 h 2220934"/>
                <a:gd name="connsiteX247" fmla="*/ 1404366 w 1847829"/>
                <a:gd name="connsiteY247" fmla="*/ 696630 h 2220934"/>
                <a:gd name="connsiteX248" fmla="*/ 1380243 w 1847829"/>
                <a:gd name="connsiteY248" fmla="*/ 674923 h 2220934"/>
                <a:gd name="connsiteX249" fmla="*/ 1357728 w 1847829"/>
                <a:gd name="connsiteY249" fmla="*/ 648392 h 2220934"/>
                <a:gd name="connsiteX250" fmla="*/ 1338028 w 1847829"/>
                <a:gd name="connsiteY250" fmla="*/ 618244 h 2220934"/>
                <a:gd name="connsiteX251" fmla="*/ 1320740 w 1847829"/>
                <a:gd name="connsiteY251" fmla="*/ 583272 h 2220934"/>
                <a:gd name="connsiteX252" fmla="*/ 1305060 w 1847829"/>
                <a:gd name="connsiteY252" fmla="*/ 544682 h 2220934"/>
                <a:gd name="connsiteX253" fmla="*/ 1292194 w 1847829"/>
                <a:gd name="connsiteY253" fmla="*/ 501268 h 2220934"/>
                <a:gd name="connsiteX254" fmla="*/ 1286565 w 1847829"/>
                <a:gd name="connsiteY254" fmla="*/ 478355 h 2220934"/>
                <a:gd name="connsiteX255" fmla="*/ 1211382 w 1847829"/>
                <a:gd name="connsiteY255" fmla="*/ 496042 h 2220934"/>
                <a:gd name="connsiteX256" fmla="*/ 1217010 w 1847829"/>
                <a:gd name="connsiteY256" fmla="*/ 521367 h 2220934"/>
                <a:gd name="connsiteX257" fmla="*/ 1231886 w 1847829"/>
                <a:gd name="connsiteY257" fmla="*/ 567996 h 2220934"/>
                <a:gd name="connsiteX258" fmla="*/ 1248370 w 1847829"/>
                <a:gd name="connsiteY258" fmla="*/ 611008 h 2220934"/>
                <a:gd name="connsiteX259" fmla="*/ 1267669 w 1847829"/>
                <a:gd name="connsiteY259" fmla="*/ 650000 h 2220934"/>
                <a:gd name="connsiteX260" fmla="*/ 1278524 w 1847829"/>
                <a:gd name="connsiteY260" fmla="*/ 668089 h 2220934"/>
                <a:gd name="connsiteX261" fmla="*/ 1268071 w 1847829"/>
                <a:gd name="connsiteY261" fmla="*/ 687786 h 2220934"/>
                <a:gd name="connsiteX262" fmla="*/ 1237917 w 1847829"/>
                <a:gd name="connsiteY262" fmla="*/ 736024 h 2220934"/>
                <a:gd name="connsiteX263" fmla="*/ 1210577 w 1847829"/>
                <a:gd name="connsiteY263" fmla="*/ 773408 h 2220934"/>
                <a:gd name="connsiteX264" fmla="*/ 1176403 w 1847829"/>
                <a:gd name="connsiteY264" fmla="*/ 812400 h 2220934"/>
                <a:gd name="connsiteX265" fmla="*/ 1135796 w 1847829"/>
                <a:gd name="connsiteY265" fmla="*/ 849784 h 2220934"/>
                <a:gd name="connsiteX266" fmla="*/ 1089158 w 1847829"/>
                <a:gd name="connsiteY266" fmla="*/ 883952 h 2220934"/>
                <a:gd name="connsiteX267" fmla="*/ 1049355 w 1847829"/>
                <a:gd name="connsiteY267" fmla="*/ 904855 h 2220934"/>
                <a:gd name="connsiteX268" fmla="*/ 1021211 w 1847829"/>
                <a:gd name="connsiteY268" fmla="*/ 916110 h 2220934"/>
                <a:gd name="connsiteX269" fmla="*/ 1006737 w 1847829"/>
                <a:gd name="connsiteY269" fmla="*/ 920934 h 2220934"/>
                <a:gd name="connsiteX270" fmla="*/ 986233 w 1847829"/>
                <a:gd name="connsiteY270" fmla="*/ 926160 h 2220934"/>
                <a:gd name="connsiteX271" fmla="*/ 945223 w 1847829"/>
                <a:gd name="connsiteY271" fmla="*/ 932993 h 2220934"/>
                <a:gd name="connsiteX272" fmla="*/ 903008 w 1847829"/>
                <a:gd name="connsiteY272" fmla="*/ 933797 h 2220934"/>
                <a:gd name="connsiteX273" fmla="*/ 860390 w 1847829"/>
                <a:gd name="connsiteY273" fmla="*/ 929778 h 2220934"/>
                <a:gd name="connsiteX274" fmla="*/ 815763 w 1847829"/>
                <a:gd name="connsiteY274" fmla="*/ 919728 h 2220934"/>
                <a:gd name="connsiteX275" fmla="*/ 771135 w 1847829"/>
                <a:gd name="connsiteY275" fmla="*/ 904855 h 2220934"/>
                <a:gd name="connsiteX276" fmla="*/ 725301 w 1847829"/>
                <a:gd name="connsiteY276" fmla="*/ 884354 h 2220934"/>
                <a:gd name="connsiteX277" fmla="*/ 678261 w 1847829"/>
                <a:gd name="connsiteY277" fmla="*/ 858627 h 2220934"/>
                <a:gd name="connsiteX278" fmla="*/ 654540 w 1847829"/>
                <a:gd name="connsiteY278" fmla="*/ 843754 h 2220934"/>
                <a:gd name="connsiteX279" fmla="*/ 616345 w 1847829"/>
                <a:gd name="connsiteY279" fmla="*/ 818831 h 2220934"/>
                <a:gd name="connsiteX280" fmla="*/ 598253 w 1847829"/>
                <a:gd name="connsiteY280" fmla="*/ 860235 h 2220934"/>
                <a:gd name="connsiteX281" fmla="*/ 595036 w 1847829"/>
                <a:gd name="connsiteY281" fmla="*/ 867069 h 2220934"/>
                <a:gd name="connsiteX282" fmla="*/ 572522 w 1847829"/>
                <a:gd name="connsiteY282" fmla="*/ 907267 h 2220934"/>
                <a:gd name="connsiteX283" fmla="*/ 547594 w 1847829"/>
                <a:gd name="connsiteY283" fmla="*/ 944249 h 2220934"/>
                <a:gd name="connsiteX284" fmla="*/ 515028 w 1847829"/>
                <a:gd name="connsiteY284" fmla="*/ 984849 h 2220934"/>
                <a:gd name="connsiteX285" fmla="*/ 474019 w 1847829"/>
                <a:gd name="connsiteY285" fmla="*/ 1025449 h 2220934"/>
                <a:gd name="connsiteX286" fmla="*/ 438236 w 1847829"/>
                <a:gd name="connsiteY286" fmla="*/ 1053587 h 2220934"/>
                <a:gd name="connsiteX287" fmla="*/ 411701 w 1847829"/>
                <a:gd name="connsiteY287" fmla="*/ 1070470 h 2220934"/>
                <a:gd name="connsiteX288" fmla="*/ 382753 w 1847829"/>
                <a:gd name="connsiteY288" fmla="*/ 1084942 h 2220934"/>
                <a:gd name="connsiteX289" fmla="*/ 352197 w 1847829"/>
                <a:gd name="connsiteY289" fmla="*/ 1097001 h 2220934"/>
                <a:gd name="connsiteX290" fmla="*/ 336115 w 1847829"/>
                <a:gd name="connsiteY290" fmla="*/ 1101423 h 2220934"/>
                <a:gd name="connsiteX291" fmla="*/ 311992 w 1847829"/>
                <a:gd name="connsiteY291" fmla="*/ 1107452 h 2220934"/>
                <a:gd name="connsiteX292" fmla="*/ 263344 w 1847829"/>
                <a:gd name="connsiteY292" fmla="*/ 1114286 h 2220934"/>
                <a:gd name="connsiteX293" fmla="*/ 215098 w 1847829"/>
                <a:gd name="connsiteY293" fmla="*/ 1115492 h 2220934"/>
                <a:gd name="connsiteX294" fmla="*/ 167656 w 1847829"/>
                <a:gd name="connsiteY294" fmla="*/ 1112678 h 2220934"/>
                <a:gd name="connsiteX295" fmla="*/ 143533 w 1847829"/>
                <a:gd name="connsiteY295" fmla="*/ 1109462 h 2220934"/>
                <a:gd name="connsiteX296" fmla="*/ 141522 w 1847829"/>
                <a:gd name="connsiteY296" fmla="*/ 1083736 h 2220934"/>
                <a:gd name="connsiteX297" fmla="*/ 141924 w 1847829"/>
                <a:gd name="connsiteY297" fmla="*/ 1034292 h 2220934"/>
                <a:gd name="connsiteX298" fmla="*/ 148357 w 1847829"/>
                <a:gd name="connsiteY298" fmla="*/ 984849 h 2220934"/>
                <a:gd name="connsiteX299" fmla="*/ 159213 w 1847829"/>
                <a:gd name="connsiteY299" fmla="*/ 937415 h 2220934"/>
                <a:gd name="connsiteX300" fmla="*/ 174490 w 1847829"/>
                <a:gd name="connsiteY300" fmla="*/ 891188 h 2220934"/>
                <a:gd name="connsiteX301" fmla="*/ 194593 w 1847829"/>
                <a:gd name="connsiteY301" fmla="*/ 847372 h 2220934"/>
                <a:gd name="connsiteX302" fmla="*/ 218314 w 1847829"/>
                <a:gd name="connsiteY302" fmla="*/ 805566 h 2220934"/>
                <a:gd name="connsiteX303" fmla="*/ 245654 w 1847829"/>
                <a:gd name="connsiteY303" fmla="*/ 766574 h 2220934"/>
                <a:gd name="connsiteX304" fmla="*/ 276210 w 1847829"/>
                <a:gd name="connsiteY304" fmla="*/ 731200 h 2220934"/>
                <a:gd name="connsiteX305" fmla="*/ 309982 w 1847829"/>
                <a:gd name="connsiteY305" fmla="*/ 699444 h 2220934"/>
                <a:gd name="connsiteX306" fmla="*/ 345764 w 1847829"/>
                <a:gd name="connsiteY306" fmla="*/ 671305 h 2220934"/>
                <a:gd name="connsiteX307" fmla="*/ 383959 w 1847829"/>
                <a:gd name="connsiteY307" fmla="*/ 647990 h 2220934"/>
                <a:gd name="connsiteX308" fmla="*/ 424165 w 1847829"/>
                <a:gd name="connsiteY308" fmla="*/ 629097 h 2220934"/>
                <a:gd name="connsiteX309" fmla="*/ 465576 w 1847829"/>
                <a:gd name="connsiteY309" fmla="*/ 615430 h 2220934"/>
                <a:gd name="connsiteX310" fmla="*/ 508997 w 1847829"/>
                <a:gd name="connsiteY310" fmla="*/ 607792 h 2220934"/>
                <a:gd name="connsiteX311" fmla="*/ 552821 w 1847829"/>
                <a:gd name="connsiteY311" fmla="*/ 605783 h 2220934"/>
                <a:gd name="connsiteX312" fmla="*/ 574532 w 1847829"/>
                <a:gd name="connsiteY312" fmla="*/ 606988 h 2220934"/>
                <a:gd name="connsiteX313" fmla="*/ 575336 w 1847829"/>
                <a:gd name="connsiteY313" fmla="*/ 590105 h 2220934"/>
                <a:gd name="connsiteX314" fmla="*/ 581367 w 1847829"/>
                <a:gd name="connsiteY314" fmla="*/ 553927 h 2220934"/>
                <a:gd name="connsiteX315" fmla="*/ 593026 w 1847829"/>
                <a:gd name="connsiteY315" fmla="*/ 516945 h 2220934"/>
                <a:gd name="connsiteX316" fmla="*/ 609912 w 1847829"/>
                <a:gd name="connsiteY316" fmla="*/ 479963 h 2220934"/>
                <a:gd name="connsiteX317" fmla="*/ 632025 w 1847829"/>
                <a:gd name="connsiteY317" fmla="*/ 444187 h 2220934"/>
                <a:gd name="connsiteX318" fmla="*/ 658561 w 1847829"/>
                <a:gd name="connsiteY318" fmla="*/ 409215 h 2220934"/>
                <a:gd name="connsiteX319" fmla="*/ 689117 w 1847829"/>
                <a:gd name="connsiteY319" fmla="*/ 375851 h 2220934"/>
                <a:gd name="connsiteX320" fmla="*/ 723693 w 1847829"/>
                <a:gd name="connsiteY320" fmla="*/ 345702 h 2220934"/>
                <a:gd name="connsiteX321" fmla="*/ 761888 w 1847829"/>
                <a:gd name="connsiteY321" fmla="*/ 317966 h 2220934"/>
                <a:gd name="connsiteX322" fmla="*/ 802495 w 1847829"/>
                <a:gd name="connsiteY322" fmla="*/ 295053 h 2220934"/>
                <a:gd name="connsiteX323" fmla="*/ 846319 w 1847829"/>
                <a:gd name="connsiteY323" fmla="*/ 275758 h 2220934"/>
                <a:gd name="connsiteX324" fmla="*/ 891348 w 1847829"/>
                <a:gd name="connsiteY324" fmla="*/ 262090 h 2220934"/>
                <a:gd name="connsiteX325" fmla="*/ 939595 w 1847829"/>
                <a:gd name="connsiteY325" fmla="*/ 254453 h 2220934"/>
                <a:gd name="connsiteX326" fmla="*/ 988243 w 1847829"/>
                <a:gd name="connsiteY326" fmla="*/ 253247 h 2220934"/>
                <a:gd name="connsiteX327" fmla="*/ 1038499 w 1847829"/>
                <a:gd name="connsiteY327" fmla="*/ 259277 h 2220934"/>
                <a:gd name="connsiteX328" fmla="*/ 1089158 w 1847829"/>
                <a:gd name="connsiteY328" fmla="*/ 273346 h 2220934"/>
                <a:gd name="connsiteX329" fmla="*/ 1114889 w 1847829"/>
                <a:gd name="connsiteY329" fmla="*/ 282993 h 2220934"/>
                <a:gd name="connsiteX330" fmla="*/ 1121322 w 1847829"/>
                <a:gd name="connsiteY330" fmla="*/ 265306 h 2220934"/>
                <a:gd name="connsiteX331" fmla="*/ 1143033 w 1847829"/>
                <a:gd name="connsiteY331" fmla="*/ 223098 h 2220934"/>
                <a:gd name="connsiteX332" fmla="*/ 1174393 w 1847829"/>
                <a:gd name="connsiteY332" fmla="*/ 176871 h 2220934"/>
                <a:gd name="connsiteX333" fmla="*/ 1215000 w 1847829"/>
                <a:gd name="connsiteY333" fmla="*/ 129839 h 2220934"/>
                <a:gd name="connsiteX334" fmla="*/ 1251989 w 1847829"/>
                <a:gd name="connsiteY334" fmla="*/ 96073 h 2220934"/>
                <a:gd name="connsiteX335" fmla="*/ 1279730 w 1847829"/>
                <a:gd name="connsiteY335" fmla="*/ 75170 h 2220934"/>
                <a:gd name="connsiteX336" fmla="*/ 1309482 w 1847829"/>
                <a:gd name="connsiteY336" fmla="*/ 55875 h 2220934"/>
                <a:gd name="connsiteX337" fmla="*/ 1341244 w 1847829"/>
                <a:gd name="connsiteY337" fmla="*/ 39394 h 2220934"/>
                <a:gd name="connsiteX338" fmla="*/ 1375017 w 1847829"/>
                <a:gd name="connsiteY338" fmla="*/ 24521 h 2220934"/>
                <a:gd name="connsiteX339" fmla="*/ 1411201 w 1847829"/>
                <a:gd name="connsiteY339" fmla="*/ 13265 h 2220934"/>
                <a:gd name="connsiteX340" fmla="*/ 1449396 w 1847829"/>
                <a:gd name="connsiteY340" fmla="*/ 4824 h 2220934"/>
                <a:gd name="connsiteX341" fmla="*/ 1489601 w 1847829"/>
                <a:gd name="connsiteY341" fmla="*/ 804 h 222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847829" h="2220934">
                  <a:moveTo>
                    <a:pt x="649716" y="931151"/>
                  </a:moveTo>
                  <a:lnTo>
                    <a:pt x="675045" y="945217"/>
                  </a:lnTo>
                  <a:lnTo>
                    <a:pt x="724497" y="969330"/>
                  </a:lnTo>
                  <a:lnTo>
                    <a:pt x="773145" y="987414"/>
                  </a:lnTo>
                  <a:lnTo>
                    <a:pt x="821794" y="1001078"/>
                  </a:lnTo>
                  <a:lnTo>
                    <a:pt x="869236" y="1008714"/>
                  </a:lnTo>
                  <a:lnTo>
                    <a:pt x="916276" y="1011929"/>
                  </a:lnTo>
                  <a:lnTo>
                    <a:pt x="962512" y="1009518"/>
                  </a:lnTo>
                  <a:lnTo>
                    <a:pt x="1007944" y="1001078"/>
                  </a:lnTo>
                  <a:lnTo>
                    <a:pt x="1030056" y="995452"/>
                  </a:lnTo>
                  <a:lnTo>
                    <a:pt x="1048953" y="989022"/>
                  </a:lnTo>
                  <a:lnTo>
                    <a:pt x="1085540" y="974554"/>
                  </a:lnTo>
                  <a:lnTo>
                    <a:pt x="1102024" y="965713"/>
                  </a:lnTo>
                  <a:lnTo>
                    <a:pt x="1117704" y="991031"/>
                  </a:lnTo>
                  <a:lnTo>
                    <a:pt x="1144239" y="1040865"/>
                  </a:lnTo>
                  <a:lnTo>
                    <a:pt x="1164744" y="1088689"/>
                  </a:lnTo>
                  <a:lnTo>
                    <a:pt x="1179218" y="1135307"/>
                  </a:lnTo>
                  <a:lnTo>
                    <a:pt x="1188063" y="1181925"/>
                  </a:lnTo>
                  <a:lnTo>
                    <a:pt x="1191681" y="1227338"/>
                  </a:lnTo>
                  <a:lnTo>
                    <a:pt x="1189269" y="1272348"/>
                  </a:lnTo>
                  <a:lnTo>
                    <a:pt x="1181228" y="1317761"/>
                  </a:lnTo>
                  <a:lnTo>
                    <a:pt x="1175599" y="1340668"/>
                  </a:lnTo>
                  <a:lnTo>
                    <a:pt x="1170372" y="1355940"/>
                  </a:lnTo>
                  <a:lnTo>
                    <a:pt x="1153084" y="1384875"/>
                  </a:lnTo>
                  <a:lnTo>
                    <a:pt x="1129363" y="1412605"/>
                  </a:lnTo>
                  <a:lnTo>
                    <a:pt x="1100013" y="1437521"/>
                  </a:lnTo>
                  <a:lnTo>
                    <a:pt x="1066643" y="1460027"/>
                  </a:lnTo>
                  <a:lnTo>
                    <a:pt x="1030861" y="1479317"/>
                  </a:lnTo>
                  <a:lnTo>
                    <a:pt x="993872" y="1494187"/>
                  </a:lnTo>
                  <a:lnTo>
                    <a:pt x="956883" y="1504636"/>
                  </a:lnTo>
                  <a:lnTo>
                    <a:pt x="938389" y="1507851"/>
                  </a:lnTo>
                  <a:lnTo>
                    <a:pt x="888132" y="1516290"/>
                  </a:lnTo>
                  <a:lnTo>
                    <a:pt x="909843" y="1562507"/>
                  </a:lnTo>
                  <a:lnTo>
                    <a:pt x="916276" y="1576572"/>
                  </a:lnTo>
                  <a:lnTo>
                    <a:pt x="925925" y="1604704"/>
                  </a:lnTo>
                  <a:lnTo>
                    <a:pt x="932760" y="1632434"/>
                  </a:lnTo>
                  <a:lnTo>
                    <a:pt x="935976" y="1658958"/>
                  </a:lnTo>
                  <a:lnTo>
                    <a:pt x="935574" y="1684678"/>
                  </a:lnTo>
                  <a:lnTo>
                    <a:pt x="931554" y="1708791"/>
                  </a:lnTo>
                  <a:lnTo>
                    <a:pt x="924317" y="1732904"/>
                  </a:lnTo>
                  <a:lnTo>
                    <a:pt x="913864" y="1755410"/>
                  </a:lnTo>
                  <a:lnTo>
                    <a:pt x="907431" y="1765858"/>
                  </a:lnTo>
                  <a:lnTo>
                    <a:pt x="898988" y="1777915"/>
                  </a:lnTo>
                  <a:lnTo>
                    <a:pt x="878081" y="1800822"/>
                  </a:lnTo>
                  <a:lnTo>
                    <a:pt x="853154" y="1820514"/>
                  </a:lnTo>
                  <a:lnTo>
                    <a:pt x="824206" y="1837795"/>
                  </a:lnTo>
                  <a:lnTo>
                    <a:pt x="793248" y="1852263"/>
                  </a:lnTo>
                  <a:lnTo>
                    <a:pt x="758270" y="1863516"/>
                  </a:lnTo>
                  <a:lnTo>
                    <a:pt x="721281" y="1871955"/>
                  </a:lnTo>
                  <a:lnTo>
                    <a:pt x="682282" y="1877180"/>
                  </a:lnTo>
                  <a:lnTo>
                    <a:pt x="661777" y="1878385"/>
                  </a:lnTo>
                  <a:lnTo>
                    <a:pt x="659365" y="1864319"/>
                  </a:lnTo>
                  <a:lnTo>
                    <a:pt x="651726" y="1834982"/>
                  </a:lnTo>
                  <a:lnTo>
                    <a:pt x="641675" y="1806047"/>
                  </a:lnTo>
                  <a:lnTo>
                    <a:pt x="628005" y="1776709"/>
                  </a:lnTo>
                  <a:lnTo>
                    <a:pt x="619964" y="1762643"/>
                  </a:lnTo>
                  <a:lnTo>
                    <a:pt x="609510" y="1744961"/>
                  </a:lnTo>
                  <a:lnTo>
                    <a:pt x="585789" y="1711604"/>
                  </a:lnTo>
                  <a:lnTo>
                    <a:pt x="558450" y="1681463"/>
                  </a:lnTo>
                  <a:lnTo>
                    <a:pt x="529502" y="1654135"/>
                  </a:lnTo>
                  <a:lnTo>
                    <a:pt x="497338" y="1630424"/>
                  </a:lnTo>
                  <a:lnTo>
                    <a:pt x="463164" y="1609929"/>
                  </a:lnTo>
                  <a:lnTo>
                    <a:pt x="427381" y="1593853"/>
                  </a:lnTo>
                  <a:lnTo>
                    <a:pt x="390392" y="1581395"/>
                  </a:lnTo>
                  <a:lnTo>
                    <a:pt x="371094" y="1577376"/>
                  </a:lnTo>
                  <a:lnTo>
                    <a:pt x="347775" y="1572554"/>
                  </a:lnTo>
                  <a:lnTo>
                    <a:pt x="300333" y="1567731"/>
                  </a:lnTo>
                  <a:lnTo>
                    <a:pt x="253293" y="1567731"/>
                  </a:lnTo>
                  <a:lnTo>
                    <a:pt x="207459" y="1571348"/>
                  </a:lnTo>
                  <a:lnTo>
                    <a:pt x="163233" y="1578180"/>
                  </a:lnTo>
                  <a:lnTo>
                    <a:pt x="120213" y="1588227"/>
                  </a:lnTo>
                  <a:lnTo>
                    <a:pt x="60308" y="1605910"/>
                  </a:lnTo>
                  <a:lnTo>
                    <a:pt x="24927" y="1618770"/>
                  </a:lnTo>
                  <a:lnTo>
                    <a:pt x="16484" y="1594255"/>
                  </a:lnTo>
                  <a:lnTo>
                    <a:pt x="5227" y="1537590"/>
                  </a:lnTo>
                  <a:lnTo>
                    <a:pt x="0" y="1474495"/>
                  </a:lnTo>
                  <a:lnTo>
                    <a:pt x="2010" y="1409390"/>
                  </a:lnTo>
                  <a:lnTo>
                    <a:pt x="10453" y="1361566"/>
                  </a:lnTo>
                  <a:lnTo>
                    <a:pt x="18092" y="1330621"/>
                  </a:lnTo>
                  <a:lnTo>
                    <a:pt x="29350" y="1301686"/>
                  </a:lnTo>
                  <a:lnTo>
                    <a:pt x="43421" y="1274358"/>
                  </a:lnTo>
                  <a:lnTo>
                    <a:pt x="59906" y="1249441"/>
                  </a:lnTo>
                  <a:lnTo>
                    <a:pt x="80410" y="1227739"/>
                  </a:lnTo>
                  <a:lnTo>
                    <a:pt x="103729" y="1208851"/>
                  </a:lnTo>
                  <a:lnTo>
                    <a:pt x="130265" y="1194383"/>
                  </a:lnTo>
                  <a:lnTo>
                    <a:pt x="145543" y="1188757"/>
                  </a:lnTo>
                  <a:lnTo>
                    <a:pt x="164841" y="1190766"/>
                  </a:lnTo>
                  <a:lnTo>
                    <a:pt x="203438" y="1193981"/>
                  </a:lnTo>
                  <a:lnTo>
                    <a:pt x="222335" y="1193981"/>
                  </a:lnTo>
                  <a:lnTo>
                    <a:pt x="255705" y="1193178"/>
                  </a:lnTo>
                  <a:lnTo>
                    <a:pt x="323250" y="1184336"/>
                  </a:lnTo>
                  <a:lnTo>
                    <a:pt x="357022" y="1176701"/>
                  </a:lnTo>
                  <a:lnTo>
                    <a:pt x="385970" y="1167859"/>
                  </a:lnTo>
                  <a:lnTo>
                    <a:pt x="439845" y="1144148"/>
                  </a:lnTo>
                  <a:lnTo>
                    <a:pt x="487689" y="1114811"/>
                  </a:lnTo>
                  <a:lnTo>
                    <a:pt x="529904" y="1081455"/>
                  </a:lnTo>
                  <a:lnTo>
                    <a:pt x="566491" y="1045285"/>
                  </a:lnTo>
                  <a:lnTo>
                    <a:pt x="597047" y="1009518"/>
                  </a:lnTo>
                  <a:lnTo>
                    <a:pt x="633634" y="958881"/>
                  </a:lnTo>
                  <a:close/>
                  <a:moveTo>
                    <a:pt x="1510910" y="0"/>
                  </a:moveTo>
                  <a:lnTo>
                    <a:pt x="1531817" y="804"/>
                  </a:lnTo>
                  <a:lnTo>
                    <a:pt x="1571620" y="4824"/>
                  </a:lnTo>
                  <a:lnTo>
                    <a:pt x="1608608" y="13265"/>
                  </a:lnTo>
                  <a:lnTo>
                    <a:pt x="1642783" y="25727"/>
                  </a:lnTo>
                  <a:lnTo>
                    <a:pt x="1674545" y="41404"/>
                  </a:lnTo>
                  <a:lnTo>
                    <a:pt x="1703895" y="60699"/>
                  </a:lnTo>
                  <a:lnTo>
                    <a:pt x="1730028" y="83210"/>
                  </a:lnTo>
                  <a:lnTo>
                    <a:pt x="1753347" y="108936"/>
                  </a:lnTo>
                  <a:lnTo>
                    <a:pt x="1774656" y="137075"/>
                  </a:lnTo>
                  <a:lnTo>
                    <a:pt x="1793150" y="168429"/>
                  </a:lnTo>
                  <a:lnTo>
                    <a:pt x="1808428" y="202196"/>
                  </a:lnTo>
                  <a:lnTo>
                    <a:pt x="1821696" y="238776"/>
                  </a:lnTo>
                  <a:lnTo>
                    <a:pt x="1832149" y="276964"/>
                  </a:lnTo>
                  <a:lnTo>
                    <a:pt x="1839788" y="316760"/>
                  </a:lnTo>
                  <a:lnTo>
                    <a:pt x="1845015" y="358967"/>
                  </a:lnTo>
                  <a:lnTo>
                    <a:pt x="1847829" y="402381"/>
                  </a:lnTo>
                  <a:lnTo>
                    <a:pt x="1847829" y="424892"/>
                  </a:lnTo>
                  <a:lnTo>
                    <a:pt x="1847829" y="1993012"/>
                  </a:lnTo>
                  <a:lnTo>
                    <a:pt x="1821696" y="1980551"/>
                  </a:lnTo>
                  <a:lnTo>
                    <a:pt x="1767821" y="1960050"/>
                  </a:lnTo>
                  <a:lnTo>
                    <a:pt x="1714348" y="1945579"/>
                  </a:lnTo>
                  <a:lnTo>
                    <a:pt x="1660071" y="1936735"/>
                  </a:lnTo>
                  <a:lnTo>
                    <a:pt x="1606598" y="1934323"/>
                  </a:lnTo>
                  <a:lnTo>
                    <a:pt x="1552723" y="1937137"/>
                  </a:lnTo>
                  <a:lnTo>
                    <a:pt x="1500055" y="1945981"/>
                  </a:lnTo>
                  <a:lnTo>
                    <a:pt x="1448592" y="1961256"/>
                  </a:lnTo>
                  <a:lnTo>
                    <a:pt x="1422861" y="1971707"/>
                  </a:lnTo>
                  <a:lnTo>
                    <a:pt x="1401954" y="1980953"/>
                  </a:lnTo>
                  <a:lnTo>
                    <a:pt x="1361347" y="2003062"/>
                  </a:lnTo>
                  <a:lnTo>
                    <a:pt x="1323956" y="2028386"/>
                  </a:lnTo>
                  <a:lnTo>
                    <a:pt x="1289782" y="2057731"/>
                  </a:lnTo>
                  <a:lnTo>
                    <a:pt x="1258422" y="2089487"/>
                  </a:lnTo>
                  <a:lnTo>
                    <a:pt x="1230278" y="2123655"/>
                  </a:lnTo>
                  <a:lnTo>
                    <a:pt x="1205753" y="2161441"/>
                  </a:lnTo>
                  <a:lnTo>
                    <a:pt x="1185248" y="2200433"/>
                  </a:lnTo>
                  <a:lnTo>
                    <a:pt x="1176403" y="2220934"/>
                  </a:lnTo>
                  <a:lnTo>
                    <a:pt x="1169166" y="2201639"/>
                  </a:lnTo>
                  <a:lnTo>
                    <a:pt x="1151878" y="2165059"/>
                  </a:lnTo>
                  <a:lnTo>
                    <a:pt x="1132579" y="2132097"/>
                  </a:lnTo>
                  <a:lnTo>
                    <a:pt x="1112477" y="2102350"/>
                  </a:lnTo>
                  <a:lnTo>
                    <a:pt x="1091168" y="2075418"/>
                  </a:lnTo>
                  <a:lnTo>
                    <a:pt x="1068251" y="2051299"/>
                  </a:lnTo>
                  <a:lnTo>
                    <a:pt x="1044128" y="2029994"/>
                  </a:lnTo>
                  <a:lnTo>
                    <a:pt x="1019201" y="2011503"/>
                  </a:lnTo>
                  <a:lnTo>
                    <a:pt x="980202" y="1986982"/>
                  </a:lnTo>
                  <a:lnTo>
                    <a:pt x="926729" y="1962864"/>
                  </a:lnTo>
                  <a:lnTo>
                    <a:pt x="872050" y="1945981"/>
                  </a:lnTo>
                  <a:lnTo>
                    <a:pt x="818175" y="1936333"/>
                  </a:lnTo>
                  <a:lnTo>
                    <a:pt x="791238" y="1933519"/>
                  </a:lnTo>
                  <a:lnTo>
                    <a:pt x="820185" y="1924274"/>
                  </a:lnTo>
                  <a:lnTo>
                    <a:pt x="872050" y="1899351"/>
                  </a:lnTo>
                  <a:lnTo>
                    <a:pt x="917482" y="1867595"/>
                  </a:lnTo>
                  <a:lnTo>
                    <a:pt x="946027" y="1839456"/>
                  </a:lnTo>
                  <a:lnTo>
                    <a:pt x="962914" y="1818955"/>
                  </a:lnTo>
                  <a:lnTo>
                    <a:pt x="970151" y="1808102"/>
                  </a:lnTo>
                  <a:lnTo>
                    <a:pt x="982614" y="1788405"/>
                  </a:lnTo>
                  <a:lnTo>
                    <a:pt x="1000304" y="1746599"/>
                  </a:lnTo>
                  <a:lnTo>
                    <a:pt x="1010356" y="1701979"/>
                  </a:lnTo>
                  <a:lnTo>
                    <a:pt x="1011964" y="1655350"/>
                  </a:lnTo>
                  <a:lnTo>
                    <a:pt x="1009150" y="1631633"/>
                  </a:lnTo>
                  <a:lnTo>
                    <a:pt x="1032871" y="1646506"/>
                  </a:lnTo>
                  <a:lnTo>
                    <a:pt x="1078705" y="1673037"/>
                  </a:lnTo>
                  <a:lnTo>
                    <a:pt x="1123332" y="1695950"/>
                  </a:lnTo>
                  <a:lnTo>
                    <a:pt x="1167558" y="1714843"/>
                  </a:lnTo>
                  <a:lnTo>
                    <a:pt x="1210577" y="1730520"/>
                  </a:lnTo>
                  <a:lnTo>
                    <a:pt x="1251989" y="1741775"/>
                  </a:lnTo>
                  <a:lnTo>
                    <a:pt x="1292194" y="1749413"/>
                  </a:lnTo>
                  <a:lnTo>
                    <a:pt x="1331997" y="1753433"/>
                  </a:lnTo>
                  <a:lnTo>
                    <a:pt x="1350893" y="1753433"/>
                  </a:lnTo>
                  <a:lnTo>
                    <a:pt x="1379841" y="1753031"/>
                  </a:lnTo>
                  <a:lnTo>
                    <a:pt x="1435324" y="1744187"/>
                  </a:lnTo>
                  <a:lnTo>
                    <a:pt x="1462664" y="1735746"/>
                  </a:lnTo>
                  <a:lnTo>
                    <a:pt x="1478746" y="1729314"/>
                  </a:lnTo>
                  <a:lnTo>
                    <a:pt x="1508900" y="1715245"/>
                  </a:lnTo>
                  <a:lnTo>
                    <a:pt x="1536641" y="1699165"/>
                  </a:lnTo>
                  <a:lnTo>
                    <a:pt x="1561568" y="1681076"/>
                  </a:lnTo>
                  <a:lnTo>
                    <a:pt x="1594939" y="1651330"/>
                  </a:lnTo>
                  <a:lnTo>
                    <a:pt x="1630721" y="1609122"/>
                  </a:lnTo>
                  <a:lnTo>
                    <a:pt x="1658463" y="1567316"/>
                  </a:lnTo>
                  <a:lnTo>
                    <a:pt x="1677761" y="1530334"/>
                  </a:lnTo>
                  <a:lnTo>
                    <a:pt x="1695050" y="1488528"/>
                  </a:lnTo>
                  <a:lnTo>
                    <a:pt x="1697462" y="1479685"/>
                  </a:lnTo>
                  <a:lnTo>
                    <a:pt x="1623484" y="1457978"/>
                  </a:lnTo>
                  <a:lnTo>
                    <a:pt x="1621876" y="1463606"/>
                  </a:lnTo>
                  <a:lnTo>
                    <a:pt x="1608608" y="1496568"/>
                  </a:lnTo>
                  <a:lnTo>
                    <a:pt x="1592526" y="1526716"/>
                  </a:lnTo>
                  <a:lnTo>
                    <a:pt x="1570414" y="1560483"/>
                  </a:lnTo>
                  <a:lnTo>
                    <a:pt x="1541868" y="1595053"/>
                  </a:lnTo>
                  <a:lnTo>
                    <a:pt x="1505683" y="1626809"/>
                  </a:lnTo>
                  <a:lnTo>
                    <a:pt x="1473519" y="1647310"/>
                  </a:lnTo>
                  <a:lnTo>
                    <a:pt x="1449396" y="1658164"/>
                  </a:lnTo>
                  <a:lnTo>
                    <a:pt x="1436932" y="1662585"/>
                  </a:lnTo>
                  <a:lnTo>
                    <a:pt x="1416830" y="1669017"/>
                  </a:lnTo>
                  <a:lnTo>
                    <a:pt x="1374212" y="1675851"/>
                  </a:lnTo>
                  <a:lnTo>
                    <a:pt x="1329183" y="1676253"/>
                  </a:lnTo>
                  <a:lnTo>
                    <a:pt x="1281741" y="1669419"/>
                  </a:lnTo>
                  <a:lnTo>
                    <a:pt x="1231886" y="1656556"/>
                  </a:lnTo>
                  <a:lnTo>
                    <a:pt x="1179619" y="1636859"/>
                  </a:lnTo>
                  <a:lnTo>
                    <a:pt x="1124940" y="1610730"/>
                  </a:lnTo>
                  <a:lnTo>
                    <a:pt x="1068251" y="1577768"/>
                  </a:lnTo>
                  <a:lnTo>
                    <a:pt x="1038901" y="1558473"/>
                  </a:lnTo>
                  <a:lnTo>
                    <a:pt x="1056592" y="1551237"/>
                  </a:lnTo>
                  <a:lnTo>
                    <a:pt x="1091168" y="1533952"/>
                  </a:lnTo>
                  <a:lnTo>
                    <a:pt x="1124538" y="1513853"/>
                  </a:lnTo>
                  <a:lnTo>
                    <a:pt x="1155094" y="1490940"/>
                  </a:lnTo>
                  <a:lnTo>
                    <a:pt x="1183238" y="1465616"/>
                  </a:lnTo>
                  <a:lnTo>
                    <a:pt x="1207763" y="1438281"/>
                  </a:lnTo>
                  <a:lnTo>
                    <a:pt x="1228268" y="1408937"/>
                  </a:lnTo>
                  <a:lnTo>
                    <a:pt x="1243144" y="1377582"/>
                  </a:lnTo>
                  <a:lnTo>
                    <a:pt x="1248370" y="1361503"/>
                  </a:lnTo>
                  <a:lnTo>
                    <a:pt x="1257215" y="1327737"/>
                  </a:lnTo>
                  <a:lnTo>
                    <a:pt x="1266061" y="1263018"/>
                  </a:lnTo>
                  <a:lnTo>
                    <a:pt x="1266061" y="1201113"/>
                  </a:lnTo>
                  <a:lnTo>
                    <a:pt x="1258824" y="1142425"/>
                  </a:lnTo>
                  <a:lnTo>
                    <a:pt x="1244752" y="1086951"/>
                  </a:lnTo>
                  <a:lnTo>
                    <a:pt x="1225453" y="1035498"/>
                  </a:lnTo>
                  <a:lnTo>
                    <a:pt x="1202938" y="988065"/>
                  </a:lnTo>
                  <a:lnTo>
                    <a:pt x="1179217" y="944249"/>
                  </a:lnTo>
                  <a:lnTo>
                    <a:pt x="1166754" y="923748"/>
                  </a:lnTo>
                  <a:lnTo>
                    <a:pt x="1181630" y="912492"/>
                  </a:lnTo>
                  <a:lnTo>
                    <a:pt x="1209371" y="887972"/>
                  </a:lnTo>
                  <a:lnTo>
                    <a:pt x="1246762" y="849784"/>
                  </a:lnTo>
                  <a:lnTo>
                    <a:pt x="1288173" y="799938"/>
                  </a:lnTo>
                  <a:lnTo>
                    <a:pt x="1319131" y="753711"/>
                  </a:lnTo>
                  <a:lnTo>
                    <a:pt x="1330791" y="734416"/>
                  </a:lnTo>
                  <a:lnTo>
                    <a:pt x="1348883" y="751299"/>
                  </a:lnTo>
                  <a:lnTo>
                    <a:pt x="1389490" y="780643"/>
                  </a:lnTo>
                  <a:lnTo>
                    <a:pt x="1411603" y="792301"/>
                  </a:lnTo>
                  <a:lnTo>
                    <a:pt x="1428891" y="799938"/>
                  </a:lnTo>
                  <a:lnTo>
                    <a:pt x="1463468" y="810792"/>
                  </a:lnTo>
                  <a:lnTo>
                    <a:pt x="1497642" y="818027"/>
                  </a:lnTo>
                  <a:lnTo>
                    <a:pt x="1531013" y="821243"/>
                  </a:lnTo>
                  <a:lnTo>
                    <a:pt x="1547095" y="821243"/>
                  </a:lnTo>
                  <a:lnTo>
                    <a:pt x="1563579" y="821243"/>
                  </a:lnTo>
                  <a:lnTo>
                    <a:pt x="1596145" y="818027"/>
                  </a:lnTo>
                  <a:lnTo>
                    <a:pt x="1638762" y="810792"/>
                  </a:lnTo>
                  <a:lnTo>
                    <a:pt x="1701884" y="791095"/>
                  </a:lnTo>
                  <a:lnTo>
                    <a:pt x="1713142" y="785467"/>
                  </a:lnTo>
                  <a:lnTo>
                    <a:pt x="1679772" y="715925"/>
                  </a:lnTo>
                  <a:lnTo>
                    <a:pt x="1675751" y="718337"/>
                  </a:lnTo>
                  <a:lnTo>
                    <a:pt x="1635144" y="732406"/>
                  </a:lnTo>
                  <a:lnTo>
                    <a:pt x="1585692" y="741651"/>
                  </a:lnTo>
                  <a:lnTo>
                    <a:pt x="1547497" y="744063"/>
                  </a:lnTo>
                  <a:lnTo>
                    <a:pt x="1506889" y="741651"/>
                  </a:lnTo>
                  <a:lnTo>
                    <a:pt x="1465076" y="731200"/>
                  </a:lnTo>
                  <a:lnTo>
                    <a:pt x="1444169" y="722356"/>
                  </a:lnTo>
                  <a:lnTo>
                    <a:pt x="1430098" y="715121"/>
                  </a:lnTo>
                  <a:lnTo>
                    <a:pt x="1404366" y="696630"/>
                  </a:lnTo>
                  <a:lnTo>
                    <a:pt x="1380243" y="674923"/>
                  </a:lnTo>
                  <a:lnTo>
                    <a:pt x="1357728" y="648392"/>
                  </a:lnTo>
                  <a:lnTo>
                    <a:pt x="1338028" y="618244"/>
                  </a:lnTo>
                  <a:lnTo>
                    <a:pt x="1320740" y="583272"/>
                  </a:lnTo>
                  <a:lnTo>
                    <a:pt x="1305060" y="544682"/>
                  </a:lnTo>
                  <a:lnTo>
                    <a:pt x="1292194" y="501268"/>
                  </a:lnTo>
                  <a:lnTo>
                    <a:pt x="1286565" y="478355"/>
                  </a:lnTo>
                  <a:lnTo>
                    <a:pt x="1211382" y="496042"/>
                  </a:lnTo>
                  <a:lnTo>
                    <a:pt x="1217010" y="521367"/>
                  </a:lnTo>
                  <a:lnTo>
                    <a:pt x="1231886" y="567996"/>
                  </a:lnTo>
                  <a:lnTo>
                    <a:pt x="1248370" y="611008"/>
                  </a:lnTo>
                  <a:lnTo>
                    <a:pt x="1267669" y="650000"/>
                  </a:lnTo>
                  <a:lnTo>
                    <a:pt x="1278524" y="668089"/>
                  </a:lnTo>
                  <a:lnTo>
                    <a:pt x="1268071" y="687786"/>
                  </a:lnTo>
                  <a:lnTo>
                    <a:pt x="1237917" y="736024"/>
                  </a:lnTo>
                  <a:lnTo>
                    <a:pt x="1210577" y="773408"/>
                  </a:lnTo>
                  <a:lnTo>
                    <a:pt x="1176403" y="812400"/>
                  </a:lnTo>
                  <a:lnTo>
                    <a:pt x="1135796" y="849784"/>
                  </a:lnTo>
                  <a:lnTo>
                    <a:pt x="1089158" y="883952"/>
                  </a:lnTo>
                  <a:lnTo>
                    <a:pt x="1049355" y="904855"/>
                  </a:lnTo>
                  <a:lnTo>
                    <a:pt x="1021211" y="916110"/>
                  </a:lnTo>
                  <a:lnTo>
                    <a:pt x="1006737" y="920934"/>
                  </a:lnTo>
                  <a:lnTo>
                    <a:pt x="986233" y="926160"/>
                  </a:lnTo>
                  <a:lnTo>
                    <a:pt x="945223" y="932993"/>
                  </a:lnTo>
                  <a:lnTo>
                    <a:pt x="903008" y="933797"/>
                  </a:lnTo>
                  <a:lnTo>
                    <a:pt x="860390" y="929778"/>
                  </a:lnTo>
                  <a:lnTo>
                    <a:pt x="815763" y="919728"/>
                  </a:lnTo>
                  <a:lnTo>
                    <a:pt x="771135" y="904855"/>
                  </a:lnTo>
                  <a:lnTo>
                    <a:pt x="725301" y="884354"/>
                  </a:lnTo>
                  <a:lnTo>
                    <a:pt x="678261" y="858627"/>
                  </a:lnTo>
                  <a:lnTo>
                    <a:pt x="654540" y="843754"/>
                  </a:lnTo>
                  <a:lnTo>
                    <a:pt x="616345" y="818831"/>
                  </a:lnTo>
                  <a:lnTo>
                    <a:pt x="598253" y="860235"/>
                  </a:lnTo>
                  <a:lnTo>
                    <a:pt x="595036" y="867069"/>
                  </a:lnTo>
                  <a:lnTo>
                    <a:pt x="572522" y="907267"/>
                  </a:lnTo>
                  <a:lnTo>
                    <a:pt x="547594" y="944249"/>
                  </a:lnTo>
                  <a:lnTo>
                    <a:pt x="515028" y="984849"/>
                  </a:lnTo>
                  <a:lnTo>
                    <a:pt x="474019" y="1025449"/>
                  </a:lnTo>
                  <a:lnTo>
                    <a:pt x="438236" y="1053587"/>
                  </a:lnTo>
                  <a:lnTo>
                    <a:pt x="411701" y="1070470"/>
                  </a:lnTo>
                  <a:lnTo>
                    <a:pt x="382753" y="1084942"/>
                  </a:lnTo>
                  <a:lnTo>
                    <a:pt x="352197" y="1097001"/>
                  </a:lnTo>
                  <a:lnTo>
                    <a:pt x="336115" y="1101423"/>
                  </a:lnTo>
                  <a:lnTo>
                    <a:pt x="311992" y="1107452"/>
                  </a:lnTo>
                  <a:lnTo>
                    <a:pt x="263344" y="1114286"/>
                  </a:lnTo>
                  <a:lnTo>
                    <a:pt x="215098" y="1115492"/>
                  </a:lnTo>
                  <a:lnTo>
                    <a:pt x="167656" y="1112678"/>
                  </a:lnTo>
                  <a:lnTo>
                    <a:pt x="143533" y="1109462"/>
                  </a:lnTo>
                  <a:lnTo>
                    <a:pt x="141522" y="1083736"/>
                  </a:lnTo>
                  <a:lnTo>
                    <a:pt x="141924" y="1034292"/>
                  </a:lnTo>
                  <a:lnTo>
                    <a:pt x="148357" y="984849"/>
                  </a:lnTo>
                  <a:lnTo>
                    <a:pt x="159213" y="937415"/>
                  </a:lnTo>
                  <a:lnTo>
                    <a:pt x="174490" y="891188"/>
                  </a:lnTo>
                  <a:lnTo>
                    <a:pt x="194593" y="847372"/>
                  </a:lnTo>
                  <a:lnTo>
                    <a:pt x="218314" y="805566"/>
                  </a:lnTo>
                  <a:lnTo>
                    <a:pt x="245654" y="766574"/>
                  </a:lnTo>
                  <a:lnTo>
                    <a:pt x="276210" y="731200"/>
                  </a:lnTo>
                  <a:lnTo>
                    <a:pt x="309982" y="699444"/>
                  </a:lnTo>
                  <a:lnTo>
                    <a:pt x="345764" y="671305"/>
                  </a:lnTo>
                  <a:lnTo>
                    <a:pt x="383959" y="647990"/>
                  </a:lnTo>
                  <a:lnTo>
                    <a:pt x="424165" y="629097"/>
                  </a:lnTo>
                  <a:lnTo>
                    <a:pt x="465576" y="615430"/>
                  </a:lnTo>
                  <a:lnTo>
                    <a:pt x="508997" y="607792"/>
                  </a:lnTo>
                  <a:lnTo>
                    <a:pt x="552821" y="605783"/>
                  </a:lnTo>
                  <a:lnTo>
                    <a:pt x="574532" y="606988"/>
                  </a:lnTo>
                  <a:lnTo>
                    <a:pt x="575336" y="590105"/>
                  </a:lnTo>
                  <a:lnTo>
                    <a:pt x="581367" y="553927"/>
                  </a:lnTo>
                  <a:lnTo>
                    <a:pt x="593026" y="516945"/>
                  </a:lnTo>
                  <a:lnTo>
                    <a:pt x="609912" y="479963"/>
                  </a:lnTo>
                  <a:lnTo>
                    <a:pt x="632025" y="444187"/>
                  </a:lnTo>
                  <a:lnTo>
                    <a:pt x="658561" y="409215"/>
                  </a:lnTo>
                  <a:lnTo>
                    <a:pt x="689117" y="375851"/>
                  </a:lnTo>
                  <a:lnTo>
                    <a:pt x="723693" y="345702"/>
                  </a:lnTo>
                  <a:lnTo>
                    <a:pt x="761888" y="317966"/>
                  </a:lnTo>
                  <a:lnTo>
                    <a:pt x="802495" y="295053"/>
                  </a:lnTo>
                  <a:lnTo>
                    <a:pt x="846319" y="275758"/>
                  </a:lnTo>
                  <a:lnTo>
                    <a:pt x="891348" y="262090"/>
                  </a:lnTo>
                  <a:lnTo>
                    <a:pt x="939595" y="254453"/>
                  </a:lnTo>
                  <a:lnTo>
                    <a:pt x="988243" y="253247"/>
                  </a:lnTo>
                  <a:lnTo>
                    <a:pt x="1038499" y="259277"/>
                  </a:lnTo>
                  <a:lnTo>
                    <a:pt x="1089158" y="273346"/>
                  </a:lnTo>
                  <a:lnTo>
                    <a:pt x="1114889" y="282993"/>
                  </a:lnTo>
                  <a:lnTo>
                    <a:pt x="1121322" y="265306"/>
                  </a:lnTo>
                  <a:lnTo>
                    <a:pt x="1143033" y="223098"/>
                  </a:lnTo>
                  <a:lnTo>
                    <a:pt x="1174393" y="176871"/>
                  </a:lnTo>
                  <a:lnTo>
                    <a:pt x="1215000" y="129839"/>
                  </a:lnTo>
                  <a:lnTo>
                    <a:pt x="1251989" y="96073"/>
                  </a:lnTo>
                  <a:lnTo>
                    <a:pt x="1279730" y="75170"/>
                  </a:lnTo>
                  <a:lnTo>
                    <a:pt x="1309482" y="55875"/>
                  </a:lnTo>
                  <a:lnTo>
                    <a:pt x="1341244" y="39394"/>
                  </a:lnTo>
                  <a:lnTo>
                    <a:pt x="1375017" y="24521"/>
                  </a:lnTo>
                  <a:lnTo>
                    <a:pt x="1411201" y="13265"/>
                  </a:lnTo>
                  <a:lnTo>
                    <a:pt x="1449396" y="4824"/>
                  </a:lnTo>
                  <a:lnTo>
                    <a:pt x="1489601" y="804"/>
                  </a:lnTo>
                  <a:close/>
                </a:path>
              </a:pathLst>
            </a:custGeom>
            <a:solidFill>
              <a:srgbClr val="E2A04B"/>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12">
              <a:extLst>
                <a:ext uri="{FF2B5EF4-FFF2-40B4-BE49-F238E27FC236}">
                  <a16:creationId xmlns:a16="http://schemas.microsoft.com/office/drawing/2014/main" xmlns="" id="{A3928352-2ABC-2C22-C5EF-AB5EBE0E3289}"/>
                </a:ext>
              </a:extLst>
            </p:cNvPr>
            <p:cNvSpPr>
              <a:spLocks/>
            </p:cNvSpPr>
            <p:nvPr/>
          </p:nvSpPr>
          <p:spPr bwMode="auto">
            <a:xfrm>
              <a:off x="3984003" y="3634532"/>
              <a:ext cx="1968444" cy="1989352"/>
            </a:xfrm>
            <a:custGeom>
              <a:avLst/>
              <a:gdLst>
                <a:gd name="T0" fmla="*/ 3572 w 4897"/>
                <a:gd name="T1" fmla="*/ 1236 h 4951"/>
                <a:gd name="T2" fmla="*/ 3350 w 4897"/>
                <a:gd name="T3" fmla="*/ 1713 h 4951"/>
                <a:gd name="T4" fmla="*/ 2969 w 4897"/>
                <a:gd name="T5" fmla="*/ 1735 h 4951"/>
                <a:gd name="T6" fmla="*/ 2511 w 4897"/>
                <a:gd name="T7" fmla="*/ 1812 h 4951"/>
                <a:gd name="T8" fmla="*/ 2179 w 4897"/>
                <a:gd name="T9" fmla="*/ 2127 h 4951"/>
                <a:gd name="T10" fmla="*/ 2087 w 4897"/>
                <a:gd name="T11" fmla="*/ 2477 h 4951"/>
                <a:gd name="T12" fmla="*/ 2161 w 4897"/>
                <a:gd name="T13" fmla="*/ 2859 h 4951"/>
                <a:gd name="T14" fmla="*/ 2727 w 4897"/>
                <a:gd name="T15" fmla="*/ 2920 h 4951"/>
                <a:gd name="T16" fmla="*/ 3109 w 4897"/>
                <a:gd name="T17" fmla="*/ 3243 h 4951"/>
                <a:gd name="T18" fmla="*/ 3334 w 4897"/>
                <a:gd name="T19" fmla="*/ 3117 h 4951"/>
                <a:gd name="T20" fmla="*/ 3728 w 4897"/>
                <a:gd name="T21" fmla="*/ 3075 h 4951"/>
                <a:gd name="T22" fmla="*/ 4158 w 4897"/>
                <a:gd name="T23" fmla="*/ 3453 h 4951"/>
                <a:gd name="T24" fmla="*/ 3599 w 4897"/>
                <a:gd name="T25" fmla="*/ 3261 h 4951"/>
                <a:gd name="T26" fmla="*/ 3186 w 4897"/>
                <a:gd name="T27" fmla="*/ 3428 h 4951"/>
                <a:gd name="T28" fmla="*/ 2960 w 4897"/>
                <a:gd name="T29" fmla="*/ 3910 h 4951"/>
                <a:gd name="T30" fmla="*/ 2798 w 4897"/>
                <a:gd name="T31" fmla="*/ 4188 h 4951"/>
                <a:gd name="T32" fmla="*/ 2829 w 4897"/>
                <a:gd name="T33" fmla="*/ 3626 h 4951"/>
                <a:gd name="T34" fmla="*/ 2842 w 4897"/>
                <a:gd name="T35" fmla="*/ 3235 h 4951"/>
                <a:gd name="T36" fmla="*/ 2352 w 4897"/>
                <a:gd name="T37" fmla="*/ 3025 h 4951"/>
                <a:gd name="T38" fmla="*/ 1952 w 4897"/>
                <a:gd name="T39" fmla="*/ 3170 h 4951"/>
                <a:gd name="T40" fmla="*/ 1684 w 4897"/>
                <a:gd name="T41" fmla="*/ 3629 h 4951"/>
                <a:gd name="T42" fmla="*/ 1553 w 4897"/>
                <a:gd name="T43" fmla="*/ 3390 h 4951"/>
                <a:gd name="T44" fmla="*/ 1930 w 4897"/>
                <a:gd name="T45" fmla="*/ 2955 h 4951"/>
                <a:gd name="T46" fmla="*/ 1899 w 4897"/>
                <a:gd name="T47" fmla="*/ 2567 h 4951"/>
                <a:gd name="T48" fmla="*/ 1973 w 4897"/>
                <a:gd name="T49" fmla="*/ 2118 h 4951"/>
                <a:gd name="T50" fmla="*/ 2218 w 4897"/>
                <a:gd name="T51" fmla="*/ 1777 h 4951"/>
                <a:gd name="T52" fmla="*/ 2485 w 4897"/>
                <a:gd name="T53" fmla="*/ 1615 h 4951"/>
                <a:gd name="T54" fmla="*/ 2920 w 4897"/>
                <a:gd name="T55" fmla="*/ 1541 h 4951"/>
                <a:gd name="T56" fmla="*/ 2929 w 4897"/>
                <a:gd name="T57" fmla="*/ 1280 h 4951"/>
                <a:gd name="T58" fmla="*/ 2548 w 4897"/>
                <a:gd name="T59" fmla="*/ 978 h 4951"/>
                <a:gd name="T60" fmla="*/ 1921 w 4897"/>
                <a:gd name="T61" fmla="*/ 921 h 4951"/>
                <a:gd name="T62" fmla="*/ 1759 w 4897"/>
                <a:gd name="T63" fmla="*/ 739 h 4951"/>
                <a:gd name="T64" fmla="*/ 1652 w 4897"/>
                <a:gd name="T65" fmla="*/ 354 h 4951"/>
                <a:gd name="T66" fmla="*/ 1363 w 4897"/>
                <a:gd name="T67" fmla="*/ 85 h 4951"/>
                <a:gd name="T68" fmla="*/ 1001 w 4897"/>
                <a:gd name="T69" fmla="*/ 0 h 4951"/>
                <a:gd name="T70" fmla="*/ 400 w 4897"/>
                <a:gd name="T71" fmla="*/ 128 h 4951"/>
                <a:gd name="T72" fmla="*/ 119 w 4897"/>
                <a:gd name="T73" fmla="*/ 433 h 4951"/>
                <a:gd name="T74" fmla="*/ 0 w 4897"/>
                <a:gd name="T75" fmla="*/ 961 h 4951"/>
                <a:gd name="T76" fmla="*/ 166 w 4897"/>
                <a:gd name="T77" fmla="*/ 1520 h 4951"/>
                <a:gd name="T78" fmla="*/ 332 w 4897"/>
                <a:gd name="T79" fmla="*/ 1896 h 4951"/>
                <a:gd name="T80" fmla="*/ 394 w 4897"/>
                <a:gd name="T81" fmla="*/ 2334 h 4951"/>
                <a:gd name="T82" fmla="*/ 796 w 4897"/>
                <a:gd name="T83" fmla="*/ 2816 h 4951"/>
                <a:gd name="T84" fmla="*/ 936 w 4897"/>
                <a:gd name="T85" fmla="*/ 3380 h 4951"/>
                <a:gd name="T86" fmla="*/ 1370 w 4897"/>
                <a:gd name="T87" fmla="*/ 3935 h 4951"/>
                <a:gd name="T88" fmla="*/ 1923 w 4897"/>
                <a:gd name="T89" fmla="*/ 4189 h 4951"/>
                <a:gd name="T90" fmla="*/ 2256 w 4897"/>
                <a:gd name="T91" fmla="*/ 4318 h 4951"/>
                <a:gd name="T92" fmla="*/ 2657 w 4897"/>
                <a:gd name="T93" fmla="*/ 4677 h 4951"/>
                <a:gd name="T94" fmla="*/ 3194 w 4897"/>
                <a:gd name="T95" fmla="*/ 4900 h 4951"/>
                <a:gd name="T96" fmla="*/ 3778 w 4897"/>
                <a:gd name="T97" fmla="*/ 4943 h 4951"/>
                <a:gd name="T98" fmla="*/ 4317 w 4897"/>
                <a:gd name="T99" fmla="*/ 4762 h 4951"/>
                <a:gd name="T100" fmla="*/ 4720 w 4897"/>
                <a:gd name="T101" fmla="*/ 4312 h 4951"/>
                <a:gd name="T102" fmla="*/ 4897 w 4897"/>
                <a:gd name="T103" fmla="*/ 3551 h 4951"/>
                <a:gd name="T104" fmla="*/ 4588 w 4897"/>
                <a:gd name="T105" fmla="*/ 954 h 4951"/>
                <a:gd name="T106" fmla="*/ 3974 w 4897"/>
                <a:gd name="T107" fmla="*/ 968 h 4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97" h="4951">
                  <a:moveTo>
                    <a:pt x="3916" y="991"/>
                  </a:moveTo>
                  <a:lnTo>
                    <a:pt x="3858" y="1017"/>
                  </a:lnTo>
                  <a:lnTo>
                    <a:pt x="3754" y="1078"/>
                  </a:lnTo>
                  <a:lnTo>
                    <a:pt x="3658" y="1152"/>
                  </a:lnTo>
                  <a:lnTo>
                    <a:pt x="3572" y="1236"/>
                  </a:lnTo>
                  <a:lnTo>
                    <a:pt x="3499" y="1330"/>
                  </a:lnTo>
                  <a:lnTo>
                    <a:pt x="3439" y="1432"/>
                  </a:lnTo>
                  <a:lnTo>
                    <a:pt x="3392" y="1540"/>
                  </a:lnTo>
                  <a:lnTo>
                    <a:pt x="3361" y="1655"/>
                  </a:lnTo>
                  <a:lnTo>
                    <a:pt x="3350" y="1713"/>
                  </a:lnTo>
                  <a:lnTo>
                    <a:pt x="3335" y="1834"/>
                  </a:lnTo>
                  <a:lnTo>
                    <a:pt x="3221" y="1790"/>
                  </a:lnTo>
                  <a:lnTo>
                    <a:pt x="3173" y="1772"/>
                  </a:lnTo>
                  <a:lnTo>
                    <a:pt x="3072" y="1747"/>
                  </a:lnTo>
                  <a:lnTo>
                    <a:pt x="2969" y="1735"/>
                  </a:lnTo>
                  <a:lnTo>
                    <a:pt x="2867" y="1733"/>
                  </a:lnTo>
                  <a:lnTo>
                    <a:pt x="2768" y="1740"/>
                  </a:lnTo>
                  <a:lnTo>
                    <a:pt x="2674" y="1757"/>
                  </a:lnTo>
                  <a:lnTo>
                    <a:pt x="2587" y="1781"/>
                  </a:lnTo>
                  <a:lnTo>
                    <a:pt x="2511" y="1812"/>
                  </a:lnTo>
                  <a:lnTo>
                    <a:pt x="2476" y="1829"/>
                  </a:lnTo>
                  <a:lnTo>
                    <a:pt x="2421" y="1861"/>
                  </a:lnTo>
                  <a:lnTo>
                    <a:pt x="2320" y="1941"/>
                  </a:lnTo>
                  <a:lnTo>
                    <a:pt x="2233" y="2040"/>
                  </a:lnTo>
                  <a:lnTo>
                    <a:pt x="2179" y="2127"/>
                  </a:lnTo>
                  <a:lnTo>
                    <a:pt x="2149" y="2189"/>
                  </a:lnTo>
                  <a:lnTo>
                    <a:pt x="2124" y="2256"/>
                  </a:lnTo>
                  <a:lnTo>
                    <a:pt x="2105" y="2326"/>
                  </a:lnTo>
                  <a:lnTo>
                    <a:pt x="2093" y="2399"/>
                  </a:lnTo>
                  <a:lnTo>
                    <a:pt x="2087" y="2477"/>
                  </a:lnTo>
                  <a:lnTo>
                    <a:pt x="2089" y="2557"/>
                  </a:lnTo>
                  <a:lnTo>
                    <a:pt x="2098" y="2640"/>
                  </a:lnTo>
                  <a:lnTo>
                    <a:pt x="2116" y="2726"/>
                  </a:lnTo>
                  <a:lnTo>
                    <a:pt x="2144" y="2814"/>
                  </a:lnTo>
                  <a:lnTo>
                    <a:pt x="2161" y="2859"/>
                  </a:lnTo>
                  <a:lnTo>
                    <a:pt x="2225" y="2845"/>
                  </a:lnTo>
                  <a:lnTo>
                    <a:pt x="2355" y="2833"/>
                  </a:lnTo>
                  <a:lnTo>
                    <a:pt x="2482" y="2842"/>
                  </a:lnTo>
                  <a:lnTo>
                    <a:pt x="2606" y="2871"/>
                  </a:lnTo>
                  <a:lnTo>
                    <a:pt x="2727" y="2920"/>
                  </a:lnTo>
                  <a:lnTo>
                    <a:pt x="2842" y="2989"/>
                  </a:lnTo>
                  <a:lnTo>
                    <a:pt x="2954" y="3077"/>
                  </a:lnTo>
                  <a:lnTo>
                    <a:pt x="3059" y="3183"/>
                  </a:lnTo>
                  <a:lnTo>
                    <a:pt x="3108" y="3244"/>
                  </a:lnTo>
                  <a:lnTo>
                    <a:pt x="3109" y="3243"/>
                  </a:lnTo>
                  <a:lnTo>
                    <a:pt x="3111" y="3241"/>
                  </a:lnTo>
                  <a:lnTo>
                    <a:pt x="3142" y="3218"/>
                  </a:lnTo>
                  <a:lnTo>
                    <a:pt x="3204" y="3178"/>
                  </a:lnTo>
                  <a:lnTo>
                    <a:pt x="3267" y="3144"/>
                  </a:lnTo>
                  <a:lnTo>
                    <a:pt x="3334" y="3117"/>
                  </a:lnTo>
                  <a:lnTo>
                    <a:pt x="3402" y="3095"/>
                  </a:lnTo>
                  <a:lnTo>
                    <a:pt x="3472" y="3079"/>
                  </a:lnTo>
                  <a:lnTo>
                    <a:pt x="3544" y="3072"/>
                  </a:lnTo>
                  <a:lnTo>
                    <a:pt x="3616" y="3068"/>
                  </a:lnTo>
                  <a:lnTo>
                    <a:pt x="3728" y="3075"/>
                  </a:lnTo>
                  <a:lnTo>
                    <a:pt x="3879" y="3107"/>
                  </a:lnTo>
                  <a:lnTo>
                    <a:pt x="4033" y="3162"/>
                  </a:lnTo>
                  <a:lnTo>
                    <a:pt x="4189" y="3244"/>
                  </a:lnTo>
                  <a:lnTo>
                    <a:pt x="4267" y="3295"/>
                  </a:lnTo>
                  <a:lnTo>
                    <a:pt x="4158" y="3453"/>
                  </a:lnTo>
                  <a:lnTo>
                    <a:pt x="4094" y="3411"/>
                  </a:lnTo>
                  <a:lnTo>
                    <a:pt x="3967" y="3344"/>
                  </a:lnTo>
                  <a:lnTo>
                    <a:pt x="3842" y="3297"/>
                  </a:lnTo>
                  <a:lnTo>
                    <a:pt x="3719" y="3269"/>
                  </a:lnTo>
                  <a:lnTo>
                    <a:pt x="3599" y="3261"/>
                  </a:lnTo>
                  <a:lnTo>
                    <a:pt x="3485" y="3274"/>
                  </a:lnTo>
                  <a:lnTo>
                    <a:pt x="3378" y="3306"/>
                  </a:lnTo>
                  <a:lnTo>
                    <a:pt x="3277" y="3358"/>
                  </a:lnTo>
                  <a:lnTo>
                    <a:pt x="3229" y="3393"/>
                  </a:lnTo>
                  <a:lnTo>
                    <a:pt x="3186" y="3428"/>
                  </a:lnTo>
                  <a:lnTo>
                    <a:pt x="3112" y="3508"/>
                  </a:lnTo>
                  <a:lnTo>
                    <a:pt x="3052" y="3599"/>
                  </a:lnTo>
                  <a:lnTo>
                    <a:pt x="3006" y="3698"/>
                  </a:lnTo>
                  <a:lnTo>
                    <a:pt x="2975" y="3803"/>
                  </a:lnTo>
                  <a:lnTo>
                    <a:pt x="2960" y="3910"/>
                  </a:lnTo>
                  <a:lnTo>
                    <a:pt x="2962" y="4019"/>
                  </a:lnTo>
                  <a:lnTo>
                    <a:pt x="2981" y="4125"/>
                  </a:lnTo>
                  <a:lnTo>
                    <a:pt x="2998" y="4177"/>
                  </a:lnTo>
                  <a:lnTo>
                    <a:pt x="2816" y="4242"/>
                  </a:lnTo>
                  <a:lnTo>
                    <a:pt x="2798" y="4188"/>
                  </a:lnTo>
                  <a:lnTo>
                    <a:pt x="2775" y="4076"/>
                  </a:lnTo>
                  <a:lnTo>
                    <a:pt x="2767" y="3962"/>
                  </a:lnTo>
                  <a:lnTo>
                    <a:pt x="2774" y="3848"/>
                  </a:lnTo>
                  <a:lnTo>
                    <a:pt x="2794" y="3736"/>
                  </a:lnTo>
                  <a:lnTo>
                    <a:pt x="2829" y="3626"/>
                  </a:lnTo>
                  <a:lnTo>
                    <a:pt x="2876" y="3523"/>
                  </a:lnTo>
                  <a:lnTo>
                    <a:pt x="2936" y="3425"/>
                  </a:lnTo>
                  <a:lnTo>
                    <a:pt x="2971" y="3380"/>
                  </a:lnTo>
                  <a:lnTo>
                    <a:pt x="2930" y="3327"/>
                  </a:lnTo>
                  <a:lnTo>
                    <a:pt x="2842" y="3235"/>
                  </a:lnTo>
                  <a:lnTo>
                    <a:pt x="2750" y="3160"/>
                  </a:lnTo>
                  <a:lnTo>
                    <a:pt x="2656" y="3101"/>
                  </a:lnTo>
                  <a:lnTo>
                    <a:pt x="2556" y="3059"/>
                  </a:lnTo>
                  <a:lnTo>
                    <a:pt x="2455" y="3033"/>
                  </a:lnTo>
                  <a:lnTo>
                    <a:pt x="2352" y="3025"/>
                  </a:lnTo>
                  <a:lnTo>
                    <a:pt x="2247" y="3035"/>
                  </a:lnTo>
                  <a:lnTo>
                    <a:pt x="2196" y="3048"/>
                  </a:lnTo>
                  <a:lnTo>
                    <a:pt x="2142" y="3064"/>
                  </a:lnTo>
                  <a:lnTo>
                    <a:pt x="2043" y="3109"/>
                  </a:lnTo>
                  <a:lnTo>
                    <a:pt x="1952" y="3170"/>
                  </a:lnTo>
                  <a:lnTo>
                    <a:pt x="1872" y="3244"/>
                  </a:lnTo>
                  <a:lnTo>
                    <a:pt x="1803" y="3328"/>
                  </a:lnTo>
                  <a:lnTo>
                    <a:pt x="1748" y="3422"/>
                  </a:lnTo>
                  <a:lnTo>
                    <a:pt x="1708" y="3523"/>
                  </a:lnTo>
                  <a:lnTo>
                    <a:pt x="1684" y="3629"/>
                  </a:lnTo>
                  <a:lnTo>
                    <a:pt x="1680" y="3683"/>
                  </a:lnTo>
                  <a:lnTo>
                    <a:pt x="1488" y="3673"/>
                  </a:lnTo>
                  <a:lnTo>
                    <a:pt x="1493" y="3615"/>
                  </a:lnTo>
                  <a:lnTo>
                    <a:pt x="1515" y="3501"/>
                  </a:lnTo>
                  <a:lnTo>
                    <a:pt x="1553" y="3390"/>
                  </a:lnTo>
                  <a:lnTo>
                    <a:pt x="1605" y="3285"/>
                  </a:lnTo>
                  <a:lnTo>
                    <a:pt x="1669" y="3188"/>
                  </a:lnTo>
                  <a:lnTo>
                    <a:pt x="1746" y="3100"/>
                  </a:lnTo>
                  <a:lnTo>
                    <a:pt x="1833" y="3022"/>
                  </a:lnTo>
                  <a:lnTo>
                    <a:pt x="1930" y="2955"/>
                  </a:lnTo>
                  <a:lnTo>
                    <a:pt x="1982" y="2928"/>
                  </a:lnTo>
                  <a:lnTo>
                    <a:pt x="1961" y="2875"/>
                  </a:lnTo>
                  <a:lnTo>
                    <a:pt x="1930" y="2770"/>
                  </a:lnTo>
                  <a:lnTo>
                    <a:pt x="1909" y="2667"/>
                  </a:lnTo>
                  <a:lnTo>
                    <a:pt x="1899" y="2567"/>
                  </a:lnTo>
                  <a:lnTo>
                    <a:pt x="1897" y="2470"/>
                  </a:lnTo>
                  <a:lnTo>
                    <a:pt x="1904" y="2377"/>
                  </a:lnTo>
                  <a:lnTo>
                    <a:pt x="1919" y="2286"/>
                  </a:lnTo>
                  <a:lnTo>
                    <a:pt x="1943" y="2199"/>
                  </a:lnTo>
                  <a:lnTo>
                    <a:pt x="1973" y="2118"/>
                  </a:lnTo>
                  <a:lnTo>
                    <a:pt x="2010" y="2039"/>
                  </a:lnTo>
                  <a:lnTo>
                    <a:pt x="2053" y="1966"/>
                  </a:lnTo>
                  <a:lnTo>
                    <a:pt x="2102" y="1897"/>
                  </a:lnTo>
                  <a:lnTo>
                    <a:pt x="2158" y="1834"/>
                  </a:lnTo>
                  <a:lnTo>
                    <a:pt x="2218" y="1777"/>
                  </a:lnTo>
                  <a:lnTo>
                    <a:pt x="2281" y="1725"/>
                  </a:lnTo>
                  <a:lnTo>
                    <a:pt x="2348" y="1680"/>
                  </a:lnTo>
                  <a:lnTo>
                    <a:pt x="2385" y="1660"/>
                  </a:lnTo>
                  <a:lnTo>
                    <a:pt x="2416" y="1643"/>
                  </a:lnTo>
                  <a:lnTo>
                    <a:pt x="2485" y="1615"/>
                  </a:lnTo>
                  <a:lnTo>
                    <a:pt x="2561" y="1589"/>
                  </a:lnTo>
                  <a:lnTo>
                    <a:pt x="2644" y="1568"/>
                  </a:lnTo>
                  <a:lnTo>
                    <a:pt x="2732" y="1553"/>
                  </a:lnTo>
                  <a:lnTo>
                    <a:pt x="2824" y="1543"/>
                  </a:lnTo>
                  <a:lnTo>
                    <a:pt x="2920" y="1541"/>
                  </a:lnTo>
                  <a:lnTo>
                    <a:pt x="3017" y="1546"/>
                  </a:lnTo>
                  <a:lnTo>
                    <a:pt x="3065" y="1553"/>
                  </a:lnTo>
                  <a:lnTo>
                    <a:pt x="3043" y="1490"/>
                  </a:lnTo>
                  <a:lnTo>
                    <a:pt x="2990" y="1378"/>
                  </a:lnTo>
                  <a:lnTo>
                    <a:pt x="2929" y="1280"/>
                  </a:lnTo>
                  <a:lnTo>
                    <a:pt x="2863" y="1196"/>
                  </a:lnTo>
                  <a:lnTo>
                    <a:pt x="2790" y="1125"/>
                  </a:lnTo>
                  <a:lnTo>
                    <a:pt x="2713" y="1065"/>
                  </a:lnTo>
                  <a:lnTo>
                    <a:pt x="2632" y="1016"/>
                  </a:lnTo>
                  <a:lnTo>
                    <a:pt x="2548" y="978"/>
                  </a:lnTo>
                  <a:lnTo>
                    <a:pt x="2463" y="949"/>
                  </a:lnTo>
                  <a:lnTo>
                    <a:pt x="2376" y="928"/>
                  </a:lnTo>
                  <a:lnTo>
                    <a:pt x="2245" y="910"/>
                  </a:lnTo>
                  <a:lnTo>
                    <a:pt x="2076" y="907"/>
                  </a:lnTo>
                  <a:lnTo>
                    <a:pt x="1921" y="921"/>
                  </a:lnTo>
                  <a:lnTo>
                    <a:pt x="1851" y="933"/>
                  </a:lnTo>
                  <a:lnTo>
                    <a:pt x="1690" y="961"/>
                  </a:lnTo>
                  <a:lnTo>
                    <a:pt x="1743" y="807"/>
                  </a:lnTo>
                  <a:lnTo>
                    <a:pt x="1750" y="785"/>
                  </a:lnTo>
                  <a:lnTo>
                    <a:pt x="1759" y="739"/>
                  </a:lnTo>
                  <a:lnTo>
                    <a:pt x="1761" y="663"/>
                  </a:lnTo>
                  <a:lnTo>
                    <a:pt x="1743" y="554"/>
                  </a:lnTo>
                  <a:lnTo>
                    <a:pt x="1703" y="444"/>
                  </a:lnTo>
                  <a:lnTo>
                    <a:pt x="1673" y="389"/>
                  </a:lnTo>
                  <a:lnTo>
                    <a:pt x="1652" y="354"/>
                  </a:lnTo>
                  <a:lnTo>
                    <a:pt x="1606" y="287"/>
                  </a:lnTo>
                  <a:lnTo>
                    <a:pt x="1553" y="228"/>
                  </a:lnTo>
                  <a:lnTo>
                    <a:pt x="1493" y="173"/>
                  </a:lnTo>
                  <a:lnTo>
                    <a:pt x="1431" y="125"/>
                  </a:lnTo>
                  <a:lnTo>
                    <a:pt x="1363" y="85"/>
                  </a:lnTo>
                  <a:lnTo>
                    <a:pt x="1292" y="53"/>
                  </a:lnTo>
                  <a:lnTo>
                    <a:pt x="1220" y="30"/>
                  </a:lnTo>
                  <a:lnTo>
                    <a:pt x="1182" y="20"/>
                  </a:lnTo>
                  <a:lnTo>
                    <a:pt x="1121" y="9"/>
                  </a:lnTo>
                  <a:lnTo>
                    <a:pt x="1001" y="0"/>
                  </a:lnTo>
                  <a:lnTo>
                    <a:pt x="880" y="5"/>
                  </a:lnTo>
                  <a:lnTo>
                    <a:pt x="763" y="20"/>
                  </a:lnTo>
                  <a:lnTo>
                    <a:pt x="651" y="44"/>
                  </a:lnTo>
                  <a:lnTo>
                    <a:pt x="544" y="75"/>
                  </a:lnTo>
                  <a:lnTo>
                    <a:pt x="400" y="128"/>
                  </a:lnTo>
                  <a:lnTo>
                    <a:pt x="319" y="164"/>
                  </a:lnTo>
                  <a:lnTo>
                    <a:pt x="286" y="194"/>
                  </a:lnTo>
                  <a:lnTo>
                    <a:pt x="224" y="264"/>
                  </a:lnTo>
                  <a:lnTo>
                    <a:pt x="168" y="343"/>
                  </a:lnTo>
                  <a:lnTo>
                    <a:pt x="119" y="433"/>
                  </a:lnTo>
                  <a:lnTo>
                    <a:pt x="78" y="529"/>
                  </a:lnTo>
                  <a:lnTo>
                    <a:pt x="44" y="631"/>
                  </a:lnTo>
                  <a:lnTo>
                    <a:pt x="19" y="737"/>
                  </a:lnTo>
                  <a:lnTo>
                    <a:pt x="5" y="849"/>
                  </a:lnTo>
                  <a:lnTo>
                    <a:pt x="0" y="961"/>
                  </a:lnTo>
                  <a:lnTo>
                    <a:pt x="8" y="1076"/>
                  </a:lnTo>
                  <a:lnTo>
                    <a:pt x="27" y="1191"/>
                  </a:lnTo>
                  <a:lnTo>
                    <a:pt x="60" y="1304"/>
                  </a:lnTo>
                  <a:lnTo>
                    <a:pt x="105" y="1414"/>
                  </a:lnTo>
                  <a:lnTo>
                    <a:pt x="166" y="1520"/>
                  </a:lnTo>
                  <a:lnTo>
                    <a:pt x="242" y="1620"/>
                  </a:lnTo>
                  <a:lnTo>
                    <a:pt x="333" y="1715"/>
                  </a:lnTo>
                  <a:lnTo>
                    <a:pt x="386" y="1759"/>
                  </a:lnTo>
                  <a:lnTo>
                    <a:pt x="363" y="1805"/>
                  </a:lnTo>
                  <a:lnTo>
                    <a:pt x="332" y="1896"/>
                  </a:lnTo>
                  <a:lnTo>
                    <a:pt x="317" y="1987"/>
                  </a:lnTo>
                  <a:lnTo>
                    <a:pt x="319" y="2077"/>
                  </a:lnTo>
                  <a:lnTo>
                    <a:pt x="333" y="2166"/>
                  </a:lnTo>
                  <a:lnTo>
                    <a:pt x="359" y="2251"/>
                  </a:lnTo>
                  <a:lnTo>
                    <a:pt x="394" y="2334"/>
                  </a:lnTo>
                  <a:lnTo>
                    <a:pt x="437" y="2413"/>
                  </a:lnTo>
                  <a:lnTo>
                    <a:pt x="509" y="2523"/>
                  </a:lnTo>
                  <a:lnTo>
                    <a:pt x="616" y="2650"/>
                  </a:lnTo>
                  <a:lnTo>
                    <a:pt x="717" y="2750"/>
                  </a:lnTo>
                  <a:lnTo>
                    <a:pt x="796" y="2816"/>
                  </a:lnTo>
                  <a:lnTo>
                    <a:pt x="822" y="2834"/>
                  </a:lnTo>
                  <a:lnTo>
                    <a:pt x="824" y="2920"/>
                  </a:lnTo>
                  <a:lnTo>
                    <a:pt x="845" y="3083"/>
                  </a:lnTo>
                  <a:lnTo>
                    <a:pt x="884" y="3236"/>
                  </a:lnTo>
                  <a:lnTo>
                    <a:pt x="936" y="3380"/>
                  </a:lnTo>
                  <a:lnTo>
                    <a:pt x="1003" y="3514"/>
                  </a:lnTo>
                  <a:lnTo>
                    <a:pt x="1081" y="3635"/>
                  </a:lnTo>
                  <a:lnTo>
                    <a:pt x="1169" y="3747"/>
                  </a:lnTo>
                  <a:lnTo>
                    <a:pt x="1266" y="3847"/>
                  </a:lnTo>
                  <a:lnTo>
                    <a:pt x="1370" y="3935"/>
                  </a:lnTo>
                  <a:lnTo>
                    <a:pt x="1477" y="4011"/>
                  </a:lnTo>
                  <a:lnTo>
                    <a:pt x="1589" y="4075"/>
                  </a:lnTo>
                  <a:lnTo>
                    <a:pt x="1700" y="4125"/>
                  </a:lnTo>
                  <a:lnTo>
                    <a:pt x="1813" y="4164"/>
                  </a:lnTo>
                  <a:lnTo>
                    <a:pt x="1923" y="4189"/>
                  </a:lnTo>
                  <a:lnTo>
                    <a:pt x="2030" y="4200"/>
                  </a:lnTo>
                  <a:lnTo>
                    <a:pt x="2131" y="4198"/>
                  </a:lnTo>
                  <a:lnTo>
                    <a:pt x="2177" y="4190"/>
                  </a:lnTo>
                  <a:lnTo>
                    <a:pt x="2202" y="4234"/>
                  </a:lnTo>
                  <a:lnTo>
                    <a:pt x="2256" y="4318"/>
                  </a:lnTo>
                  <a:lnTo>
                    <a:pt x="2321" y="4399"/>
                  </a:lnTo>
                  <a:lnTo>
                    <a:pt x="2395" y="4475"/>
                  </a:lnTo>
                  <a:lnTo>
                    <a:pt x="2476" y="4548"/>
                  </a:lnTo>
                  <a:lnTo>
                    <a:pt x="2562" y="4615"/>
                  </a:lnTo>
                  <a:lnTo>
                    <a:pt x="2657" y="4677"/>
                  </a:lnTo>
                  <a:lnTo>
                    <a:pt x="2757" y="4735"/>
                  </a:lnTo>
                  <a:lnTo>
                    <a:pt x="2860" y="4785"/>
                  </a:lnTo>
                  <a:lnTo>
                    <a:pt x="2968" y="4830"/>
                  </a:lnTo>
                  <a:lnTo>
                    <a:pt x="3080" y="4869"/>
                  </a:lnTo>
                  <a:lnTo>
                    <a:pt x="3194" y="4900"/>
                  </a:lnTo>
                  <a:lnTo>
                    <a:pt x="3310" y="4925"/>
                  </a:lnTo>
                  <a:lnTo>
                    <a:pt x="3427" y="4942"/>
                  </a:lnTo>
                  <a:lnTo>
                    <a:pt x="3545" y="4951"/>
                  </a:lnTo>
                  <a:lnTo>
                    <a:pt x="3661" y="4951"/>
                  </a:lnTo>
                  <a:lnTo>
                    <a:pt x="3778" y="4943"/>
                  </a:lnTo>
                  <a:lnTo>
                    <a:pt x="3892" y="4926"/>
                  </a:lnTo>
                  <a:lnTo>
                    <a:pt x="4004" y="4900"/>
                  </a:lnTo>
                  <a:lnTo>
                    <a:pt x="4113" y="4864"/>
                  </a:lnTo>
                  <a:lnTo>
                    <a:pt x="4218" y="4819"/>
                  </a:lnTo>
                  <a:lnTo>
                    <a:pt x="4317" y="4762"/>
                  </a:lnTo>
                  <a:lnTo>
                    <a:pt x="4411" y="4696"/>
                  </a:lnTo>
                  <a:lnTo>
                    <a:pt x="4500" y="4617"/>
                  </a:lnTo>
                  <a:lnTo>
                    <a:pt x="4580" y="4527"/>
                  </a:lnTo>
                  <a:lnTo>
                    <a:pt x="4654" y="4426"/>
                  </a:lnTo>
                  <a:lnTo>
                    <a:pt x="4720" y="4312"/>
                  </a:lnTo>
                  <a:lnTo>
                    <a:pt x="4776" y="4186"/>
                  </a:lnTo>
                  <a:lnTo>
                    <a:pt x="4823" y="4048"/>
                  </a:lnTo>
                  <a:lnTo>
                    <a:pt x="4859" y="3896"/>
                  </a:lnTo>
                  <a:lnTo>
                    <a:pt x="4884" y="3730"/>
                  </a:lnTo>
                  <a:lnTo>
                    <a:pt x="4897" y="3551"/>
                  </a:lnTo>
                  <a:lnTo>
                    <a:pt x="4897" y="3455"/>
                  </a:lnTo>
                  <a:lnTo>
                    <a:pt x="4897" y="1087"/>
                  </a:lnTo>
                  <a:lnTo>
                    <a:pt x="4837" y="1052"/>
                  </a:lnTo>
                  <a:lnTo>
                    <a:pt x="4713" y="995"/>
                  </a:lnTo>
                  <a:lnTo>
                    <a:pt x="4588" y="954"/>
                  </a:lnTo>
                  <a:lnTo>
                    <a:pt x="4464" y="926"/>
                  </a:lnTo>
                  <a:lnTo>
                    <a:pt x="4338" y="915"/>
                  </a:lnTo>
                  <a:lnTo>
                    <a:pt x="4215" y="917"/>
                  </a:lnTo>
                  <a:lnTo>
                    <a:pt x="4093" y="936"/>
                  </a:lnTo>
                  <a:lnTo>
                    <a:pt x="3974" y="968"/>
                  </a:lnTo>
                  <a:lnTo>
                    <a:pt x="3916" y="991"/>
                  </a:lnTo>
                  <a:close/>
                </a:path>
              </a:pathLst>
            </a:custGeom>
            <a:solidFill>
              <a:srgbClr val="F75148"/>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05568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xmlns="" id="{9F875978-11B9-D657-D0C8-7A23F148841A}"/>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MX" sz="3200" b="1" dirty="0">
                <a:solidFill>
                  <a:srgbClr val="011643"/>
                </a:solidFill>
                <a:latin typeface="Century Gothic" panose="020B0502020202020204" pitchFamily="34" charset="0"/>
              </a:rPr>
              <a:t>LOGROS A UN AÑO DE APROBACIÓN</a:t>
            </a:r>
          </a:p>
        </p:txBody>
      </p:sp>
      <p:grpSp>
        <p:nvGrpSpPr>
          <p:cNvPr id="3" name="Group 12">
            <a:extLst>
              <a:ext uri="{FF2B5EF4-FFF2-40B4-BE49-F238E27FC236}">
                <a16:creationId xmlns:a16="http://schemas.microsoft.com/office/drawing/2014/main" xmlns="" id="{59E499BC-38D1-5F5B-9D06-971079FBF54C}"/>
              </a:ext>
            </a:extLst>
          </p:cNvPr>
          <p:cNvGrpSpPr>
            <a:grpSpLocks noChangeAspect="1"/>
          </p:cNvGrpSpPr>
          <p:nvPr/>
        </p:nvGrpSpPr>
        <p:grpSpPr>
          <a:xfrm>
            <a:off x="3878359" y="1959103"/>
            <a:ext cx="4435282" cy="4438725"/>
            <a:chOff x="4027488" y="2256334"/>
            <a:chExt cx="4089400" cy="4092575"/>
          </a:xfrm>
        </p:grpSpPr>
        <p:sp>
          <p:nvSpPr>
            <p:cNvPr id="4" name="Freeform 10">
              <a:extLst>
                <a:ext uri="{FF2B5EF4-FFF2-40B4-BE49-F238E27FC236}">
                  <a16:creationId xmlns:a16="http://schemas.microsoft.com/office/drawing/2014/main" xmlns="" id="{80C6FCCA-7C21-E7C1-42A0-C872181076E9}"/>
                </a:ext>
              </a:extLst>
            </p:cNvPr>
            <p:cNvSpPr>
              <a:spLocks/>
            </p:cNvSpPr>
            <p:nvPr/>
          </p:nvSpPr>
          <p:spPr bwMode="auto">
            <a:xfrm>
              <a:off x="4027488" y="2472234"/>
              <a:ext cx="1701800" cy="3603625"/>
            </a:xfrm>
            <a:custGeom>
              <a:avLst/>
              <a:gdLst>
                <a:gd name="T0" fmla="*/ 722 w 1195"/>
                <a:gd name="T1" fmla="*/ 2532 h 2532"/>
                <a:gd name="T2" fmla="*/ 718 w 1195"/>
                <a:gd name="T3" fmla="*/ 2530 h 2532"/>
                <a:gd name="T4" fmla="*/ 0 w 1195"/>
                <a:gd name="T5" fmla="*/ 1286 h 2532"/>
                <a:gd name="T6" fmla="*/ 718 w 1195"/>
                <a:gd name="T7" fmla="*/ 43 h 2532"/>
                <a:gd name="T8" fmla="*/ 719 w 1195"/>
                <a:gd name="T9" fmla="*/ 42 h 2532"/>
                <a:gd name="T10" fmla="*/ 719 w 1195"/>
                <a:gd name="T11" fmla="*/ 42 h 2532"/>
                <a:gd name="T12" fmla="*/ 718 w 1195"/>
                <a:gd name="T13" fmla="*/ 43 h 2532"/>
                <a:gd name="T14" fmla="*/ 718 w 1195"/>
                <a:gd name="T15" fmla="*/ 43 h 2532"/>
                <a:gd name="T16" fmla="*/ 718 w 1195"/>
                <a:gd name="T17" fmla="*/ 43 h 2532"/>
                <a:gd name="T18" fmla="*/ 719 w 1195"/>
                <a:gd name="T19" fmla="*/ 42 h 2532"/>
                <a:gd name="T20" fmla="*/ 720 w 1195"/>
                <a:gd name="T21" fmla="*/ 42 h 2532"/>
                <a:gd name="T22" fmla="*/ 877 w 1195"/>
                <a:gd name="T23" fmla="*/ 0 h 2532"/>
                <a:gd name="T24" fmla="*/ 877 w 1195"/>
                <a:gd name="T25" fmla="*/ 0 h 2532"/>
                <a:gd name="T26" fmla="*/ 877 w 1195"/>
                <a:gd name="T27" fmla="*/ 0 h 2532"/>
                <a:gd name="T28" fmla="*/ 1151 w 1195"/>
                <a:gd name="T29" fmla="*/ 157 h 2532"/>
                <a:gd name="T30" fmla="*/ 1151 w 1195"/>
                <a:gd name="T31" fmla="*/ 158 h 2532"/>
                <a:gd name="T32" fmla="*/ 1152 w 1195"/>
                <a:gd name="T33" fmla="*/ 158 h 2532"/>
                <a:gd name="T34" fmla="*/ 1152 w 1195"/>
                <a:gd name="T35" fmla="*/ 159 h 2532"/>
                <a:gd name="T36" fmla="*/ 1152 w 1195"/>
                <a:gd name="T37" fmla="*/ 159 h 2532"/>
                <a:gd name="T38" fmla="*/ 1195 w 1195"/>
                <a:gd name="T39" fmla="*/ 317 h 2532"/>
                <a:gd name="T40" fmla="*/ 1036 w 1195"/>
                <a:gd name="T41" fmla="*/ 593 h 2532"/>
                <a:gd name="T42" fmla="*/ 636 w 1195"/>
                <a:gd name="T43" fmla="*/ 1286 h 2532"/>
                <a:gd name="T44" fmla="*/ 636 w 1195"/>
                <a:gd name="T45" fmla="*/ 1286 h 2532"/>
                <a:gd name="T46" fmla="*/ 636 w 1195"/>
                <a:gd name="T47" fmla="*/ 1286 h 2532"/>
                <a:gd name="T48" fmla="*/ 1033 w 1195"/>
                <a:gd name="T49" fmla="*/ 1978 h 2532"/>
                <a:gd name="T50" fmla="*/ 877 w 1195"/>
                <a:gd name="T51" fmla="*/ 1937 h 2532"/>
                <a:gd name="T52" fmla="*/ 602 w 1195"/>
                <a:gd name="T53" fmla="*/ 2096 h 2532"/>
                <a:gd name="T54" fmla="*/ 559 w 1195"/>
                <a:gd name="T55" fmla="*/ 2254 h 2532"/>
                <a:gd name="T56" fmla="*/ 718 w 1195"/>
                <a:gd name="T57" fmla="*/ 2530 h 2532"/>
                <a:gd name="T58" fmla="*/ 722 w 1195"/>
                <a:gd name="T59" fmla="*/ 2532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95" h="2532">
                  <a:moveTo>
                    <a:pt x="722" y="2532"/>
                  </a:moveTo>
                  <a:cubicBezTo>
                    <a:pt x="721" y="2531"/>
                    <a:pt x="719" y="2530"/>
                    <a:pt x="718" y="2530"/>
                  </a:cubicBezTo>
                  <a:cubicBezTo>
                    <a:pt x="269" y="2270"/>
                    <a:pt x="0" y="1805"/>
                    <a:pt x="0" y="1286"/>
                  </a:cubicBezTo>
                  <a:cubicBezTo>
                    <a:pt x="0" y="767"/>
                    <a:pt x="269" y="302"/>
                    <a:pt x="718" y="43"/>
                  </a:cubicBezTo>
                  <a:cubicBezTo>
                    <a:pt x="718" y="43"/>
                    <a:pt x="718" y="43"/>
                    <a:pt x="719" y="42"/>
                  </a:cubicBezTo>
                  <a:lnTo>
                    <a:pt x="719" y="42"/>
                  </a:lnTo>
                  <a:cubicBezTo>
                    <a:pt x="718" y="43"/>
                    <a:pt x="718" y="43"/>
                    <a:pt x="718" y="43"/>
                  </a:cubicBezTo>
                  <a:lnTo>
                    <a:pt x="718" y="43"/>
                  </a:lnTo>
                  <a:lnTo>
                    <a:pt x="718" y="43"/>
                  </a:lnTo>
                  <a:cubicBezTo>
                    <a:pt x="718" y="43"/>
                    <a:pt x="718" y="43"/>
                    <a:pt x="719" y="42"/>
                  </a:cubicBezTo>
                  <a:cubicBezTo>
                    <a:pt x="719" y="42"/>
                    <a:pt x="720" y="42"/>
                    <a:pt x="720" y="42"/>
                  </a:cubicBezTo>
                  <a:cubicBezTo>
                    <a:pt x="770" y="13"/>
                    <a:pt x="824" y="0"/>
                    <a:pt x="877" y="0"/>
                  </a:cubicBezTo>
                  <a:lnTo>
                    <a:pt x="877" y="0"/>
                  </a:lnTo>
                  <a:lnTo>
                    <a:pt x="877" y="0"/>
                  </a:lnTo>
                  <a:cubicBezTo>
                    <a:pt x="986" y="0"/>
                    <a:pt x="1092" y="56"/>
                    <a:pt x="1151" y="157"/>
                  </a:cubicBezTo>
                  <a:cubicBezTo>
                    <a:pt x="1151" y="157"/>
                    <a:pt x="1151" y="158"/>
                    <a:pt x="1151" y="158"/>
                  </a:cubicBezTo>
                  <a:cubicBezTo>
                    <a:pt x="1152" y="158"/>
                    <a:pt x="1152" y="158"/>
                    <a:pt x="1152" y="158"/>
                  </a:cubicBezTo>
                  <a:cubicBezTo>
                    <a:pt x="1152" y="158"/>
                    <a:pt x="1152" y="159"/>
                    <a:pt x="1152" y="159"/>
                  </a:cubicBezTo>
                  <a:lnTo>
                    <a:pt x="1152" y="159"/>
                  </a:lnTo>
                  <a:cubicBezTo>
                    <a:pt x="1181" y="209"/>
                    <a:pt x="1195" y="263"/>
                    <a:pt x="1195" y="317"/>
                  </a:cubicBezTo>
                  <a:cubicBezTo>
                    <a:pt x="1195" y="427"/>
                    <a:pt x="1138" y="534"/>
                    <a:pt x="1036" y="593"/>
                  </a:cubicBezTo>
                  <a:cubicBezTo>
                    <a:pt x="785" y="738"/>
                    <a:pt x="636" y="997"/>
                    <a:pt x="636" y="1286"/>
                  </a:cubicBezTo>
                  <a:lnTo>
                    <a:pt x="636" y="1286"/>
                  </a:lnTo>
                  <a:lnTo>
                    <a:pt x="636" y="1286"/>
                  </a:lnTo>
                  <a:cubicBezTo>
                    <a:pt x="636" y="1574"/>
                    <a:pt x="784" y="1833"/>
                    <a:pt x="1033" y="1978"/>
                  </a:cubicBezTo>
                  <a:cubicBezTo>
                    <a:pt x="984" y="1950"/>
                    <a:pt x="930" y="1937"/>
                    <a:pt x="877" y="1937"/>
                  </a:cubicBezTo>
                  <a:cubicBezTo>
                    <a:pt x="767" y="1937"/>
                    <a:pt x="661" y="1994"/>
                    <a:pt x="602" y="2096"/>
                  </a:cubicBezTo>
                  <a:cubicBezTo>
                    <a:pt x="573" y="2146"/>
                    <a:pt x="559" y="2200"/>
                    <a:pt x="559" y="2254"/>
                  </a:cubicBezTo>
                  <a:cubicBezTo>
                    <a:pt x="559" y="2364"/>
                    <a:pt x="616" y="2471"/>
                    <a:pt x="718" y="2530"/>
                  </a:cubicBezTo>
                  <a:cubicBezTo>
                    <a:pt x="719" y="2530"/>
                    <a:pt x="721" y="2531"/>
                    <a:pt x="722" y="2532"/>
                  </a:cubicBezTo>
                </a:path>
              </a:pathLst>
            </a:custGeom>
            <a:solidFill>
              <a:srgbClr val="F751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12">
              <a:extLst>
                <a:ext uri="{FF2B5EF4-FFF2-40B4-BE49-F238E27FC236}">
                  <a16:creationId xmlns:a16="http://schemas.microsoft.com/office/drawing/2014/main" xmlns="" id="{CE65B2BC-ECB1-0792-8DD1-449F5F6ADDE7}"/>
                </a:ext>
              </a:extLst>
            </p:cNvPr>
            <p:cNvSpPr>
              <a:spLocks/>
            </p:cNvSpPr>
            <p:nvPr/>
          </p:nvSpPr>
          <p:spPr bwMode="auto">
            <a:xfrm>
              <a:off x="4824413" y="4293096"/>
              <a:ext cx="3292475" cy="2055813"/>
            </a:xfrm>
            <a:custGeom>
              <a:avLst/>
              <a:gdLst>
                <a:gd name="T0" fmla="*/ 877 w 2313"/>
                <a:gd name="T1" fmla="*/ 1445 h 1445"/>
                <a:gd name="T2" fmla="*/ 159 w 2313"/>
                <a:gd name="T3" fmla="*/ 1251 h 1445"/>
                <a:gd name="T4" fmla="*/ 0 w 2313"/>
                <a:gd name="T5" fmla="*/ 975 h 1445"/>
                <a:gd name="T6" fmla="*/ 43 w 2313"/>
                <a:gd name="T7" fmla="*/ 817 h 1445"/>
                <a:gd name="T8" fmla="*/ 318 w 2313"/>
                <a:gd name="T9" fmla="*/ 658 h 1445"/>
                <a:gd name="T10" fmla="*/ 477 w 2313"/>
                <a:gd name="T11" fmla="*/ 700 h 1445"/>
                <a:gd name="T12" fmla="*/ 877 w 2313"/>
                <a:gd name="T13" fmla="*/ 809 h 1445"/>
                <a:gd name="T14" fmla="*/ 1277 w 2313"/>
                <a:gd name="T15" fmla="*/ 700 h 1445"/>
                <a:gd name="T16" fmla="*/ 1678 w 2313"/>
                <a:gd name="T17" fmla="*/ 7 h 1445"/>
                <a:gd name="T18" fmla="*/ 1678 w 2313"/>
                <a:gd name="T19" fmla="*/ 0 h 1445"/>
                <a:gd name="T20" fmla="*/ 1678 w 2313"/>
                <a:gd name="T21" fmla="*/ 7 h 1445"/>
                <a:gd name="T22" fmla="*/ 1995 w 2313"/>
                <a:gd name="T23" fmla="*/ 325 h 1445"/>
                <a:gd name="T24" fmla="*/ 2313 w 2313"/>
                <a:gd name="T25" fmla="*/ 16 h 1445"/>
                <a:gd name="T26" fmla="*/ 1595 w 2313"/>
                <a:gd name="T27" fmla="*/ 1251 h 1445"/>
                <a:gd name="T28" fmla="*/ 877 w 2313"/>
                <a:gd name="T29"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13" h="1445">
                  <a:moveTo>
                    <a:pt x="877" y="1445"/>
                  </a:moveTo>
                  <a:cubicBezTo>
                    <a:pt x="630" y="1445"/>
                    <a:pt x="384" y="1380"/>
                    <a:pt x="159" y="1251"/>
                  </a:cubicBezTo>
                  <a:cubicBezTo>
                    <a:pt x="57" y="1192"/>
                    <a:pt x="0" y="1085"/>
                    <a:pt x="0" y="975"/>
                  </a:cubicBezTo>
                  <a:cubicBezTo>
                    <a:pt x="0" y="921"/>
                    <a:pt x="14" y="867"/>
                    <a:pt x="43" y="817"/>
                  </a:cubicBezTo>
                  <a:cubicBezTo>
                    <a:pt x="102" y="715"/>
                    <a:pt x="208" y="658"/>
                    <a:pt x="318" y="658"/>
                  </a:cubicBezTo>
                  <a:cubicBezTo>
                    <a:pt x="372" y="658"/>
                    <a:pt x="427" y="672"/>
                    <a:pt x="477" y="700"/>
                  </a:cubicBezTo>
                  <a:cubicBezTo>
                    <a:pt x="602" y="773"/>
                    <a:pt x="740" y="809"/>
                    <a:pt x="877" y="809"/>
                  </a:cubicBezTo>
                  <a:cubicBezTo>
                    <a:pt x="1015" y="809"/>
                    <a:pt x="1152" y="773"/>
                    <a:pt x="1277" y="700"/>
                  </a:cubicBezTo>
                  <a:cubicBezTo>
                    <a:pt x="1528" y="556"/>
                    <a:pt x="1678" y="297"/>
                    <a:pt x="1678" y="7"/>
                  </a:cubicBezTo>
                  <a:cubicBezTo>
                    <a:pt x="1678" y="5"/>
                    <a:pt x="1678" y="3"/>
                    <a:pt x="1678" y="0"/>
                  </a:cubicBezTo>
                  <a:cubicBezTo>
                    <a:pt x="1678" y="3"/>
                    <a:pt x="1678" y="5"/>
                    <a:pt x="1678" y="7"/>
                  </a:cubicBezTo>
                  <a:cubicBezTo>
                    <a:pt x="1678" y="183"/>
                    <a:pt x="1820" y="325"/>
                    <a:pt x="1995" y="325"/>
                  </a:cubicBezTo>
                  <a:cubicBezTo>
                    <a:pt x="2168" y="325"/>
                    <a:pt x="2308" y="187"/>
                    <a:pt x="2313" y="16"/>
                  </a:cubicBezTo>
                  <a:cubicBezTo>
                    <a:pt x="2310" y="532"/>
                    <a:pt x="2042" y="993"/>
                    <a:pt x="1595" y="1251"/>
                  </a:cubicBezTo>
                  <a:cubicBezTo>
                    <a:pt x="1370" y="1380"/>
                    <a:pt x="1124" y="1445"/>
                    <a:pt x="877" y="1445"/>
                  </a:cubicBezTo>
                </a:path>
              </a:pathLst>
            </a:custGeom>
            <a:solidFill>
              <a:srgbClr val="011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4">
              <a:extLst>
                <a:ext uri="{FF2B5EF4-FFF2-40B4-BE49-F238E27FC236}">
                  <a16:creationId xmlns:a16="http://schemas.microsoft.com/office/drawing/2014/main" xmlns="" id="{D09A1E37-50D1-F003-206F-03D216315163}"/>
                </a:ext>
              </a:extLst>
            </p:cNvPr>
            <p:cNvSpPr>
              <a:spLocks noEditPoints="1"/>
            </p:cNvSpPr>
            <p:nvPr/>
          </p:nvSpPr>
          <p:spPr bwMode="auto">
            <a:xfrm>
              <a:off x="5049838" y="2256334"/>
              <a:ext cx="3067050" cy="2498725"/>
            </a:xfrm>
            <a:custGeom>
              <a:avLst/>
              <a:gdLst>
                <a:gd name="T0" fmla="*/ 1836 w 2154"/>
                <a:gd name="T1" fmla="*/ 1756 h 1756"/>
                <a:gd name="T2" fmla="*/ 1519 w 2154"/>
                <a:gd name="T3" fmla="*/ 1438 h 1756"/>
                <a:gd name="T4" fmla="*/ 1118 w 2154"/>
                <a:gd name="T5" fmla="*/ 745 h 1756"/>
                <a:gd name="T6" fmla="*/ 718 w 2154"/>
                <a:gd name="T7" fmla="*/ 636 h 1756"/>
                <a:gd name="T8" fmla="*/ 318 w 2154"/>
                <a:gd name="T9" fmla="*/ 745 h 1756"/>
                <a:gd name="T10" fmla="*/ 477 w 2154"/>
                <a:gd name="T11" fmla="*/ 469 h 1756"/>
                <a:gd name="T12" fmla="*/ 477 w 2154"/>
                <a:gd name="T13" fmla="*/ 469 h 1756"/>
                <a:gd name="T14" fmla="*/ 434 w 2154"/>
                <a:gd name="T15" fmla="*/ 311 h 1756"/>
                <a:gd name="T16" fmla="*/ 434 w 2154"/>
                <a:gd name="T17" fmla="*/ 311 h 1756"/>
                <a:gd name="T18" fmla="*/ 434 w 2154"/>
                <a:gd name="T19" fmla="*/ 310 h 1756"/>
                <a:gd name="T20" fmla="*/ 433 w 2154"/>
                <a:gd name="T21" fmla="*/ 310 h 1756"/>
                <a:gd name="T22" fmla="*/ 433 w 2154"/>
                <a:gd name="T23" fmla="*/ 309 h 1756"/>
                <a:gd name="T24" fmla="*/ 159 w 2154"/>
                <a:gd name="T25" fmla="*/ 152 h 1756"/>
                <a:gd name="T26" fmla="*/ 159 w 2154"/>
                <a:gd name="T27" fmla="*/ 152 h 1756"/>
                <a:gd name="T28" fmla="*/ 159 w 2154"/>
                <a:gd name="T29" fmla="*/ 152 h 1756"/>
                <a:gd name="T30" fmla="*/ 159 w 2154"/>
                <a:gd name="T31" fmla="*/ 152 h 1756"/>
                <a:gd name="T32" fmla="*/ 1 w 2154"/>
                <a:gd name="T33" fmla="*/ 194 h 1756"/>
                <a:gd name="T34" fmla="*/ 718 w 2154"/>
                <a:gd name="T35" fmla="*/ 0 h 1756"/>
                <a:gd name="T36" fmla="*/ 1436 w 2154"/>
                <a:gd name="T37" fmla="*/ 195 h 1756"/>
                <a:gd name="T38" fmla="*/ 2154 w 2154"/>
                <a:gd name="T39" fmla="*/ 1438 h 1756"/>
                <a:gd name="T40" fmla="*/ 1836 w 2154"/>
                <a:gd name="T41" fmla="*/ 1756 h 1756"/>
                <a:gd name="T42" fmla="*/ 0 w 2154"/>
                <a:gd name="T43" fmla="*/ 195 h 1756"/>
                <a:gd name="T44" fmla="*/ 1 w 2154"/>
                <a:gd name="T45" fmla="*/ 194 h 1756"/>
                <a:gd name="T46" fmla="*/ 0 w 2154"/>
                <a:gd name="T47" fmla="*/ 195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4" h="1756">
                  <a:moveTo>
                    <a:pt x="1836" y="1756"/>
                  </a:moveTo>
                  <a:cubicBezTo>
                    <a:pt x="1661" y="1756"/>
                    <a:pt x="1519" y="1614"/>
                    <a:pt x="1519" y="1438"/>
                  </a:cubicBezTo>
                  <a:cubicBezTo>
                    <a:pt x="1519" y="1149"/>
                    <a:pt x="1369" y="890"/>
                    <a:pt x="1118" y="745"/>
                  </a:cubicBezTo>
                  <a:cubicBezTo>
                    <a:pt x="993" y="672"/>
                    <a:pt x="855" y="636"/>
                    <a:pt x="718" y="636"/>
                  </a:cubicBezTo>
                  <a:cubicBezTo>
                    <a:pt x="581" y="636"/>
                    <a:pt x="443" y="672"/>
                    <a:pt x="318" y="745"/>
                  </a:cubicBezTo>
                  <a:cubicBezTo>
                    <a:pt x="420" y="686"/>
                    <a:pt x="477" y="579"/>
                    <a:pt x="477" y="469"/>
                  </a:cubicBezTo>
                  <a:lnTo>
                    <a:pt x="477" y="469"/>
                  </a:lnTo>
                  <a:cubicBezTo>
                    <a:pt x="477" y="415"/>
                    <a:pt x="463" y="361"/>
                    <a:pt x="434" y="311"/>
                  </a:cubicBezTo>
                  <a:lnTo>
                    <a:pt x="434" y="311"/>
                  </a:lnTo>
                  <a:cubicBezTo>
                    <a:pt x="434" y="311"/>
                    <a:pt x="434" y="310"/>
                    <a:pt x="434" y="310"/>
                  </a:cubicBezTo>
                  <a:cubicBezTo>
                    <a:pt x="434" y="310"/>
                    <a:pt x="434" y="310"/>
                    <a:pt x="433" y="310"/>
                  </a:cubicBezTo>
                  <a:cubicBezTo>
                    <a:pt x="433" y="310"/>
                    <a:pt x="433" y="309"/>
                    <a:pt x="433" y="309"/>
                  </a:cubicBezTo>
                  <a:cubicBezTo>
                    <a:pt x="374" y="208"/>
                    <a:pt x="268" y="152"/>
                    <a:pt x="159" y="152"/>
                  </a:cubicBezTo>
                  <a:lnTo>
                    <a:pt x="159" y="152"/>
                  </a:lnTo>
                  <a:lnTo>
                    <a:pt x="159" y="152"/>
                  </a:lnTo>
                  <a:lnTo>
                    <a:pt x="159" y="152"/>
                  </a:lnTo>
                  <a:cubicBezTo>
                    <a:pt x="105" y="152"/>
                    <a:pt x="51" y="166"/>
                    <a:pt x="1" y="194"/>
                  </a:cubicBezTo>
                  <a:cubicBezTo>
                    <a:pt x="225" y="65"/>
                    <a:pt x="472" y="0"/>
                    <a:pt x="718" y="0"/>
                  </a:cubicBezTo>
                  <a:cubicBezTo>
                    <a:pt x="965" y="0"/>
                    <a:pt x="1211" y="65"/>
                    <a:pt x="1436" y="195"/>
                  </a:cubicBezTo>
                  <a:cubicBezTo>
                    <a:pt x="1886" y="454"/>
                    <a:pt x="2154" y="919"/>
                    <a:pt x="2154" y="1438"/>
                  </a:cubicBezTo>
                  <a:cubicBezTo>
                    <a:pt x="2154" y="1614"/>
                    <a:pt x="2012" y="1756"/>
                    <a:pt x="1836" y="1756"/>
                  </a:cubicBezTo>
                  <a:moveTo>
                    <a:pt x="0" y="195"/>
                  </a:moveTo>
                  <a:cubicBezTo>
                    <a:pt x="0" y="195"/>
                    <a:pt x="0" y="195"/>
                    <a:pt x="1" y="194"/>
                  </a:cubicBezTo>
                  <a:cubicBezTo>
                    <a:pt x="0" y="195"/>
                    <a:pt x="0" y="195"/>
                    <a:pt x="0" y="195"/>
                  </a:cubicBezTo>
                  <a:close/>
                </a:path>
              </a:pathLst>
            </a:custGeom>
            <a:solidFill>
              <a:srgbClr val="04A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0">
            <a:extLst>
              <a:ext uri="{FF2B5EF4-FFF2-40B4-BE49-F238E27FC236}">
                <a16:creationId xmlns:a16="http://schemas.microsoft.com/office/drawing/2014/main" xmlns="" id="{289A0026-2B22-29A5-2195-E06302B6D13C}"/>
              </a:ext>
            </a:extLst>
          </p:cNvPr>
          <p:cNvGrpSpPr/>
          <p:nvPr/>
        </p:nvGrpSpPr>
        <p:grpSpPr>
          <a:xfrm>
            <a:off x="8420618" y="4888867"/>
            <a:ext cx="2664296" cy="1508961"/>
            <a:chOff x="407368" y="2486869"/>
            <a:chExt cx="2879315" cy="1508961"/>
          </a:xfrm>
        </p:grpSpPr>
        <p:sp>
          <p:nvSpPr>
            <p:cNvPr id="13" name="Rectangle 21">
              <a:extLst>
                <a:ext uri="{FF2B5EF4-FFF2-40B4-BE49-F238E27FC236}">
                  <a16:creationId xmlns:a16="http://schemas.microsoft.com/office/drawing/2014/main" xmlns="" id="{C5EDB788-4F00-9D35-AC20-63AE4D969189}"/>
                </a:ext>
              </a:extLst>
            </p:cNvPr>
            <p:cNvSpPr/>
            <p:nvPr/>
          </p:nvSpPr>
          <p:spPr>
            <a:xfrm>
              <a:off x="407368" y="2486869"/>
              <a:ext cx="2879314" cy="400110"/>
            </a:xfrm>
            <a:prstGeom prst="rect">
              <a:avLst/>
            </a:prstGeom>
          </p:spPr>
          <p:txBody>
            <a:bodyPr wrap="square" anchor="b">
              <a:spAutoFit/>
            </a:bodyPr>
            <a:lstStyle/>
            <a:p>
              <a:r>
                <a:rPr lang="da-DK" sz="2000" b="1" dirty="0">
                  <a:solidFill>
                    <a:srgbClr val="011643"/>
                  </a:solidFill>
                </a:rPr>
                <a:t>CAPACITACIÓN</a:t>
              </a:r>
              <a:endParaRPr lang="en-US" sz="2000" b="1" dirty="0">
                <a:solidFill>
                  <a:srgbClr val="011643"/>
                </a:solidFill>
              </a:endParaRPr>
            </a:p>
          </p:txBody>
        </p:sp>
        <p:sp>
          <p:nvSpPr>
            <p:cNvPr id="14" name="Rectangle 22">
              <a:extLst>
                <a:ext uri="{FF2B5EF4-FFF2-40B4-BE49-F238E27FC236}">
                  <a16:creationId xmlns:a16="http://schemas.microsoft.com/office/drawing/2014/main" xmlns="" id="{2B727422-ECA0-BD5F-BEE0-34755EB41D75}"/>
                </a:ext>
              </a:extLst>
            </p:cNvPr>
            <p:cNvSpPr/>
            <p:nvPr/>
          </p:nvSpPr>
          <p:spPr>
            <a:xfrm>
              <a:off x="407369" y="2826279"/>
              <a:ext cx="2879314" cy="1169551"/>
            </a:xfrm>
            <a:prstGeom prst="rect">
              <a:avLst/>
            </a:prstGeom>
          </p:spPr>
          <p:txBody>
            <a:bodyPr wrap="square">
              <a:spAutoFit/>
            </a:bodyPr>
            <a:lstStyle/>
            <a:p>
              <a:pPr algn="just"/>
              <a:r>
                <a:rPr lang="es-PE" sz="1400" dirty="0"/>
                <a:t>Desde el mes de Agosto de 2021, a la fecha, se ha logrado capacitar a 2932  efectivos policiales de todas las regiones y frentes policiales del país.</a:t>
              </a:r>
            </a:p>
          </p:txBody>
        </p:sp>
      </p:grpSp>
      <p:grpSp>
        <p:nvGrpSpPr>
          <p:cNvPr id="24" name="Group 31">
            <a:extLst>
              <a:ext uri="{FF2B5EF4-FFF2-40B4-BE49-F238E27FC236}">
                <a16:creationId xmlns:a16="http://schemas.microsoft.com/office/drawing/2014/main" xmlns="" id="{51A13996-3605-BB0B-6921-CE788DAFAD76}"/>
              </a:ext>
            </a:extLst>
          </p:cNvPr>
          <p:cNvGrpSpPr/>
          <p:nvPr/>
        </p:nvGrpSpPr>
        <p:grpSpPr>
          <a:xfrm>
            <a:off x="799751" y="3235817"/>
            <a:ext cx="2664296" cy="1714880"/>
            <a:chOff x="407368" y="1943944"/>
            <a:chExt cx="2879315" cy="1714880"/>
          </a:xfrm>
        </p:grpSpPr>
        <p:sp>
          <p:nvSpPr>
            <p:cNvPr id="34" name="Rectangle 32">
              <a:extLst>
                <a:ext uri="{FF2B5EF4-FFF2-40B4-BE49-F238E27FC236}">
                  <a16:creationId xmlns:a16="http://schemas.microsoft.com/office/drawing/2014/main" xmlns="" id="{AF45656F-A37B-31E2-9BC3-B2AC0ECDA709}"/>
                </a:ext>
              </a:extLst>
            </p:cNvPr>
            <p:cNvSpPr/>
            <p:nvPr/>
          </p:nvSpPr>
          <p:spPr>
            <a:xfrm>
              <a:off x="407368" y="1943944"/>
              <a:ext cx="2879314" cy="400110"/>
            </a:xfrm>
            <a:prstGeom prst="rect">
              <a:avLst/>
            </a:prstGeom>
          </p:spPr>
          <p:txBody>
            <a:bodyPr wrap="square" anchor="b">
              <a:spAutoFit/>
            </a:bodyPr>
            <a:lstStyle/>
            <a:p>
              <a:pPr algn="r"/>
              <a:r>
                <a:rPr lang="da-DK" sz="2000" b="1" dirty="0">
                  <a:solidFill>
                    <a:srgbClr val="F75148"/>
                  </a:solidFill>
                </a:rPr>
                <a:t>PREVENCIÓN</a:t>
              </a:r>
              <a:endParaRPr lang="en-US" sz="2000" b="1" dirty="0">
                <a:solidFill>
                  <a:srgbClr val="F75148"/>
                </a:solidFill>
              </a:endParaRPr>
            </a:p>
          </p:txBody>
        </p:sp>
        <p:sp>
          <p:nvSpPr>
            <p:cNvPr id="36" name="Rectangle 33">
              <a:extLst>
                <a:ext uri="{FF2B5EF4-FFF2-40B4-BE49-F238E27FC236}">
                  <a16:creationId xmlns:a16="http://schemas.microsoft.com/office/drawing/2014/main" xmlns="" id="{35EBAABC-FAC4-EC4B-5993-62DB22565FC6}"/>
                </a:ext>
              </a:extLst>
            </p:cNvPr>
            <p:cNvSpPr/>
            <p:nvPr/>
          </p:nvSpPr>
          <p:spPr>
            <a:xfrm>
              <a:off x="407369" y="2273829"/>
              <a:ext cx="2879314" cy="1384995"/>
            </a:xfrm>
            <a:prstGeom prst="rect">
              <a:avLst/>
            </a:prstGeom>
          </p:spPr>
          <p:txBody>
            <a:bodyPr wrap="square">
              <a:spAutoFit/>
            </a:bodyPr>
            <a:lstStyle/>
            <a:p>
              <a:pPr algn="just"/>
              <a:r>
                <a:rPr lang="es-PE" sz="1400" dirty="0"/>
                <a:t>Desde el mes de julio de 2022 se viene ejecutando la campana Corazón Azul, con el lema: La trata existe ¡Denuncia!. Gracias a ello se ha logrado informar a más de 3000 personas.</a:t>
              </a:r>
            </a:p>
          </p:txBody>
        </p:sp>
      </p:grpSp>
      <p:sp>
        <p:nvSpPr>
          <p:cNvPr id="41" name="Oval 35">
            <a:extLst>
              <a:ext uri="{FF2B5EF4-FFF2-40B4-BE49-F238E27FC236}">
                <a16:creationId xmlns:a16="http://schemas.microsoft.com/office/drawing/2014/main" xmlns="" id="{9628C3C9-17D8-F507-75CE-1CF235A990E7}"/>
              </a:ext>
            </a:extLst>
          </p:cNvPr>
          <p:cNvSpPr/>
          <p:nvPr/>
        </p:nvSpPr>
        <p:spPr>
          <a:xfrm>
            <a:off x="5253788" y="3333847"/>
            <a:ext cx="1684426" cy="1689237"/>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dirty="0">
              <a:solidFill>
                <a:schemeClr val="tx1"/>
              </a:solidFill>
            </a:endParaRPr>
          </a:p>
        </p:txBody>
      </p:sp>
      <p:sp>
        <p:nvSpPr>
          <p:cNvPr id="42" name="TextBox 36">
            <a:extLst>
              <a:ext uri="{FF2B5EF4-FFF2-40B4-BE49-F238E27FC236}">
                <a16:creationId xmlns:a16="http://schemas.microsoft.com/office/drawing/2014/main" xmlns="" id="{61FC7617-E62D-13CE-5F1F-F7AAAB2BF8A2}"/>
              </a:ext>
            </a:extLst>
          </p:cNvPr>
          <p:cNvSpPr txBox="1"/>
          <p:nvPr/>
        </p:nvSpPr>
        <p:spPr>
          <a:xfrm>
            <a:off x="6552722" y="2342451"/>
            <a:ext cx="886781" cy="923330"/>
          </a:xfrm>
          <a:prstGeom prst="rect">
            <a:avLst/>
          </a:prstGeom>
          <a:noFill/>
        </p:spPr>
        <p:txBody>
          <a:bodyPr wrap="none" rtlCol="0" anchor="ctr">
            <a:spAutoFit/>
          </a:bodyPr>
          <a:lstStyle>
            <a:defPPr>
              <a:defRPr lang="es-PE"/>
            </a:defPPr>
            <a:lvl1pPr algn="ctr">
              <a:defRPr sz="5400" b="1">
                <a:solidFill>
                  <a:schemeClr val="bg1"/>
                </a:solidFill>
              </a:defRPr>
            </a:lvl1pPr>
          </a:lstStyle>
          <a:p>
            <a:r>
              <a:rPr lang="en-US" dirty="0"/>
              <a:t>01</a:t>
            </a:r>
          </a:p>
        </p:txBody>
      </p:sp>
      <p:sp>
        <p:nvSpPr>
          <p:cNvPr id="43" name="TextBox 37">
            <a:extLst>
              <a:ext uri="{FF2B5EF4-FFF2-40B4-BE49-F238E27FC236}">
                <a16:creationId xmlns:a16="http://schemas.microsoft.com/office/drawing/2014/main" xmlns="" id="{4E2B8523-4039-FB83-1A26-957EB6CB6119}"/>
              </a:ext>
            </a:extLst>
          </p:cNvPr>
          <p:cNvSpPr txBox="1"/>
          <p:nvPr/>
        </p:nvSpPr>
        <p:spPr>
          <a:xfrm>
            <a:off x="6562830" y="5154926"/>
            <a:ext cx="886781" cy="923330"/>
          </a:xfrm>
          <a:prstGeom prst="rect">
            <a:avLst/>
          </a:prstGeom>
          <a:noFill/>
        </p:spPr>
        <p:txBody>
          <a:bodyPr wrap="none" rtlCol="0" anchor="ctr">
            <a:spAutoFit/>
          </a:bodyPr>
          <a:lstStyle/>
          <a:p>
            <a:pPr algn="ctr"/>
            <a:r>
              <a:rPr lang="en-US" sz="5400" b="1" dirty="0">
                <a:solidFill>
                  <a:schemeClr val="bg1"/>
                </a:solidFill>
              </a:rPr>
              <a:t>02</a:t>
            </a:r>
          </a:p>
        </p:txBody>
      </p:sp>
      <p:sp>
        <p:nvSpPr>
          <p:cNvPr id="44" name="TextBox 38">
            <a:extLst>
              <a:ext uri="{FF2B5EF4-FFF2-40B4-BE49-F238E27FC236}">
                <a16:creationId xmlns:a16="http://schemas.microsoft.com/office/drawing/2014/main" xmlns="" id="{31107EE4-086C-29FC-565A-EAD9E048F2C6}"/>
              </a:ext>
            </a:extLst>
          </p:cNvPr>
          <p:cNvSpPr txBox="1"/>
          <p:nvPr/>
        </p:nvSpPr>
        <p:spPr>
          <a:xfrm>
            <a:off x="3857297" y="3710571"/>
            <a:ext cx="886781" cy="923330"/>
          </a:xfrm>
          <a:prstGeom prst="rect">
            <a:avLst/>
          </a:prstGeom>
          <a:noFill/>
        </p:spPr>
        <p:txBody>
          <a:bodyPr wrap="none" rtlCol="0" anchor="ctr">
            <a:spAutoFit/>
          </a:bodyPr>
          <a:lstStyle/>
          <a:p>
            <a:pPr algn="ctr"/>
            <a:r>
              <a:rPr lang="en-US" sz="5400" b="1" dirty="0">
                <a:solidFill>
                  <a:schemeClr val="bg1"/>
                </a:solidFill>
              </a:rPr>
              <a:t>03</a:t>
            </a:r>
          </a:p>
        </p:txBody>
      </p:sp>
      <p:pic>
        <p:nvPicPr>
          <p:cNvPr id="49" name="Imagen 48">
            <a:extLst>
              <a:ext uri="{FF2B5EF4-FFF2-40B4-BE49-F238E27FC236}">
                <a16:creationId xmlns:a16="http://schemas.microsoft.com/office/drawing/2014/main" xmlns="" id="{862D6E7E-DF2D-510E-2807-264C6559EE31}"/>
              </a:ext>
            </a:extLst>
          </p:cNvPr>
          <p:cNvPicPr>
            <a:picLocks noChangeAspect="1"/>
          </p:cNvPicPr>
          <p:nvPr/>
        </p:nvPicPr>
        <p:blipFill rotWithShape="1">
          <a:blip r:embed="rId2"/>
          <a:srcRect l="11697" r="2008" b="32364"/>
          <a:stretch/>
        </p:blipFill>
        <p:spPr>
          <a:xfrm>
            <a:off x="5146810" y="3207242"/>
            <a:ext cx="1898380" cy="1933267"/>
          </a:xfrm>
          <a:prstGeom prst="ellipse">
            <a:avLst/>
          </a:prstGeom>
          <a:ln w="12700">
            <a:solidFill>
              <a:schemeClr val="bg1"/>
            </a:solidFill>
          </a:ln>
        </p:spPr>
      </p:pic>
      <p:sp>
        <p:nvSpPr>
          <p:cNvPr id="50" name="Rectangle 23">
            <a:extLst>
              <a:ext uri="{FF2B5EF4-FFF2-40B4-BE49-F238E27FC236}">
                <a16:creationId xmlns:a16="http://schemas.microsoft.com/office/drawing/2014/main" xmlns="" id="{46EBC5EB-F23A-7CEF-F437-DEA9DBD2B068}"/>
              </a:ext>
            </a:extLst>
          </p:cNvPr>
          <p:cNvSpPr/>
          <p:nvPr/>
        </p:nvSpPr>
        <p:spPr>
          <a:xfrm>
            <a:off x="8420619" y="1874498"/>
            <a:ext cx="2664295" cy="400110"/>
          </a:xfrm>
          <a:prstGeom prst="rect">
            <a:avLst/>
          </a:prstGeom>
        </p:spPr>
        <p:txBody>
          <a:bodyPr wrap="square" anchor="b">
            <a:spAutoFit/>
          </a:bodyPr>
          <a:lstStyle/>
          <a:p>
            <a:r>
              <a:rPr lang="da-DK" sz="2000" b="1" dirty="0">
                <a:solidFill>
                  <a:srgbClr val="04AC9A"/>
                </a:solidFill>
              </a:rPr>
              <a:t>ASISTENCIA TÉCNICA</a:t>
            </a:r>
            <a:endParaRPr lang="en-US" sz="2000" b="1" dirty="0">
              <a:solidFill>
                <a:srgbClr val="04AC9A"/>
              </a:solidFill>
            </a:endParaRPr>
          </a:p>
        </p:txBody>
      </p:sp>
      <p:sp>
        <p:nvSpPr>
          <p:cNvPr id="51" name="Rectangle 24">
            <a:extLst>
              <a:ext uri="{FF2B5EF4-FFF2-40B4-BE49-F238E27FC236}">
                <a16:creationId xmlns:a16="http://schemas.microsoft.com/office/drawing/2014/main" xmlns="" id="{26487588-481C-3709-D972-4B6C5C154F1A}"/>
              </a:ext>
            </a:extLst>
          </p:cNvPr>
          <p:cNvSpPr/>
          <p:nvPr/>
        </p:nvSpPr>
        <p:spPr>
          <a:xfrm>
            <a:off x="8420620" y="2204383"/>
            <a:ext cx="2664295" cy="1384995"/>
          </a:xfrm>
          <a:prstGeom prst="rect">
            <a:avLst/>
          </a:prstGeom>
        </p:spPr>
        <p:txBody>
          <a:bodyPr wrap="square">
            <a:spAutoFit/>
          </a:bodyPr>
          <a:lstStyle/>
          <a:p>
            <a:pPr algn="just"/>
            <a:r>
              <a:rPr lang="es-PE" sz="1400" dirty="0"/>
              <a:t>En el marco de la asistencia técnica brindada a los espacios de coordinación regional, se ha logrado incluir la problemática de trata de personas en 20 diagnósticos de PDRC.</a:t>
            </a:r>
          </a:p>
        </p:txBody>
      </p:sp>
    </p:spTree>
    <p:extLst>
      <p:ext uri="{BB962C8B-B14F-4D97-AF65-F5344CB8AC3E}">
        <p14:creationId xmlns:p14="http://schemas.microsoft.com/office/powerpoint/2010/main" val="22725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xmlns="" id="{9F875978-11B9-D657-D0C8-7A23F148841A}"/>
              </a:ext>
            </a:extLst>
          </p:cNvPr>
          <p:cNvSpPr txBox="1">
            <a:spLocks/>
          </p:cNvSpPr>
          <p:nvPr/>
        </p:nvSpPr>
        <p:spPr>
          <a:xfrm>
            <a:off x="101444" y="916609"/>
            <a:ext cx="11989112" cy="614393"/>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82563"/>
            <a:r>
              <a:rPr lang="es-PE" sz="3200" b="1" dirty="0">
                <a:solidFill>
                  <a:srgbClr val="011643"/>
                </a:solidFill>
                <a:latin typeface="Century Gothic" panose="020B0502020202020204" pitchFamily="34" charset="0"/>
              </a:rPr>
              <a:t>ACCIONES EN LA REGIÓN LIMA PROVINCIAS </a:t>
            </a:r>
          </a:p>
        </p:txBody>
      </p:sp>
      <p:sp>
        <p:nvSpPr>
          <p:cNvPr id="4" name="CuadroTexto 3">
            <a:extLst>
              <a:ext uri="{FF2B5EF4-FFF2-40B4-BE49-F238E27FC236}">
                <a16:creationId xmlns:a16="http://schemas.microsoft.com/office/drawing/2014/main" xmlns="" id="{207A7E8B-EE91-81C2-3E0E-D8BA95635BEF}"/>
              </a:ext>
            </a:extLst>
          </p:cNvPr>
          <p:cNvSpPr txBox="1"/>
          <p:nvPr/>
        </p:nvSpPr>
        <p:spPr>
          <a:xfrm>
            <a:off x="472440" y="1747083"/>
            <a:ext cx="5623560" cy="4247317"/>
          </a:xfrm>
          <a:prstGeom prst="rect">
            <a:avLst/>
          </a:prstGeom>
          <a:noFill/>
        </p:spPr>
        <p:txBody>
          <a:bodyPr wrap="square">
            <a:spAutoFit/>
          </a:bodyPr>
          <a:lstStyle/>
          <a:p>
            <a:pPr marL="285750" indent="-285750" algn="just">
              <a:buFont typeface="Wingdings" panose="05000000000000000000" pitchFamily="2" charset="2"/>
              <a:buChar char="Ø"/>
            </a:pPr>
            <a:r>
              <a:rPr lang="es-PE" dirty="0"/>
              <a:t>La región Lima cuenta con la Comisión Provincial Multisectorial contra la Trata de Personas en la Región Lima, espacio regional de articulación multisectorial en la que participan instituciones como el Gobierno Regional de Lima, el Ministerio Público, la Policía Nacional, el Poder Judicial, la Defensoría del Pueblo, Defensa Pública del Ministerio de Justicia y Derechos Humanos e instituciones de la sociedad civil. </a:t>
            </a:r>
          </a:p>
          <a:p>
            <a:pPr marL="285750" indent="-285750" algn="just">
              <a:buFont typeface="Wingdings" panose="05000000000000000000" pitchFamily="2" charset="2"/>
              <a:buChar char="Ø"/>
            </a:pPr>
            <a:endParaRPr lang="es-PE" dirty="0"/>
          </a:p>
          <a:p>
            <a:pPr marL="285750" indent="-285750" algn="just">
              <a:buFont typeface="Wingdings" panose="05000000000000000000" pitchFamily="2" charset="2"/>
              <a:buChar char="Ø"/>
            </a:pPr>
            <a:r>
              <a:rPr lang="es-PE" dirty="0"/>
              <a:t>Para la persecución penal del delito de trata de personas la región no cuenta con una fiscalía especializada en delitos de trata de personas y tampoco con una unidad especializada en la investigación del delito de trata de personas y tráfico ilícito de migrantes de la Policía Nacional del Perú.</a:t>
            </a:r>
          </a:p>
        </p:txBody>
      </p:sp>
      <p:pic>
        <p:nvPicPr>
          <p:cNvPr id="5122" name="Picture 2" descr="No hay ninguna descripción de la foto disponible.">
            <a:extLst>
              <a:ext uri="{FF2B5EF4-FFF2-40B4-BE49-F238E27FC236}">
                <a16:creationId xmlns:a16="http://schemas.microsoft.com/office/drawing/2014/main" xmlns="" id="{2188680F-DC13-4956-99AB-B9A39AAEA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1236" y="2232949"/>
            <a:ext cx="4186238" cy="257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373BF86-8DB1-44C1-8AD8-DF64D4251787}"/>
              </a:ext>
            </a:extLst>
          </p:cNvPr>
          <p:cNvSpPr txBox="1"/>
          <p:nvPr/>
        </p:nvSpPr>
        <p:spPr>
          <a:xfrm>
            <a:off x="473242" y="1283368"/>
            <a:ext cx="5815263" cy="4193712"/>
          </a:xfrm>
          <a:prstGeom prst="rect">
            <a:avLst/>
          </a:prstGeom>
          <a:noFill/>
        </p:spPr>
        <p:txBody>
          <a:bodyPr wrap="square">
            <a:spAutoFit/>
          </a:bodyPr>
          <a:lstStyle/>
          <a:p>
            <a:pPr marL="342900" indent="-342900" algn="just">
              <a:lnSpc>
                <a:spcPct val="115000"/>
              </a:lnSpc>
              <a:spcBef>
                <a:spcPts val="600"/>
              </a:spcBef>
              <a:spcAft>
                <a:spcPts val="600"/>
              </a:spcAft>
              <a:buFont typeface="Wingdings" panose="05000000000000000000" pitchFamily="2" charset="2"/>
              <a:buChar char="Ø"/>
            </a:pPr>
            <a:r>
              <a:rPr lang="es-MX" sz="1600" dirty="0">
                <a:effectLst/>
                <a:latin typeface="Arial" panose="020B0604020202020204" pitchFamily="34" charset="0"/>
                <a:ea typeface="Calibri" panose="020F0502020204030204" pitchFamily="34" charset="0"/>
                <a:cs typeface="Times New Roman" panose="02020603050405020304" pitchFamily="18" charset="0"/>
              </a:rPr>
              <a:t>En lo que va del año se han desarrollado 3 sesiones ordinarias de Comisión Regional Multisectorial en la que se efectuó el seguimiento al cumplimiento del plan operativo, se coordinaron </a:t>
            </a:r>
            <a:r>
              <a:rPr lang="es-PE"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actividades para la Campaña Corazón Azul 2022 en el marco del Dia Mundial contra la Trata de Personas</a:t>
            </a:r>
            <a:r>
              <a:rPr lang="es-MX" sz="1600" dirty="0">
                <a:effectLst/>
                <a:latin typeface="Arial" panose="020B0604020202020204" pitchFamily="34" charset="0"/>
                <a:ea typeface="Calibri" panose="020F0502020204030204" pitchFamily="34" charset="0"/>
                <a:cs typeface="Times New Roman" panose="02020603050405020304" pitchFamily="18" charset="0"/>
              </a:rPr>
              <a:t>, entre otros.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Ø"/>
            </a:pPr>
            <a:r>
              <a:rPr lang="es-MX" sz="1600" dirty="0">
                <a:effectLst/>
                <a:latin typeface="Calibri  "/>
                <a:ea typeface="Calibri" panose="020F0502020204030204" pitchFamily="34" charset="0"/>
                <a:cs typeface="Times New Roman" panose="02020603050405020304" pitchFamily="18" charset="0"/>
              </a:rPr>
              <a:t>Con fecha 01 de septiembre, se participó en el Taller Especializado: "La Reintegración de las Personas Afectadas por el Delito de Trata de Personas”, con el tema “El Rol del Estado Frente a la Trata de Personas”. Dirigido a Operadores encargados de la atención y reintegración de las NNA afectadas/os por el delito de trata de personas del MIMP (CAR y UPE), MINSA, MINJUSDH, MINEDU, MP (UDAVIT) de la Región Lima Provincias.</a:t>
            </a:r>
            <a:endParaRPr lang="es-PE" sz="1600" dirty="0">
              <a:effectLst/>
              <a:latin typeface="Calibri  "/>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DDD939E4-B298-495C-8411-EEBFDFF96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682" y="1393908"/>
            <a:ext cx="4654212" cy="350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9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79F9717-13AC-4B31-9A37-E325D35A429A}"/>
              </a:ext>
            </a:extLst>
          </p:cNvPr>
          <p:cNvSpPr txBox="1"/>
          <p:nvPr/>
        </p:nvSpPr>
        <p:spPr>
          <a:xfrm>
            <a:off x="753978" y="1522149"/>
            <a:ext cx="4932947" cy="5159618"/>
          </a:xfrm>
          <a:prstGeom prst="rect">
            <a:avLst/>
          </a:prstGeom>
          <a:noFill/>
        </p:spPr>
        <p:txBody>
          <a:bodyPr wrap="square">
            <a:spAutoFit/>
          </a:bodyPr>
          <a:lstStyle/>
          <a:p>
            <a:pPr marL="342900" lvl="0" indent="-342900" algn="just">
              <a:lnSpc>
                <a:spcPct val="115000"/>
              </a:lnSpc>
              <a:spcBef>
                <a:spcPts val="600"/>
              </a:spcBef>
              <a:spcAft>
                <a:spcPts val="600"/>
              </a:spcAft>
              <a:buFont typeface="Wingdings" panose="05000000000000000000" pitchFamily="2" charset="2"/>
              <a:buChar char="Ø"/>
            </a:pPr>
            <a:r>
              <a:rPr lang="es-MX" sz="1800" dirty="0">
                <a:latin typeface="Calibri  "/>
                <a:cs typeface="Times New Roman" panose="02020603050405020304" pitchFamily="18" charset="0"/>
              </a:rPr>
              <a:t>Con fecha 25 de octubre, se tuvo una reunión de asistencia técnica con la Municipalidad de Cañete y Huara, con la finalidad de iniciar las gestiones que correspondan para la creación del Comité Provincial Multisectorial contra la Trata de Personas y el Tráfico Ilícito de Migrantes de Cañete y Huara. </a:t>
            </a:r>
          </a:p>
          <a:p>
            <a:pPr marL="342900" lvl="0" indent="-342900" algn="just">
              <a:lnSpc>
                <a:spcPct val="115000"/>
              </a:lnSpc>
              <a:spcBef>
                <a:spcPts val="600"/>
              </a:spcBef>
              <a:spcAft>
                <a:spcPts val="600"/>
              </a:spcAft>
              <a:buFont typeface="Wingdings" panose="05000000000000000000" pitchFamily="2" charset="2"/>
              <a:buChar char="Ø"/>
            </a:pPr>
            <a:r>
              <a:rPr lang="es-MX" dirty="0">
                <a:latin typeface="Calibri  "/>
                <a:cs typeface="Times New Roman" panose="02020603050405020304" pitchFamily="18" charset="0"/>
              </a:rPr>
              <a:t>Se espera que para el próximo año se continúe con el trabajo que se viene realizando, así como continuar con la propuesta de creación de comisiones provinciales y el fortalecimiento de capacidades de los funcionarios y servidores que intervienen en el tema de trata de personas en la Región.</a:t>
            </a:r>
            <a:endParaRPr lang="es-MX" sz="1800" dirty="0">
              <a:latin typeface="Calibri  "/>
              <a:cs typeface="Times New Roman" panose="02020603050405020304" pitchFamily="18" charset="0"/>
            </a:endParaRPr>
          </a:p>
          <a:p>
            <a:pPr marL="342900" lvl="0" indent="-342900" algn="just">
              <a:lnSpc>
                <a:spcPct val="115000"/>
              </a:lnSpc>
              <a:spcBef>
                <a:spcPts val="600"/>
              </a:spcBef>
              <a:spcAft>
                <a:spcPts val="600"/>
              </a:spcAft>
              <a:buFont typeface="Wingdings" panose="05000000000000000000" pitchFamily="2" charset="2"/>
              <a:buChar char="Ø"/>
            </a:pPr>
            <a:endParaRPr lang="es-PE" sz="1800" dirty="0">
              <a:latin typeface="Calibri  "/>
              <a:cs typeface="Times New Roman" panose="02020603050405020304" pitchFamily="18" charset="0"/>
            </a:endParaRPr>
          </a:p>
        </p:txBody>
      </p:sp>
      <p:pic>
        <p:nvPicPr>
          <p:cNvPr id="4" name="Imagen 3">
            <a:extLst>
              <a:ext uri="{FF2B5EF4-FFF2-40B4-BE49-F238E27FC236}">
                <a16:creationId xmlns:a16="http://schemas.microsoft.com/office/drawing/2014/main" xmlns="" id="{A4530BAD-9403-45F4-8041-202E398CA6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211" y="1497200"/>
            <a:ext cx="5374104" cy="3211157"/>
          </a:xfrm>
          <a:prstGeom prst="rect">
            <a:avLst/>
          </a:prstGeom>
          <a:noFill/>
        </p:spPr>
      </p:pic>
    </p:spTree>
    <p:extLst>
      <p:ext uri="{BB962C8B-B14F-4D97-AF65-F5344CB8AC3E}">
        <p14:creationId xmlns:p14="http://schemas.microsoft.com/office/powerpoint/2010/main" val="105213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Mininter  - Siempre con el Pueblo" id="{E5E0E05E-3605-47B1-89CD-A639C450FAC2}" vid="{9196AE2D-6955-4079-8F03-3B22B0CFA5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Mininter  - Siempre con el Pueblo</Template>
  <TotalTime>1550</TotalTime>
  <Words>732</Words>
  <Application>Microsoft Office PowerPoint</Application>
  <PresentationFormat>Panorámica</PresentationFormat>
  <Paragraphs>50</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Arial</vt:lpstr>
      <vt:lpstr>Calibri</vt:lpstr>
      <vt:lpstr>Calibri  </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Cintya Coronado Reyes</dc:creator>
  <cp:lastModifiedBy>Carmen Estefania Luis Leonardo</cp:lastModifiedBy>
  <cp:revision>68</cp:revision>
  <dcterms:created xsi:type="dcterms:W3CDTF">2022-04-04T14:16:26Z</dcterms:created>
  <dcterms:modified xsi:type="dcterms:W3CDTF">2022-11-25T21:38:59Z</dcterms:modified>
</cp:coreProperties>
</file>