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handoutMasterIdLst>
    <p:handoutMasterId r:id="rId50"/>
  </p:handoutMasterIdLst>
  <p:sldIdLst>
    <p:sldId id="256" r:id="rId2"/>
    <p:sldId id="3728" r:id="rId3"/>
    <p:sldId id="751" r:id="rId4"/>
    <p:sldId id="750" r:id="rId5"/>
    <p:sldId id="753" r:id="rId6"/>
    <p:sldId id="752" r:id="rId7"/>
    <p:sldId id="293" r:id="rId8"/>
    <p:sldId id="755" r:id="rId9"/>
    <p:sldId id="765" r:id="rId10"/>
    <p:sldId id="767" r:id="rId11"/>
    <p:sldId id="769" r:id="rId12"/>
    <p:sldId id="764" r:id="rId13"/>
    <p:sldId id="760" r:id="rId14"/>
    <p:sldId id="756" r:id="rId15"/>
    <p:sldId id="3729" r:id="rId16"/>
    <p:sldId id="3726" r:id="rId17"/>
    <p:sldId id="277" r:id="rId18"/>
    <p:sldId id="282" r:id="rId19"/>
    <p:sldId id="3704" r:id="rId20"/>
    <p:sldId id="3705" r:id="rId21"/>
    <p:sldId id="3706" r:id="rId22"/>
    <p:sldId id="3707" r:id="rId23"/>
    <p:sldId id="3708" r:id="rId24"/>
    <p:sldId id="3709" r:id="rId25"/>
    <p:sldId id="3724" r:id="rId26"/>
    <p:sldId id="3711" r:id="rId27"/>
    <p:sldId id="3727" r:id="rId28"/>
    <p:sldId id="3713" r:id="rId29"/>
    <p:sldId id="3712" r:id="rId30"/>
    <p:sldId id="3714" r:id="rId31"/>
    <p:sldId id="3715" r:id="rId32"/>
    <p:sldId id="3716" r:id="rId33"/>
    <p:sldId id="3717" r:id="rId34"/>
    <p:sldId id="3718" r:id="rId35"/>
    <p:sldId id="3719" r:id="rId36"/>
    <p:sldId id="3720" r:id="rId37"/>
    <p:sldId id="3721" r:id="rId38"/>
    <p:sldId id="3722" r:id="rId39"/>
    <p:sldId id="3723" r:id="rId40"/>
    <p:sldId id="3732" r:id="rId41"/>
    <p:sldId id="302" r:id="rId42"/>
    <p:sldId id="3730" r:id="rId43"/>
    <p:sldId id="3731" r:id="rId44"/>
    <p:sldId id="3734" r:id="rId45"/>
    <p:sldId id="3735" r:id="rId46"/>
    <p:sldId id="3733" r:id="rId47"/>
    <p:sldId id="261" r:id="rId48"/>
  </p:sldIdLst>
  <p:sldSz cx="12192000" cy="6858000"/>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D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291" autoAdjust="0"/>
  </p:normalViewPr>
  <p:slideViewPr>
    <p:cSldViewPr snapToGrid="0">
      <p:cViewPr varScale="1">
        <p:scale>
          <a:sx n="92" d="100"/>
          <a:sy n="92" d="100"/>
        </p:scale>
        <p:origin x="90" y="90"/>
      </p:cViewPr>
      <p:guideLst/>
    </p:cSldViewPr>
  </p:slideViewPr>
  <p:notesTextViewPr>
    <p:cViewPr>
      <p:scale>
        <a:sx n="1" d="1"/>
        <a:sy n="1" d="1"/>
      </p:scale>
      <p:origin x="0" y="0"/>
    </p:cViewPr>
  </p:notesTextViewPr>
  <p:notesViewPr>
    <p:cSldViewPr snapToGrid="0">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2603773236452444"/>
          <c:y val="0.16768179108925643"/>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es-E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127593575151542"/>
          <c:y val="0.33131777048015315"/>
          <c:w val="0.81357192843290271"/>
          <c:h val="0.54328320037137645"/>
        </c:manualLayout>
      </c:layout>
      <c:pie3DChart>
        <c:varyColors val="1"/>
        <c:ser>
          <c:idx val="0"/>
          <c:order val="0"/>
          <c:tx>
            <c:strRef>
              <c:f>Hoja1!$B$1</c:f>
              <c:strCache>
                <c:ptCount val="1"/>
                <c:pt idx="0">
                  <c:v>Indicadores 2022</c:v>
                </c:pt>
              </c:strCache>
            </c:strRef>
          </c:tx>
          <c:dPt>
            <c:idx val="0"/>
            <c:bubble3D val="0"/>
            <c:spPr>
              <a:solidFill>
                <a:schemeClr val="accent1"/>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1-EE26-48B6-94A4-07D15049DE1E}"/>
              </c:ext>
            </c:extLst>
          </c:dPt>
          <c:dPt>
            <c:idx val="1"/>
            <c:bubble3D val="0"/>
            <c:spPr>
              <a:solidFill>
                <a:schemeClr val="accent2"/>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3-EE26-48B6-94A4-07D15049DE1E}"/>
              </c:ext>
            </c:extLst>
          </c:dPt>
          <c:dLbls>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s-ES"/>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Hoja1!$A$2:$A$3</c:f>
              <c:strCache>
                <c:ptCount val="2"/>
                <c:pt idx="0">
                  <c:v>Cumplidos</c:v>
                </c:pt>
                <c:pt idx="1">
                  <c:v>No cumplidos</c:v>
                </c:pt>
              </c:strCache>
            </c:strRef>
          </c:cat>
          <c:val>
            <c:numRef>
              <c:f>Hoja1!$B$2:$B$3</c:f>
              <c:numCache>
                <c:formatCode>General</c:formatCode>
                <c:ptCount val="2"/>
                <c:pt idx="0">
                  <c:v>6</c:v>
                </c:pt>
                <c:pt idx="1">
                  <c:v>1</c:v>
                </c:pt>
              </c:numCache>
            </c:numRef>
          </c:val>
          <c:extLst xmlns:c16r2="http://schemas.microsoft.com/office/drawing/2015/06/chart">
            <c:ext xmlns:c16="http://schemas.microsoft.com/office/drawing/2014/chart" uri="{C3380CC4-5D6E-409C-BE32-E72D297353CC}">
              <c16:uniqueId val="{00000000-F2E1-4D10-A283-329D647C697C}"/>
            </c:ext>
          </c:extLst>
        </c:ser>
        <c:dLbls>
          <c:dLblPos val="bestFit"/>
          <c:showLegendKey val="0"/>
          <c:showVal val="1"/>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s-E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1">
          <a:solidFill>
            <a:schemeClr val="tx1"/>
          </a:solidFill>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794751810200643"/>
          <c:y val="0.17656988664692164"/>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es-E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4140602962544391E-2"/>
          <c:y val="0.30819130567097525"/>
          <c:w val="0.81097653332856712"/>
          <c:h val="0.51734976787548037"/>
        </c:manualLayout>
      </c:layout>
      <c:pie3DChart>
        <c:varyColors val="1"/>
        <c:ser>
          <c:idx val="0"/>
          <c:order val="0"/>
          <c:tx>
            <c:strRef>
              <c:f>Hoja1!$B$1</c:f>
              <c:strCache>
                <c:ptCount val="1"/>
                <c:pt idx="0">
                  <c:v>Indicadores 2023</c:v>
                </c:pt>
              </c:strCache>
            </c:strRef>
          </c:tx>
          <c:dPt>
            <c:idx val="0"/>
            <c:bubble3D val="0"/>
            <c:spPr>
              <a:solidFill>
                <a:schemeClr val="accent1"/>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1-C833-47FE-99EB-9E27F74A4558}"/>
              </c:ext>
            </c:extLst>
          </c:dPt>
          <c:dPt>
            <c:idx val="1"/>
            <c:bubble3D val="0"/>
            <c:spPr>
              <a:solidFill>
                <a:schemeClr val="accent2"/>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3-C833-47FE-99EB-9E27F74A4558}"/>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s-ES"/>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Hoja1!$A$2:$A$3</c:f>
              <c:strCache>
                <c:ptCount val="2"/>
                <c:pt idx="0">
                  <c:v>Cumplidos</c:v>
                </c:pt>
                <c:pt idx="1">
                  <c:v>No cumplidos</c:v>
                </c:pt>
              </c:strCache>
            </c:strRef>
          </c:cat>
          <c:val>
            <c:numRef>
              <c:f>Hoja1!$B$2:$B$3</c:f>
              <c:numCache>
                <c:formatCode>General</c:formatCode>
                <c:ptCount val="2"/>
                <c:pt idx="0">
                  <c:v>4</c:v>
                </c:pt>
                <c:pt idx="1">
                  <c:v>4</c:v>
                </c:pt>
              </c:numCache>
            </c:numRef>
          </c:val>
          <c:extLst xmlns:c16r2="http://schemas.microsoft.com/office/drawing/2015/06/chart">
            <c:ext xmlns:c16="http://schemas.microsoft.com/office/drawing/2014/chart" uri="{C3380CC4-5D6E-409C-BE32-E72D297353CC}">
              <c16:uniqueId val="{00000000-F626-48C6-9A8F-3F934F51315D}"/>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s-E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1">
          <a:solidFill>
            <a:schemeClr val="tx1"/>
          </a:solidFill>
        </a:defRPr>
      </a:pPr>
      <a:endParaRPr lang="es-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9828815506517542"/>
          <c:y val="0.21782921372668931"/>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es-E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72837666689181E-2"/>
          <c:y val="0.33584963500259329"/>
          <c:w val="0.82772782294273106"/>
          <c:h val="0.56382786675852892"/>
        </c:manualLayout>
      </c:layout>
      <c:pie3DChart>
        <c:varyColors val="1"/>
        <c:ser>
          <c:idx val="0"/>
          <c:order val="0"/>
          <c:tx>
            <c:strRef>
              <c:f>Hoja1!$B$1</c:f>
              <c:strCache>
                <c:ptCount val="1"/>
                <c:pt idx="0">
                  <c:v>Acciones estratégicas 2022</c:v>
                </c:pt>
              </c:strCache>
            </c:strRef>
          </c:tx>
          <c:dPt>
            <c:idx val="0"/>
            <c:bubble3D val="0"/>
            <c:spPr>
              <a:solidFill>
                <a:schemeClr val="accent1"/>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1-3516-4456-9301-770FA277D898}"/>
              </c:ext>
            </c:extLst>
          </c:dPt>
          <c:dPt>
            <c:idx val="1"/>
            <c:bubble3D val="0"/>
            <c:spPr>
              <a:solidFill>
                <a:schemeClr val="accent2"/>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3-3516-4456-9301-770FA277D898}"/>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s-ES"/>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Hoja1!$A$2:$A$3</c:f>
              <c:strCache>
                <c:ptCount val="2"/>
                <c:pt idx="0">
                  <c:v>Cumplidos</c:v>
                </c:pt>
                <c:pt idx="1">
                  <c:v>No cumplidos</c:v>
                </c:pt>
              </c:strCache>
            </c:strRef>
          </c:cat>
          <c:val>
            <c:numRef>
              <c:f>Hoja1!$B$2:$B$3</c:f>
              <c:numCache>
                <c:formatCode>General</c:formatCode>
                <c:ptCount val="2"/>
                <c:pt idx="0">
                  <c:v>8</c:v>
                </c:pt>
                <c:pt idx="1">
                  <c:v>3</c:v>
                </c:pt>
              </c:numCache>
            </c:numRef>
          </c:val>
          <c:extLst xmlns:c16r2="http://schemas.microsoft.com/office/drawing/2015/06/chart">
            <c:ext xmlns:c16="http://schemas.microsoft.com/office/drawing/2014/chart" uri="{C3380CC4-5D6E-409C-BE32-E72D297353CC}">
              <c16:uniqueId val="{00000000-2645-4F15-81F1-07D8BF114134}"/>
            </c:ext>
          </c:extLst>
        </c:ser>
        <c:dLbls>
          <c:dLblPos val="bestFit"/>
          <c:showLegendKey val="0"/>
          <c:showVal val="1"/>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s-E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1">
          <a:solidFill>
            <a:schemeClr val="tx1"/>
          </a:solidFill>
        </a:defRPr>
      </a:pPr>
      <a:endParaRPr lang="es-E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0427188592628934"/>
          <c:y val="0.10847751031301527"/>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es-E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1584147335412566E-2"/>
          <c:y val="0.24737392247630521"/>
          <c:w val="0.93683170532917481"/>
          <c:h val="0.63753172379946044"/>
        </c:manualLayout>
      </c:layout>
      <c:pie3DChart>
        <c:varyColors val="1"/>
        <c:ser>
          <c:idx val="0"/>
          <c:order val="0"/>
          <c:tx>
            <c:strRef>
              <c:f>Hoja1!$B$1</c:f>
              <c:strCache>
                <c:ptCount val="1"/>
                <c:pt idx="0">
                  <c:v>Acciones estratégicas 2023</c:v>
                </c:pt>
              </c:strCache>
            </c:strRef>
          </c:tx>
          <c:dPt>
            <c:idx val="0"/>
            <c:bubble3D val="0"/>
            <c:spPr>
              <a:solidFill>
                <a:schemeClr val="accent1"/>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1-ACCC-47BE-8A22-21BE24C60080}"/>
              </c:ext>
            </c:extLst>
          </c:dPt>
          <c:dPt>
            <c:idx val="1"/>
            <c:bubble3D val="0"/>
            <c:spPr>
              <a:solidFill>
                <a:schemeClr val="accent2"/>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3-ACCC-47BE-8A22-21BE24C60080}"/>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s-ES"/>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Hoja1!$A$2:$A$3</c:f>
              <c:strCache>
                <c:ptCount val="2"/>
                <c:pt idx="0">
                  <c:v>Cumplidos</c:v>
                </c:pt>
                <c:pt idx="1">
                  <c:v>No cumplidos</c:v>
                </c:pt>
              </c:strCache>
            </c:strRef>
          </c:cat>
          <c:val>
            <c:numRef>
              <c:f>Hoja1!$B$2:$B$3</c:f>
              <c:numCache>
                <c:formatCode>General</c:formatCode>
                <c:ptCount val="2"/>
                <c:pt idx="0">
                  <c:v>4</c:v>
                </c:pt>
                <c:pt idx="1">
                  <c:v>7</c:v>
                </c:pt>
              </c:numCache>
            </c:numRef>
          </c:val>
          <c:extLst xmlns:c16r2="http://schemas.microsoft.com/office/drawing/2015/06/chart">
            <c:ext xmlns:c16="http://schemas.microsoft.com/office/drawing/2014/chart" uri="{C3380CC4-5D6E-409C-BE32-E72D297353CC}">
              <c16:uniqueId val="{00000000-E378-4715-AEF3-BDF9EF800D5F}"/>
            </c:ext>
          </c:extLst>
        </c:ser>
        <c:dLbls>
          <c:dLblPos val="bestFit"/>
          <c:showLegendKey val="0"/>
          <c:showVal val="1"/>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s-E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1">
          <a:solidFill>
            <a:schemeClr val="tx1"/>
          </a:solidFill>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EE109D-C302-4A8B-B5F8-01C3A9720272}" type="doc">
      <dgm:prSet loTypeId="urn:microsoft.com/office/officeart/2005/8/layout/cycle4" loCatId="cycle" qsTypeId="urn:microsoft.com/office/officeart/2005/8/quickstyle/simple1" qsCatId="simple" csTypeId="urn:microsoft.com/office/officeart/2005/8/colors/accent1_4" csCatId="accent1" phldr="1"/>
      <dgm:spPr/>
      <dgm:t>
        <a:bodyPr/>
        <a:lstStyle/>
        <a:p>
          <a:endParaRPr lang="es-PE"/>
        </a:p>
      </dgm:t>
    </dgm:pt>
    <dgm:pt modelId="{4FE8461D-6BD7-493B-8320-F1166F133C9D}">
      <dgm:prSet phldrT="[Texto]" custT="1"/>
      <dgm:spPr/>
      <dgm:t>
        <a:bodyPr/>
        <a:lstStyle/>
        <a:p>
          <a:r>
            <a:rPr lang="es-ES" sz="1400" b="1" dirty="0">
              <a:effectLst>
                <a:outerShdw blurRad="38100" dist="38100" dir="2700000" algn="tl">
                  <a:srgbClr val="000000">
                    <a:alpha val="43137"/>
                  </a:srgbClr>
                </a:outerShdw>
              </a:effectLst>
            </a:rPr>
            <a:t>Limitado crédito presupuestal</a:t>
          </a:r>
          <a:endParaRPr lang="es-PE" sz="1400" b="1" dirty="0">
            <a:effectLst>
              <a:outerShdw blurRad="38100" dist="38100" dir="2700000" algn="tl">
                <a:srgbClr val="000000">
                  <a:alpha val="43137"/>
                </a:srgbClr>
              </a:outerShdw>
            </a:effectLst>
          </a:endParaRPr>
        </a:p>
      </dgm:t>
    </dgm:pt>
    <dgm:pt modelId="{919CCA5E-1D30-400E-AA30-F6CEC05862B5}" type="parTrans" cxnId="{506AEEB5-9610-494A-93A7-11A8BAC0E2C5}">
      <dgm:prSet/>
      <dgm:spPr/>
      <dgm:t>
        <a:bodyPr/>
        <a:lstStyle/>
        <a:p>
          <a:endParaRPr lang="es-PE"/>
        </a:p>
      </dgm:t>
    </dgm:pt>
    <dgm:pt modelId="{74B13C2F-A873-41BF-9CB6-D17F61163650}" type="sibTrans" cxnId="{506AEEB5-9610-494A-93A7-11A8BAC0E2C5}">
      <dgm:prSet/>
      <dgm:spPr/>
      <dgm:t>
        <a:bodyPr/>
        <a:lstStyle/>
        <a:p>
          <a:endParaRPr lang="es-PE"/>
        </a:p>
      </dgm:t>
    </dgm:pt>
    <dgm:pt modelId="{470EF760-8B25-4BFC-B352-5860170BCDCC}">
      <dgm:prSet phldrT="[Texto]" custT="1"/>
      <dgm:spPr/>
      <dgm:t>
        <a:bodyPr/>
        <a:lstStyle/>
        <a:p>
          <a:r>
            <a:rPr lang="es-ES" sz="1400" b="1" dirty="0">
              <a:effectLst>
                <a:outerShdw blurRad="38100" dist="38100" dir="2700000" algn="tl">
                  <a:srgbClr val="000000">
                    <a:alpha val="43137"/>
                  </a:srgbClr>
                </a:outerShdw>
              </a:effectLst>
            </a:rPr>
            <a:t>Declaración del Estado de Emergencia</a:t>
          </a:r>
          <a:endParaRPr lang="es-PE" sz="1400" b="1" dirty="0">
            <a:effectLst>
              <a:outerShdw blurRad="38100" dist="38100" dir="2700000" algn="tl">
                <a:srgbClr val="000000">
                  <a:alpha val="43137"/>
                </a:srgbClr>
              </a:outerShdw>
            </a:effectLst>
          </a:endParaRPr>
        </a:p>
      </dgm:t>
    </dgm:pt>
    <dgm:pt modelId="{E3E6157C-E675-45BC-87B3-D2928C8B5A65}" type="parTrans" cxnId="{5477FE0D-75B0-4660-A6D3-234C5399916D}">
      <dgm:prSet/>
      <dgm:spPr/>
      <dgm:t>
        <a:bodyPr/>
        <a:lstStyle/>
        <a:p>
          <a:endParaRPr lang="es-PE"/>
        </a:p>
      </dgm:t>
    </dgm:pt>
    <dgm:pt modelId="{F21F0193-DF7E-45BC-9F7F-A7F07FC20CD2}" type="sibTrans" cxnId="{5477FE0D-75B0-4660-A6D3-234C5399916D}">
      <dgm:prSet/>
      <dgm:spPr/>
      <dgm:t>
        <a:bodyPr/>
        <a:lstStyle/>
        <a:p>
          <a:endParaRPr lang="es-PE"/>
        </a:p>
      </dgm:t>
    </dgm:pt>
    <dgm:pt modelId="{6277DC7B-3C97-412C-A4EB-CCA1E8BFE424}">
      <dgm:prSet phldrT="[Texto]" custT="1"/>
      <dgm:spPr/>
      <dgm:t>
        <a:bodyPr/>
        <a:lstStyle/>
        <a:p>
          <a:r>
            <a:rPr lang="es-ES" sz="1400" b="1" dirty="0">
              <a:effectLst>
                <a:outerShdw blurRad="38100" dist="38100" dir="2700000" algn="tl">
                  <a:srgbClr val="000000">
                    <a:alpha val="43137"/>
                  </a:srgbClr>
                </a:outerShdw>
              </a:effectLst>
            </a:rPr>
            <a:t>Aprobación del reglamento de la D.L. 1213, “Ley de servicio de seguridad privada”</a:t>
          </a:r>
          <a:endParaRPr lang="es-PE" sz="1400" b="1" dirty="0">
            <a:effectLst>
              <a:outerShdw blurRad="38100" dist="38100" dir="2700000" algn="tl">
                <a:srgbClr val="000000">
                  <a:alpha val="43137"/>
                </a:srgbClr>
              </a:outerShdw>
            </a:effectLst>
          </a:endParaRPr>
        </a:p>
      </dgm:t>
    </dgm:pt>
    <dgm:pt modelId="{95243A03-DDA8-4FEC-B25F-C1A49193A311}" type="parTrans" cxnId="{9BEF31D6-AA59-474D-8018-95859AF75BBF}">
      <dgm:prSet/>
      <dgm:spPr/>
      <dgm:t>
        <a:bodyPr/>
        <a:lstStyle/>
        <a:p>
          <a:endParaRPr lang="es-PE"/>
        </a:p>
      </dgm:t>
    </dgm:pt>
    <dgm:pt modelId="{4BAD8F5D-AA20-446B-804A-DC3191228D14}" type="sibTrans" cxnId="{9BEF31D6-AA59-474D-8018-95859AF75BBF}">
      <dgm:prSet/>
      <dgm:spPr/>
      <dgm:t>
        <a:bodyPr/>
        <a:lstStyle/>
        <a:p>
          <a:endParaRPr lang="es-PE"/>
        </a:p>
      </dgm:t>
    </dgm:pt>
    <dgm:pt modelId="{98C359BC-494B-4C53-B16E-C61AFA53F36A}">
      <dgm:prSet phldrT="[Texto]" custT="1"/>
      <dgm:spPr/>
      <dgm:t>
        <a:bodyPr/>
        <a:lstStyle/>
        <a:p>
          <a:r>
            <a:rPr lang="es-PE" sz="1400" b="1" dirty="0">
              <a:effectLst>
                <a:outerShdw blurRad="38100" dist="38100" dir="2700000" algn="tl">
                  <a:srgbClr val="000000">
                    <a:alpha val="43137"/>
                  </a:srgbClr>
                </a:outerShdw>
              </a:effectLst>
            </a:rPr>
            <a:t>Condiciones climatológicas adversas en el país.</a:t>
          </a:r>
        </a:p>
      </dgm:t>
    </dgm:pt>
    <dgm:pt modelId="{D5F2BD9D-141E-4FD4-97D9-325AAF67B9D2}" type="parTrans" cxnId="{B5A4225B-26E3-4874-B1E5-64B0EF8C0D59}">
      <dgm:prSet/>
      <dgm:spPr/>
      <dgm:t>
        <a:bodyPr/>
        <a:lstStyle/>
        <a:p>
          <a:endParaRPr lang="es-PE"/>
        </a:p>
      </dgm:t>
    </dgm:pt>
    <dgm:pt modelId="{5A05F073-C241-4E93-B990-88D7C23DE547}" type="sibTrans" cxnId="{B5A4225B-26E3-4874-B1E5-64B0EF8C0D59}">
      <dgm:prSet/>
      <dgm:spPr/>
      <dgm:t>
        <a:bodyPr/>
        <a:lstStyle/>
        <a:p>
          <a:endParaRPr lang="es-PE"/>
        </a:p>
      </dgm:t>
    </dgm:pt>
    <dgm:pt modelId="{9C9A241A-21F5-4EA3-B0A1-841076332DA6}">
      <dgm:prSet phldrT="[Texto]" custT="1"/>
      <dgm:spPr/>
      <dgm:t>
        <a:bodyPr/>
        <a:lstStyle/>
        <a:p>
          <a:r>
            <a:rPr lang="es-ES" sz="1600" dirty="0"/>
            <a:t>Realización parcial de acciones de control, por falta de viáticos y pasajes. </a:t>
          </a:r>
          <a:endParaRPr lang="es-PE" sz="1600" dirty="0"/>
        </a:p>
      </dgm:t>
    </dgm:pt>
    <dgm:pt modelId="{0FC90C61-CAE3-492F-A81F-205827CDE719}" type="parTrans" cxnId="{61889CAC-2542-49EA-953E-83BFB4491B34}">
      <dgm:prSet/>
      <dgm:spPr/>
      <dgm:t>
        <a:bodyPr/>
        <a:lstStyle/>
        <a:p>
          <a:endParaRPr lang="es-PE"/>
        </a:p>
      </dgm:t>
    </dgm:pt>
    <dgm:pt modelId="{1A8E7BEF-89CA-499E-952B-954B8893095C}" type="sibTrans" cxnId="{61889CAC-2542-49EA-953E-83BFB4491B34}">
      <dgm:prSet/>
      <dgm:spPr/>
      <dgm:t>
        <a:bodyPr/>
        <a:lstStyle/>
        <a:p>
          <a:endParaRPr lang="es-PE"/>
        </a:p>
      </dgm:t>
    </dgm:pt>
    <dgm:pt modelId="{BAA84EA8-C8F5-4649-BA66-F7B98616227A}">
      <dgm:prSet phldrT="[Texto]" custT="1"/>
      <dgm:spPr/>
      <dgm:t>
        <a:bodyPr/>
        <a:lstStyle/>
        <a:p>
          <a:r>
            <a:rPr lang="es-ES" sz="1600" dirty="0"/>
            <a:t>Recurso personal y logístico insuficiente.</a:t>
          </a:r>
          <a:endParaRPr lang="es-PE" sz="1600" dirty="0"/>
        </a:p>
      </dgm:t>
    </dgm:pt>
    <dgm:pt modelId="{EDEF079C-4611-4BFF-9179-774DB5D3B153}" type="parTrans" cxnId="{8D4F8373-0B76-4453-8A05-2C294535653D}">
      <dgm:prSet/>
      <dgm:spPr/>
      <dgm:t>
        <a:bodyPr/>
        <a:lstStyle/>
        <a:p>
          <a:endParaRPr lang="es-PE"/>
        </a:p>
      </dgm:t>
    </dgm:pt>
    <dgm:pt modelId="{A0985ED8-4157-4ABF-BB9B-B182ABDDEC31}" type="sibTrans" cxnId="{8D4F8373-0B76-4453-8A05-2C294535653D}">
      <dgm:prSet/>
      <dgm:spPr/>
      <dgm:t>
        <a:bodyPr/>
        <a:lstStyle/>
        <a:p>
          <a:endParaRPr lang="es-PE"/>
        </a:p>
      </dgm:t>
    </dgm:pt>
    <dgm:pt modelId="{B924F589-AECA-4642-AB3F-E370CEF706AF}">
      <dgm:prSet phldrT="[Texto]" custT="1"/>
      <dgm:spPr>
        <a:solidFill>
          <a:schemeClr val="bg1">
            <a:alpha val="90000"/>
          </a:schemeClr>
        </a:solidFill>
        <a:ln>
          <a:solidFill>
            <a:schemeClr val="accent1"/>
          </a:solidFill>
        </a:ln>
      </dgm:spPr>
      <dgm:t>
        <a:bodyPr/>
        <a:lstStyle/>
        <a:p>
          <a:r>
            <a:rPr lang="es-ES" sz="1600" dirty="0"/>
            <a:t>Una vez aprobada, se continuar con las acciones de control programadas.</a:t>
          </a:r>
          <a:endParaRPr lang="es-PE" sz="1600" b="1" dirty="0">
            <a:effectLst>
              <a:outerShdw blurRad="38100" dist="38100" dir="2700000" algn="tl">
                <a:srgbClr val="000000">
                  <a:alpha val="43137"/>
                </a:srgbClr>
              </a:outerShdw>
            </a:effectLst>
          </a:endParaRPr>
        </a:p>
      </dgm:t>
    </dgm:pt>
    <dgm:pt modelId="{6AB2B58E-16A6-40A3-90F5-FC9A27F133B1}" type="parTrans" cxnId="{EADB1542-469A-47B0-8D59-8D0F00F268E2}">
      <dgm:prSet/>
      <dgm:spPr/>
      <dgm:t>
        <a:bodyPr/>
        <a:lstStyle/>
        <a:p>
          <a:endParaRPr lang="es-PE"/>
        </a:p>
      </dgm:t>
    </dgm:pt>
    <dgm:pt modelId="{98EFC0AE-CE85-4223-830F-E9CC7694D62A}" type="sibTrans" cxnId="{EADB1542-469A-47B0-8D59-8D0F00F268E2}">
      <dgm:prSet/>
      <dgm:spPr/>
      <dgm:t>
        <a:bodyPr/>
        <a:lstStyle/>
        <a:p>
          <a:endParaRPr lang="es-PE"/>
        </a:p>
      </dgm:t>
    </dgm:pt>
    <dgm:pt modelId="{F1745312-B49E-4C71-A8B4-0D201FA16F0B}">
      <dgm:prSet phldrT="[Texto]" custT="1"/>
      <dgm:spPr>
        <a:solidFill>
          <a:schemeClr val="bg1">
            <a:alpha val="90000"/>
          </a:schemeClr>
        </a:solidFill>
      </dgm:spPr>
      <dgm:t>
        <a:bodyPr/>
        <a:lstStyle/>
        <a:p>
          <a:r>
            <a:rPr lang="es-PE" sz="1600" b="0" dirty="0">
              <a:effectLst/>
            </a:rPr>
            <a:t>Fenómeno Yaku y posible Niño Costero, que afectó principalmente a la costa y sierra.</a:t>
          </a:r>
        </a:p>
      </dgm:t>
    </dgm:pt>
    <dgm:pt modelId="{5561C2D0-176D-410F-8BAE-5103914F99A7}" type="parTrans" cxnId="{26CD94F7-9578-4C9C-8613-5715BA5A7104}">
      <dgm:prSet/>
      <dgm:spPr/>
      <dgm:t>
        <a:bodyPr/>
        <a:lstStyle/>
        <a:p>
          <a:endParaRPr lang="es-PE"/>
        </a:p>
      </dgm:t>
    </dgm:pt>
    <dgm:pt modelId="{8A71C8EA-D7B2-4E41-BA27-84296E93DE48}" type="sibTrans" cxnId="{26CD94F7-9578-4C9C-8613-5715BA5A7104}">
      <dgm:prSet/>
      <dgm:spPr/>
      <dgm:t>
        <a:bodyPr/>
        <a:lstStyle/>
        <a:p>
          <a:endParaRPr lang="es-PE"/>
        </a:p>
      </dgm:t>
    </dgm:pt>
    <dgm:pt modelId="{93E87F68-555B-4580-9A20-9B7F5CAFA143}">
      <dgm:prSet phldrT="[Texto]" custT="1"/>
      <dgm:spPr/>
      <dgm:t>
        <a:bodyPr/>
        <a:lstStyle/>
        <a:p>
          <a:r>
            <a:rPr lang="es-ES" sz="1600" dirty="0"/>
            <a:t>Debido a las movilizaciones dadas en el interior del país y en el departamento de Lima.</a:t>
          </a:r>
          <a:endParaRPr lang="es-PE" sz="1600" b="1" dirty="0">
            <a:effectLst>
              <a:outerShdw blurRad="38100" dist="38100" dir="2700000" algn="tl">
                <a:srgbClr val="000000">
                  <a:alpha val="43137"/>
                </a:srgbClr>
              </a:outerShdw>
            </a:effectLst>
          </a:endParaRPr>
        </a:p>
      </dgm:t>
    </dgm:pt>
    <dgm:pt modelId="{55E1B979-57DE-4025-B9AA-895822A10351}" type="parTrans" cxnId="{8FAB5148-9F18-4CCE-AE82-20C1D6D22559}">
      <dgm:prSet/>
      <dgm:spPr/>
      <dgm:t>
        <a:bodyPr/>
        <a:lstStyle/>
        <a:p>
          <a:endParaRPr lang="es-PE"/>
        </a:p>
      </dgm:t>
    </dgm:pt>
    <dgm:pt modelId="{10052807-BA4D-4A9C-8AA2-D144CE4A9BCA}" type="sibTrans" cxnId="{8FAB5148-9F18-4CCE-AE82-20C1D6D22559}">
      <dgm:prSet/>
      <dgm:spPr/>
      <dgm:t>
        <a:bodyPr/>
        <a:lstStyle/>
        <a:p>
          <a:endParaRPr lang="es-PE"/>
        </a:p>
      </dgm:t>
    </dgm:pt>
    <dgm:pt modelId="{7D4F7B62-4873-4099-A9AC-A2C6C4502145}" type="pres">
      <dgm:prSet presAssocID="{D2EE109D-C302-4A8B-B5F8-01C3A9720272}" presName="cycleMatrixDiagram" presStyleCnt="0">
        <dgm:presLayoutVars>
          <dgm:chMax val="1"/>
          <dgm:dir/>
          <dgm:animLvl val="lvl"/>
          <dgm:resizeHandles val="exact"/>
        </dgm:presLayoutVars>
      </dgm:prSet>
      <dgm:spPr/>
      <dgm:t>
        <a:bodyPr/>
        <a:lstStyle/>
        <a:p>
          <a:endParaRPr lang="es-ES"/>
        </a:p>
      </dgm:t>
    </dgm:pt>
    <dgm:pt modelId="{075EF2CC-5B19-4115-BC3F-F30D71AC3A31}" type="pres">
      <dgm:prSet presAssocID="{D2EE109D-C302-4A8B-B5F8-01C3A9720272}" presName="children" presStyleCnt="0"/>
      <dgm:spPr/>
    </dgm:pt>
    <dgm:pt modelId="{B05045E6-DAB2-41CA-B3DA-7D37C38B54FE}" type="pres">
      <dgm:prSet presAssocID="{D2EE109D-C302-4A8B-B5F8-01C3A9720272}" presName="child1group" presStyleCnt="0"/>
      <dgm:spPr/>
    </dgm:pt>
    <dgm:pt modelId="{A0D6384F-28A3-4012-B0DB-364A2F395373}" type="pres">
      <dgm:prSet presAssocID="{D2EE109D-C302-4A8B-B5F8-01C3A9720272}" presName="child1" presStyleLbl="bgAcc1" presStyleIdx="0" presStyleCnt="4" custScaleX="125964" custLinFactNeighborX="-14742"/>
      <dgm:spPr/>
      <dgm:t>
        <a:bodyPr/>
        <a:lstStyle/>
        <a:p>
          <a:endParaRPr lang="es-ES"/>
        </a:p>
      </dgm:t>
    </dgm:pt>
    <dgm:pt modelId="{EEE7D64A-D5AF-493B-B782-E78498FDA40A}" type="pres">
      <dgm:prSet presAssocID="{D2EE109D-C302-4A8B-B5F8-01C3A9720272}" presName="child1Text" presStyleLbl="bgAcc1" presStyleIdx="0" presStyleCnt="4">
        <dgm:presLayoutVars>
          <dgm:bulletEnabled val="1"/>
        </dgm:presLayoutVars>
      </dgm:prSet>
      <dgm:spPr/>
      <dgm:t>
        <a:bodyPr/>
        <a:lstStyle/>
        <a:p>
          <a:endParaRPr lang="es-ES"/>
        </a:p>
      </dgm:t>
    </dgm:pt>
    <dgm:pt modelId="{1BCAA002-3F37-4453-8C3E-83F2C92FFE00}" type="pres">
      <dgm:prSet presAssocID="{D2EE109D-C302-4A8B-B5F8-01C3A9720272}" presName="child2group" presStyleCnt="0"/>
      <dgm:spPr/>
    </dgm:pt>
    <dgm:pt modelId="{8A5BA8B3-BD3D-4ADD-AB2E-651646ACBD2B}" type="pres">
      <dgm:prSet presAssocID="{D2EE109D-C302-4A8B-B5F8-01C3A9720272}" presName="child2" presStyleLbl="bgAcc1" presStyleIdx="1" presStyleCnt="4" custScaleX="115512" custLinFactNeighborX="9405"/>
      <dgm:spPr/>
      <dgm:t>
        <a:bodyPr/>
        <a:lstStyle/>
        <a:p>
          <a:endParaRPr lang="es-ES"/>
        </a:p>
      </dgm:t>
    </dgm:pt>
    <dgm:pt modelId="{E06A67E0-5A28-493A-A6FD-5F9E313307F3}" type="pres">
      <dgm:prSet presAssocID="{D2EE109D-C302-4A8B-B5F8-01C3A9720272}" presName="child2Text" presStyleLbl="bgAcc1" presStyleIdx="1" presStyleCnt="4">
        <dgm:presLayoutVars>
          <dgm:bulletEnabled val="1"/>
        </dgm:presLayoutVars>
      </dgm:prSet>
      <dgm:spPr/>
      <dgm:t>
        <a:bodyPr/>
        <a:lstStyle/>
        <a:p>
          <a:endParaRPr lang="es-ES"/>
        </a:p>
      </dgm:t>
    </dgm:pt>
    <dgm:pt modelId="{9D2058E9-8A07-41CD-8963-138BEF812165}" type="pres">
      <dgm:prSet presAssocID="{D2EE109D-C302-4A8B-B5F8-01C3A9720272}" presName="child3group" presStyleCnt="0"/>
      <dgm:spPr/>
    </dgm:pt>
    <dgm:pt modelId="{48E14BA8-17D0-42C9-B7A2-9E190FE5A8C7}" type="pres">
      <dgm:prSet presAssocID="{D2EE109D-C302-4A8B-B5F8-01C3A9720272}" presName="child3" presStyleLbl="bgAcc1" presStyleIdx="2" presStyleCnt="4" custScaleX="116942" custLinFactNeighborX="7425"/>
      <dgm:spPr/>
      <dgm:t>
        <a:bodyPr/>
        <a:lstStyle/>
        <a:p>
          <a:endParaRPr lang="es-ES"/>
        </a:p>
      </dgm:t>
    </dgm:pt>
    <dgm:pt modelId="{0ACE9C7C-49CB-4587-AEBB-02628CBA6900}" type="pres">
      <dgm:prSet presAssocID="{D2EE109D-C302-4A8B-B5F8-01C3A9720272}" presName="child3Text" presStyleLbl="bgAcc1" presStyleIdx="2" presStyleCnt="4">
        <dgm:presLayoutVars>
          <dgm:bulletEnabled val="1"/>
        </dgm:presLayoutVars>
      </dgm:prSet>
      <dgm:spPr/>
      <dgm:t>
        <a:bodyPr/>
        <a:lstStyle/>
        <a:p>
          <a:endParaRPr lang="es-ES"/>
        </a:p>
      </dgm:t>
    </dgm:pt>
    <dgm:pt modelId="{30A07B62-3A7C-4C53-83E8-6743AE9D0E26}" type="pres">
      <dgm:prSet presAssocID="{D2EE109D-C302-4A8B-B5F8-01C3A9720272}" presName="child4group" presStyleCnt="0"/>
      <dgm:spPr/>
    </dgm:pt>
    <dgm:pt modelId="{DF3907CA-9251-4F37-A5F1-33F6CC32669B}" type="pres">
      <dgm:prSet presAssocID="{D2EE109D-C302-4A8B-B5F8-01C3A9720272}" presName="child4" presStyleLbl="bgAcc1" presStyleIdx="3" presStyleCnt="4" custScaleX="123140" custLinFactNeighborX="-8910" custLinFactNeighborY="0"/>
      <dgm:spPr/>
      <dgm:t>
        <a:bodyPr/>
        <a:lstStyle/>
        <a:p>
          <a:endParaRPr lang="es-ES"/>
        </a:p>
      </dgm:t>
    </dgm:pt>
    <dgm:pt modelId="{C93476AB-B61E-4139-886F-B4FAB3A7CBAE}" type="pres">
      <dgm:prSet presAssocID="{D2EE109D-C302-4A8B-B5F8-01C3A9720272}" presName="child4Text" presStyleLbl="bgAcc1" presStyleIdx="3" presStyleCnt="4">
        <dgm:presLayoutVars>
          <dgm:bulletEnabled val="1"/>
        </dgm:presLayoutVars>
      </dgm:prSet>
      <dgm:spPr/>
      <dgm:t>
        <a:bodyPr/>
        <a:lstStyle/>
        <a:p>
          <a:endParaRPr lang="es-ES"/>
        </a:p>
      </dgm:t>
    </dgm:pt>
    <dgm:pt modelId="{6879B7C6-BBD0-4B66-B625-99917C02B2BC}" type="pres">
      <dgm:prSet presAssocID="{D2EE109D-C302-4A8B-B5F8-01C3A9720272}" presName="childPlaceholder" presStyleCnt="0"/>
      <dgm:spPr/>
    </dgm:pt>
    <dgm:pt modelId="{30694245-5DA8-45B2-8A26-1572BDDF414B}" type="pres">
      <dgm:prSet presAssocID="{D2EE109D-C302-4A8B-B5F8-01C3A9720272}" presName="circle" presStyleCnt="0"/>
      <dgm:spPr/>
    </dgm:pt>
    <dgm:pt modelId="{4722B5E8-79EB-4C39-83DE-C0E639A6F7B0}" type="pres">
      <dgm:prSet presAssocID="{D2EE109D-C302-4A8B-B5F8-01C3A9720272}" presName="quadrant1" presStyleLbl="node1" presStyleIdx="0" presStyleCnt="4" custScaleX="88548" custScaleY="80688" custLinFactNeighborX="3955" custLinFactNeighborY="6780">
        <dgm:presLayoutVars>
          <dgm:chMax val="1"/>
          <dgm:bulletEnabled val="1"/>
        </dgm:presLayoutVars>
      </dgm:prSet>
      <dgm:spPr/>
      <dgm:t>
        <a:bodyPr/>
        <a:lstStyle/>
        <a:p>
          <a:endParaRPr lang="es-ES"/>
        </a:p>
      </dgm:t>
    </dgm:pt>
    <dgm:pt modelId="{81DD9EF9-18F5-4A8B-869F-E94AD0B0A2B1}" type="pres">
      <dgm:prSet presAssocID="{D2EE109D-C302-4A8B-B5F8-01C3A9720272}" presName="quadrant2" presStyleLbl="node1" presStyleIdx="1" presStyleCnt="4" custScaleX="88548" custScaleY="80688" custLinFactNeighborX="-11865" custLinFactNeighborY="6780">
        <dgm:presLayoutVars>
          <dgm:chMax val="1"/>
          <dgm:bulletEnabled val="1"/>
        </dgm:presLayoutVars>
      </dgm:prSet>
      <dgm:spPr/>
      <dgm:t>
        <a:bodyPr/>
        <a:lstStyle/>
        <a:p>
          <a:endParaRPr lang="es-ES"/>
        </a:p>
      </dgm:t>
    </dgm:pt>
    <dgm:pt modelId="{24F91E2B-B6AF-4FAF-B475-D18BBEB6D432}" type="pres">
      <dgm:prSet presAssocID="{D2EE109D-C302-4A8B-B5F8-01C3A9720272}" presName="quadrant3" presStyleLbl="node1" presStyleIdx="2" presStyleCnt="4" custScaleX="88548" custScaleY="80688" custLinFactNeighborX="-11864" custLinFactNeighborY="-16950">
        <dgm:presLayoutVars>
          <dgm:chMax val="1"/>
          <dgm:bulletEnabled val="1"/>
        </dgm:presLayoutVars>
      </dgm:prSet>
      <dgm:spPr/>
      <dgm:t>
        <a:bodyPr/>
        <a:lstStyle/>
        <a:p>
          <a:endParaRPr lang="es-ES"/>
        </a:p>
      </dgm:t>
    </dgm:pt>
    <dgm:pt modelId="{3F4E054F-4E98-46D2-9C57-DD43CA9EF874}" type="pres">
      <dgm:prSet presAssocID="{D2EE109D-C302-4A8B-B5F8-01C3A9720272}" presName="quadrant4" presStyleLbl="node1" presStyleIdx="3" presStyleCnt="4" custScaleX="88548" custScaleY="80688" custLinFactNeighborX="3955" custLinFactNeighborY="-16950">
        <dgm:presLayoutVars>
          <dgm:chMax val="1"/>
          <dgm:bulletEnabled val="1"/>
        </dgm:presLayoutVars>
      </dgm:prSet>
      <dgm:spPr/>
      <dgm:t>
        <a:bodyPr/>
        <a:lstStyle/>
        <a:p>
          <a:endParaRPr lang="es-ES"/>
        </a:p>
      </dgm:t>
    </dgm:pt>
    <dgm:pt modelId="{E2E1587A-53C8-4D22-8F67-7DED3C153A1D}" type="pres">
      <dgm:prSet presAssocID="{D2EE109D-C302-4A8B-B5F8-01C3A9720272}" presName="quadrantPlaceholder" presStyleCnt="0"/>
      <dgm:spPr/>
    </dgm:pt>
    <dgm:pt modelId="{5ADEC489-D3C1-4420-B712-C368CFC976F0}" type="pres">
      <dgm:prSet presAssocID="{D2EE109D-C302-4A8B-B5F8-01C3A9720272}" presName="center1" presStyleLbl="fgShp" presStyleIdx="0" presStyleCnt="2" custScaleX="52348" custScaleY="38483" custLinFactX="-166439" custLinFactNeighborX="-200000" custLinFactNeighborY="76364"/>
      <dgm:spPr>
        <a:noFill/>
        <a:ln>
          <a:noFill/>
        </a:ln>
      </dgm:spPr>
    </dgm:pt>
    <dgm:pt modelId="{BDCA6898-069F-4300-95A0-A3A64A343C46}" type="pres">
      <dgm:prSet presAssocID="{D2EE109D-C302-4A8B-B5F8-01C3A9720272}" presName="center2" presStyleLbl="fgShp" presStyleIdx="1" presStyleCnt="2" custScaleX="52348" custScaleY="38483" custLinFactX="-154987" custLinFactNeighborX="-200000" custLinFactNeighborY="76364"/>
      <dgm:spPr>
        <a:noFill/>
        <a:ln>
          <a:noFill/>
        </a:ln>
      </dgm:spPr>
    </dgm:pt>
  </dgm:ptLst>
  <dgm:cxnLst>
    <dgm:cxn modelId="{EADB1542-469A-47B0-8D59-8D0F00F268E2}" srcId="{6277DC7B-3C97-412C-A4EB-CCA1E8BFE424}" destId="{B924F589-AECA-4642-AB3F-E370CEF706AF}" srcOrd="0" destOrd="0" parTransId="{6AB2B58E-16A6-40A3-90F5-FC9A27F133B1}" sibTransId="{98EFC0AE-CE85-4223-830F-E9CC7694D62A}"/>
    <dgm:cxn modelId="{F0C19E99-164F-44B8-ADD4-FF196F987CD1}" type="presOf" srcId="{B924F589-AECA-4642-AB3F-E370CEF706AF}" destId="{48E14BA8-17D0-42C9-B7A2-9E190FE5A8C7}" srcOrd="0" destOrd="0" presId="urn:microsoft.com/office/officeart/2005/8/layout/cycle4"/>
    <dgm:cxn modelId="{8FAB5148-9F18-4CCE-AE82-20C1D6D22559}" srcId="{470EF760-8B25-4BFC-B352-5860170BCDCC}" destId="{93E87F68-555B-4580-9A20-9B7F5CAFA143}" srcOrd="0" destOrd="0" parTransId="{55E1B979-57DE-4025-B9AA-895822A10351}" sibTransId="{10052807-BA4D-4A9C-8AA2-D144CE4A9BCA}"/>
    <dgm:cxn modelId="{B3631005-06C4-47C2-B7CE-67F547CBF1FF}" type="presOf" srcId="{F1745312-B49E-4C71-A8B4-0D201FA16F0B}" destId="{C93476AB-B61E-4139-886F-B4FAB3A7CBAE}" srcOrd="1" destOrd="0" presId="urn:microsoft.com/office/officeart/2005/8/layout/cycle4"/>
    <dgm:cxn modelId="{688876D6-A966-4210-8D60-BDB501268423}" type="presOf" srcId="{9C9A241A-21F5-4EA3-B0A1-841076332DA6}" destId="{A0D6384F-28A3-4012-B0DB-364A2F395373}" srcOrd="0" destOrd="0" presId="urn:microsoft.com/office/officeart/2005/8/layout/cycle4"/>
    <dgm:cxn modelId="{00E62477-9D2F-483F-B958-AA93668859EB}" type="presOf" srcId="{BAA84EA8-C8F5-4649-BA66-F7B98616227A}" destId="{EEE7D64A-D5AF-493B-B782-E78498FDA40A}" srcOrd="1" destOrd="1" presId="urn:microsoft.com/office/officeart/2005/8/layout/cycle4"/>
    <dgm:cxn modelId="{836F29C0-14CC-4A9F-814A-A278BC1261B6}" type="presOf" srcId="{98C359BC-494B-4C53-B16E-C61AFA53F36A}" destId="{3F4E054F-4E98-46D2-9C57-DD43CA9EF874}" srcOrd="0" destOrd="0" presId="urn:microsoft.com/office/officeart/2005/8/layout/cycle4"/>
    <dgm:cxn modelId="{5FEBBC3D-A953-4B9E-949D-19E1C0D254ED}" type="presOf" srcId="{93E87F68-555B-4580-9A20-9B7F5CAFA143}" destId="{E06A67E0-5A28-493A-A6FD-5F9E313307F3}" srcOrd="1" destOrd="0" presId="urn:microsoft.com/office/officeart/2005/8/layout/cycle4"/>
    <dgm:cxn modelId="{8C582157-A824-4D82-9408-649B6AFF9142}" type="presOf" srcId="{BAA84EA8-C8F5-4649-BA66-F7B98616227A}" destId="{A0D6384F-28A3-4012-B0DB-364A2F395373}" srcOrd="0" destOrd="1" presId="urn:microsoft.com/office/officeart/2005/8/layout/cycle4"/>
    <dgm:cxn modelId="{9BEF31D6-AA59-474D-8018-95859AF75BBF}" srcId="{D2EE109D-C302-4A8B-B5F8-01C3A9720272}" destId="{6277DC7B-3C97-412C-A4EB-CCA1E8BFE424}" srcOrd="2" destOrd="0" parTransId="{95243A03-DDA8-4FEC-B25F-C1A49193A311}" sibTransId="{4BAD8F5D-AA20-446B-804A-DC3191228D14}"/>
    <dgm:cxn modelId="{8D4F8373-0B76-4453-8A05-2C294535653D}" srcId="{4FE8461D-6BD7-493B-8320-F1166F133C9D}" destId="{BAA84EA8-C8F5-4649-BA66-F7B98616227A}" srcOrd="1" destOrd="0" parTransId="{EDEF079C-4611-4BFF-9179-774DB5D3B153}" sibTransId="{A0985ED8-4157-4ABF-BB9B-B182ABDDEC31}"/>
    <dgm:cxn modelId="{7AC7F3E8-5E87-4FF6-B2B8-C6AF845D4296}" type="presOf" srcId="{470EF760-8B25-4BFC-B352-5860170BCDCC}" destId="{81DD9EF9-18F5-4A8B-869F-E94AD0B0A2B1}" srcOrd="0" destOrd="0" presId="urn:microsoft.com/office/officeart/2005/8/layout/cycle4"/>
    <dgm:cxn modelId="{506AEEB5-9610-494A-93A7-11A8BAC0E2C5}" srcId="{D2EE109D-C302-4A8B-B5F8-01C3A9720272}" destId="{4FE8461D-6BD7-493B-8320-F1166F133C9D}" srcOrd="0" destOrd="0" parTransId="{919CCA5E-1D30-400E-AA30-F6CEC05862B5}" sibTransId="{74B13C2F-A873-41BF-9CB6-D17F61163650}"/>
    <dgm:cxn modelId="{96ACD9EC-29C9-479B-A451-C1D542D6D15E}" type="presOf" srcId="{4FE8461D-6BD7-493B-8320-F1166F133C9D}" destId="{4722B5E8-79EB-4C39-83DE-C0E639A6F7B0}" srcOrd="0" destOrd="0" presId="urn:microsoft.com/office/officeart/2005/8/layout/cycle4"/>
    <dgm:cxn modelId="{E2E65DCD-CB63-46C3-AA7C-9C19D0E1F766}" type="presOf" srcId="{6277DC7B-3C97-412C-A4EB-CCA1E8BFE424}" destId="{24F91E2B-B6AF-4FAF-B475-D18BBEB6D432}" srcOrd="0" destOrd="0" presId="urn:microsoft.com/office/officeart/2005/8/layout/cycle4"/>
    <dgm:cxn modelId="{72A90CD8-D322-4DE8-932B-24296E81A22A}" type="presOf" srcId="{93E87F68-555B-4580-9A20-9B7F5CAFA143}" destId="{8A5BA8B3-BD3D-4ADD-AB2E-651646ACBD2B}" srcOrd="0" destOrd="0" presId="urn:microsoft.com/office/officeart/2005/8/layout/cycle4"/>
    <dgm:cxn modelId="{1C293FCD-490C-4DFF-8456-D9348AD0FE1B}" type="presOf" srcId="{D2EE109D-C302-4A8B-B5F8-01C3A9720272}" destId="{7D4F7B62-4873-4099-A9AC-A2C6C4502145}" srcOrd="0" destOrd="0" presId="urn:microsoft.com/office/officeart/2005/8/layout/cycle4"/>
    <dgm:cxn modelId="{B5A4225B-26E3-4874-B1E5-64B0EF8C0D59}" srcId="{D2EE109D-C302-4A8B-B5F8-01C3A9720272}" destId="{98C359BC-494B-4C53-B16E-C61AFA53F36A}" srcOrd="3" destOrd="0" parTransId="{D5F2BD9D-141E-4FD4-97D9-325AAF67B9D2}" sibTransId="{5A05F073-C241-4E93-B990-88D7C23DE547}"/>
    <dgm:cxn modelId="{5477FE0D-75B0-4660-A6D3-234C5399916D}" srcId="{D2EE109D-C302-4A8B-B5F8-01C3A9720272}" destId="{470EF760-8B25-4BFC-B352-5860170BCDCC}" srcOrd="1" destOrd="0" parTransId="{E3E6157C-E675-45BC-87B3-D2928C8B5A65}" sibTransId="{F21F0193-DF7E-45BC-9F7F-A7F07FC20CD2}"/>
    <dgm:cxn modelId="{DAA3CA62-48F4-4B6E-A5F0-C21F47C54F50}" type="presOf" srcId="{9C9A241A-21F5-4EA3-B0A1-841076332DA6}" destId="{EEE7D64A-D5AF-493B-B782-E78498FDA40A}" srcOrd="1" destOrd="0" presId="urn:microsoft.com/office/officeart/2005/8/layout/cycle4"/>
    <dgm:cxn modelId="{0CBA9EA6-F1CB-4036-AEE2-8F382E3DE8D5}" type="presOf" srcId="{B924F589-AECA-4642-AB3F-E370CEF706AF}" destId="{0ACE9C7C-49CB-4587-AEBB-02628CBA6900}" srcOrd="1" destOrd="0" presId="urn:microsoft.com/office/officeart/2005/8/layout/cycle4"/>
    <dgm:cxn modelId="{4EC1FAF3-1FD4-4D0A-BF50-042091F23311}" type="presOf" srcId="{F1745312-B49E-4C71-A8B4-0D201FA16F0B}" destId="{DF3907CA-9251-4F37-A5F1-33F6CC32669B}" srcOrd="0" destOrd="0" presId="urn:microsoft.com/office/officeart/2005/8/layout/cycle4"/>
    <dgm:cxn modelId="{26CD94F7-9578-4C9C-8613-5715BA5A7104}" srcId="{98C359BC-494B-4C53-B16E-C61AFA53F36A}" destId="{F1745312-B49E-4C71-A8B4-0D201FA16F0B}" srcOrd="0" destOrd="0" parTransId="{5561C2D0-176D-410F-8BAE-5103914F99A7}" sibTransId="{8A71C8EA-D7B2-4E41-BA27-84296E93DE48}"/>
    <dgm:cxn modelId="{61889CAC-2542-49EA-953E-83BFB4491B34}" srcId="{4FE8461D-6BD7-493B-8320-F1166F133C9D}" destId="{9C9A241A-21F5-4EA3-B0A1-841076332DA6}" srcOrd="0" destOrd="0" parTransId="{0FC90C61-CAE3-492F-A81F-205827CDE719}" sibTransId="{1A8E7BEF-89CA-499E-952B-954B8893095C}"/>
    <dgm:cxn modelId="{7A54083A-414A-43C3-B542-06B64A1F8934}" type="presParOf" srcId="{7D4F7B62-4873-4099-A9AC-A2C6C4502145}" destId="{075EF2CC-5B19-4115-BC3F-F30D71AC3A31}" srcOrd="0" destOrd="0" presId="urn:microsoft.com/office/officeart/2005/8/layout/cycle4"/>
    <dgm:cxn modelId="{B30A7023-06D2-4063-A0D7-A8ADEA31B503}" type="presParOf" srcId="{075EF2CC-5B19-4115-BC3F-F30D71AC3A31}" destId="{B05045E6-DAB2-41CA-B3DA-7D37C38B54FE}" srcOrd="0" destOrd="0" presId="urn:microsoft.com/office/officeart/2005/8/layout/cycle4"/>
    <dgm:cxn modelId="{88AD1A99-2E35-4F3A-85ED-86BD1575E3A8}" type="presParOf" srcId="{B05045E6-DAB2-41CA-B3DA-7D37C38B54FE}" destId="{A0D6384F-28A3-4012-B0DB-364A2F395373}" srcOrd="0" destOrd="0" presId="urn:microsoft.com/office/officeart/2005/8/layout/cycle4"/>
    <dgm:cxn modelId="{F97E4EFB-51E7-46A1-8412-B7752B535C1C}" type="presParOf" srcId="{B05045E6-DAB2-41CA-B3DA-7D37C38B54FE}" destId="{EEE7D64A-D5AF-493B-B782-E78498FDA40A}" srcOrd="1" destOrd="0" presId="urn:microsoft.com/office/officeart/2005/8/layout/cycle4"/>
    <dgm:cxn modelId="{297AE296-1A5B-44C1-9581-03C9064A54AC}" type="presParOf" srcId="{075EF2CC-5B19-4115-BC3F-F30D71AC3A31}" destId="{1BCAA002-3F37-4453-8C3E-83F2C92FFE00}" srcOrd="1" destOrd="0" presId="urn:microsoft.com/office/officeart/2005/8/layout/cycle4"/>
    <dgm:cxn modelId="{A8E5ED51-995C-43C3-95AD-A043D8726E84}" type="presParOf" srcId="{1BCAA002-3F37-4453-8C3E-83F2C92FFE00}" destId="{8A5BA8B3-BD3D-4ADD-AB2E-651646ACBD2B}" srcOrd="0" destOrd="0" presId="urn:microsoft.com/office/officeart/2005/8/layout/cycle4"/>
    <dgm:cxn modelId="{3704681E-733D-4AA8-BBA0-9030DB01BA3F}" type="presParOf" srcId="{1BCAA002-3F37-4453-8C3E-83F2C92FFE00}" destId="{E06A67E0-5A28-493A-A6FD-5F9E313307F3}" srcOrd="1" destOrd="0" presId="urn:microsoft.com/office/officeart/2005/8/layout/cycle4"/>
    <dgm:cxn modelId="{CC01038A-F46F-4D99-BE32-0457DFB88095}" type="presParOf" srcId="{075EF2CC-5B19-4115-BC3F-F30D71AC3A31}" destId="{9D2058E9-8A07-41CD-8963-138BEF812165}" srcOrd="2" destOrd="0" presId="urn:microsoft.com/office/officeart/2005/8/layout/cycle4"/>
    <dgm:cxn modelId="{17BDC451-3DBB-47F6-9464-7CA998D96B65}" type="presParOf" srcId="{9D2058E9-8A07-41CD-8963-138BEF812165}" destId="{48E14BA8-17D0-42C9-B7A2-9E190FE5A8C7}" srcOrd="0" destOrd="0" presId="urn:microsoft.com/office/officeart/2005/8/layout/cycle4"/>
    <dgm:cxn modelId="{2D766466-E7E4-49DA-B0F4-832328B8CA1B}" type="presParOf" srcId="{9D2058E9-8A07-41CD-8963-138BEF812165}" destId="{0ACE9C7C-49CB-4587-AEBB-02628CBA6900}" srcOrd="1" destOrd="0" presId="urn:microsoft.com/office/officeart/2005/8/layout/cycle4"/>
    <dgm:cxn modelId="{095EDEE6-2D27-477A-A088-970B8AC4DF03}" type="presParOf" srcId="{075EF2CC-5B19-4115-BC3F-F30D71AC3A31}" destId="{30A07B62-3A7C-4C53-83E8-6743AE9D0E26}" srcOrd="3" destOrd="0" presId="urn:microsoft.com/office/officeart/2005/8/layout/cycle4"/>
    <dgm:cxn modelId="{5D6014C4-F464-4DD0-816D-E63BD9BBB583}" type="presParOf" srcId="{30A07B62-3A7C-4C53-83E8-6743AE9D0E26}" destId="{DF3907CA-9251-4F37-A5F1-33F6CC32669B}" srcOrd="0" destOrd="0" presId="urn:microsoft.com/office/officeart/2005/8/layout/cycle4"/>
    <dgm:cxn modelId="{F35A758B-B966-46E5-AAE6-F2C612A3B47F}" type="presParOf" srcId="{30A07B62-3A7C-4C53-83E8-6743AE9D0E26}" destId="{C93476AB-B61E-4139-886F-B4FAB3A7CBAE}" srcOrd="1" destOrd="0" presId="urn:microsoft.com/office/officeart/2005/8/layout/cycle4"/>
    <dgm:cxn modelId="{96896127-85B1-4BD2-BF56-C0B35D31C9E6}" type="presParOf" srcId="{075EF2CC-5B19-4115-BC3F-F30D71AC3A31}" destId="{6879B7C6-BBD0-4B66-B625-99917C02B2BC}" srcOrd="4" destOrd="0" presId="urn:microsoft.com/office/officeart/2005/8/layout/cycle4"/>
    <dgm:cxn modelId="{6A771A27-3F3B-4687-9E59-B6E7BB546D91}" type="presParOf" srcId="{7D4F7B62-4873-4099-A9AC-A2C6C4502145}" destId="{30694245-5DA8-45B2-8A26-1572BDDF414B}" srcOrd="1" destOrd="0" presId="urn:microsoft.com/office/officeart/2005/8/layout/cycle4"/>
    <dgm:cxn modelId="{9E1FE50A-1DCF-4DE8-B081-799A9E349079}" type="presParOf" srcId="{30694245-5DA8-45B2-8A26-1572BDDF414B}" destId="{4722B5E8-79EB-4C39-83DE-C0E639A6F7B0}" srcOrd="0" destOrd="0" presId="urn:microsoft.com/office/officeart/2005/8/layout/cycle4"/>
    <dgm:cxn modelId="{3605939E-11EF-4CCE-AE9E-ED12DE449C66}" type="presParOf" srcId="{30694245-5DA8-45B2-8A26-1572BDDF414B}" destId="{81DD9EF9-18F5-4A8B-869F-E94AD0B0A2B1}" srcOrd="1" destOrd="0" presId="urn:microsoft.com/office/officeart/2005/8/layout/cycle4"/>
    <dgm:cxn modelId="{646A0B42-FE79-4070-8EF0-21F82048D2C7}" type="presParOf" srcId="{30694245-5DA8-45B2-8A26-1572BDDF414B}" destId="{24F91E2B-B6AF-4FAF-B475-D18BBEB6D432}" srcOrd="2" destOrd="0" presId="urn:microsoft.com/office/officeart/2005/8/layout/cycle4"/>
    <dgm:cxn modelId="{64C302D5-5B93-495D-B524-D2F47153E696}" type="presParOf" srcId="{30694245-5DA8-45B2-8A26-1572BDDF414B}" destId="{3F4E054F-4E98-46D2-9C57-DD43CA9EF874}" srcOrd="3" destOrd="0" presId="urn:microsoft.com/office/officeart/2005/8/layout/cycle4"/>
    <dgm:cxn modelId="{771565A3-8581-4FD1-A25F-839A83C60646}" type="presParOf" srcId="{30694245-5DA8-45B2-8A26-1572BDDF414B}" destId="{E2E1587A-53C8-4D22-8F67-7DED3C153A1D}" srcOrd="4" destOrd="0" presId="urn:microsoft.com/office/officeart/2005/8/layout/cycle4"/>
    <dgm:cxn modelId="{9F193CDE-4427-4D0B-9D48-8D508998A197}" type="presParOf" srcId="{7D4F7B62-4873-4099-A9AC-A2C6C4502145}" destId="{5ADEC489-D3C1-4420-B712-C368CFC976F0}" srcOrd="2" destOrd="0" presId="urn:microsoft.com/office/officeart/2005/8/layout/cycle4"/>
    <dgm:cxn modelId="{22D63342-AE20-460E-9087-78D7B188D60B}" type="presParOf" srcId="{7D4F7B62-4873-4099-A9AC-A2C6C4502145}" destId="{BDCA6898-069F-4300-95A0-A3A64A343C46}"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266A93-4CC4-4189-A833-5768B6B24507}" type="doc">
      <dgm:prSet loTypeId="urn:microsoft.com/office/officeart/2005/8/layout/default" loCatId="list" qsTypeId="urn:microsoft.com/office/officeart/2005/8/quickstyle/simple1" qsCatId="simple" csTypeId="urn:microsoft.com/office/officeart/2005/8/colors/accent1_3" csCatId="accent1" phldr="1"/>
      <dgm:spPr/>
      <dgm:t>
        <a:bodyPr/>
        <a:lstStyle/>
        <a:p>
          <a:endParaRPr lang="es-PE"/>
        </a:p>
      </dgm:t>
    </dgm:pt>
    <dgm:pt modelId="{1345E33F-1336-4250-B45C-C7F0646A51BC}">
      <dgm:prSet phldrT="[Texto]"/>
      <dgm:spPr/>
      <dgm:t>
        <a:bodyPr/>
        <a:lstStyle/>
        <a:p>
          <a:pPr>
            <a:buSzPts val="1100"/>
            <a:buFont typeface="+mj-lt"/>
            <a:buAutoNum type="arabicPeriod"/>
          </a:pPr>
          <a:r>
            <a:rPr lang="es-ES" dirty="0"/>
            <a:t>Se priorizarán las acciones de fiscalización en materia de servicios de seguridad privada, una vez aprobado el Reglamento del Decreto Legislativo 1213, “Ley de servicio de seguridad privada”.</a:t>
          </a:r>
          <a:endParaRPr lang="es-PE" dirty="0"/>
        </a:p>
      </dgm:t>
    </dgm:pt>
    <dgm:pt modelId="{BB3EBF87-AB42-4FF2-A862-174766B57ABB}" type="parTrans" cxnId="{715A1AF2-8A16-4397-B992-8B2E9D0862C7}">
      <dgm:prSet/>
      <dgm:spPr/>
      <dgm:t>
        <a:bodyPr/>
        <a:lstStyle/>
        <a:p>
          <a:endParaRPr lang="es-PE"/>
        </a:p>
      </dgm:t>
    </dgm:pt>
    <dgm:pt modelId="{EE57A0EE-A073-49E6-977D-917FACAFFA35}" type="sibTrans" cxnId="{715A1AF2-8A16-4397-B992-8B2E9D0862C7}">
      <dgm:prSet/>
      <dgm:spPr/>
      <dgm:t>
        <a:bodyPr/>
        <a:lstStyle/>
        <a:p>
          <a:endParaRPr lang="es-PE"/>
        </a:p>
      </dgm:t>
    </dgm:pt>
    <dgm:pt modelId="{196F9CD9-E59C-4C38-A6E5-57631C53856C}">
      <dgm:prSet phldrT="[Texto]"/>
      <dgm:spPr/>
      <dgm:t>
        <a:bodyPr/>
        <a:lstStyle/>
        <a:p>
          <a:pPr>
            <a:buSzPts val="1100"/>
            <a:buFont typeface="+mj-lt"/>
            <a:buAutoNum type="arabicPeriod"/>
          </a:pPr>
          <a:r>
            <a:rPr lang="es-ES" dirty="0"/>
            <a:t>Se ha elaborado el Plan de Viaje trimestral para las acciones de fiscalización, priorizando presupuestariamente la ejecución de las comisiones de servicios al interior del país.</a:t>
          </a:r>
          <a:endParaRPr lang="es-PE" dirty="0"/>
        </a:p>
      </dgm:t>
    </dgm:pt>
    <dgm:pt modelId="{4E5B8C8B-0FF3-4612-8050-B5DBF8758D89}" type="parTrans" cxnId="{415B23B2-0C66-486E-82A1-81148A04215D}">
      <dgm:prSet/>
      <dgm:spPr/>
      <dgm:t>
        <a:bodyPr/>
        <a:lstStyle/>
        <a:p>
          <a:endParaRPr lang="es-PE"/>
        </a:p>
      </dgm:t>
    </dgm:pt>
    <dgm:pt modelId="{9F8056D4-CEEF-466B-89C9-30FFE27B0BCF}" type="sibTrans" cxnId="{415B23B2-0C66-486E-82A1-81148A04215D}">
      <dgm:prSet/>
      <dgm:spPr/>
      <dgm:t>
        <a:bodyPr/>
        <a:lstStyle/>
        <a:p>
          <a:endParaRPr lang="es-PE"/>
        </a:p>
      </dgm:t>
    </dgm:pt>
    <dgm:pt modelId="{B49E9EB9-6076-4F35-89C9-0CCBD850A46B}">
      <dgm:prSet phldrT="[Texto]"/>
      <dgm:spPr/>
      <dgm:t>
        <a:bodyPr/>
        <a:lstStyle/>
        <a:p>
          <a:pPr>
            <a:buSzPts val="1100"/>
            <a:buFont typeface="+mj-lt"/>
            <a:buAutoNum type="arabicPeriod"/>
          </a:pPr>
          <a:r>
            <a:rPr lang="es-ES" dirty="0"/>
            <a:t>En el caso de las capacitaciones en prevención, se ha desarrollado un programa y un cronograma para la realización de las mismas, a fin de cumplir con la meta de este 2023.</a:t>
          </a:r>
          <a:endParaRPr lang="es-PE" dirty="0"/>
        </a:p>
      </dgm:t>
    </dgm:pt>
    <dgm:pt modelId="{1D6A8AC8-7D26-4FF6-92F5-2457F50FCA1E}" type="parTrans" cxnId="{7D8C9A81-653F-4ADE-9C91-06084676819D}">
      <dgm:prSet/>
      <dgm:spPr/>
      <dgm:t>
        <a:bodyPr/>
        <a:lstStyle/>
        <a:p>
          <a:endParaRPr lang="es-PE"/>
        </a:p>
      </dgm:t>
    </dgm:pt>
    <dgm:pt modelId="{C47777C2-A93A-4244-8196-138A05CB64D9}" type="sibTrans" cxnId="{7D8C9A81-653F-4ADE-9C91-06084676819D}">
      <dgm:prSet/>
      <dgm:spPr/>
      <dgm:t>
        <a:bodyPr/>
        <a:lstStyle/>
        <a:p>
          <a:endParaRPr lang="es-PE"/>
        </a:p>
      </dgm:t>
    </dgm:pt>
    <dgm:pt modelId="{6342C4B9-F263-472F-AC0D-A476EE8798CF}" type="pres">
      <dgm:prSet presAssocID="{9A266A93-4CC4-4189-A833-5768B6B24507}" presName="diagram" presStyleCnt="0">
        <dgm:presLayoutVars>
          <dgm:dir/>
          <dgm:resizeHandles val="exact"/>
        </dgm:presLayoutVars>
      </dgm:prSet>
      <dgm:spPr/>
      <dgm:t>
        <a:bodyPr/>
        <a:lstStyle/>
        <a:p>
          <a:endParaRPr lang="es-ES"/>
        </a:p>
      </dgm:t>
    </dgm:pt>
    <dgm:pt modelId="{2BF2B219-DD8B-441B-AB61-990B31846727}" type="pres">
      <dgm:prSet presAssocID="{1345E33F-1336-4250-B45C-C7F0646A51BC}" presName="node" presStyleLbl="node1" presStyleIdx="0" presStyleCnt="3">
        <dgm:presLayoutVars>
          <dgm:bulletEnabled val="1"/>
        </dgm:presLayoutVars>
      </dgm:prSet>
      <dgm:spPr/>
      <dgm:t>
        <a:bodyPr/>
        <a:lstStyle/>
        <a:p>
          <a:endParaRPr lang="es-ES"/>
        </a:p>
      </dgm:t>
    </dgm:pt>
    <dgm:pt modelId="{95BE36A9-738E-4BB0-9F62-D9E3D05F540A}" type="pres">
      <dgm:prSet presAssocID="{EE57A0EE-A073-49E6-977D-917FACAFFA35}" presName="sibTrans" presStyleCnt="0"/>
      <dgm:spPr/>
    </dgm:pt>
    <dgm:pt modelId="{E9F4B2FD-FDB1-4D0E-84BA-DD5BCEBB2AFF}" type="pres">
      <dgm:prSet presAssocID="{196F9CD9-E59C-4C38-A6E5-57631C53856C}" presName="node" presStyleLbl="node1" presStyleIdx="1" presStyleCnt="3">
        <dgm:presLayoutVars>
          <dgm:bulletEnabled val="1"/>
        </dgm:presLayoutVars>
      </dgm:prSet>
      <dgm:spPr/>
      <dgm:t>
        <a:bodyPr/>
        <a:lstStyle/>
        <a:p>
          <a:endParaRPr lang="es-ES"/>
        </a:p>
      </dgm:t>
    </dgm:pt>
    <dgm:pt modelId="{1658571A-70F2-4BC1-B549-C7204EEB9F04}" type="pres">
      <dgm:prSet presAssocID="{9F8056D4-CEEF-466B-89C9-30FFE27B0BCF}" presName="sibTrans" presStyleCnt="0"/>
      <dgm:spPr/>
    </dgm:pt>
    <dgm:pt modelId="{4E6E71C3-3402-47B8-85C4-9231E16E3F42}" type="pres">
      <dgm:prSet presAssocID="{B49E9EB9-6076-4F35-89C9-0CCBD850A46B}" presName="node" presStyleLbl="node1" presStyleIdx="2" presStyleCnt="3">
        <dgm:presLayoutVars>
          <dgm:bulletEnabled val="1"/>
        </dgm:presLayoutVars>
      </dgm:prSet>
      <dgm:spPr/>
      <dgm:t>
        <a:bodyPr/>
        <a:lstStyle/>
        <a:p>
          <a:endParaRPr lang="es-ES"/>
        </a:p>
      </dgm:t>
    </dgm:pt>
  </dgm:ptLst>
  <dgm:cxnLst>
    <dgm:cxn modelId="{8C9E3114-3057-4366-A3D7-73B674B5701A}" type="presOf" srcId="{9A266A93-4CC4-4189-A833-5768B6B24507}" destId="{6342C4B9-F263-472F-AC0D-A476EE8798CF}" srcOrd="0" destOrd="0" presId="urn:microsoft.com/office/officeart/2005/8/layout/default"/>
    <dgm:cxn modelId="{12D9BFDD-13E7-4ACA-9537-E326161C4C1C}" type="presOf" srcId="{B49E9EB9-6076-4F35-89C9-0CCBD850A46B}" destId="{4E6E71C3-3402-47B8-85C4-9231E16E3F42}" srcOrd="0" destOrd="0" presId="urn:microsoft.com/office/officeart/2005/8/layout/default"/>
    <dgm:cxn modelId="{0F9B7E3E-9E6D-4655-AA52-5B3205CACEC4}" type="presOf" srcId="{196F9CD9-E59C-4C38-A6E5-57631C53856C}" destId="{E9F4B2FD-FDB1-4D0E-84BA-DD5BCEBB2AFF}" srcOrd="0" destOrd="0" presId="urn:microsoft.com/office/officeart/2005/8/layout/default"/>
    <dgm:cxn modelId="{415B23B2-0C66-486E-82A1-81148A04215D}" srcId="{9A266A93-4CC4-4189-A833-5768B6B24507}" destId="{196F9CD9-E59C-4C38-A6E5-57631C53856C}" srcOrd="1" destOrd="0" parTransId="{4E5B8C8B-0FF3-4612-8050-B5DBF8758D89}" sibTransId="{9F8056D4-CEEF-466B-89C9-30FFE27B0BCF}"/>
    <dgm:cxn modelId="{715A1AF2-8A16-4397-B992-8B2E9D0862C7}" srcId="{9A266A93-4CC4-4189-A833-5768B6B24507}" destId="{1345E33F-1336-4250-B45C-C7F0646A51BC}" srcOrd="0" destOrd="0" parTransId="{BB3EBF87-AB42-4FF2-A862-174766B57ABB}" sibTransId="{EE57A0EE-A073-49E6-977D-917FACAFFA35}"/>
    <dgm:cxn modelId="{7D8C9A81-653F-4ADE-9C91-06084676819D}" srcId="{9A266A93-4CC4-4189-A833-5768B6B24507}" destId="{B49E9EB9-6076-4F35-89C9-0CCBD850A46B}" srcOrd="2" destOrd="0" parTransId="{1D6A8AC8-7D26-4FF6-92F5-2457F50FCA1E}" sibTransId="{C47777C2-A93A-4244-8196-138A05CB64D9}"/>
    <dgm:cxn modelId="{58D9CB02-EF20-4749-91AA-A59D08642450}" type="presOf" srcId="{1345E33F-1336-4250-B45C-C7F0646A51BC}" destId="{2BF2B219-DD8B-441B-AB61-990B31846727}" srcOrd="0" destOrd="0" presId="urn:microsoft.com/office/officeart/2005/8/layout/default"/>
    <dgm:cxn modelId="{FB0618C1-7DF8-48F0-BFF2-14CB69DCB5B5}" type="presParOf" srcId="{6342C4B9-F263-472F-AC0D-A476EE8798CF}" destId="{2BF2B219-DD8B-441B-AB61-990B31846727}" srcOrd="0" destOrd="0" presId="urn:microsoft.com/office/officeart/2005/8/layout/default"/>
    <dgm:cxn modelId="{1712D33E-4347-4A7B-9240-E0C06629A432}" type="presParOf" srcId="{6342C4B9-F263-472F-AC0D-A476EE8798CF}" destId="{95BE36A9-738E-4BB0-9F62-D9E3D05F540A}" srcOrd="1" destOrd="0" presId="urn:microsoft.com/office/officeart/2005/8/layout/default"/>
    <dgm:cxn modelId="{1EFAD752-E511-4CD3-8F7B-3143E0B07DD8}" type="presParOf" srcId="{6342C4B9-F263-472F-AC0D-A476EE8798CF}" destId="{E9F4B2FD-FDB1-4D0E-84BA-DD5BCEBB2AFF}" srcOrd="2" destOrd="0" presId="urn:microsoft.com/office/officeart/2005/8/layout/default"/>
    <dgm:cxn modelId="{6B3BDB1D-AAE1-430C-BFFD-349B7BDA648E}" type="presParOf" srcId="{6342C4B9-F263-472F-AC0D-A476EE8798CF}" destId="{1658571A-70F2-4BC1-B549-C7204EEB9F04}" srcOrd="3" destOrd="0" presId="urn:microsoft.com/office/officeart/2005/8/layout/default"/>
    <dgm:cxn modelId="{F88BEB15-BBC8-4B80-A75D-1BB33F9F52D0}" type="presParOf" srcId="{6342C4B9-F263-472F-AC0D-A476EE8798CF}" destId="{4E6E71C3-3402-47B8-85C4-9231E16E3F42}"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dirty="0"/>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B825F5D-C174-4B34-ABF4-B3BA30AA9B80}" type="datetimeFigureOut">
              <a:rPr lang="es-ES" smtClean="0"/>
              <a:t>12/04/2023</a:t>
            </a:fld>
            <a:endParaRPr lang="es-ES" dirty="0"/>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dirty="0"/>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131AC05-F7A0-41B6-B2DD-BF344F9EE4B4}" type="slidenum">
              <a:rPr lang="es-ES" smtClean="0"/>
              <a:t>‹Nº›</a:t>
            </a:fld>
            <a:endParaRPr lang="es-ES" dirty="0"/>
          </a:p>
        </p:txBody>
      </p:sp>
    </p:spTree>
    <p:extLst>
      <p:ext uri="{BB962C8B-B14F-4D97-AF65-F5344CB8AC3E}">
        <p14:creationId xmlns:p14="http://schemas.microsoft.com/office/powerpoint/2010/main" val="434716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96BEA7-20DD-40A8-A550-6541CA2D80F2}" type="datetimeFigureOut">
              <a:rPr lang="es-PE" smtClean="0"/>
              <a:t>12/04/2023</a:t>
            </a:fld>
            <a:endParaRPr lang="es-PE"/>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E"/>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5F1021-9DB4-4AD7-82C2-F21AC24FAC9C}" type="slidenum">
              <a:rPr lang="es-PE" smtClean="0"/>
              <a:t>‹Nº›</a:t>
            </a:fld>
            <a:endParaRPr lang="es-PE"/>
          </a:p>
        </p:txBody>
      </p:sp>
    </p:spTree>
    <p:extLst>
      <p:ext uri="{BB962C8B-B14F-4D97-AF65-F5344CB8AC3E}">
        <p14:creationId xmlns:p14="http://schemas.microsoft.com/office/powerpoint/2010/main" val="2042272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12750" y="1238250"/>
            <a:ext cx="5943600" cy="3343275"/>
          </a:xfrm>
        </p:spPr>
      </p:sp>
      <p:sp>
        <p:nvSpPr>
          <p:cNvPr id="3" name="Marcador de notas 2"/>
          <p:cNvSpPr>
            <a:spLocks noGrp="1"/>
          </p:cNvSpPr>
          <p:nvPr>
            <p:ph type="body" idx="1"/>
          </p:nvPr>
        </p:nvSpPr>
        <p:spPr/>
        <p:txBody>
          <a:bodyPr/>
          <a:lstStyle/>
          <a:p>
            <a:r>
              <a:rPr lang="es-MX" dirty="0"/>
              <a:t>Mejorar las diapositivas, cambiar el diseño. En círculos, o en gráficos. Ser breves </a:t>
            </a:r>
            <a:r>
              <a:rPr lang="es-MX"/>
              <a:t>y concisos.</a:t>
            </a:r>
            <a:endParaRPr lang="es-PE" dirty="0"/>
          </a:p>
        </p:txBody>
      </p:sp>
      <p:sp>
        <p:nvSpPr>
          <p:cNvPr id="4" name="Marcador de número de diapositiva 3"/>
          <p:cNvSpPr>
            <a:spLocks noGrp="1"/>
          </p:cNvSpPr>
          <p:nvPr>
            <p:ph type="sldNum" sz="quarter" idx="5"/>
          </p:nvPr>
        </p:nvSpPr>
        <p:spPr/>
        <p:txBody>
          <a:bodyPr/>
          <a:lstStyle/>
          <a:p>
            <a:fld id="{DE2EFC4E-17D1-4536-BC70-3A8748709FFB}" type="slidenum">
              <a:rPr lang="es-PE" smtClean="0"/>
              <a:pPr/>
              <a:t>3</a:t>
            </a:fld>
            <a:endParaRPr lang="es-PE" dirty="0"/>
          </a:p>
        </p:txBody>
      </p:sp>
    </p:spTree>
    <p:extLst>
      <p:ext uri="{BB962C8B-B14F-4D97-AF65-F5344CB8AC3E}">
        <p14:creationId xmlns:p14="http://schemas.microsoft.com/office/powerpoint/2010/main" val="3929739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12750" y="1238250"/>
            <a:ext cx="5943600" cy="3343275"/>
          </a:xfrm>
        </p:spPr>
      </p:sp>
      <p:sp>
        <p:nvSpPr>
          <p:cNvPr id="3" name="Marcador de notas 2"/>
          <p:cNvSpPr>
            <a:spLocks noGrp="1"/>
          </p:cNvSpPr>
          <p:nvPr>
            <p:ph type="body" idx="1"/>
          </p:nvPr>
        </p:nvSpPr>
        <p:spPr/>
        <p:txBody>
          <a:bodyPr/>
          <a:lstStyle/>
          <a:p>
            <a:r>
              <a:rPr lang="es-MX" dirty="0"/>
              <a:t>Mejorar las diapositivas, cambiar el diseño. En círculos, o en gráficos. Ser breves </a:t>
            </a:r>
            <a:r>
              <a:rPr lang="es-MX"/>
              <a:t>y concisos.</a:t>
            </a:r>
            <a:endParaRPr lang="es-PE" dirty="0"/>
          </a:p>
        </p:txBody>
      </p:sp>
      <p:sp>
        <p:nvSpPr>
          <p:cNvPr id="4" name="Marcador de número de diapositiva 3"/>
          <p:cNvSpPr>
            <a:spLocks noGrp="1"/>
          </p:cNvSpPr>
          <p:nvPr>
            <p:ph type="sldNum" sz="quarter" idx="5"/>
          </p:nvPr>
        </p:nvSpPr>
        <p:spPr/>
        <p:txBody>
          <a:bodyPr/>
          <a:lstStyle/>
          <a:p>
            <a:fld id="{DE2EFC4E-17D1-4536-BC70-3A8748709FFB}" type="slidenum">
              <a:rPr lang="es-PE" smtClean="0"/>
              <a:pPr/>
              <a:t>4</a:t>
            </a:fld>
            <a:endParaRPr lang="es-PE" dirty="0"/>
          </a:p>
        </p:txBody>
      </p:sp>
    </p:spTree>
    <p:extLst>
      <p:ext uri="{BB962C8B-B14F-4D97-AF65-F5344CB8AC3E}">
        <p14:creationId xmlns:p14="http://schemas.microsoft.com/office/powerpoint/2010/main" val="1712070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12750" y="1238250"/>
            <a:ext cx="5943600" cy="3343275"/>
          </a:xfrm>
        </p:spPr>
      </p:sp>
      <p:sp>
        <p:nvSpPr>
          <p:cNvPr id="3" name="Marcador de notas 2"/>
          <p:cNvSpPr>
            <a:spLocks noGrp="1"/>
          </p:cNvSpPr>
          <p:nvPr>
            <p:ph type="body" idx="1"/>
          </p:nvPr>
        </p:nvSpPr>
        <p:spPr/>
        <p:txBody>
          <a:bodyPr/>
          <a:lstStyle/>
          <a:p>
            <a:r>
              <a:rPr lang="es-MX" dirty="0"/>
              <a:t>Mejorar las diapositivas, cambiar el diseño. En círculos, o en gráficos. Ser breves </a:t>
            </a:r>
            <a:r>
              <a:rPr lang="es-MX"/>
              <a:t>y concisos.</a:t>
            </a:r>
            <a:endParaRPr lang="es-PE" dirty="0"/>
          </a:p>
        </p:txBody>
      </p:sp>
      <p:sp>
        <p:nvSpPr>
          <p:cNvPr id="4" name="Marcador de número de diapositiva 3"/>
          <p:cNvSpPr>
            <a:spLocks noGrp="1"/>
          </p:cNvSpPr>
          <p:nvPr>
            <p:ph type="sldNum" sz="quarter" idx="5"/>
          </p:nvPr>
        </p:nvSpPr>
        <p:spPr/>
        <p:txBody>
          <a:bodyPr/>
          <a:lstStyle/>
          <a:p>
            <a:fld id="{DE2EFC4E-17D1-4536-BC70-3A8748709FFB}" type="slidenum">
              <a:rPr lang="es-PE" smtClean="0"/>
              <a:pPr/>
              <a:t>5</a:t>
            </a:fld>
            <a:endParaRPr lang="es-PE" dirty="0"/>
          </a:p>
        </p:txBody>
      </p:sp>
    </p:spTree>
    <p:extLst>
      <p:ext uri="{BB962C8B-B14F-4D97-AF65-F5344CB8AC3E}">
        <p14:creationId xmlns:p14="http://schemas.microsoft.com/office/powerpoint/2010/main" val="2020122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12750" y="1238250"/>
            <a:ext cx="5943600" cy="3343275"/>
          </a:xfrm>
        </p:spPr>
      </p:sp>
      <p:sp>
        <p:nvSpPr>
          <p:cNvPr id="3" name="Marcador de notas 2"/>
          <p:cNvSpPr>
            <a:spLocks noGrp="1"/>
          </p:cNvSpPr>
          <p:nvPr>
            <p:ph type="body" idx="1"/>
          </p:nvPr>
        </p:nvSpPr>
        <p:spPr/>
        <p:txBody>
          <a:bodyPr/>
          <a:lstStyle/>
          <a:p>
            <a:r>
              <a:rPr lang="es-MX" dirty="0"/>
              <a:t>Mejorar las diapositivas, cambiar el diseño. En círculos, o en gráficos. Ser breves </a:t>
            </a:r>
            <a:r>
              <a:rPr lang="es-MX"/>
              <a:t>y concisos.</a:t>
            </a:r>
            <a:endParaRPr lang="es-PE" dirty="0"/>
          </a:p>
        </p:txBody>
      </p:sp>
      <p:sp>
        <p:nvSpPr>
          <p:cNvPr id="4" name="Marcador de número de diapositiva 3"/>
          <p:cNvSpPr>
            <a:spLocks noGrp="1"/>
          </p:cNvSpPr>
          <p:nvPr>
            <p:ph type="sldNum" sz="quarter" idx="5"/>
          </p:nvPr>
        </p:nvSpPr>
        <p:spPr/>
        <p:txBody>
          <a:bodyPr/>
          <a:lstStyle/>
          <a:p>
            <a:fld id="{DE2EFC4E-17D1-4536-BC70-3A8748709FFB}" type="slidenum">
              <a:rPr lang="es-PE" smtClean="0"/>
              <a:pPr/>
              <a:t>9</a:t>
            </a:fld>
            <a:endParaRPr lang="es-PE" dirty="0"/>
          </a:p>
        </p:txBody>
      </p:sp>
    </p:spTree>
    <p:extLst>
      <p:ext uri="{BB962C8B-B14F-4D97-AF65-F5344CB8AC3E}">
        <p14:creationId xmlns:p14="http://schemas.microsoft.com/office/powerpoint/2010/main" val="459031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12750" y="1238250"/>
            <a:ext cx="5943600" cy="3343275"/>
          </a:xfrm>
        </p:spPr>
      </p:sp>
      <p:sp>
        <p:nvSpPr>
          <p:cNvPr id="3" name="Marcador de notas 2"/>
          <p:cNvSpPr>
            <a:spLocks noGrp="1"/>
          </p:cNvSpPr>
          <p:nvPr>
            <p:ph type="body" idx="1"/>
          </p:nvPr>
        </p:nvSpPr>
        <p:spPr/>
        <p:txBody>
          <a:bodyPr/>
          <a:lstStyle/>
          <a:p>
            <a:r>
              <a:rPr lang="es-MX" dirty="0"/>
              <a:t>Mejorar las diapositivas, cambiar el diseño. En círculos, o en gráficos. Ser breves </a:t>
            </a:r>
            <a:r>
              <a:rPr lang="es-MX"/>
              <a:t>y concisos.</a:t>
            </a:r>
            <a:endParaRPr lang="es-PE" dirty="0"/>
          </a:p>
        </p:txBody>
      </p:sp>
      <p:sp>
        <p:nvSpPr>
          <p:cNvPr id="4" name="Marcador de número de diapositiva 3"/>
          <p:cNvSpPr>
            <a:spLocks noGrp="1"/>
          </p:cNvSpPr>
          <p:nvPr>
            <p:ph type="sldNum" sz="quarter" idx="5"/>
          </p:nvPr>
        </p:nvSpPr>
        <p:spPr/>
        <p:txBody>
          <a:bodyPr/>
          <a:lstStyle/>
          <a:p>
            <a:fld id="{DE2EFC4E-17D1-4536-BC70-3A8748709FFB}" type="slidenum">
              <a:rPr lang="es-PE" smtClean="0"/>
              <a:pPr/>
              <a:t>10</a:t>
            </a:fld>
            <a:endParaRPr lang="es-PE" dirty="0"/>
          </a:p>
        </p:txBody>
      </p:sp>
    </p:spTree>
    <p:extLst>
      <p:ext uri="{BB962C8B-B14F-4D97-AF65-F5344CB8AC3E}">
        <p14:creationId xmlns:p14="http://schemas.microsoft.com/office/powerpoint/2010/main" val="624309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12750" y="1238250"/>
            <a:ext cx="5943600" cy="3343275"/>
          </a:xfrm>
        </p:spPr>
      </p:sp>
      <p:sp>
        <p:nvSpPr>
          <p:cNvPr id="3" name="Marcador de notas 2"/>
          <p:cNvSpPr>
            <a:spLocks noGrp="1"/>
          </p:cNvSpPr>
          <p:nvPr>
            <p:ph type="body" idx="1"/>
          </p:nvPr>
        </p:nvSpPr>
        <p:spPr/>
        <p:txBody>
          <a:bodyPr/>
          <a:lstStyle/>
          <a:p>
            <a:r>
              <a:rPr lang="es-MX" dirty="0"/>
              <a:t>Mejorar las diapositivas, cambiar el diseño. En círculos, o en gráficos. Ser breves </a:t>
            </a:r>
            <a:r>
              <a:rPr lang="es-MX"/>
              <a:t>y concisos.</a:t>
            </a:r>
            <a:endParaRPr lang="es-PE" dirty="0"/>
          </a:p>
        </p:txBody>
      </p:sp>
      <p:sp>
        <p:nvSpPr>
          <p:cNvPr id="4" name="Marcador de número de diapositiva 3"/>
          <p:cNvSpPr>
            <a:spLocks noGrp="1"/>
          </p:cNvSpPr>
          <p:nvPr>
            <p:ph type="sldNum" sz="quarter" idx="5"/>
          </p:nvPr>
        </p:nvSpPr>
        <p:spPr/>
        <p:txBody>
          <a:bodyPr/>
          <a:lstStyle/>
          <a:p>
            <a:fld id="{DE2EFC4E-17D1-4536-BC70-3A8748709FFB}" type="slidenum">
              <a:rPr lang="es-PE" smtClean="0"/>
              <a:pPr/>
              <a:t>11</a:t>
            </a:fld>
            <a:endParaRPr lang="es-PE" dirty="0"/>
          </a:p>
        </p:txBody>
      </p:sp>
    </p:spTree>
    <p:extLst>
      <p:ext uri="{BB962C8B-B14F-4D97-AF65-F5344CB8AC3E}">
        <p14:creationId xmlns:p14="http://schemas.microsoft.com/office/powerpoint/2010/main" val="949776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12750" y="1238250"/>
            <a:ext cx="5943600" cy="3343275"/>
          </a:xfrm>
        </p:spPr>
      </p:sp>
      <p:sp>
        <p:nvSpPr>
          <p:cNvPr id="3" name="Marcador de notas 2"/>
          <p:cNvSpPr>
            <a:spLocks noGrp="1"/>
          </p:cNvSpPr>
          <p:nvPr>
            <p:ph type="body" idx="1"/>
          </p:nvPr>
        </p:nvSpPr>
        <p:spPr/>
        <p:txBody>
          <a:bodyPr/>
          <a:lstStyle/>
          <a:p>
            <a:r>
              <a:rPr lang="es-MX" dirty="0"/>
              <a:t>Mejorar las diapositivas, cambiar el diseño. En círculos, o en gráficos. Ser breves </a:t>
            </a:r>
            <a:r>
              <a:rPr lang="es-MX"/>
              <a:t>y concisos.</a:t>
            </a:r>
            <a:endParaRPr lang="es-PE" dirty="0"/>
          </a:p>
        </p:txBody>
      </p:sp>
      <p:sp>
        <p:nvSpPr>
          <p:cNvPr id="4" name="Marcador de número de diapositiva 3"/>
          <p:cNvSpPr>
            <a:spLocks noGrp="1"/>
          </p:cNvSpPr>
          <p:nvPr>
            <p:ph type="sldNum" sz="quarter" idx="5"/>
          </p:nvPr>
        </p:nvSpPr>
        <p:spPr/>
        <p:txBody>
          <a:bodyPr/>
          <a:lstStyle/>
          <a:p>
            <a:fld id="{DE2EFC4E-17D1-4536-BC70-3A8748709FFB}" type="slidenum">
              <a:rPr lang="es-PE" smtClean="0"/>
              <a:pPr/>
              <a:t>12</a:t>
            </a:fld>
            <a:endParaRPr lang="es-PE" dirty="0"/>
          </a:p>
        </p:txBody>
      </p:sp>
    </p:spTree>
    <p:extLst>
      <p:ext uri="{BB962C8B-B14F-4D97-AF65-F5344CB8AC3E}">
        <p14:creationId xmlns:p14="http://schemas.microsoft.com/office/powerpoint/2010/main" val="1934883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12750" y="1238250"/>
            <a:ext cx="5943600" cy="3343275"/>
          </a:xfrm>
        </p:spPr>
      </p:sp>
      <p:sp>
        <p:nvSpPr>
          <p:cNvPr id="3" name="Marcador de notas 2"/>
          <p:cNvSpPr>
            <a:spLocks noGrp="1"/>
          </p:cNvSpPr>
          <p:nvPr>
            <p:ph type="body" idx="1"/>
          </p:nvPr>
        </p:nvSpPr>
        <p:spPr/>
        <p:txBody>
          <a:bodyPr/>
          <a:lstStyle/>
          <a:p>
            <a:r>
              <a:rPr lang="es-MX" dirty="0"/>
              <a:t>Mejorar las diapositivas, cambiar el diseño. En círculos, o en gráficos. Ser breves </a:t>
            </a:r>
            <a:r>
              <a:rPr lang="es-MX"/>
              <a:t>y concisos.</a:t>
            </a:r>
            <a:endParaRPr lang="es-PE" dirty="0"/>
          </a:p>
        </p:txBody>
      </p:sp>
      <p:sp>
        <p:nvSpPr>
          <p:cNvPr id="4" name="Marcador de número de diapositiva 3"/>
          <p:cNvSpPr>
            <a:spLocks noGrp="1"/>
          </p:cNvSpPr>
          <p:nvPr>
            <p:ph type="sldNum" sz="quarter" idx="5"/>
          </p:nvPr>
        </p:nvSpPr>
        <p:spPr/>
        <p:txBody>
          <a:bodyPr/>
          <a:lstStyle/>
          <a:p>
            <a:fld id="{DE2EFC4E-17D1-4536-BC70-3A8748709FFB}" type="slidenum">
              <a:rPr lang="es-PE" smtClean="0"/>
              <a:pPr/>
              <a:t>14</a:t>
            </a:fld>
            <a:endParaRPr lang="es-PE" dirty="0"/>
          </a:p>
        </p:txBody>
      </p:sp>
    </p:spTree>
    <p:extLst>
      <p:ext uri="{BB962C8B-B14F-4D97-AF65-F5344CB8AC3E}">
        <p14:creationId xmlns:p14="http://schemas.microsoft.com/office/powerpoint/2010/main" val="18047887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texto 2">
            <a:extLst>
              <a:ext uri="{FF2B5EF4-FFF2-40B4-BE49-F238E27FC236}">
                <a16:creationId xmlns:a16="http://schemas.microsoft.com/office/drawing/2014/main" xmlns="" id="{CB60E414-5051-EA0D-AB91-FC7FBAAFE785}"/>
              </a:ext>
            </a:extLst>
          </p:cNvPr>
          <p:cNvSpPr>
            <a:spLocks noGrp="1"/>
          </p:cNvSpPr>
          <p:nvPr>
            <p:ph idx="10"/>
          </p:nvPr>
        </p:nvSpPr>
        <p:spPr>
          <a:xfrm>
            <a:off x="2755901" y="4003242"/>
            <a:ext cx="7570354" cy="1109374"/>
          </a:xfrm>
          <a:prstGeom prst="rect">
            <a:avLst/>
          </a:prstGeom>
        </p:spPr>
        <p:txBody>
          <a:bodyPr vert="horz" lIns="91440" tIns="45720" rIns="91440" bIns="45720" rtlCol="0">
            <a:normAutofit/>
          </a:bodyPr>
          <a:lstStyle/>
          <a:p>
            <a:pPr lvl="0"/>
            <a:r>
              <a:rPr lang="es-ES" dirty="0"/>
              <a:t>Gerencia u oficina</a:t>
            </a:r>
            <a:endParaRPr lang="es-PE" dirty="0"/>
          </a:p>
        </p:txBody>
      </p:sp>
      <p:sp>
        <p:nvSpPr>
          <p:cNvPr id="5" name="Marcador de título 1">
            <a:extLst>
              <a:ext uri="{FF2B5EF4-FFF2-40B4-BE49-F238E27FC236}">
                <a16:creationId xmlns:a16="http://schemas.microsoft.com/office/drawing/2014/main" xmlns="" id="{8B178798-9B50-D1C2-2B54-F9E6904AA883}"/>
              </a:ext>
            </a:extLst>
          </p:cNvPr>
          <p:cNvSpPr>
            <a:spLocks noGrp="1"/>
          </p:cNvSpPr>
          <p:nvPr>
            <p:ph type="title"/>
          </p:nvPr>
        </p:nvSpPr>
        <p:spPr>
          <a:xfrm>
            <a:off x="838200" y="1528907"/>
            <a:ext cx="10515600" cy="1325563"/>
          </a:xfrm>
          <a:prstGeom prst="rect">
            <a:avLst/>
          </a:prstGeom>
        </p:spPr>
        <p:txBody>
          <a:bodyPr vert="horz" lIns="91440" tIns="45720" rIns="91440" bIns="45720" rtlCol="0" anchor="ctr">
            <a:normAutofit/>
          </a:bodyPr>
          <a:lstStyle>
            <a:lvl1pPr>
              <a:defRPr b="1">
                <a:solidFill>
                  <a:schemeClr val="bg1"/>
                </a:solidFill>
              </a:defRPr>
            </a:lvl1pPr>
          </a:lstStyle>
          <a:p>
            <a:r>
              <a:rPr lang="es-ES" dirty="0"/>
              <a:t>Título principal</a:t>
            </a:r>
            <a:endParaRPr lang="es-PE" dirty="0"/>
          </a:p>
        </p:txBody>
      </p:sp>
    </p:spTree>
    <p:extLst>
      <p:ext uri="{BB962C8B-B14F-4D97-AF65-F5344CB8AC3E}">
        <p14:creationId xmlns:p14="http://schemas.microsoft.com/office/powerpoint/2010/main" val="2557055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En 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FCF7CBE-76F5-A438-5C62-936D10DEC0DC}"/>
              </a:ext>
            </a:extLst>
          </p:cNvPr>
          <p:cNvSpPr>
            <a:spLocks noGrp="1"/>
          </p:cNvSpPr>
          <p:nvPr>
            <p:ph type="title" hasCustomPrompt="1"/>
          </p:nvPr>
        </p:nvSpPr>
        <p:spPr>
          <a:xfrm>
            <a:off x="228600" y="217343"/>
            <a:ext cx="10515600" cy="909493"/>
          </a:xfrm>
        </p:spPr>
        <p:txBody>
          <a:bodyPr>
            <a:normAutofit/>
          </a:bodyPr>
          <a:lstStyle>
            <a:lvl1pPr algn="l">
              <a:defRPr sz="2000" b="1">
                <a:solidFill>
                  <a:schemeClr val="bg1"/>
                </a:solidFill>
              </a:defRPr>
            </a:lvl1pPr>
          </a:lstStyle>
          <a:p>
            <a:r>
              <a:rPr lang="es-ES" dirty="0"/>
              <a:t>Título Arial 20</a:t>
            </a:r>
            <a:endParaRPr lang="es-PE" dirty="0"/>
          </a:p>
        </p:txBody>
      </p:sp>
    </p:spTree>
    <p:extLst>
      <p:ext uri="{BB962C8B-B14F-4D97-AF65-F5344CB8AC3E}">
        <p14:creationId xmlns:p14="http://schemas.microsoft.com/office/powerpoint/2010/main" val="753261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 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xmlns="" id="{0A267A1C-92DF-40C1-9CD9-BA6041CA8FF3}"/>
              </a:ext>
            </a:extLst>
          </p:cNvPr>
          <p:cNvSpPr txBox="1">
            <a:spLocks/>
          </p:cNvSpPr>
          <p:nvPr userDrawn="1"/>
        </p:nvSpPr>
        <p:spPr>
          <a:xfrm>
            <a:off x="389466" y="141143"/>
            <a:ext cx="10515600" cy="9094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b="1" kern="1200" baseline="0">
                <a:solidFill>
                  <a:schemeClr val="bg1"/>
                </a:solidFill>
                <a:effectLst/>
                <a:latin typeface="Arial" panose="020B0604020202020204" pitchFamily="34" charset="0"/>
                <a:ea typeface="+mj-ea"/>
                <a:cs typeface="Arial" panose="020B0604020202020204" pitchFamily="34" charset="0"/>
              </a:defRPr>
            </a:lvl1pPr>
          </a:lstStyle>
          <a:p>
            <a:r>
              <a:rPr lang="es-ES" dirty="0"/>
              <a:t>Titulo Arial 20</a:t>
            </a:r>
            <a:endParaRPr lang="es-PE" dirty="0"/>
          </a:p>
        </p:txBody>
      </p:sp>
    </p:spTree>
    <p:extLst>
      <p:ext uri="{BB962C8B-B14F-4D97-AF65-F5344CB8AC3E}">
        <p14:creationId xmlns:p14="http://schemas.microsoft.com/office/powerpoint/2010/main" val="349399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A267A1C-92DF-40C1-9CD9-BA6041CA8FF3}"/>
              </a:ext>
            </a:extLst>
          </p:cNvPr>
          <p:cNvSpPr>
            <a:spLocks noGrp="1"/>
          </p:cNvSpPr>
          <p:nvPr>
            <p:ph type="title" hasCustomPrompt="1"/>
          </p:nvPr>
        </p:nvSpPr>
        <p:spPr>
          <a:xfrm>
            <a:off x="228600" y="217343"/>
            <a:ext cx="10515600" cy="909493"/>
          </a:xfrm>
        </p:spPr>
        <p:txBody>
          <a:bodyPr>
            <a:normAutofit/>
          </a:bodyPr>
          <a:lstStyle>
            <a:lvl1pPr algn="l">
              <a:defRPr sz="2000" b="1">
                <a:solidFill>
                  <a:schemeClr val="bg1"/>
                </a:solidFill>
              </a:defRPr>
            </a:lvl1pPr>
          </a:lstStyle>
          <a:p>
            <a:r>
              <a:rPr lang="es-ES" dirty="0"/>
              <a:t>Título Arial 20</a:t>
            </a:r>
            <a:endParaRPr lang="es-PE" dirty="0"/>
          </a:p>
        </p:txBody>
      </p:sp>
      <p:sp>
        <p:nvSpPr>
          <p:cNvPr id="3" name="Marcador de contenido 2">
            <a:extLst>
              <a:ext uri="{FF2B5EF4-FFF2-40B4-BE49-F238E27FC236}">
                <a16:creationId xmlns:a16="http://schemas.microsoft.com/office/drawing/2014/main" xmlns="" id="{9EC6F397-FC1C-42F5-B164-97DD36AB3902}"/>
              </a:ext>
            </a:extLst>
          </p:cNvPr>
          <p:cNvSpPr>
            <a:spLocks noGrp="1"/>
          </p:cNvSpPr>
          <p:nvPr>
            <p:ph idx="1" hasCustomPrompt="1"/>
          </p:nvPr>
        </p:nvSpPr>
        <p:spPr>
          <a:xfrm>
            <a:off x="363681" y="1527897"/>
            <a:ext cx="7902863" cy="2000394"/>
          </a:xfrm>
          <a:prstGeom prst="rect">
            <a:avLst/>
          </a:prstGeom>
        </p:spPr>
        <p:txBody>
          <a:bodyPr>
            <a:normAutofit/>
          </a:bodyPr>
          <a:lstStyle>
            <a:lvl1pPr>
              <a:defRPr sz="1600">
                <a:latin typeface="Arial" panose="020B0604020202020204" pitchFamily="34" charset="0"/>
                <a:cs typeface="Arial" panose="020B0604020202020204" pitchFamily="34" charset="0"/>
              </a:defRPr>
            </a:lvl1pPr>
            <a:lvl2pPr>
              <a:defRPr sz="1600"/>
            </a:lvl2pPr>
            <a:lvl3pPr>
              <a:defRPr sz="1600"/>
            </a:lvl3pPr>
            <a:lvl4pPr>
              <a:defRPr sz="1600"/>
            </a:lvl4pPr>
            <a:lvl5pPr>
              <a:defRPr sz="1600"/>
            </a:lvl5pPr>
          </a:lstStyle>
          <a:p>
            <a:pPr lvl="0"/>
            <a:r>
              <a:rPr lang="es-ES" dirty="0"/>
              <a:t>Texto Arial 16</a:t>
            </a:r>
          </a:p>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PE" dirty="0"/>
          </a:p>
        </p:txBody>
      </p:sp>
      <p:sp>
        <p:nvSpPr>
          <p:cNvPr id="4" name="Marcador de fecha 3">
            <a:extLst>
              <a:ext uri="{FF2B5EF4-FFF2-40B4-BE49-F238E27FC236}">
                <a16:creationId xmlns:a16="http://schemas.microsoft.com/office/drawing/2014/main" xmlns="" id="{FF456EE8-65FE-4178-9C9D-A2E93083571D}"/>
              </a:ext>
            </a:extLst>
          </p:cNvPr>
          <p:cNvSpPr>
            <a:spLocks noGrp="1"/>
          </p:cNvSpPr>
          <p:nvPr>
            <p:ph type="dt" sz="half" idx="10"/>
          </p:nvPr>
        </p:nvSpPr>
        <p:spPr/>
        <p:txBody>
          <a:bodyPr/>
          <a:lstStyle/>
          <a:p>
            <a:fld id="{EDAF0177-A64C-4E77-8CD9-6FCD3D699A10}" type="datetimeFigureOut">
              <a:rPr lang="es-PE" smtClean="0"/>
              <a:t>12/04/2023</a:t>
            </a:fld>
            <a:endParaRPr lang="es-PE" dirty="0"/>
          </a:p>
        </p:txBody>
      </p:sp>
      <p:sp>
        <p:nvSpPr>
          <p:cNvPr id="5" name="Marcador de pie de página 4">
            <a:extLst>
              <a:ext uri="{FF2B5EF4-FFF2-40B4-BE49-F238E27FC236}">
                <a16:creationId xmlns:a16="http://schemas.microsoft.com/office/drawing/2014/main" xmlns="" id="{E2DEFE02-4EC4-4C3D-843F-2B11C626C7DD}"/>
              </a:ext>
            </a:extLst>
          </p:cNvPr>
          <p:cNvSpPr>
            <a:spLocks noGrp="1"/>
          </p:cNvSpPr>
          <p:nvPr>
            <p:ph type="ftr" sz="quarter" idx="11"/>
          </p:nvPr>
        </p:nvSpPr>
        <p:spPr/>
        <p:txBody>
          <a:bodyPr/>
          <a:lstStyle/>
          <a:p>
            <a:endParaRPr lang="es-PE" dirty="0"/>
          </a:p>
        </p:txBody>
      </p:sp>
      <p:sp>
        <p:nvSpPr>
          <p:cNvPr id="6" name="Marcador de número de diapositiva 5">
            <a:extLst>
              <a:ext uri="{FF2B5EF4-FFF2-40B4-BE49-F238E27FC236}">
                <a16:creationId xmlns:a16="http://schemas.microsoft.com/office/drawing/2014/main" xmlns="" id="{8619D5AA-93AE-4F45-85A5-3D633C370EBA}"/>
              </a:ext>
            </a:extLst>
          </p:cNvPr>
          <p:cNvSpPr>
            <a:spLocks noGrp="1"/>
          </p:cNvSpPr>
          <p:nvPr>
            <p:ph type="sldNum" sz="quarter" idx="12"/>
          </p:nvPr>
        </p:nvSpPr>
        <p:spPr/>
        <p:txBody>
          <a:bodyPr/>
          <a:lstStyle/>
          <a:p>
            <a:fld id="{FE6171DF-C29A-43FE-869F-181C989CF2FB}" type="slidenum">
              <a:rPr lang="es-PE" smtClean="0"/>
              <a:t>‹Nº›</a:t>
            </a:fld>
            <a:endParaRPr lang="es-PE" dirty="0"/>
          </a:p>
        </p:txBody>
      </p:sp>
    </p:spTree>
    <p:extLst>
      <p:ext uri="{BB962C8B-B14F-4D97-AF65-F5344CB8AC3E}">
        <p14:creationId xmlns:p14="http://schemas.microsoft.com/office/powerpoint/2010/main" val="582394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F3B917E-5249-45C5-88BD-0BB010831E8A}"/>
              </a:ext>
            </a:extLst>
          </p:cNvPr>
          <p:cNvSpPr>
            <a:spLocks noGrp="1"/>
          </p:cNvSpPr>
          <p:nvPr>
            <p:ph type="title" hasCustomPrompt="1"/>
          </p:nvPr>
        </p:nvSpPr>
        <p:spPr>
          <a:xfrm>
            <a:off x="831850" y="1709738"/>
            <a:ext cx="10515600" cy="2852737"/>
          </a:xfrm>
        </p:spPr>
        <p:txBody>
          <a:bodyPr anchor="b">
            <a:normAutofit/>
          </a:bodyPr>
          <a:lstStyle>
            <a:lvl1pPr algn="l">
              <a:defRPr sz="3000" b="1">
                <a:solidFill>
                  <a:schemeClr val="bg1"/>
                </a:solidFill>
                <a:effectLst>
                  <a:outerShdw blurRad="38100" dist="38100" dir="2700000" algn="tl">
                    <a:srgbClr val="000000">
                      <a:alpha val="43137"/>
                    </a:srgbClr>
                  </a:outerShdw>
                </a:effectLst>
              </a:defRPr>
            </a:lvl1pPr>
          </a:lstStyle>
          <a:p>
            <a:r>
              <a:rPr lang="es-ES" dirty="0"/>
              <a:t>Título Arial 30</a:t>
            </a:r>
            <a:endParaRPr lang="es-PE" dirty="0"/>
          </a:p>
        </p:txBody>
      </p:sp>
      <p:sp>
        <p:nvSpPr>
          <p:cNvPr id="3" name="Marcador de texto 2">
            <a:extLst>
              <a:ext uri="{FF2B5EF4-FFF2-40B4-BE49-F238E27FC236}">
                <a16:creationId xmlns:a16="http://schemas.microsoft.com/office/drawing/2014/main" xmlns="" id="{04273100-D9EB-4435-987B-DE100AF6E23C}"/>
              </a:ext>
            </a:extLst>
          </p:cNvPr>
          <p:cNvSpPr>
            <a:spLocks noGrp="1"/>
          </p:cNvSpPr>
          <p:nvPr>
            <p:ph type="body" idx="1" hasCustomPrompt="1"/>
          </p:nvPr>
        </p:nvSpPr>
        <p:spPr>
          <a:xfrm>
            <a:off x="831850" y="4589463"/>
            <a:ext cx="10515600" cy="1500187"/>
          </a:xfrm>
          <a:prstGeom prst="rect">
            <a:avLst/>
          </a:prstGeom>
        </p:spPr>
        <p:txBody>
          <a:bodyP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Subtítulo Arial 20</a:t>
            </a:r>
          </a:p>
        </p:txBody>
      </p:sp>
      <p:sp>
        <p:nvSpPr>
          <p:cNvPr id="4" name="Marcador de fecha 3">
            <a:extLst>
              <a:ext uri="{FF2B5EF4-FFF2-40B4-BE49-F238E27FC236}">
                <a16:creationId xmlns:a16="http://schemas.microsoft.com/office/drawing/2014/main" xmlns="" id="{ABD2891C-5067-4D3D-AC66-37A90760E337}"/>
              </a:ext>
            </a:extLst>
          </p:cNvPr>
          <p:cNvSpPr>
            <a:spLocks noGrp="1"/>
          </p:cNvSpPr>
          <p:nvPr>
            <p:ph type="dt" sz="half" idx="10"/>
          </p:nvPr>
        </p:nvSpPr>
        <p:spPr/>
        <p:txBody>
          <a:bodyPr/>
          <a:lstStyle/>
          <a:p>
            <a:fld id="{EDAF0177-A64C-4E77-8CD9-6FCD3D699A10}" type="datetimeFigureOut">
              <a:rPr lang="es-PE" smtClean="0"/>
              <a:t>12/04/2023</a:t>
            </a:fld>
            <a:endParaRPr lang="es-PE" dirty="0"/>
          </a:p>
        </p:txBody>
      </p:sp>
      <p:sp>
        <p:nvSpPr>
          <p:cNvPr id="5" name="Marcador de pie de página 4">
            <a:extLst>
              <a:ext uri="{FF2B5EF4-FFF2-40B4-BE49-F238E27FC236}">
                <a16:creationId xmlns:a16="http://schemas.microsoft.com/office/drawing/2014/main" xmlns="" id="{1D0E223E-6E60-4C00-A1D8-0DDA55F4A0A2}"/>
              </a:ext>
            </a:extLst>
          </p:cNvPr>
          <p:cNvSpPr>
            <a:spLocks noGrp="1"/>
          </p:cNvSpPr>
          <p:nvPr>
            <p:ph type="ftr" sz="quarter" idx="11"/>
          </p:nvPr>
        </p:nvSpPr>
        <p:spPr/>
        <p:txBody>
          <a:bodyPr/>
          <a:lstStyle/>
          <a:p>
            <a:endParaRPr lang="es-PE" dirty="0"/>
          </a:p>
        </p:txBody>
      </p:sp>
      <p:sp>
        <p:nvSpPr>
          <p:cNvPr id="6" name="Marcador de número de diapositiva 5">
            <a:extLst>
              <a:ext uri="{FF2B5EF4-FFF2-40B4-BE49-F238E27FC236}">
                <a16:creationId xmlns:a16="http://schemas.microsoft.com/office/drawing/2014/main" xmlns="" id="{F826FF4F-93AD-4393-B434-26786D0CBD40}"/>
              </a:ext>
            </a:extLst>
          </p:cNvPr>
          <p:cNvSpPr>
            <a:spLocks noGrp="1"/>
          </p:cNvSpPr>
          <p:nvPr>
            <p:ph type="sldNum" sz="quarter" idx="12"/>
          </p:nvPr>
        </p:nvSpPr>
        <p:spPr/>
        <p:txBody>
          <a:bodyPr/>
          <a:lstStyle/>
          <a:p>
            <a:fld id="{FE6171DF-C29A-43FE-869F-181C989CF2FB}" type="slidenum">
              <a:rPr lang="es-PE" smtClean="0"/>
              <a:t>‹Nº›</a:t>
            </a:fld>
            <a:endParaRPr lang="es-PE" dirty="0"/>
          </a:p>
        </p:txBody>
      </p:sp>
    </p:spTree>
    <p:extLst>
      <p:ext uri="{BB962C8B-B14F-4D97-AF65-F5344CB8AC3E}">
        <p14:creationId xmlns:p14="http://schemas.microsoft.com/office/powerpoint/2010/main" val="2670474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C184611-7CE4-465D-AA4C-1FBE627CD71B}"/>
              </a:ext>
            </a:extLst>
          </p:cNvPr>
          <p:cNvSpPr>
            <a:spLocks noGrp="1"/>
          </p:cNvSpPr>
          <p:nvPr>
            <p:ph type="title" hasCustomPrompt="1"/>
          </p:nvPr>
        </p:nvSpPr>
        <p:spPr>
          <a:xfrm>
            <a:off x="173182" y="246928"/>
            <a:ext cx="10515600" cy="868218"/>
          </a:xfrm>
        </p:spPr>
        <p:txBody>
          <a:bodyPr>
            <a:normAutofit/>
          </a:bodyPr>
          <a:lstStyle>
            <a:lvl1pPr algn="l">
              <a:defRPr sz="2000" b="1">
                <a:solidFill>
                  <a:schemeClr val="bg1"/>
                </a:solidFill>
                <a:effectLst>
                  <a:outerShdw blurRad="38100" dist="38100" dir="2700000" algn="tl">
                    <a:srgbClr val="000000">
                      <a:alpha val="43137"/>
                    </a:srgbClr>
                  </a:outerShdw>
                </a:effectLst>
              </a:defRPr>
            </a:lvl1pPr>
          </a:lstStyle>
          <a:p>
            <a:r>
              <a:rPr lang="es-ES" dirty="0"/>
              <a:t>Título Arial 20</a:t>
            </a:r>
            <a:endParaRPr lang="es-PE" dirty="0"/>
          </a:p>
        </p:txBody>
      </p:sp>
      <p:sp>
        <p:nvSpPr>
          <p:cNvPr id="3" name="Marcador de contenido 2">
            <a:extLst>
              <a:ext uri="{FF2B5EF4-FFF2-40B4-BE49-F238E27FC236}">
                <a16:creationId xmlns:a16="http://schemas.microsoft.com/office/drawing/2014/main" xmlns="" id="{03132288-002D-4129-9739-25C79013FC9C}"/>
              </a:ext>
            </a:extLst>
          </p:cNvPr>
          <p:cNvSpPr>
            <a:spLocks noGrp="1"/>
          </p:cNvSpPr>
          <p:nvPr>
            <p:ph sz="half" idx="1" hasCustomPrompt="1"/>
          </p:nvPr>
        </p:nvSpPr>
        <p:spPr>
          <a:xfrm>
            <a:off x="838200" y="1825625"/>
            <a:ext cx="5181600" cy="4351338"/>
          </a:xfrm>
          <a:prstGeom prst="rect">
            <a:avLst/>
          </a:prstGeom>
        </p:spPr>
        <p:txBody>
          <a:bodyPr/>
          <a:lstStyle>
            <a:lvl1pPr>
              <a:defRPr sz="1600">
                <a:latin typeface="Arial" panose="020B0604020202020204" pitchFamily="34" charset="0"/>
                <a:cs typeface="Arial" panose="020B0604020202020204" pitchFamily="34" charset="0"/>
              </a:defRPr>
            </a:lvl1pPr>
            <a:lvl2pPr>
              <a:defRPr sz="1600"/>
            </a:lvl2pPr>
            <a:lvl3pPr>
              <a:defRPr sz="1600"/>
            </a:lvl3pPr>
            <a:lvl4pPr>
              <a:defRPr sz="1600"/>
            </a:lvl4pPr>
            <a:lvl5pPr>
              <a:defRPr sz="1600"/>
            </a:lvl5pPr>
          </a:lstStyle>
          <a:p>
            <a:pPr lvl="0"/>
            <a:r>
              <a:rPr lang="es-ES" dirty="0"/>
              <a:t>Arial 18 </a:t>
            </a:r>
          </a:p>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PE" dirty="0"/>
          </a:p>
        </p:txBody>
      </p:sp>
      <p:sp>
        <p:nvSpPr>
          <p:cNvPr id="4" name="Marcador de contenido 3">
            <a:extLst>
              <a:ext uri="{FF2B5EF4-FFF2-40B4-BE49-F238E27FC236}">
                <a16:creationId xmlns:a16="http://schemas.microsoft.com/office/drawing/2014/main" xmlns="" id="{B3D00618-E41E-4261-8AEF-52132660C0CC}"/>
              </a:ext>
            </a:extLst>
          </p:cNvPr>
          <p:cNvSpPr>
            <a:spLocks noGrp="1"/>
          </p:cNvSpPr>
          <p:nvPr>
            <p:ph sz="half" idx="2" hasCustomPrompt="1"/>
          </p:nvPr>
        </p:nvSpPr>
        <p:spPr>
          <a:xfrm>
            <a:off x="6172200" y="1825625"/>
            <a:ext cx="5181600" cy="4351338"/>
          </a:xfrm>
          <a:prstGeom prst="rect">
            <a:avLst/>
          </a:prstGeom>
        </p:spPr>
        <p:txBody>
          <a:bodyPr>
            <a:normAutofit/>
          </a:bodyPr>
          <a:lstStyle>
            <a:lvl1pPr>
              <a:defRPr sz="1600">
                <a:latin typeface="Arial" panose="020B0604020202020204" pitchFamily="34" charset="0"/>
                <a:cs typeface="Arial" panose="020B0604020202020204" pitchFamily="34" charset="0"/>
              </a:defRPr>
            </a:lvl1pPr>
            <a:lvl2pPr>
              <a:defRPr sz="1600"/>
            </a:lvl2pPr>
            <a:lvl3pPr>
              <a:defRPr sz="1600"/>
            </a:lvl3pPr>
            <a:lvl4pPr>
              <a:defRPr sz="1600"/>
            </a:lvl4pPr>
            <a:lvl5pPr>
              <a:defRPr sz="1600"/>
            </a:lvl5pPr>
          </a:lstStyle>
          <a:p>
            <a:pPr lvl="0"/>
            <a:r>
              <a:rPr lang="es-ES" dirty="0"/>
              <a:t>Arial 18</a:t>
            </a:r>
          </a:p>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PE" dirty="0"/>
          </a:p>
        </p:txBody>
      </p:sp>
      <p:sp>
        <p:nvSpPr>
          <p:cNvPr id="5" name="Marcador de fecha 4">
            <a:extLst>
              <a:ext uri="{FF2B5EF4-FFF2-40B4-BE49-F238E27FC236}">
                <a16:creationId xmlns:a16="http://schemas.microsoft.com/office/drawing/2014/main" xmlns="" id="{4F8B07CE-F3E7-4DA5-800B-4F389A4FB389}"/>
              </a:ext>
            </a:extLst>
          </p:cNvPr>
          <p:cNvSpPr>
            <a:spLocks noGrp="1"/>
          </p:cNvSpPr>
          <p:nvPr>
            <p:ph type="dt" sz="half" idx="10"/>
          </p:nvPr>
        </p:nvSpPr>
        <p:spPr/>
        <p:txBody>
          <a:bodyPr/>
          <a:lstStyle/>
          <a:p>
            <a:fld id="{EDAF0177-A64C-4E77-8CD9-6FCD3D699A10}" type="datetimeFigureOut">
              <a:rPr lang="es-PE" smtClean="0"/>
              <a:t>12/04/2023</a:t>
            </a:fld>
            <a:endParaRPr lang="es-PE" dirty="0"/>
          </a:p>
        </p:txBody>
      </p:sp>
      <p:sp>
        <p:nvSpPr>
          <p:cNvPr id="6" name="Marcador de pie de página 5">
            <a:extLst>
              <a:ext uri="{FF2B5EF4-FFF2-40B4-BE49-F238E27FC236}">
                <a16:creationId xmlns:a16="http://schemas.microsoft.com/office/drawing/2014/main" xmlns="" id="{9E91357F-A258-464E-B589-8880B5868A2A}"/>
              </a:ext>
            </a:extLst>
          </p:cNvPr>
          <p:cNvSpPr>
            <a:spLocks noGrp="1"/>
          </p:cNvSpPr>
          <p:nvPr>
            <p:ph type="ftr" sz="quarter" idx="11"/>
          </p:nvPr>
        </p:nvSpPr>
        <p:spPr/>
        <p:txBody>
          <a:bodyPr/>
          <a:lstStyle/>
          <a:p>
            <a:endParaRPr lang="es-PE" dirty="0"/>
          </a:p>
        </p:txBody>
      </p:sp>
      <p:sp>
        <p:nvSpPr>
          <p:cNvPr id="7" name="Marcador de número de diapositiva 6">
            <a:extLst>
              <a:ext uri="{FF2B5EF4-FFF2-40B4-BE49-F238E27FC236}">
                <a16:creationId xmlns:a16="http://schemas.microsoft.com/office/drawing/2014/main" xmlns="" id="{592A6F44-4E3C-42BD-8F71-C5194A8EEE7B}"/>
              </a:ext>
            </a:extLst>
          </p:cNvPr>
          <p:cNvSpPr>
            <a:spLocks noGrp="1"/>
          </p:cNvSpPr>
          <p:nvPr>
            <p:ph type="sldNum" sz="quarter" idx="12"/>
          </p:nvPr>
        </p:nvSpPr>
        <p:spPr/>
        <p:txBody>
          <a:bodyPr/>
          <a:lstStyle/>
          <a:p>
            <a:fld id="{FE6171DF-C29A-43FE-869F-181C989CF2FB}" type="slidenum">
              <a:rPr lang="es-PE" smtClean="0"/>
              <a:t>‹Nº›</a:t>
            </a:fld>
            <a:endParaRPr lang="es-PE" dirty="0"/>
          </a:p>
        </p:txBody>
      </p:sp>
    </p:spTree>
    <p:extLst>
      <p:ext uri="{BB962C8B-B14F-4D97-AF65-F5344CB8AC3E}">
        <p14:creationId xmlns:p14="http://schemas.microsoft.com/office/powerpoint/2010/main" val="4268489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C20C46C-99D7-4C72-9860-7AE2D80D493B}"/>
              </a:ext>
            </a:extLst>
          </p:cNvPr>
          <p:cNvSpPr>
            <a:spLocks noGrp="1"/>
          </p:cNvSpPr>
          <p:nvPr>
            <p:ph type="title"/>
          </p:nvPr>
        </p:nvSpPr>
        <p:spPr>
          <a:xfrm>
            <a:off x="147061" y="365126"/>
            <a:ext cx="10515600" cy="823912"/>
          </a:xfrm>
        </p:spPr>
        <p:txBody>
          <a:bodyPr>
            <a:normAutofit/>
          </a:bodyPr>
          <a:lstStyle>
            <a:lvl1pPr algn="l">
              <a:defRPr sz="2000" b="1">
                <a:solidFill>
                  <a:schemeClr val="bg1"/>
                </a:solidFill>
                <a:effectLst>
                  <a:outerShdw blurRad="38100" dist="38100" dir="2700000" algn="tl">
                    <a:srgbClr val="000000">
                      <a:alpha val="43137"/>
                    </a:srgbClr>
                  </a:outerShdw>
                </a:effectLst>
              </a:defRPr>
            </a:lvl1pPr>
          </a:lstStyle>
          <a:p>
            <a:r>
              <a:rPr lang="es-ES" dirty="0"/>
              <a:t>Haga clic para modificar el estilo de título del patrón</a:t>
            </a:r>
            <a:endParaRPr lang="es-PE" dirty="0"/>
          </a:p>
        </p:txBody>
      </p:sp>
      <p:sp>
        <p:nvSpPr>
          <p:cNvPr id="3" name="Marcador de texto 2">
            <a:extLst>
              <a:ext uri="{FF2B5EF4-FFF2-40B4-BE49-F238E27FC236}">
                <a16:creationId xmlns:a16="http://schemas.microsoft.com/office/drawing/2014/main" xmlns="" id="{FAA6CC72-4179-4EF8-A442-A80A40CCDBCE}"/>
              </a:ext>
            </a:extLst>
          </p:cNvPr>
          <p:cNvSpPr>
            <a:spLocks noGrp="1"/>
          </p:cNvSpPr>
          <p:nvPr>
            <p:ph type="body" idx="1" hasCustomPrompt="1"/>
          </p:nvPr>
        </p:nvSpPr>
        <p:spPr>
          <a:xfrm>
            <a:off x="839788" y="1681163"/>
            <a:ext cx="5157787" cy="823912"/>
          </a:xfrm>
          <a:prstGeom prst="rect">
            <a:avLst/>
          </a:prstGeo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Subtítulo 1</a:t>
            </a:r>
          </a:p>
          <a:p>
            <a:pPr lvl="0"/>
            <a:r>
              <a:rPr lang="es-ES" dirty="0"/>
              <a:t>Arial 18 negrita</a:t>
            </a:r>
          </a:p>
        </p:txBody>
      </p:sp>
      <p:sp>
        <p:nvSpPr>
          <p:cNvPr id="4" name="Marcador de contenido 3">
            <a:extLst>
              <a:ext uri="{FF2B5EF4-FFF2-40B4-BE49-F238E27FC236}">
                <a16:creationId xmlns:a16="http://schemas.microsoft.com/office/drawing/2014/main" xmlns="" id="{047DDC0A-C963-4D2A-A041-24FC8E71DF24}"/>
              </a:ext>
            </a:extLst>
          </p:cNvPr>
          <p:cNvSpPr>
            <a:spLocks noGrp="1"/>
          </p:cNvSpPr>
          <p:nvPr>
            <p:ph sz="half" idx="2" hasCustomPrompt="1"/>
          </p:nvPr>
        </p:nvSpPr>
        <p:spPr>
          <a:xfrm>
            <a:off x="839788" y="2505075"/>
            <a:ext cx="5157787" cy="3684588"/>
          </a:xfrm>
          <a:prstGeom prst="rect">
            <a:avLst/>
          </a:prstGeom>
        </p:spPr>
        <p:txBody>
          <a:bodyPr>
            <a:normAutofit/>
          </a:bodyPr>
          <a:lstStyle>
            <a:lvl1pPr>
              <a:defRPr sz="1600">
                <a:latin typeface="Arial" panose="020B0604020202020204" pitchFamily="34" charset="0"/>
                <a:cs typeface="Arial" panose="020B0604020202020204" pitchFamily="34" charset="0"/>
              </a:defRPr>
            </a:lvl1pPr>
            <a:lvl2pPr>
              <a:defRPr sz="1600"/>
            </a:lvl2pPr>
            <a:lvl3pPr>
              <a:defRPr sz="1600"/>
            </a:lvl3pPr>
            <a:lvl4pPr>
              <a:defRPr sz="1600"/>
            </a:lvl4pPr>
            <a:lvl5pPr>
              <a:defRPr sz="1600"/>
            </a:lvl5pPr>
          </a:lstStyle>
          <a:p>
            <a:pPr lvl="0"/>
            <a:r>
              <a:rPr lang="es-ES" dirty="0"/>
              <a:t>Arial 16</a:t>
            </a:r>
          </a:p>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PE" dirty="0"/>
          </a:p>
        </p:txBody>
      </p:sp>
      <p:sp>
        <p:nvSpPr>
          <p:cNvPr id="5" name="Marcador de texto 4">
            <a:extLst>
              <a:ext uri="{FF2B5EF4-FFF2-40B4-BE49-F238E27FC236}">
                <a16:creationId xmlns:a16="http://schemas.microsoft.com/office/drawing/2014/main" xmlns="" id="{A3212E49-40D1-4BC4-B32B-F237F5986561}"/>
              </a:ext>
            </a:extLst>
          </p:cNvPr>
          <p:cNvSpPr>
            <a:spLocks noGrp="1"/>
          </p:cNvSpPr>
          <p:nvPr>
            <p:ph type="body" sz="quarter" idx="3" hasCustomPrompt="1"/>
          </p:nvPr>
        </p:nvSpPr>
        <p:spPr>
          <a:xfrm>
            <a:off x="6172200" y="1681163"/>
            <a:ext cx="5183188" cy="823912"/>
          </a:xfrm>
          <a:prstGeom prst="rect">
            <a:avLst/>
          </a:prstGeo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Subtítulo 2</a:t>
            </a:r>
          </a:p>
          <a:p>
            <a:pPr lvl="0"/>
            <a:r>
              <a:rPr lang="es-ES" dirty="0"/>
              <a:t>Arial 18 negrita</a:t>
            </a:r>
          </a:p>
        </p:txBody>
      </p:sp>
      <p:sp>
        <p:nvSpPr>
          <p:cNvPr id="6" name="Marcador de contenido 5">
            <a:extLst>
              <a:ext uri="{FF2B5EF4-FFF2-40B4-BE49-F238E27FC236}">
                <a16:creationId xmlns:a16="http://schemas.microsoft.com/office/drawing/2014/main" xmlns="" id="{AEBF305A-76EE-44D3-ABE0-6F4A7169E264}"/>
              </a:ext>
            </a:extLst>
          </p:cNvPr>
          <p:cNvSpPr>
            <a:spLocks noGrp="1"/>
          </p:cNvSpPr>
          <p:nvPr>
            <p:ph sz="quarter" idx="4" hasCustomPrompt="1"/>
          </p:nvPr>
        </p:nvSpPr>
        <p:spPr>
          <a:xfrm>
            <a:off x="6172200" y="2505075"/>
            <a:ext cx="5183188" cy="3684588"/>
          </a:xfrm>
          <a:prstGeom prst="rect">
            <a:avLst/>
          </a:prstGeom>
        </p:spPr>
        <p:txBody>
          <a:bodyPr>
            <a:normAutofit/>
          </a:bodyPr>
          <a:lstStyle>
            <a:lvl1pPr>
              <a:defRPr sz="1600">
                <a:latin typeface="Arial" panose="020B0604020202020204" pitchFamily="34" charset="0"/>
                <a:cs typeface="Arial" panose="020B0604020202020204" pitchFamily="34" charset="0"/>
              </a:defRPr>
            </a:lvl1pPr>
            <a:lvl2pPr>
              <a:defRPr sz="1600"/>
            </a:lvl2pPr>
            <a:lvl3pPr>
              <a:defRPr sz="1600"/>
            </a:lvl3pPr>
            <a:lvl4pPr>
              <a:defRPr sz="1600"/>
            </a:lvl4pPr>
            <a:lvl5pPr>
              <a:defRPr sz="1600"/>
            </a:lvl5pPr>
          </a:lstStyle>
          <a:p>
            <a:pPr lvl="0"/>
            <a:r>
              <a:rPr lang="es-ES" dirty="0"/>
              <a:t>Arial 16</a:t>
            </a:r>
          </a:p>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PE" dirty="0"/>
          </a:p>
        </p:txBody>
      </p:sp>
      <p:sp>
        <p:nvSpPr>
          <p:cNvPr id="7" name="Marcador de fecha 6">
            <a:extLst>
              <a:ext uri="{FF2B5EF4-FFF2-40B4-BE49-F238E27FC236}">
                <a16:creationId xmlns:a16="http://schemas.microsoft.com/office/drawing/2014/main" xmlns="" id="{C0FE4AD5-D0E5-41AD-B977-6F19ED02AF3F}"/>
              </a:ext>
            </a:extLst>
          </p:cNvPr>
          <p:cNvSpPr>
            <a:spLocks noGrp="1"/>
          </p:cNvSpPr>
          <p:nvPr>
            <p:ph type="dt" sz="half" idx="10"/>
          </p:nvPr>
        </p:nvSpPr>
        <p:spPr/>
        <p:txBody>
          <a:bodyPr/>
          <a:lstStyle/>
          <a:p>
            <a:fld id="{EDAF0177-A64C-4E77-8CD9-6FCD3D699A10}" type="datetimeFigureOut">
              <a:rPr lang="es-PE" smtClean="0"/>
              <a:t>12/04/2023</a:t>
            </a:fld>
            <a:endParaRPr lang="es-PE" dirty="0"/>
          </a:p>
        </p:txBody>
      </p:sp>
      <p:sp>
        <p:nvSpPr>
          <p:cNvPr id="8" name="Marcador de pie de página 7">
            <a:extLst>
              <a:ext uri="{FF2B5EF4-FFF2-40B4-BE49-F238E27FC236}">
                <a16:creationId xmlns:a16="http://schemas.microsoft.com/office/drawing/2014/main" xmlns="" id="{A6D7CE8A-7790-479F-AFC8-6E0009093BE2}"/>
              </a:ext>
            </a:extLst>
          </p:cNvPr>
          <p:cNvSpPr>
            <a:spLocks noGrp="1"/>
          </p:cNvSpPr>
          <p:nvPr>
            <p:ph type="ftr" sz="quarter" idx="11"/>
          </p:nvPr>
        </p:nvSpPr>
        <p:spPr/>
        <p:txBody>
          <a:bodyPr/>
          <a:lstStyle/>
          <a:p>
            <a:endParaRPr lang="es-PE" dirty="0"/>
          </a:p>
        </p:txBody>
      </p:sp>
      <p:sp>
        <p:nvSpPr>
          <p:cNvPr id="9" name="Marcador de número de diapositiva 8">
            <a:extLst>
              <a:ext uri="{FF2B5EF4-FFF2-40B4-BE49-F238E27FC236}">
                <a16:creationId xmlns:a16="http://schemas.microsoft.com/office/drawing/2014/main" xmlns="" id="{CB46487D-58E0-4E1B-BCD4-3FF7643A1BBF}"/>
              </a:ext>
            </a:extLst>
          </p:cNvPr>
          <p:cNvSpPr>
            <a:spLocks noGrp="1"/>
          </p:cNvSpPr>
          <p:nvPr>
            <p:ph type="sldNum" sz="quarter" idx="12"/>
          </p:nvPr>
        </p:nvSpPr>
        <p:spPr/>
        <p:txBody>
          <a:bodyPr/>
          <a:lstStyle/>
          <a:p>
            <a:fld id="{FE6171DF-C29A-43FE-869F-181C989CF2FB}" type="slidenum">
              <a:rPr lang="es-PE" smtClean="0"/>
              <a:t>‹Nº›</a:t>
            </a:fld>
            <a:endParaRPr lang="es-PE" dirty="0"/>
          </a:p>
        </p:txBody>
      </p:sp>
    </p:spTree>
    <p:extLst>
      <p:ext uri="{BB962C8B-B14F-4D97-AF65-F5344CB8AC3E}">
        <p14:creationId xmlns:p14="http://schemas.microsoft.com/office/powerpoint/2010/main" val="1880734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lo el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28B2A0E-EC8B-41DD-81F2-20373893C473}"/>
              </a:ext>
            </a:extLst>
          </p:cNvPr>
          <p:cNvSpPr>
            <a:spLocks noGrp="1"/>
          </p:cNvSpPr>
          <p:nvPr>
            <p:ph type="title" hasCustomPrompt="1"/>
          </p:nvPr>
        </p:nvSpPr>
        <p:spPr>
          <a:xfrm>
            <a:off x="838200" y="3334327"/>
            <a:ext cx="10515600" cy="1173452"/>
          </a:xfrm>
        </p:spPr>
        <p:txBody>
          <a:bodyPr/>
          <a:lstStyle>
            <a:lvl1pPr algn="l">
              <a:defRPr b="1">
                <a:solidFill>
                  <a:schemeClr val="bg1"/>
                </a:solidFill>
                <a:effectLst>
                  <a:outerShdw blurRad="38100" dist="38100" dir="2700000" algn="tl">
                    <a:srgbClr val="000000">
                      <a:alpha val="43137"/>
                    </a:srgbClr>
                  </a:outerShdw>
                </a:effectLst>
              </a:defRPr>
            </a:lvl1pPr>
          </a:lstStyle>
          <a:p>
            <a:r>
              <a:rPr lang="es-ES" dirty="0"/>
              <a:t>Título Arial 30</a:t>
            </a:r>
            <a:endParaRPr lang="es-PE" dirty="0"/>
          </a:p>
        </p:txBody>
      </p:sp>
      <p:sp>
        <p:nvSpPr>
          <p:cNvPr id="3" name="Marcador de fecha 2">
            <a:extLst>
              <a:ext uri="{FF2B5EF4-FFF2-40B4-BE49-F238E27FC236}">
                <a16:creationId xmlns:a16="http://schemas.microsoft.com/office/drawing/2014/main" xmlns="" id="{7C0FACAD-1EEC-429A-AA07-5FC0C32F07CE}"/>
              </a:ext>
            </a:extLst>
          </p:cNvPr>
          <p:cNvSpPr>
            <a:spLocks noGrp="1"/>
          </p:cNvSpPr>
          <p:nvPr>
            <p:ph type="dt" sz="half" idx="10"/>
          </p:nvPr>
        </p:nvSpPr>
        <p:spPr/>
        <p:txBody>
          <a:bodyPr/>
          <a:lstStyle/>
          <a:p>
            <a:fld id="{EDAF0177-A64C-4E77-8CD9-6FCD3D699A10}" type="datetimeFigureOut">
              <a:rPr lang="es-PE" smtClean="0"/>
              <a:t>12/04/2023</a:t>
            </a:fld>
            <a:endParaRPr lang="es-PE" dirty="0"/>
          </a:p>
        </p:txBody>
      </p:sp>
      <p:sp>
        <p:nvSpPr>
          <p:cNvPr id="4" name="Marcador de pie de página 3">
            <a:extLst>
              <a:ext uri="{FF2B5EF4-FFF2-40B4-BE49-F238E27FC236}">
                <a16:creationId xmlns:a16="http://schemas.microsoft.com/office/drawing/2014/main" xmlns="" id="{16DC87F7-6A98-4F8D-BC2B-8075C1C4DB6A}"/>
              </a:ext>
            </a:extLst>
          </p:cNvPr>
          <p:cNvSpPr>
            <a:spLocks noGrp="1"/>
          </p:cNvSpPr>
          <p:nvPr>
            <p:ph type="ftr" sz="quarter" idx="11"/>
          </p:nvPr>
        </p:nvSpPr>
        <p:spPr/>
        <p:txBody>
          <a:bodyPr/>
          <a:lstStyle/>
          <a:p>
            <a:endParaRPr lang="es-PE" dirty="0"/>
          </a:p>
        </p:txBody>
      </p:sp>
      <p:sp>
        <p:nvSpPr>
          <p:cNvPr id="5" name="Marcador de número de diapositiva 4">
            <a:extLst>
              <a:ext uri="{FF2B5EF4-FFF2-40B4-BE49-F238E27FC236}">
                <a16:creationId xmlns:a16="http://schemas.microsoft.com/office/drawing/2014/main" xmlns="" id="{E595E0EA-7141-4825-9B12-0BC32FF1288D}"/>
              </a:ext>
            </a:extLst>
          </p:cNvPr>
          <p:cNvSpPr>
            <a:spLocks noGrp="1"/>
          </p:cNvSpPr>
          <p:nvPr>
            <p:ph type="sldNum" sz="quarter" idx="12"/>
          </p:nvPr>
        </p:nvSpPr>
        <p:spPr/>
        <p:txBody>
          <a:bodyPr/>
          <a:lstStyle/>
          <a:p>
            <a:fld id="{FE6171DF-C29A-43FE-869F-181C989CF2FB}" type="slidenum">
              <a:rPr lang="es-PE" smtClean="0"/>
              <a:t>‹Nº›</a:t>
            </a:fld>
            <a:endParaRPr lang="es-PE" dirty="0"/>
          </a:p>
        </p:txBody>
      </p:sp>
    </p:spTree>
    <p:extLst>
      <p:ext uri="{BB962C8B-B14F-4D97-AF65-F5344CB8AC3E}">
        <p14:creationId xmlns:p14="http://schemas.microsoft.com/office/powerpoint/2010/main" val="3006888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F3E4D7C-0035-476B-8219-D1972E2CDA23}"/>
              </a:ext>
            </a:extLst>
          </p:cNvPr>
          <p:cNvSpPr>
            <a:spLocks noGrp="1"/>
          </p:cNvSpPr>
          <p:nvPr>
            <p:ph type="title" hasCustomPrompt="1"/>
          </p:nvPr>
        </p:nvSpPr>
        <p:spPr>
          <a:xfrm>
            <a:off x="211715" y="442768"/>
            <a:ext cx="9634248" cy="660400"/>
          </a:xfrm>
        </p:spPr>
        <p:txBody>
          <a:bodyPr anchor="b">
            <a:normAutofit/>
          </a:bodyPr>
          <a:lstStyle>
            <a:lvl1pPr algn="l">
              <a:defRPr sz="20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s-ES" dirty="0"/>
              <a:t>Título Arial 20</a:t>
            </a:r>
            <a:endParaRPr lang="es-PE" dirty="0"/>
          </a:p>
        </p:txBody>
      </p:sp>
      <p:sp>
        <p:nvSpPr>
          <p:cNvPr id="3" name="Marcador de contenido 2">
            <a:extLst>
              <a:ext uri="{FF2B5EF4-FFF2-40B4-BE49-F238E27FC236}">
                <a16:creationId xmlns:a16="http://schemas.microsoft.com/office/drawing/2014/main" xmlns="" id="{D6F3DAD4-E439-4D35-B91C-07BC35D280B1}"/>
              </a:ext>
            </a:extLst>
          </p:cNvPr>
          <p:cNvSpPr>
            <a:spLocks noGrp="1"/>
          </p:cNvSpPr>
          <p:nvPr>
            <p:ph idx="1" hasCustomPrompt="1"/>
          </p:nvPr>
        </p:nvSpPr>
        <p:spPr>
          <a:xfrm>
            <a:off x="5183188" y="1681018"/>
            <a:ext cx="6172200" cy="4180032"/>
          </a:xfrm>
          <a:prstGeom prst="rect">
            <a:avLst/>
          </a:prstGeom>
        </p:spPr>
        <p:txBody>
          <a:bodyPr>
            <a:normAutofit/>
          </a:bodyPr>
          <a:lstStyle>
            <a:lvl1pPr>
              <a:defRPr sz="16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s-ES" dirty="0"/>
              <a:t>Arial 16</a:t>
            </a:r>
          </a:p>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PE" dirty="0"/>
          </a:p>
        </p:txBody>
      </p:sp>
      <p:sp>
        <p:nvSpPr>
          <p:cNvPr id="4" name="Marcador de texto 3">
            <a:extLst>
              <a:ext uri="{FF2B5EF4-FFF2-40B4-BE49-F238E27FC236}">
                <a16:creationId xmlns:a16="http://schemas.microsoft.com/office/drawing/2014/main" xmlns="" id="{235AEF8D-E719-467D-A8BD-9DB4087FE382}"/>
              </a:ext>
            </a:extLst>
          </p:cNvPr>
          <p:cNvSpPr>
            <a:spLocks noGrp="1"/>
          </p:cNvSpPr>
          <p:nvPr>
            <p:ph type="body" sz="half" idx="2" hasCustomPrompt="1"/>
          </p:nvPr>
        </p:nvSpPr>
        <p:spPr>
          <a:xfrm>
            <a:off x="839788" y="2057400"/>
            <a:ext cx="3932237" cy="3811588"/>
          </a:xfrm>
          <a:prstGeom prst="rect">
            <a:avLst/>
          </a:prstGeom>
        </p:spPr>
        <p:txBody>
          <a:bodyPr/>
          <a:lstStyle>
            <a:lvl1pPr marL="0" indent="0">
              <a:buNone/>
              <a:defRPr sz="1800" b="1">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Subtítulo Arial 18 negrita</a:t>
            </a:r>
          </a:p>
        </p:txBody>
      </p:sp>
      <p:sp>
        <p:nvSpPr>
          <p:cNvPr id="5" name="Marcador de fecha 4">
            <a:extLst>
              <a:ext uri="{FF2B5EF4-FFF2-40B4-BE49-F238E27FC236}">
                <a16:creationId xmlns:a16="http://schemas.microsoft.com/office/drawing/2014/main" xmlns="" id="{8EEF44EC-90FA-4494-941B-518238A30A76}"/>
              </a:ext>
            </a:extLst>
          </p:cNvPr>
          <p:cNvSpPr>
            <a:spLocks noGrp="1"/>
          </p:cNvSpPr>
          <p:nvPr>
            <p:ph type="dt" sz="half" idx="10"/>
          </p:nvPr>
        </p:nvSpPr>
        <p:spPr/>
        <p:txBody>
          <a:bodyPr/>
          <a:lstStyle/>
          <a:p>
            <a:fld id="{EDAF0177-A64C-4E77-8CD9-6FCD3D699A10}" type="datetimeFigureOut">
              <a:rPr lang="es-PE" smtClean="0"/>
              <a:t>12/04/2023</a:t>
            </a:fld>
            <a:endParaRPr lang="es-PE" dirty="0"/>
          </a:p>
        </p:txBody>
      </p:sp>
      <p:sp>
        <p:nvSpPr>
          <p:cNvPr id="6" name="Marcador de pie de página 5">
            <a:extLst>
              <a:ext uri="{FF2B5EF4-FFF2-40B4-BE49-F238E27FC236}">
                <a16:creationId xmlns:a16="http://schemas.microsoft.com/office/drawing/2014/main" xmlns="" id="{CF70B2F8-E92A-4FB5-9DAD-0E341E13604C}"/>
              </a:ext>
            </a:extLst>
          </p:cNvPr>
          <p:cNvSpPr>
            <a:spLocks noGrp="1"/>
          </p:cNvSpPr>
          <p:nvPr>
            <p:ph type="ftr" sz="quarter" idx="11"/>
          </p:nvPr>
        </p:nvSpPr>
        <p:spPr/>
        <p:txBody>
          <a:bodyPr/>
          <a:lstStyle/>
          <a:p>
            <a:endParaRPr lang="es-PE" dirty="0"/>
          </a:p>
        </p:txBody>
      </p:sp>
      <p:sp>
        <p:nvSpPr>
          <p:cNvPr id="7" name="Marcador de número de diapositiva 6">
            <a:extLst>
              <a:ext uri="{FF2B5EF4-FFF2-40B4-BE49-F238E27FC236}">
                <a16:creationId xmlns:a16="http://schemas.microsoft.com/office/drawing/2014/main" xmlns="" id="{1A0CBF32-BC76-41FB-A413-5FA02605AD21}"/>
              </a:ext>
            </a:extLst>
          </p:cNvPr>
          <p:cNvSpPr>
            <a:spLocks noGrp="1"/>
          </p:cNvSpPr>
          <p:nvPr>
            <p:ph type="sldNum" sz="quarter" idx="12"/>
          </p:nvPr>
        </p:nvSpPr>
        <p:spPr/>
        <p:txBody>
          <a:bodyPr/>
          <a:lstStyle/>
          <a:p>
            <a:fld id="{FE6171DF-C29A-43FE-869F-181C989CF2FB}" type="slidenum">
              <a:rPr lang="es-PE" smtClean="0"/>
              <a:t>‹Nº›</a:t>
            </a:fld>
            <a:endParaRPr lang="es-PE" dirty="0"/>
          </a:p>
        </p:txBody>
      </p:sp>
    </p:spTree>
    <p:extLst>
      <p:ext uri="{BB962C8B-B14F-4D97-AF65-F5344CB8AC3E}">
        <p14:creationId xmlns:p14="http://schemas.microsoft.com/office/powerpoint/2010/main" val="2048102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902DBFD-A680-4B38-8021-9E3F3F6F01A9}"/>
              </a:ext>
            </a:extLst>
          </p:cNvPr>
          <p:cNvSpPr>
            <a:spLocks noGrp="1"/>
          </p:cNvSpPr>
          <p:nvPr>
            <p:ph type="title" hasCustomPrompt="1"/>
          </p:nvPr>
        </p:nvSpPr>
        <p:spPr>
          <a:xfrm>
            <a:off x="838200" y="4922982"/>
            <a:ext cx="10515600" cy="850179"/>
          </a:xfrm>
        </p:spPr>
        <p:txBody>
          <a:bodyPr>
            <a:normAutofit/>
          </a:bodyPr>
          <a:lstStyle>
            <a:lvl1pPr>
              <a:defRPr sz="2000" b="1"/>
            </a:lvl1pPr>
          </a:lstStyle>
          <a:p>
            <a:r>
              <a:rPr lang="es-ES" dirty="0"/>
              <a:t>Muchas gracias</a:t>
            </a:r>
            <a:endParaRPr lang="es-PE" dirty="0"/>
          </a:p>
        </p:txBody>
      </p:sp>
      <p:sp>
        <p:nvSpPr>
          <p:cNvPr id="3" name="Marcador de fecha 2">
            <a:extLst>
              <a:ext uri="{FF2B5EF4-FFF2-40B4-BE49-F238E27FC236}">
                <a16:creationId xmlns:a16="http://schemas.microsoft.com/office/drawing/2014/main" xmlns="" id="{C7345CEE-690D-4113-8141-BC1D95054A7F}"/>
              </a:ext>
            </a:extLst>
          </p:cNvPr>
          <p:cNvSpPr>
            <a:spLocks noGrp="1"/>
          </p:cNvSpPr>
          <p:nvPr>
            <p:ph type="dt" sz="half" idx="10"/>
          </p:nvPr>
        </p:nvSpPr>
        <p:spPr/>
        <p:txBody>
          <a:bodyPr/>
          <a:lstStyle/>
          <a:p>
            <a:fld id="{EDAF0177-A64C-4E77-8CD9-6FCD3D699A10}" type="datetimeFigureOut">
              <a:rPr lang="es-PE" smtClean="0"/>
              <a:t>12/04/2023</a:t>
            </a:fld>
            <a:endParaRPr lang="es-PE" dirty="0"/>
          </a:p>
        </p:txBody>
      </p:sp>
      <p:sp>
        <p:nvSpPr>
          <p:cNvPr id="4" name="Marcador de pie de página 3">
            <a:extLst>
              <a:ext uri="{FF2B5EF4-FFF2-40B4-BE49-F238E27FC236}">
                <a16:creationId xmlns:a16="http://schemas.microsoft.com/office/drawing/2014/main" xmlns="" id="{9A0ADE95-A945-4D00-9580-CD47086AD50F}"/>
              </a:ext>
            </a:extLst>
          </p:cNvPr>
          <p:cNvSpPr>
            <a:spLocks noGrp="1"/>
          </p:cNvSpPr>
          <p:nvPr>
            <p:ph type="ftr" sz="quarter" idx="11"/>
          </p:nvPr>
        </p:nvSpPr>
        <p:spPr/>
        <p:txBody>
          <a:bodyPr/>
          <a:lstStyle/>
          <a:p>
            <a:endParaRPr lang="es-PE" dirty="0"/>
          </a:p>
        </p:txBody>
      </p:sp>
      <p:sp>
        <p:nvSpPr>
          <p:cNvPr id="5" name="Marcador de número de diapositiva 4">
            <a:extLst>
              <a:ext uri="{FF2B5EF4-FFF2-40B4-BE49-F238E27FC236}">
                <a16:creationId xmlns:a16="http://schemas.microsoft.com/office/drawing/2014/main" xmlns="" id="{B6E530B0-7792-457A-9F3E-EA9777C11D0D}"/>
              </a:ext>
            </a:extLst>
          </p:cNvPr>
          <p:cNvSpPr>
            <a:spLocks noGrp="1"/>
          </p:cNvSpPr>
          <p:nvPr>
            <p:ph type="sldNum" sz="quarter" idx="12"/>
          </p:nvPr>
        </p:nvSpPr>
        <p:spPr/>
        <p:txBody>
          <a:bodyPr/>
          <a:lstStyle/>
          <a:p>
            <a:fld id="{FE6171DF-C29A-43FE-869F-181C989CF2FB}" type="slidenum">
              <a:rPr lang="es-PE" smtClean="0"/>
              <a:t>‹Nº›</a:t>
            </a:fld>
            <a:endParaRPr lang="es-PE" dirty="0"/>
          </a:p>
        </p:txBody>
      </p:sp>
    </p:spTree>
    <p:extLst>
      <p:ext uri="{BB962C8B-B14F-4D97-AF65-F5344CB8AC3E}">
        <p14:creationId xmlns:p14="http://schemas.microsoft.com/office/powerpoint/2010/main" val="2539545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xmlns="" id="{C86F4520-15B4-494B-82A3-B5B3DC08ECDE}"/>
              </a:ext>
            </a:extLst>
          </p:cNvPr>
          <p:cNvSpPr>
            <a:spLocks noGrp="1"/>
          </p:cNvSpPr>
          <p:nvPr>
            <p:ph type="title"/>
          </p:nvPr>
        </p:nvSpPr>
        <p:spPr>
          <a:xfrm>
            <a:off x="838200" y="1528907"/>
            <a:ext cx="10515600" cy="1325563"/>
          </a:xfrm>
          <a:prstGeom prst="rect">
            <a:avLst/>
          </a:prstGeom>
        </p:spPr>
        <p:txBody>
          <a:bodyPr vert="horz" lIns="91440" tIns="45720" rIns="91440" bIns="45720" rtlCol="0" anchor="ctr">
            <a:normAutofit/>
          </a:bodyPr>
          <a:lstStyle/>
          <a:p>
            <a:r>
              <a:rPr lang="es-ES" dirty="0"/>
              <a:t>Título principal</a:t>
            </a:r>
            <a:endParaRPr lang="es-PE" dirty="0"/>
          </a:p>
        </p:txBody>
      </p:sp>
      <p:sp>
        <p:nvSpPr>
          <p:cNvPr id="4" name="Marcador de fecha 3">
            <a:extLst>
              <a:ext uri="{FF2B5EF4-FFF2-40B4-BE49-F238E27FC236}">
                <a16:creationId xmlns:a16="http://schemas.microsoft.com/office/drawing/2014/main" xmlns="" id="{350862CF-B508-4496-8700-66B951F5CA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AF0177-A64C-4E77-8CD9-6FCD3D699A10}" type="datetimeFigureOut">
              <a:rPr lang="es-PE" smtClean="0"/>
              <a:t>12/04/2023</a:t>
            </a:fld>
            <a:endParaRPr lang="es-PE" dirty="0"/>
          </a:p>
        </p:txBody>
      </p:sp>
      <p:sp>
        <p:nvSpPr>
          <p:cNvPr id="5" name="Marcador de pie de página 4">
            <a:extLst>
              <a:ext uri="{FF2B5EF4-FFF2-40B4-BE49-F238E27FC236}">
                <a16:creationId xmlns:a16="http://schemas.microsoft.com/office/drawing/2014/main" xmlns="" id="{38745774-42CC-4AF8-9E19-2B58BA9071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dirty="0"/>
          </a:p>
        </p:txBody>
      </p:sp>
      <p:sp>
        <p:nvSpPr>
          <p:cNvPr id="6" name="Marcador de número de diapositiva 5">
            <a:extLst>
              <a:ext uri="{FF2B5EF4-FFF2-40B4-BE49-F238E27FC236}">
                <a16:creationId xmlns:a16="http://schemas.microsoft.com/office/drawing/2014/main" xmlns="" id="{BC518A03-07C8-4AA9-BCA9-DFB014F43D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6171DF-C29A-43FE-869F-181C989CF2FB}" type="slidenum">
              <a:rPr lang="es-PE" smtClean="0"/>
              <a:t>‹Nº›</a:t>
            </a:fld>
            <a:endParaRPr lang="es-PE" dirty="0"/>
          </a:p>
        </p:txBody>
      </p:sp>
    </p:spTree>
    <p:extLst>
      <p:ext uri="{BB962C8B-B14F-4D97-AF65-F5344CB8AC3E}">
        <p14:creationId xmlns:p14="http://schemas.microsoft.com/office/powerpoint/2010/main" val="72075670"/>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50" r:id="rId3"/>
    <p:sldLayoutId id="2147483651" r:id="rId4"/>
    <p:sldLayoutId id="2147483652" r:id="rId5"/>
    <p:sldLayoutId id="2147483653" r:id="rId6"/>
    <p:sldLayoutId id="2147483654" r:id="rId7"/>
    <p:sldLayoutId id="2147483656" r:id="rId8"/>
    <p:sldLayoutId id="2147483660" r:id="rId9"/>
    <p:sldLayoutId id="2147483661" r:id="rId10"/>
  </p:sldLayoutIdLst>
  <p:txStyles>
    <p:titleStyle>
      <a:lvl1pPr algn="ctr" defTabSz="914400" rtl="0" eaLnBrk="1" latinLnBrk="0" hangingPunct="1">
        <a:lnSpc>
          <a:spcPct val="90000"/>
        </a:lnSpc>
        <a:spcBef>
          <a:spcPct val="0"/>
        </a:spcBef>
        <a:buNone/>
        <a:defRPr sz="3000" kern="1200">
          <a:solidFill>
            <a:schemeClr val="tx1"/>
          </a:solidFill>
          <a:effectLst/>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4.jpe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6.png"/><Relationship Id="rId5" Type="http://schemas.microsoft.com/office/2007/relationships/hdphoto" Target="../media/hdphoto1.wdp"/><Relationship Id="rId4" Type="http://schemas.openxmlformats.org/officeDocument/2006/relationships/image" Target="../media/image25.png"/><Relationship Id="rId9" Type="http://schemas.openxmlformats.org/officeDocument/2006/relationships/image" Target="../media/image28.jpeg"/></Relationships>
</file>

<file path=ppt/slides/_rels/slide1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microsoft.com/office/2007/relationships/hdphoto" Target="../media/hdphoto4.wdp"/><Relationship Id="rId11" Type="http://schemas.openxmlformats.org/officeDocument/2006/relationships/image" Target="../media/image33.jpeg"/><Relationship Id="rId5" Type="http://schemas.openxmlformats.org/officeDocument/2006/relationships/image" Target="../media/image30.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microsoft.com/office/2007/relationships/hdphoto" Target="../media/hdphoto7.wdp"/></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3.xml"/><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3.xml"/><Relationship Id="rId5" Type="http://schemas.openxmlformats.org/officeDocument/2006/relationships/image" Target="../media/image40.sv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4.png"/><Relationship Id="rId1" Type="http://schemas.openxmlformats.org/officeDocument/2006/relationships/slideLayout" Target="../slideLayouts/slideLayout3.xml"/><Relationship Id="rId5" Type="http://schemas.openxmlformats.org/officeDocument/2006/relationships/chart" Target="../charts/chart2.xml"/><Relationship Id="rId4" Type="http://schemas.openxmlformats.org/officeDocument/2006/relationships/chart" Target="../charts/chart1.xml"/></Relationships>
</file>

<file path=ppt/slides/_rels/slide41.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4.png"/><Relationship Id="rId1" Type="http://schemas.openxmlformats.org/officeDocument/2006/relationships/slideLayout" Target="../slideLayouts/slideLayout3.xml"/><Relationship Id="rId5" Type="http://schemas.openxmlformats.org/officeDocument/2006/relationships/chart" Target="../charts/chart4.xml"/><Relationship Id="rId4" Type="http://schemas.openxmlformats.org/officeDocument/2006/relationships/chart" Target="../charts/char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10.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g"/><Relationship Id="rId7"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C215EB1-368B-BC52-5F24-3C5D702C12D6}"/>
              </a:ext>
            </a:extLst>
          </p:cNvPr>
          <p:cNvSpPr txBox="1">
            <a:spLocks/>
          </p:cNvSpPr>
          <p:nvPr/>
        </p:nvSpPr>
        <p:spPr>
          <a:xfrm>
            <a:off x="384831" y="3282111"/>
            <a:ext cx="7541703" cy="102203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s-PE" sz="2800" b="1" dirty="0">
                <a:latin typeface="Arial" panose="020B0604020202020204" pitchFamily="34" charset="0"/>
                <a:cs typeface="Arial" panose="020B0604020202020204" pitchFamily="34" charset="0"/>
              </a:rPr>
              <a:t>AVANCES EN EL CUMPLIMIENTO DE LA PNMSC AL 2030 Y EL PNSC 2019-2023</a:t>
            </a:r>
          </a:p>
        </p:txBody>
      </p:sp>
      <p:sp>
        <p:nvSpPr>
          <p:cNvPr id="5" name="CuadroTexto 4">
            <a:extLst>
              <a:ext uri="{FF2B5EF4-FFF2-40B4-BE49-F238E27FC236}">
                <a16:creationId xmlns:a16="http://schemas.microsoft.com/office/drawing/2014/main" xmlns="" id="{2637D27A-8B41-5FB9-03CC-70E583179131}"/>
              </a:ext>
            </a:extLst>
          </p:cNvPr>
          <p:cNvSpPr txBox="1"/>
          <p:nvPr/>
        </p:nvSpPr>
        <p:spPr>
          <a:xfrm>
            <a:off x="1208237" y="5132296"/>
            <a:ext cx="5894892" cy="1200329"/>
          </a:xfrm>
          <a:prstGeom prst="rect">
            <a:avLst/>
          </a:prstGeom>
          <a:noFill/>
        </p:spPr>
        <p:txBody>
          <a:bodyPr wrap="square" rtlCol="0">
            <a:spAutoFit/>
          </a:bodyPr>
          <a:lstStyle/>
          <a:p>
            <a:pPr algn="ctr"/>
            <a:r>
              <a:rPr lang="es-PE" b="1" dirty="0">
                <a:latin typeface="Arial" panose="020B0604020202020204" pitchFamily="34" charset="0"/>
                <a:cs typeface="Arial" panose="020B0604020202020204" pitchFamily="34" charset="0"/>
              </a:rPr>
              <a:t>TEÓFILO MARIÑO CAHUANA</a:t>
            </a:r>
          </a:p>
          <a:p>
            <a:pPr algn="ctr"/>
            <a:r>
              <a:rPr lang="es-PE" b="1" dirty="0">
                <a:latin typeface="Arial" panose="020B0604020202020204" pitchFamily="34" charset="0"/>
                <a:cs typeface="Arial" panose="020B0604020202020204" pitchFamily="34" charset="0"/>
              </a:rPr>
              <a:t>Superintendente Nacional</a:t>
            </a:r>
            <a:endParaRPr lang="es-PE" dirty="0">
              <a:latin typeface="Arial" panose="020B0604020202020204" pitchFamily="34" charset="0"/>
              <a:cs typeface="Arial" panose="020B0604020202020204" pitchFamily="34" charset="0"/>
            </a:endParaRPr>
          </a:p>
          <a:p>
            <a:pPr algn="ctr"/>
            <a:r>
              <a:rPr lang="es-PE" b="1" dirty="0">
                <a:latin typeface="Arial" panose="020B0604020202020204" pitchFamily="34" charset="0"/>
                <a:cs typeface="Arial" panose="020B0604020202020204" pitchFamily="34" charset="0"/>
              </a:rPr>
              <a:t>Abril 2023</a:t>
            </a:r>
          </a:p>
          <a:p>
            <a:pPr algn="ctr"/>
            <a:r>
              <a:rPr lang="es-PE" b="1" dirty="0">
                <a:latin typeface="Arial" panose="020B0604020202020204" pitchFamily="34" charset="0"/>
                <a:cs typeface="Arial" panose="020B0604020202020204" pitchFamily="34" charset="0"/>
              </a:rPr>
              <a:t>Lima - Perú</a:t>
            </a:r>
            <a:endParaRPr lang="es-ES" b="1" dirty="0">
              <a:latin typeface="Arial" panose="020B0604020202020204" pitchFamily="34" charset="0"/>
              <a:cs typeface="Arial" panose="020B0604020202020204" pitchFamily="34" charset="0"/>
            </a:endParaRPr>
          </a:p>
        </p:txBody>
      </p:sp>
      <p:pic>
        <p:nvPicPr>
          <p:cNvPr id="6" name="Imagen 5">
            <a:extLst>
              <a:ext uri="{FF2B5EF4-FFF2-40B4-BE49-F238E27FC236}">
                <a16:creationId xmlns:a16="http://schemas.microsoft.com/office/drawing/2014/main" xmlns="" id="{0434B6AB-E5AF-46DE-077B-743F6849E4B4}"/>
              </a:ext>
            </a:extLst>
          </p:cNvPr>
          <p:cNvPicPr>
            <a:picLocks noChangeAspect="1"/>
          </p:cNvPicPr>
          <p:nvPr/>
        </p:nvPicPr>
        <p:blipFill>
          <a:blip r:embed="rId2"/>
          <a:stretch>
            <a:fillRect/>
          </a:stretch>
        </p:blipFill>
        <p:spPr>
          <a:xfrm>
            <a:off x="8036316" y="0"/>
            <a:ext cx="4155684" cy="6711193"/>
          </a:xfrm>
          <a:prstGeom prst="rect">
            <a:avLst/>
          </a:prstGeom>
        </p:spPr>
      </p:pic>
      <p:sp>
        <p:nvSpPr>
          <p:cNvPr id="3" name="Título 1">
            <a:extLst>
              <a:ext uri="{FF2B5EF4-FFF2-40B4-BE49-F238E27FC236}">
                <a16:creationId xmlns:a16="http://schemas.microsoft.com/office/drawing/2014/main" xmlns="" id="{65149866-7CDB-4131-19BB-37AFAD7DEE62}"/>
              </a:ext>
            </a:extLst>
          </p:cNvPr>
          <p:cNvSpPr txBox="1">
            <a:spLocks/>
          </p:cNvSpPr>
          <p:nvPr/>
        </p:nvSpPr>
        <p:spPr>
          <a:xfrm>
            <a:off x="188533" y="686776"/>
            <a:ext cx="7541703" cy="1867081"/>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s-PE" sz="2400" b="1" dirty="0">
                <a:solidFill>
                  <a:schemeClr val="bg1"/>
                </a:solidFill>
                <a:latin typeface="Arial" panose="020B0604020202020204" pitchFamily="34" charset="0"/>
                <a:cs typeface="Arial" panose="020B0604020202020204" pitchFamily="34" charset="0"/>
              </a:rPr>
              <a:t>SUPERINTENDENCIA NACIONAL DE CONTROL DE SERVICIOS DE SEGURIDAD, ARMAS, MUNICIONES Y EXPLOSIVOS DE USO CIVIL</a:t>
            </a:r>
          </a:p>
          <a:p>
            <a:pPr>
              <a:lnSpc>
                <a:spcPct val="100000"/>
              </a:lnSpc>
            </a:pPr>
            <a:r>
              <a:rPr lang="es-PE" sz="3700" b="1" dirty="0">
                <a:solidFill>
                  <a:schemeClr val="bg1"/>
                </a:solidFill>
                <a:latin typeface="Arial" panose="020B0604020202020204" pitchFamily="34" charset="0"/>
                <a:cs typeface="Arial" panose="020B0604020202020204" pitchFamily="34" charset="0"/>
              </a:rPr>
              <a:t>SUCAMEC</a:t>
            </a:r>
          </a:p>
        </p:txBody>
      </p:sp>
    </p:spTree>
    <p:extLst>
      <p:ext uri="{BB962C8B-B14F-4D97-AF65-F5344CB8AC3E}">
        <p14:creationId xmlns:p14="http://schemas.microsoft.com/office/powerpoint/2010/main" val="2923752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20" name="Picture 8" descr="Sucamec incauta 17 armas de fuego a empresa de seguridad privada de San  Juan de Lurigancho - Noticias - Superintendencia Nacional de Control de  Servicios de Seguridad, Armas, Municiones y Explosivos de">
            <a:extLst>
              <a:ext uri="{FF2B5EF4-FFF2-40B4-BE49-F238E27FC236}">
                <a16:creationId xmlns:a16="http://schemas.microsoft.com/office/drawing/2014/main" xmlns="" id="{ACC8226B-87D6-A46A-75FB-CA8C43DA7C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896"/>
          <a:stretch/>
        </p:blipFill>
        <p:spPr bwMode="auto">
          <a:xfrm>
            <a:off x="6677059" y="5108073"/>
            <a:ext cx="1988636" cy="11990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318" name="Picture 6" descr="El negocio de las armerías pierde millones por las nuevas restricciones en  España">
            <a:extLst>
              <a:ext uri="{FF2B5EF4-FFF2-40B4-BE49-F238E27FC236}">
                <a16:creationId xmlns:a16="http://schemas.microsoft.com/office/drawing/2014/main" xmlns="" id="{018073E5-19A8-4667-9FDB-12785B2AF32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6677059" y="3386402"/>
            <a:ext cx="1988636" cy="13277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316" name="Picture 4" descr="Ministerio del Interior 🇵🇪 в Twitter: „#Megaoperativo 20-2018 También se  ha incautado en poder de los integrantes de la organización criminal Los  Dorados del Oriente tres armas de fuego y 2 mil">
            <a:extLst>
              <a:ext uri="{FF2B5EF4-FFF2-40B4-BE49-F238E27FC236}">
                <a16:creationId xmlns:a16="http://schemas.microsoft.com/office/drawing/2014/main" xmlns="" id="{FD8808EA-F5F4-98A6-05D2-EEA333904A94}"/>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l="3140" t="5448" b="2564"/>
          <a:stretch/>
        </p:blipFill>
        <p:spPr bwMode="auto">
          <a:xfrm rot="16200000">
            <a:off x="9224332" y="4034342"/>
            <a:ext cx="1570472" cy="21515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314" name="Picture 2" descr="Qué señala la ley de armas en Perú y cuáles son los requisitos para una  licencia?">
            <a:extLst>
              <a:ext uri="{FF2B5EF4-FFF2-40B4-BE49-F238E27FC236}">
                <a16:creationId xmlns:a16="http://schemas.microsoft.com/office/drawing/2014/main" xmlns="" id="{17AA3CB6-8307-1619-565B-EF636F2649D8}"/>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0772"/>
          <a:stretch/>
        </p:blipFill>
        <p:spPr bwMode="auto">
          <a:xfrm>
            <a:off x="6677059" y="1801824"/>
            <a:ext cx="1988636" cy="12536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CuadroTexto 2">
            <a:extLst>
              <a:ext uri="{FF2B5EF4-FFF2-40B4-BE49-F238E27FC236}">
                <a16:creationId xmlns:a16="http://schemas.microsoft.com/office/drawing/2014/main" xmlns="" id="{8F364F32-75CB-45C0-BC15-4180892F5497}"/>
              </a:ext>
            </a:extLst>
          </p:cNvPr>
          <p:cNvSpPr txBox="1"/>
          <p:nvPr/>
        </p:nvSpPr>
        <p:spPr>
          <a:xfrm>
            <a:off x="630608" y="2342092"/>
            <a:ext cx="5742057" cy="3416320"/>
          </a:xfrm>
          <a:prstGeom prst="rect">
            <a:avLst/>
          </a:prstGeom>
          <a:noFill/>
        </p:spPr>
        <p:txBody>
          <a:bodyPr wrap="square" rtlCol="0">
            <a:spAutoFit/>
          </a:bodyPr>
          <a:lstStyle/>
          <a:p>
            <a:pPr marL="285750" indent="-285750">
              <a:buFont typeface="Arial" panose="020B0604020202020204" pitchFamily="34" charset="0"/>
              <a:buChar char="•"/>
            </a:pPr>
            <a:r>
              <a:rPr lang="es-MX" sz="2400" dirty="0">
                <a:latin typeface="Arial" panose="020B0604020202020204" pitchFamily="34" charset="0"/>
                <a:cs typeface="Arial" panose="020B0604020202020204" pitchFamily="34" charset="0"/>
              </a:rPr>
              <a:t>Emisión de licencias de uso de arma de fuego de uso civil. </a:t>
            </a:r>
          </a:p>
          <a:p>
            <a:pPr marL="285750" indent="-285750">
              <a:buFont typeface="Arial" panose="020B0604020202020204" pitchFamily="34" charset="0"/>
              <a:buChar char="•"/>
            </a:pPr>
            <a:r>
              <a:rPr lang="es-MX" sz="2400" dirty="0">
                <a:latin typeface="Arial" panose="020B0604020202020204" pitchFamily="34" charset="0"/>
                <a:cs typeface="Arial" panose="020B0604020202020204" pitchFamily="34" charset="0"/>
              </a:rPr>
              <a:t>Emisión de tarjeta de propiedad de arma de fuego de uso civil.</a:t>
            </a:r>
          </a:p>
          <a:p>
            <a:pPr marL="285750" indent="-285750">
              <a:buFont typeface="Arial" panose="020B0604020202020204" pitchFamily="34" charset="0"/>
              <a:buChar char="•"/>
            </a:pPr>
            <a:r>
              <a:rPr lang="es-MX" sz="2400" dirty="0">
                <a:latin typeface="Arial" panose="020B0604020202020204" pitchFamily="34" charset="0"/>
                <a:cs typeface="Arial" panose="020B0604020202020204" pitchFamily="34" charset="0"/>
              </a:rPr>
              <a:t>Depósito de arma de fuego. </a:t>
            </a:r>
          </a:p>
          <a:p>
            <a:pPr marL="285750" indent="-285750">
              <a:buFont typeface="Arial" panose="020B0604020202020204" pitchFamily="34" charset="0"/>
              <a:buChar char="•"/>
            </a:pPr>
            <a:r>
              <a:rPr lang="es-MX" sz="2400" dirty="0">
                <a:latin typeface="Arial" panose="020B0604020202020204" pitchFamily="34" charset="0"/>
                <a:cs typeface="Arial" panose="020B0604020202020204" pitchFamily="34" charset="0"/>
              </a:rPr>
              <a:t>Autorización de armerías. </a:t>
            </a:r>
          </a:p>
          <a:p>
            <a:pPr marL="285750" indent="-285750">
              <a:buFont typeface="Arial" panose="020B0604020202020204" pitchFamily="34" charset="0"/>
              <a:buChar char="•"/>
            </a:pPr>
            <a:r>
              <a:rPr lang="es-MX" sz="2400" dirty="0">
                <a:latin typeface="Arial" panose="020B0604020202020204" pitchFamily="34" charset="0"/>
                <a:cs typeface="Arial" panose="020B0604020202020204" pitchFamily="34" charset="0"/>
              </a:rPr>
              <a:t>Autorización para importación de armas de fuego.</a:t>
            </a:r>
          </a:p>
          <a:p>
            <a:pPr marL="285750" indent="-285750">
              <a:buFont typeface="Arial" panose="020B0604020202020204" pitchFamily="34" charset="0"/>
              <a:buChar char="•"/>
            </a:pPr>
            <a:r>
              <a:rPr lang="es-MX" sz="2400" dirty="0">
                <a:latin typeface="Arial" panose="020B0604020202020204" pitchFamily="34" charset="0"/>
                <a:cs typeface="Arial" panose="020B0604020202020204" pitchFamily="34" charset="0"/>
              </a:rPr>
              <a:t>Entre otros. </a:t>
            </a:r>
          </a:p>
        </p:txBody>
      </p:sp>
      <p:sp>
        <p:nvSpPr>
          <p:cNvPr id="2" name="CuadroTexto 1">
            <a:extLst>
              <a:ext uri="{FF2B5EF4-FFF2-40B4-BE49-F238E27FC236}">
                <a16:creationId xmlns:a16="http://schemas.microsoft.com/office/drawing/2014/main" xmlns="" id="{6A8602AE-F3CF-B378-E289-7D1F5F1744E8}"/>
              </a:ext>
            </a:extLst>
          </p:cNvPr>
          <p:cNvSpPr txBox="1"/>
          <p:nvPr/>
        </p:nvSpPr>
        <p:spPr>
          <a:xfrm>
            <a:off x="630608" y="1735814"/>
            <a:ext cx="1620223" cy="369332"/>
          </a:xfrm>
          <a:prstGeom prst="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wrap="square" rtlCol="0">
            <a:spAutoFit/>
          </a:bodyPr>
          <a:lstStyle>
            <a:defPPr>
              <a:defRPr lang="es-PE"/>
            </a:defPPr>
            <a:lvl1pPr algn="ctr">
              <a:lnSpc>
                <a:spcPct val="90000"/>
              </a:lnSpc>
              <a:spcBef>
                <a:spcPct val="0"/>
              </a:spcBef>
              <a:defRPr sz="2000" b="1" cap="all">
                <a:solidFill>
                  <a:schemeClr val="bg1"/>
                </a:solidFill>
                <a:latin typeface="Arial" pitchFamily="34" charset="0"/>
                <a:ea typeface="+mj-ea"/>
                <a:cs typeface="Arial" pitchFamily="34" charset="0"/>
              </a:defRPr>
            </a:lvl1pPr>
          </a:lstStyle>
          <a:p>
            <a:r>
              <a:rPr lang="es-MX" dirty="0"/>
              <a:t>Servicios</a:t>
            </a:r>
          </a:p>
        </p:txBody>
      </p:sp>
      <p:sp>
        <p:nvSpPr>
          <p:cNvPr id="4" name="CuadroTexto 3">
            <a:extLst>
              <a:ext uri="{FF2B5EF4-FFF2-40B4-BE49-F238E27FC236}">
                <a16:creationId xmlns:a16="http://schemas.microsoft.com/office/drawing/2014/main" xmlns="" id="{B4F4EC9B-831C-98E4-DA6C-0FEFCC9D822C}"/>
              </a:ext>
            </a:extLst>
          </p:cNvPr>
          <p:cNvSpPr txBox="1"/>
          <p:nvPr/>
        </p:nvSpPr>
        <p:spPr>
          <a:xfrm>
            <a:off x="363321" y="373595"/>
            <a:ext cx="11158760" cy="480131"/>
          </a:xfrm>
          <a:prstGeom prst="rect">
            <a:avLst/>
          </a:prstGeom>
          <a:noFill/>
        </p:spPr>
        <p:txBody>
          <a:bodyPr wrap="none" rtlCol="0">
            <a:spAutoFit/>
          </a:bodyPr>
          <a:lstStyle/>
          <a:p>
            <a:pPr defTabSz="914400">
              <a:lnSpc>
                <a:spcPct val="90000"/>
              </a:lnSpc>
              <a:spcBef>
                <a:spcPct val="0"/>
              </a:spcBef>
            </a:pPr>
            <a:r>
              <a:rPr lang="es-MX" sz="2800" b="1" dirty="0">
                <a:solidFill>
                  <a:schemeClr val="bg1"/>
                </a:solidFill>
                <a:latin typeface="Arial" pitchFamily="34" charset="0"/>
                <a:ea typeface="+mj-ea"/>
                <a:cs typeface="Arial" pitchFamily="34" charset="0"/>
              </a:rPr>
              <a:t>GERENCIA DE ARMAS, MUNICIONES Y ARTÍCULOS CONEXOS  </a:t>
            </a:r>
          </a:p>
        </p:txBody>
      </p:sp>
      <p:pic>
        <p:nvPicPr>
          <p:cNvPr id="13322" name="Picture 10" descr="Darán incentivo económico a quienes entreguen armas de manera voluntaria">
            <a:extLst>
              <a:ext uri="{FF2B5EF4-FFF2-40B4-BE49-F238E27FC236}">
                <a16:creationId xmlns:a16="http://schemas.microsoft.com/office/drawing/2014/main" xmlns="" id="{0C0A37EE-553C-17F4-2A29-43678A7C9F6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75163" y="2533125"/>
            <a:ext cx="2210174" cy="12632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8246828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6" name="Picture 10" descr="Sucamec entrega carnés de manipulación de explosivos a mineros en proceso  de formalización | Noticias | Agencia Peruana de Noticias Andina">
            <a:extLst>
              <a:ext uri="{FF2B5EF4-FFF2-40B4-BE49-F238E27FC236}">
                <a16:creationId xmlns:a16="http://schemas.microsoft.com/office/drawing/2014/main" xmlns="" id="{AEFBE261-F1E7-2D52-9E5E-9BCC70C3CBE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281976" y="3375693"/>
            <a:ext cx="2013855" cy="13401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344" name="Picture 8" descr="Riesgos vinculados al uso de explosivos en actividades mineras">
            <a:extLst>
              <a:ext uri="{FF2B5EF4-FFF2-40B4-BE49-F238E27FC236}">
                <a16:creationId xmlns:a16="http://schemas.microsoft.com/office/drawing/2014/main" xmlns="" id="{026D3D3B-D646-4B93-9FCD-335B214DDE69}"/>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7274535" y="5100245"/>
            <a:ext cx="2021296" cy="11906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342" name="Picture 6" descr="Uso de pirotécnicos puede causar daños oculares irreversibles - Noticias -  Ministerio de Salud - Gobierno del Perú">
            <a:extLst>
              <a:ext uri="{FF2B5EF4-FFF2-40B4-BE49-F238E27FC236}">
                <a16:creationId xmlns:a16="http://schemas.microsoft.com/office/drawing/2014/main" xmlns="" id="{7057FBF5-A5C6-31E0-CE31-2AA8EB97A4DC}"/>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9462471" y="2480846"/>
            <a:ext cx="2244565" cy="13277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338" name="Picture 2" descr="FALTA DE EXPLOSIVOS AFECTA EL SECTOR MINERO | Prensa Minera">
            <a:extLst>
              <a:ext uri="{FF2B5EF4-FFF2-40B4-BE49-F238E27FC236}">
                <a16:creationId xmlns:a16="http://schemas.microsoft.com/office/drawing/2014/main" xmlns="" id="{2C6B7391-6539-DFAA-B384-8C6FB3E9FE29}"/>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307194" y="1791116"/>
            <a:ext cx="1988637" cy="11906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CuadroTexto 2">
            <a:extLst>
              <a:ext uri="{FF2B5EF4-FFF2-40B4-BE49-F238E27FC236}">
                <a16:creationId xmlns:a16="http://schemas.microsoft.com/office/drawing/2014/main" xmlns="" id="{8F364F32-75CB-45C0-BC15-4180892F5497}"/>
              </a:ext>
            </a:extLst>
          </p:cNvPr>
          <p:cNvSpPr txBox="1"/>
          <p:nvPr/>
        </p:nvSpPr>
        <p:spPr>
          <a:xfrm>
            <a:off x="630608" y="2342092"/>
            <a:ext cx="6459509" cy="3631763"/>
          </a:xfrm>
          <a:prstGeom prst="rect">
            <a:avLst/>
          </a:prstGeom>
          <a:noFill/>
        </p:spPr>
        <p:txBody>
          <a:bodyPr wrap="square" rtlCol="0">
            <a:spAutoFit/>
          </a:bodyPr>
          <a:lstStyle/>
          <a:p>
            <a:pPr marL="285750" indent="-285750">
              <a:buFont typeface="Arial" panose="020B0604020202020204" pitchFamily="34" charset="0"/>
              <a:buChar char="•"/>
            </a:pPr>
            <a:r>
              <a:rPr lang="es-PE" sz="2300" dirty="0">
                <a:latin typeface="Arial" panose="020B0604020202020204" pitchFamily="34" charset="0"/>
                <a:cs typeface="Arial" panose="020B0604020202020204" pitchFamily="34" charset="0"/>
              </a:rPr>
              <a:t>Autorización para la manipulación de explosivos y materiales relacionados.</a:t>
            </a:r>
          </a:p>
          <a:p>
            <a:pPr marL="285750" indent="-285750">
              <a:buFont typeface="Arial" panose="020B0604020202020204" pitchFamily="34" charset="0"/>
              <a:buChar char="•"/>
            </a:pPr>
            <a:r>
              <a:rPr lang="es-PE" sz="2300" dirty="0">
                <a:latin typeface="Arial" panose="020B0604020202020204" pitchFamily="34" charset="0"/>
                <a:cs typeface="Arial" panose="020B0604020202020204" pitchFamily="34" charset="0"/>
              </a:rPr>
              <a:t>Autorización para la manipulación de productos pirotécnicos. </a:t>
            </a:r>
          </a:p>
          <a:p>
            <a:pPr marL="285750" indent="-285750">
              <a:buFont typeface="Arial" panose="020B0604020202020204" pitchFamily="34" charset="0"/>
              <a:buChar char="•"/>
            </a:pPr>
            <a:r>
              <a:rPr lang="es-PE" sz="2300" dirty="0">
                <a:latin typeface="Arial" panose="020B0604020202020204" pitchFamily="34" charset="0"/>
                <a:cs typeface="Arial" panose="020B0604020202020204" pitchFamily="34" charset="0"/>
              </a:rPr>
              <a:t>Autorización para almacenamiento de explosivos y materiales relacionados.</a:t>
            </a:r>
          </a:p>
          <a:p>
            <a:pPr marL="285750" indent="-285750">
              <a:buFont typeface="Arial" panose="020B0604020202020204" pitchFamily="34" charset="0"/>
              <a:buChar char="•"/>
            </a:pPr>
            <a:r>
              <a:rPr lang="es-PE" sz="2300" dirty="0">
                <a:latin typeface="Arial" panose="020B0604020202020204" pitchFamily="34" charset="0"/>
                <a:cs typeface="Arial" panose="020B0604020202020204" pitchFamily="34" charset="0"/>
              </a:rPr>
              <a:t>Autorización de comercialización de productos pirotécnicos o materiales relacionados. </a:t>
            </a:r>
          </a:p>
          <a:p>
            <a:pPr marL="285750" indent="-285750">
              <a:buFont typeface="Arial" panose="020B0604020202020204" pitchFamily="34" charset="0"/>
              <a:buChar char="•"/>
            </a:pPr>
            <a:r>
              <a:rPr lang="es-PE" sz="2300" dirty="0">
                <a:latin typeface="Arial" panose="020B0604020202020204" pitchFamily="34" charset="0"/>
                <a:cs typeface="Arial" panose="020B0604020202020204" pitchFamily="34" charset="0"/>
              </a:rPr>
              <a:t>Entre otros. </a:t>
            </a:r>
          </a:p>
        </p:txBody>
      </p:sp>
      <p:sp>
        <p:nvSpPr>
          <p:cNvPr id="2" name="CuadroTexto 1">
            <a:extLst>
              <a:ext uri="{FF2B5EF4-FFF2-40B4-BE49-F238E27FC236}">
                <a16:creationId xmlns:a16="http://schemas.microsoft.com/office/drawing/2014/main" xmlns="" id="{6A8602AE-F3CF-B378-E289-7D1F5F1744E8}"/>
              </a:ext>
            </a:extLst>
          </p:cNvPr>
          <p:cNvSpPr txBox="1"/>
          <p:nvPr/>
        </p:nvSpPr>
        <p:spPr>
          <a:xfrm>
            <a:off x="630608" y="1735814"/>
            <a:ext cx="1620223"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defTabSz="914400">
              <a:lnSpc>
                <a:spcPct val="90000"/>
              </a:lnSpc>
              <a:spcBef>
                <a:spcPct val="0"/>
              </a:spcBef>
            </a:pPr>
            <a:r>
              <a:rPr lang="es-MX" sz="2000" b="1" cap="all" dirty="0">
                <a:solidFill>
                  <a:schemeClr val="bg1"/>
                </a:solidFill>
                <a:latin typeface="Arial" pitchFamily="34" charset="0"/>
                <a:ea typeface="+mj-ea"/>
                <a:cs typeface="Arial" pitchFamily="34" charset="0"/>
              </a:rPr>
              <a:t>Servicios</a:t>
            </a:r>
          </a:p>
        </p:txBody>
      </p:sp>
      <p:sp>
        <p:nvSpPr>
          <p:cNvPr id="5" name="CuadroTexto 4">
            <a:extLst>
              <a:ext uri="{FF2B5EF4-FFF2-40B4-BE49-F238E27FC236}">
                <a16:creationId xmlns:a16="http://schemas.microsoft.com/office/drawing/2014/main" xmlns="" id="{95815AD2-4660-7174-40BF-89D8DA7A7CA7}"/>
              </a:ext>
            </a:extLst>
          </p:cNvPr>
          <p:cNvSpPr txBox="1"/>
          <p:nvPr/>
        </p:nvSpPr>
        <p:spPr>
          <a:xfrm>
            <a:off x="363321" y="204783"/>
            <a:ext cx="10679817" cy="867930"/>
          </a:xfrm>
          <a:prstGeom prst="rect">
            <a:avLst/>
          </a:prstGeom>
          <a:noFill/>
        </p:spPr>
        <p:txBody>
          <a:bodyPr wrap="square" rtlCol="0">
            <a:spAutoFit/>
          </a:bodyPr>
          <a:lstStyle/>
          <a:p>
            <a:pPr defTabSz="914400">
              <a:lnSpc>
                <a:spcPct val="90000"/>
              </a:lnSpc>
              <a:spcBef>
                <a:spcPct val="0"/>
              </a:spcBef>
            </a:pPr>
            <a:r>
              <a:rPr lang="es-MX" sz="2800" b="1" cap="all" dirty="0">
                <a:solidFill>
                  <a:schemeClr val="bg1"/>
                </a:solidFill>
                <a:latin typeface="Arial" pitchFamily="34" charset="0"/>
                <a:ea typeface="+mj-ea"/>
                <a:cs typeface="Arial" pitchFamily="34" charset="0"/>
              </a:rPr>
              <a:t>Gerencia de Explosivos y Productos Pirotécnicos</a:t>
            </a:r>
          </a:p>
          <a:p>
            <a:pPr defTabSz="914400">
              <a:lnSpc>
                <a:spcPct val="90000"/>
              </a:lnSpc>
              <a:spcBef>
                <a:spcPct val="0"/>
              </a:spcBef>
            </a:pPr>
            <a:r>
              <a:rPr lang="es-MX" sz="2800" b="1" cap="all" dirty="0">
                <a:solidFill>
                  <a:schemeClr val="bg1"/>
                </a:solidFill>
                <a:latin typeface="Arial" pitchFamily="34" charset="0"/>
                <a:ea typeface="+mj-ea"/>
                <a:cs typeface="Arial" pitchFamily="34" charset="0"/>
              </a:rPr>
              <a:t>de Uso Civil </a:t>
            </a:r>
          </a:p>
        </p:txBody>
      </p:sp>
      <p:pic>
        <p:nvPicPr>
          <p:cNvPr id="14340" name="Picture 4">
            <a:extLst>
              <a:ext uri="{FF2B5EF4-FFF2-40B4-BE49-F238E27FC236}">
                <a16:creationId xmlns:a16="http://schemas.microsoft.com/office/drawing/2014/main" xmlns="" id="{71510E04-B154-9984-B011-C785F685CC4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524648" y="4395227"/>
            <a:ext cx="2213715" cy="13016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246215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xmlns="" id="{C377C378-527A-9BD4-2F96-FDCABD2B652C}"/>
              </a:ext>
            </a:extLst>
          </p:cNvPr>
          <p:cNvSpPr txBox="1"/>
          <p:nvPr/>
        </p:nvSpPr>
        <p:spPr>
          <a:xfrm>
            <a:off x="363321" y="359527"/>
            <a:ext cx="9427793" cy="480131"/>
          </a:xfrm>
          <a:prstGeom prst="rect">
            <a:avLst/>
          </a:prstGeom>
          <a:noFill/>
        </p:spPr>
        <p:txBody>
          <a:bodyPr wrap="square" rtlCol="0">
            <a:spAutoFit/>
          </a:bodyPr>
          <a:lstStyle/>
          <a:p>
            <a:pPr defTabSz="914400">
              <a:lnSpc>
                <a:spcPct val="90000"/>
              </a:lnSpc>
              <a:spcBef>
                <a:spcPct val="0"/>
              </a:spcBef>
            </a:pPr>
            <a:r>
              <a:rPr lang="es-MX" sz="2800" b="1" cap="all" dirty="0">
                <a:solidFill>
                  <a:schemeClr val="bg1"/>
                </a:solidFill>
                <a:latin typeface="Arial" pitchFamily="34" charset="0"/>
                <a:ea typeface="+mj-ea"/>
                <a:cs typeface="Arial" pitchFamily="34" charset="0"/>
              </a:rPr>
              <a:t>Gerencia de CONTROL Y FISCALIZACIÓN</a:t>
            </a:r>
          </a:p>
        </p:txBody>
      </p:sp>
      <p:sp>
        <p:nvSpPr>
          <p:cNvPr id="10" name="CuadroTexto 9">
            <a:extLst>
              <a:ext uri="{FF2B5EF4-FFF2-40B4-BE49-F238E27FC236}">
                <a16:creationId xmlns:a16="http://schemas.microsoft.com/office/drawing/2014/main" xmlns="" id="{E11A0EEA-E8CD-F61A-E0B2-9A33615BCC38}"/>
              </a:ext>
            </a:extLst>
          </p:cNvPr>
          <p:cNvSpPr txBox="1"/>
          <p:nvPr/>
        </p:nvSpPr>
        <p:spPr>
          <a:xfrm>
            <a:off x="536236" y="1924821"/>
            <a:ext cx="5532055" cy="4154984"/>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just"/>
            <a:r>
              <a:rPr lang="es-MX" sz="2200" dirty="0">
                <a:solidFill>
                  <a:schemeClr val="tx1"/>
                </a:solidFill>
                <a:latin typeface="Arial" panose="020B0604020202020204" pitchFamily="34" charset="0"/>
                <a:cs typeface="Arial" panose="020B0604020202020204" pitchFamily="34" charset="0"/>
              </a:rPr>
              <a:t>“Diseña, conduce e implementa planes y estrategias de inspección, verificación, evaluación e investigación de los trámites administrativos de competencia de SUCAMEC, así como del cumplimiento de la legislación vigente relativa a los servicios de seguridad privada, a la fabricación, comercialización, importación, exportación, almacenamiento, traslado, posesión y uso de armas, municiones, explosivos de uso civil y productos pirotécnicos.</a:t>
            </a:r>
            <a:endParaRPr lang="es-PE" sz="2200" dirty="0">
              <a:solidFill>
                <a:schemeClr val="tx1"/>
              </a:solidFill>
              <a:latin typeface="Arial" panose="020B0604020202020204" pitchFamily="34" charset="0"/>
              <a:cs typeface="Arial" panose="020B0604020202020204" pitchFamily="34" charset="0"/>
            </a:endParaRPr>
          </a:p>
        </p:txBody>
      </p:sp>
      <p:sp>
        <p:nvSpPr>
          <p:cNvPr id="16" name="Marcador de contenido 3">
            <a:extLst>
              <a:ext uri="{FF2B5EF4-FFF2-40B4-BE49-F238E27FC236}">
                <a16:creationId xmlns:a16="http://schemas.microsoft.com/office/drawing/2014/main" xmlns="" id="{D1FA6B5B-6573-DBC7-C65C-E435A72CD892}"/>
              </a:ext>
            </a:extLst>
          </p:cNvPr>
          <p:cNvSpPr txBox="1">
            <a:spLocks/>
          </p:cNvSpPr>
          <p:nvPr/>
        </p:nvSpPr>
        <p:spPr>
          <a:xfrm>
            <a:off x="536236" y="1418592"/>
            <a:ext cx="2857496" cy="323144"/>
          </a:xfrm>
          <a:prstGeom prst="rect">
            <a:avLst/>
          </a:prstGeom>
          <a:solidFill>
            <a:schemeClr val="accent5">
              <a:lumMod val="75000"/>
            </a:schemeClr>
          </a:solidFill>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PE" sz="1600" b="1" dirty="0">
                <a:solidFill>
                  <a:schemeClr val="bg1"/>
                </a:solidFill>
                <a:latin typeface="Arial" panose="020B0604020202020204" pitchFamily="34" charset="0"/>
                <a:cs typeface="Arial" panose="020B0604020202020204" pitchFamily="34" charset="0"/>
              </a:rPr>
              <a:t>Art. 40 – ROF SUCAMEC</a:t>
            </a:r>
          </a:p>
        </p:txBody>
      </p:sp>
      <p:pic>
        <p:nvPicPr>
          <p:cNvPr id="11268" name="Picture 4" descr="Sucamec Perú's tweet - &quot;🔴 #EnVivo | Como parte del convenio suscrito, se  aumentará la presencia de la #UTOM-SUCAMEC en el #Callao para agilizar las  inspecciones e investigaciones relacionadas a la actividad">
            <a:extLst>
              <a:ext uri="{FF2B5EF4-FFF2-40B4-BE49-F238E27FC236}">
                <a16:creationId xmlns:a16="http://schemas.microsoft.com/office/drawing/2014/main" xmlns="" id="{56BB4F22-DDA3-1FA9-C163-FF690BB39ED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11819" r="45386" b="8511"/>
          <a:stretch/>
        </p:blipFill>
        <p:spPr bwMode="auto">
          <a:xfrm>
            <a:off x="6332003" y="1924821"/>
            <a:ext cx="4570456" cy="446782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082411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a:extLst>
              <a:ext uri="{FF2B5EF4-FFF2-40B4-BE49-F238E27FC236}">
                <a16:creationId xmlns:a16="http://schemas.microsoft.com/office/drawing/2014/main" xmlns="" id="{9C100447-EAEC-145C-48C4-6E170BE3892A}"/>
              </a:ext>
            </a:extLst>
          </p:cNvPr>
          <p:cNvSpPr txBox="1">
            <a:spLocks/>
          </p:cNvSpPr>
          <p:nvPr/>
        </p:nvSpPr>
        <p:spPr>
          <a:xfrm>
            <a:off x="1161143" y="1536896"/>
            <a:ext cx="9869714" cy="54508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PE" sz="4400" dirty="0">
                <a:solidFill>
                  <a:schemeClr val="bg1"/>
                </a:solidFill>
              </a:rPr>
              <a:t>ÓRGANOS DESCONCENTRADOS</a:t>
            </a:r>
            <a:endParaRPr lang="es-PE" sz="900" dirty="0">
              <a:solidFill>
                <a:schemeClr val="bg1"/>
              </a:solidFill>
            </a:endParaRPr>
          </a:p>
        </p:txBody>
      </p:sp>
      <p:pic>
        <p:nvPicPr>
          <p:cNvPr id="2" name="Imagen 1">
            <a:extLst>
              <a:ext uri="{FF2B5EF4-FFF2-40B4-BE49-F238E27FC236}">
                <a16:creationId xmlns:a16="http://schemas.microsoft.com/office/drawing/2014/main" xmlns="" id="{DFE2BD16-22BE-F554-51A2-736789ADC82D}"/>
              </a:ext>
            </a:extLst>
          </p:cNvPr>
          <p:cNvPicPr>
            <a:picLocks noChangeAspect="1"/>
          </p:cNvPicPr>
          <p:nvPr/>
        </p:nvPicPr>
        <p:blipFill>
          <a:blip r:embed="rId2"/>
          <a:stretch>
            <a:fillRect/>
          </a:stretch>
        </p:blipFill>
        <p:spPr>
          <a:xfrm>
            <a:off x="2806533" y="2532184"/>
            <a:ext cx="6980257" cy="39284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85649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Conector recto 26">
            <a:extLst>
              <a:ext uri="{FF2B5EF4-FFF2-40B4-BE49-F238E27FC236}">
                <a16:creationId xmlns:a16="http://schemas.microsoft.com/office/drawing/2014/main" xmlns="" id="{87A5E33E-4AB2-FFCC-C661-23119D05FC17}"/>
              </a:ext>
            </a:extLst>
          </p:cNvPr>
          <p:cNvCxnSpPr>
            <a:cxnSpLocks/>
          </p:cNvCxnSpPr>
          <p:nvPr/>
        </p:nvCxnSpPr>
        <p:spPr>
          <a:xfrm flipV="1">
            <a:off x="180437" y="3145147"/>
            <a:ext cx="11766659" cy="73080"/>
          </a:xfrm>
          <a:prstGeom prst="line">
            <a:avLst/>
          </a:prstGeom>
          <a:ln>
            <a:solidFill>
              <a:srgbClr val="007DBF"/>
            </a:solidFill>
          </a:ln>
          <a:effectLst>
            <a:outerShdw blurRad="50800" dist="38100" dir="10800000" algn="r" rotWithShape="0">
              <a:prstClr val="black">
                <a:alpha val="40000"/>
              </a:prstClr>
            </a:outerShdw>
            <a:reflection blurRad="6350" stA="50000" endA="300" endPos="90000" dist="50800" dir="5400000" sy="-100000" algn="bl" rotWithShape="0"/>
          </a:effectLst>
        </p:spPr>
        <p:style>
          <a:lnRef idx="1">
            <a:schemeClr val="accent1"/>
          </a:lnRef>
          <a:fillRef idx="0">
            <a:schemeClr val="accent1"/>
          </a:fillRef>
          <a:effectRef idx="0">
            <a:schemeClr val="accent1"/>
          </a:effectRef>
          <a:fontRef idx="minor">
            <a:schemeClr val="tx1"/>
          </a:fontRef>
        </p:style>
      </p:cxnSp>
      <p:pic>
        <p:nvPicPr>
          <p:cNvPr id="4" name="Imagen 3">
            <a:extLst>
              <a:ext uri="{FF2B5EF4-FFF2-40B4-BE49-F238E27FC236}">
                <a16:creationId xmlns:a16="http://schemas.microsoft.com/office/drawing/2014/main" xmlns="" id="{B245E398-0381-4CA6-12A6-7212D73D324B}"/>
              </a:ext>
            </a:extLst>
          </p:cNvPr>
          <p:cNvPicPr>
            <a:picLocks noChangeAspect="1"/>
          </p:cNvPicPr>
          <p:nvPr/>
        </p:nvPicPr>
        <p:blipFill>
          <a:blip r:embed="rId3"/>
          <a:stretch>
            <a:fillRect/>
          </a:stretch>
        </p:blipFill>
        <p:spPr>
          <a:xfrm>
            <a:off x="7158137" y="1456006"/>
            <a:ext cx="4788959" cy="5114049"/>
          </a:xfrm>
          <a:prstGeom prst="rect">
            <a:avLst/>
          </a:prstGeom>
        </p:spPr>
      </p:pic>
      <p:sp>
        <p:nvSpPr>
          <p:cNvPr id="14" name="CuadroTexto 13">
            <a:extLst>
              <a:ext uri="{FF2B5EF4-FFF2-40B4-BE49-F238E27FC236}">
                <a16:creationId xmlns:a16="http://schemas.microsoft.com/office/drawing/2014/main" xmlns="" id="{F515B8CE-4FA5-01B8-3A40-76C667EF4673}"/>
              </a:ext>
            </a:extLst>
          </p:cNvPr>
          <p:cNvSpPr txBox="1"/>
          <p:nvPr/>
        </p:nvSpPr>
        <p:spPr>
          <a:xfrm>
            <a:off x="363321" y="271995"/>
            <a:ext cx="6776214" cy="535531"/>
          </a:xfrm>
          <a:prstGeom prst="rect">
            <a:avLst/>
          </a:prstGeom>
          <a:noFill/>
        </p:spPr>
        <p:txBody>
          <a:bodyPr wrap="none" rtlCol="0">
            <a:spAutoFit/>
          </a:bodyPr>
          <a:lstStyle/>
          <a:p>
            <a:pPr defTabSz="914400">
              <a:lnSpc>
                <a:spcPct val="90000"/>
              </a:lnSpc>
              <a:spcBef>
                <a:spcPct val="0"/>
              </a:spcBef>
            </a:pPr>
            <a:r>
              <a:rPr lang="es-MX" sz="3200" b="1" dirty="0">
                <a:solidFill>
                  <a:schemeClr val="bg1"/>
                </a:solidFill>
                <a:latin typeface="Arial" pitchFamily="34" charset="0"/>
                <a:ea typeface="+mj-ea"/>
                <a:cs typeface="Arial" pitchFamily="34" charset="0"/>
              </a:rPr>
              <a:t>ÓRGANOS DESCONCENTRADOS</a:t>
            </a:r>
          </a:p>
        </p:txBody>
      </p:sp>
      <p:sp>
        <p:nvSpPr>
          <p:cNvPr id="15" name="Marcador de contenido 3">
            <a:extLst>
              <a:ext uri="{FF2B5EF4-FFF2-40B4-BE49-F238E27FC236}">
                <a16:creationId xmlns:a16="http://schemas.microsoft.com/office/drawing/2014/main" xmlns="" id="{9D87F9D3-329C-D7E5-96C2-E4A003EE69E5}"/>
              </a:ext>
            </a:extLst>
          </p:cNvPr>
          <p:cNvSpPr txBox="1">
            <a:spLocks/>
          </p:cNvSpPr>
          <p:nvPr/>
        </p:nvSpPr>
        <p:spPr>
          <a:xfrm>
            <a:off x="1082258" y="2029603"/>
            <a:ext cx="2106470" cy="407282"/>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s-MX" sz="2000" b="1" cap="all" dirty="0">
                <a:latin typeface="Arial" panose="020B0604020202020204" pitchFamily="34" charset="0"/>
                <a:cs typeface="Arial" panose="020B0604020202020204" pitchFamily="34" charset="0"/>
              </a:rPr>
              <a:t>INTENDENCIAS</a:t>
            </a:r>
            <a:endParaRPr lang="es-PE" sz="2000" b="1" cap="all" dirty="0">
              <a:latin typeface="Arial" panose="020B0604020202020204" pitchFamily="34" charset="0"/>
              <a:cs typeface="Arial" panose="020B0604020202020204" pitchFamily="34" charset="0"/>
            </a:endParaRPr>
          </a:p>
        </p:txBody>
      </p:sp>
      <p:sp>
        <p:nvSpPr>
          <p:cNvPr id="19" name="Marcador de contenido 3">
            <a:extLst>
              <a:ext uri="{FF2B5EF4-FFF2-40B4-BE49-F238E27FC236}">
                <a16:creationId xmlns:a16="http://schemas.microsoft.com/office/drawing/2014/main" xmlns="" id="{A64269E4-BF0B-A0CE-7768-7885229862E8}"/>
              </a:ext>
            </a:extLst>
          </p:cNvPr>
          <p:cNvSpPr txBox="1">
            <a:spLocks/>
          </p:cNvSpPr>
          <p:nvPr/>
        </p:nvSpPr>
        <p:spPr>
          <a:xfrm>
            <a:off x="1091865" y="4203255"/>
            <a:ext cx="2096863" cy="830759"/>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880"/>
              </a:lnSpc>
              <a:buFont typeface="Arial" panose="020B0604020202020204" pitchFamily="34" charset="0"/>
              <a:buNone/>
            </a:pPr>
            <a:r>
              <a:rPr lang="es-MX" sz="2000" b="1" cap="all" dirty="0">
                <a:latin typeface="Arial" panose="020B0604020202020204" pitchFamily="34" charset="0"/>
                <a:cs typeface="Arial" panose="020B0604020202020204" pitchFamily="34" charset="0"/>
              </a:rPr>
              <a:t>JEFATURAS ZONALES</a:t>
            </a:r>
            <a:endParaRPr lang="es-PE" sz="2000" b="1" cap="all" dirty="0">
              <a:latin typeface="Arial" panose="020B0604020202020204" pitchFamily="34" charset="0"/>
              <a:cs typeface="Arial" panose="020B0604020202020204" pitchFamily="34" charset="0"/>
            </a:endParaRPr>
          </a:p>
        </p:txBody>
      </p:sp>
      <p:sp>
        <p:nvSpPr>
          <p:cNvPr id="21" name="CuadroTexto 20">
            <a:extLst>
              <a:ext uri="{FF2B5EF4-FFF2-40B4-BE49-F238E27FC236}">
                <a16:creationId xmlns:a16="http://schemas.microsoft.com/office/drawing/2014/main" xmlns="" id="{6255000A-BC7E-48BA-D3FB-103108F56A1D}"/>
              </a:ext>
            </a:extLst>
          </p:cNvPr>
          <p:cNvSpPr txBox="1"/>
          <p:nvPr/>
        </p:nvSpPr>
        <p:spPr>
          <a:xfrm>
            <a:off x="3301269" y="1652724"/>
            <a:ext cx="3942910" cy="1200329"/>
          </a:xfrm>
          <a:prstGeom prst="rect">
            <a:avLst/>
          </a:prstGeom>
          <a:noFill/>
        </p:spPr>
        <p:txBody>
          <a:bodyPr wrap="square">
            <a:spAutoFit/>
          </a:bodyPr>
          <a:lstStyle/>
          <a:p>
            <a:r>
              <a:rPr lang="es-PE" b="1" dirty="0">
                <a:latin typeface="Arial" panose="020B0604020202020204" pitchFamily="34" charset="0"/>
                <a:cs typeface="Arial" panose="020B0604020202020204" pitchFamily="34" charset="0"/>
              </a:rPr>
              <a:t>Intendencia Regional I - Centro. </a:t>
            </a:r>
            <a:br>
              <a:rPr lang="es-PE" b="1" dirty="0">
                <a:latin typeface="Arial" panose="020B0604020202020204" pitchFamily="34" charset="0"/>
                <a:cs typeface="Arial" panose="020B0604020202020204" pitchFamily="34" charset="0"/>
              </a:rPr>
            </a:br>
            <a:r>
              <a:rPr lang="es-PE" b="1" dirty="0">
                <a:latin typeface="Arial" panose="020B0604020202020204" pitchFamily="34" charset="0"/>
                <a:cs typeface="Arial" panose="020B0604020202020204" pitchFamily="34" charset="0"/>
              </a:rPr>
              <a:t>Intendencia Regional II - Norte. </a:t>
            </a:r>
          </a:p>
          <a:p>
            <a:r>
              <a:rPr lang="es-PE" b="1" dirty="0">
                <a:latin typeface="Arial" panose="020B0604020202020204" pitchFamily="34" charset="0"/>
                <a:cs typeface="Arial" panose="020B0604020202020204" pitchFamily="34" charset="0"/>
              </a:rPr>
              <a:t>Intendencia Regional III - Sur.</a:t>
            </a:r>
          </a:p>
          <a:p>
            <a:r>
              <a:rPr lang="es-PE" b="1" dirty="0">
                <a:latin typeface="Arial" panose="020B0604020202020204" pitchFamily="34" charset="0"/>
                <a:cs typeface="Arial" panose="020B0604020202020204" pitchFamily="34" charset="0"/>
              </a:rPr>
              <a:t>Intendencia Regional IV - Oriente.</a:t>
            </a:r>
          </a:p>
        </p:txBody>
      </p:sp>
      <p:sp>
        <p:nvSpPr>
          <p:cNvPr id="23" name="CuadroTexto 22">
            <a:extLst>
              <a:ext uri="{FF2B5EF4-FFF2-40B4-BE49-F238E27FC236}">
                <a16:creationId xmlns:a16="http://schemas.microsoft.com/office/drawing/2014/main" xmlns="" id="{7E070C45-1833-589E-C28A-1A3D58DD4C63}"/>
              </a:ext>
            </a:extLst>
          </p:cNvPr>
          <p:cNvSpPr txBox="1"/>
          <p:nvPr/>
        </p:nvSpPr>
        <p:spPr>
          <a:xfrm>
            <a:off x="3301269" y="3429000"/>
            <a:ext cx="3645856" cy="2585323"/>
          </a:xfrm>
          <a:prstGeom prst="rect">
            <a:avLst/>
          </a:prstGeom>
          <a:noFill/>
        </p:spPr>
        <p:txBody>
          <a:bodyPr wrap="square">
            <a:spAutoFit/>
          </a:bodyPr>
          <a:lstStyle/>
          <a:p>
            <a:r>
              <a:rPr lang="es-PE" b="1" dirty="0">
                <a:latin typeface="Arial" panose="020B0604020202020204" pitchFamily="34" charset="0"/>
                <a:cs typeface="Arial" panose="020B0604020202020204" pitchFamily="34" charset="0"/>
              </a:rPr>
              <a:t>Jefatura Zonal Áncash.</a:t>
            </a:r>
          </a:p>
          <a:p>
            <a:r>
              <a:rPr lang="es-PE" b="1" dirty="0">
                <a:latin typeface="Arial" panose="020B0604020202020204" pitchFamily="34" charset="0"/>
                <a:cs typeface="Arial" panose="020B0604020202020204" pitchFamily="34" charset="0"/>
              </a:rPr>
              <a:t>Jefatura Zonal Ica.</a:t>
            </a:r>
          </a:p>
          <a:p>
            <a:r>
              <a:rPr lang="es-PE" b="1" dirty="0">
                <a:latin typeface="Arial" panose="020B0604020202020204" pitchFamily="34" charset="0"/>
                <a:cs typeface="Arial" panose="020B0604020202020204" pitchFamily="34" charset="0"/>
              </a:rPr>
              <a:t>Jefatura Zonal La Libertad. </a:t>
            </a:r>
          </a:p>
          <a:p>
            <a:r>
              <a:rPr lang="es-PE" b="1" dirty="0">
                <a:latin typeface="Arial" panose="020B0604020202020204" pitchFamily="34" charset="0"/>
                <a:cs typeface="Arial" panose="020B0604020202020204" pitchFamily="34" charset="0"/>
              </a:rPr>
              <a:t>Jefatura Zonal Cajamarca.</a:t>
            </a:r>
          </a:p>
          <a:p>
            <a:r>
              <a:rPr lang="es-PE" b="1" dirty="0">
                <a:latin typeface="Arial" panose="020B0604020202020204" pitchFamily="34" charset="0"/>
                <a:cs typeface="Arial" panose="020B0604020202020204" pitchFamily="34" charset="0"/>
              </a:rPr>
              <a:t>Jefatura Zonal Piura.</a:t>
            </a:r>
          </a:p>
          <a:p>
            <a:r>
              <a:rPr lang="es-PE" b="1" dirty="0">
                <a:latin typeface="Arial" panose="020B0604020202020204" pitchFamily="34" charset="0"/>
                <a:cs typeface="Arial" panose="020B0604020202020204" pitchFamily="34" charset="0"/>
              </a:rPr>
              <a:t>Jefatura Zonal Junín.</a:t>
            </a:r>
          </a:p>
          <a:p>
            <a:r>
              <a:rPr lang="es-PE" b="1" dirty="0">
                <a:latin typeface="Arial" panose="020B0604020202020204" pitchFamily="34" charset="0"/>
                <a:cs typeface="Arial" panose="020B0604020202020204" pitchFamily="34" charset="0"/>
              </a:rPr>
              <a:t>Jefatura Zonal Cusco.</a:t>
            </a:r>
          </a:p>
          <a:p>
            <a:r>
              <a:rPr lang="es-PE" b="1" dirty="0">
                <a:latin typeface="Arial" panose="020B0604020202020204" pitchFamily="34" charset="0"/>
                <a:cs typeface="Arial" panose="020B0604020202020204" pitchFamily="34" charset="0"/>
              </a:rPr>
              <a:t>Jefatura zonal Puno. </a:t>
            </a:r>
          </a:p>
          <a:p>
            <a:r>
              <a:rPr lang="es-PE" b="1" dirty="0">
                <a:latin typeface="Arial" panose="020B0604020202020204" pitchFamily="34" charset="0"/>
                <a:cs typeface="Arial" panose="020B0604020202020204" pitchFamily="34" charset="0"/>
              </a:rPr>
              <a:t>Jefatura Zonal Tacna.</a:t>
            </a:r>
          </a:p>
        </p:txBody>
      </p:sp>
      <p:sp>
        <p:nvSpPr>
          <p:cNvPr id="24" name="Rectángulo 23">
            <a:extLst>
              <a:ext uri="{FF2B5EF4-FFF2-40B4-BE49-F238E27FC236}">
                <a16:creationId xmlns:a16="http://schemas.microsoft.com/office/drawing/2014/main" xmlns="" id="{361617FE-807F-C20F-9BE6-FB28E345F595}"/>
              </a:ext>
            </a:extLst>
          </p:cNvPr>
          <p:cNvSpPr/>
          <p:nvPr/>
        </p:nvSpPr>
        <p:spPr>
          <a:xfrm>
            <a:off x="264845" y="1516090"/>
            <a:ext cx="839411" cy="1446550"/>
          </a:xfrm>
          <a:prstGeom prst="rect">
            <a:avLst/>
          </a:prstGeom>
          <a:noFill/>
        </p:spPr>
        <p:txBody>
          <a:bodyPr wrap="square" lIns="91440" tIns="45720" rIns="91440" bIns="45720">
            <a:spAutoFit/>
          </a:bodyPr>
          <a:lstStyle/>
          <a:p>
            <a:pPr algn="ctr"/>
            <a:r>
              <a:rPr lang="es-ES" sz="8800" dirty="0">
                <a:ln w="0"/>
                <a:solidFill>
                  <a:schemeClr val="accent5">
                    <a:lumMod val="50000"/>
                  </a:schemeClr>
                </a:solidFill>
                <a:effectLst>
                  <a:outerShdw blurRad="38100" dist="25400" dir="5400000" algn="ctr" rotWithShape="0">
                    <a:srgbClr val="6E747A">
                      <a:alpha val="43000"/>
                    </a:srgbClr>
                  </a:outerShdw>
                </a:effectLst>
              </a:rPr>
              <a:t>4</a:t>
            </a:r>
          </a:p>
        </p:txBody>
      </p:sp>
      <p:sp>
        <p:nvSpPr>
          <p:cNvPr id="25" name="Rectángulo 24">
            <a:extLst>
              <a:ext uri="{FF2B5EF4-FFF2-40B4-BE49-F238E27FC236}">
                <a16:creationId xmlns:a16="http://schemas.microsoft.com/office/drawing/2014/main" xmlns="" id="{FE9AADC5-B4B0-9E72-7AEF-D1582EC5A3F9}"/>
              </a:ext>
            </a:extLst>
          </p:cNvPr>
          <p:cNvSpPr/>
          <p:nvPr/>
        </p:nvSpPr>
        <p:spPr>
          <a:xfrm>
            <a:off x="264844" y="3867526"/>
            <a:ext cx="839411" cy="1446550"/>
          </a:xfrm>
          <a:prstGeom prst="rect">
            <a:avLst/>
          </a:prstGeom>
          <a:noFill/>
        </p:spPr>
        <p:txBody>
          <a:bodyPr wrap="square" lIns="91440" tIns="45720" rIns="91440" bIns="45720">
            <a:spAutoFit/>
          </a:bodyPr>
          <a:lstStyle/>
          <a:p>
            <a:pPr algn="ctr"/>
            <a:r>
              <a:rPr lang="es-ES" sz="8800" dirty="0">
                <a:ln w="0"/>
                <a:solidFill>
                  <a:schemeClr val="accent5">
                    <a:lumMod val="50000"/>
                  </a:schemeClr>
                </a:solidFill>
                <a:effectLst>
                  <a:outerShdw blurRad="38100" dist="25400" dir="5400000" algn="ctr" rotWithShape="0">
                    <a:srgbClr val="6E747A">
                      <a:alpha val="43000"/>
                    </a:srgbClr>
                  </a:outerShdw>
                </a:effectLst>
              </a:rPr>
              <a:t>9</a:t>
            </a:r>
          </a:p>
        </p:txBody>
      </p:sp>
    </p:spTree>
    <p:extLst>
      <p:ext uri="{BB962C8B-B14F-4D97-AF65-F5344CB8AC3E}">
        <p14:creationId xmlns:p14="http://schemas.microsoft.com/office/powerpoint/2010/main" val="230177810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a:extLst>
              <a:ext uri="{FF2B5EF4-FFF2-40B4-BE49-F238E27FC236}">
                <a16:creationId xmlns:a16="http://schemas.microsoft.com/office/drawing/2014/main" xmlns="" id="{9C100447-EAEC-145C-48C4-6E170BE3892A}"/>
              </a:ext>
            </a:extLst>
          </p:cNvPr>
          <p:cNvSpPr txBox="1">
            <a:spLocks/>
          </p:cNvSpPr>
          <p:nvPr/>
        </p:nvSpPr>
        <p:spPr>
          <a:xfrm>
            <a:off x="447608" y="1468333"/>
            <a:ext cx="10381957" cy="54508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PE" sz="4400" dirty="0">
                <a:solidFill>
                  <a:schemeClr val="bg1"/>
                </a:solidFill>
              </a:rPr>
              <a:t>AVANCES </a:t>
            </a:r>
            <a:r>
              <a:rPr lang="es-ES" sz="4400" dirty="0">
                <a:solidFill>
                  <a:schemeClr val="bg1"/>
                </a:solidFill>
              </a:rPr>
              <a:t>DE LA PNMSC AL 2030 Y EL PNSC 2019-2023</a:t>
            </a:r>
            <a:endParaRPr lang="es-PE" sz="900" dirty="0">
              <a:solidFill>
                <a:schemeClr val="bg1"/>
              </a:solidFill>
            </a:endParaRPr>
          </a:p>
        </p:txBody>
      </p:sp>
      <p:pic>
        <p:nvPicPr>
          <p:cNvPr id="2" name="Imagen 1">
            <a:extLst>
              <a:ext uri="{FF2B5EF4-FFF2-40B4-BE49-F238E27FC236}">
                <a16:creationId xmlns:a16="http://schemas.microsoft.com/office/drawing/2014/main" xmlns="" id="{CBC1A31D-1ACC-1A89-CB88-D0E1A060B8E9}"/>
              </a:ext>
            </a:extLst>
          </p:cNvPr>
          <p:cNvPicPr>
            <a:picLocks noChangeAspect="1"/>
          </p:cNvPicPr>
          <p:nvPr/>
        </p:nvPicPr>
        <p:blipFill>
          <a:blip r:embed="rId2"/>
          <a:stretch>
            <a:fillRect/>
          </a:stretch>
        </p:blipFill>
        <p:spPr>
          <a:xfrm>
            <a:off x="3967089" y="3499546"/>
            <a:ext cx="5448886" cy="3056518"/>
          </a:xfrm>
          <a:prstGeom prst="rect">
            <a:avLst/>
          </a:prstGeom>
        </p:spPr>
      </p:pic>
    </p:spTree>
    <p:extLst>
      <p:ext uri="{BB962C8B-B14F-4D97-AF65-F5344CB8AC3E}">
        <p14:creationId xmlns:p14="http://schemas.microsoft.com/office/powerpoint/2010/main" val="11020311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a:extLst>
              <a:ext uri="{FF2B5EF4-FFF2-40B4-BE49-F238E27FC236}">
                <a16:creationId xmlns:a16="http://schemas.microsoft.com/office/drawing/2014/main" xmlns="" id="{6139674C-6761-4B44-BF7C-B3BC0C35FE1F}"/>
              </a:ext>
            </a:extLst>
          </p:cNvPr>
          <p:cNvSpPr txBox="1"/>
          <p:nvPr/>
        </p:nvSpPr>
        <p:spPr>
          <a:xfrm>
            <a:off x="213363" y="1282540"/>
            <a:ext cx="4623680" cy="5755422"/>
          </a:xfrm>
          <a:prstGeom prst="rect">
            <a:avLst/>
          </a:prstGeom>
          <a:noFill/>
        </p:spPr>
        <p:txBody>
          <a:bodyPr wrap="square" rtlCol="0">
            <a:spAutoFit/>
          </a:bodyPr>
          <a:lstStyle/>
          <a:p>
            <a:pPr marL="285750" indent="-285750" algn="just">
              <a:buSzPts val="1100"/>
              <a:buFont typeface="Arial" panose="020B0604020202020204" pitchFamily="34" charset="0"/>
              <a:buChar char="•"/>
            </a:pPr>
            <a:r>
              <a:rPr lang="es-ES" sz="1600" dirty="0">
                <a:effectLst/>
                <a:latin typeface="Arial" panose="020B0604020202020204" pitchFamily="34" charset="0"/>
                <a:ea typeface="Times New Roman" panose="02020603050405020304" pitchFamily="18" charset="0"/>
              </a:rPr>
              <a:t>El Plan  Nacional de Seguridad Ciudadana 2019 – 2023 (PNSC), es aprobado mediante Decreto Supremo </a:t>
            </a:r>
            <a:r>
              <a:rPr lang="es-ES" sz="1600" dirty="0" err="1">
                <a:effectLst/>
                <a:latin typeface="Arial" panose="020B0604020202020204" pitchFamily="34" charset="0"/>
                <a:ea typeface="Times New Roman" panose="02020603050405020304" pitchFamily="18" charset="0"/>
              </a:rPr>
              <a:t>N°</a:t>
            </a:r>
            <a:r>
              <a:rPr lang="es-ES" sz="1600" dirty="0">
                <a:effectLst/>
                <a:latin typeface="Arial" panose="020B0604020202020204" pitchFamily="34" charset="0"/>
                <a:ea typeface="Times New Roman" panose="02020603050405020304" pitchFamily="18" charset="0"/>
              </a:rPr>
              <a:t> 013-2019-IN del 20JUN2019.</a:t>
            </a:r>
          </a:p>
          <a:p>
            <a:pPr marL="285750" indent="-285750" algn="just">
              <a:buSzPts val="1100"/>
              <a:buFont typeface="Arial" panose="020B0604020202020204" pitchFamily="34" charset="0"/>
              <a:buChar char="•"/>
            </a:pPr>
            <a:endParaRPr lang="es-ES" sz="1600" dirty="0">
              <a:effectLst/>
              <a:latin typeface="Arial" panose="020B0604020202020204" pitchFamily="34" charset="0"/>
              <a:ea typeface="Times New Roman" panose="02020603050405020304" pitchFamily="18" charset="0"/>
            </a:endParaRPr>
          </a:p>
          <a:p>
            <a:pPr marL="285750" indent="-285750" algn="just">
              <a:buSzPts val="1100"/>
              <a:buFont typeface="Arial" panose="020B0604020202020204" pitchFamily="34" charset="0"/>
              <a:buChar char="•"/>
            </a:pPr>
            <a:r>
              <a:rPr lang="es-ES" sz="1600" dirty="0">
                <a:latin typeface="Arial" panose="020B0604020202020204" pitchFamily="34" charset="0"/>
                <a:ea typeface="Times New Roman" panose="02020603050405020304" pitchFamily="18" charset="0"/>
              </a:rPr>
              <a:t>La </a:t>
            </a:r>
            <a:r>
              <a:rPr lang="es-ES" sz="1600" dirty="0">
                <a:effectLst/>
                <a:latin typeface="Arial" panose="020B0604020202020204" pitchFamily="34" charset="0"/>
                <a:ea typeface="Times New Roman" panose="02020603050405020304" pitchFamily="18" charset="0"/>
              </a:rPr>
              <a:t>Política Nacional Multisectorial de Seguridad Ciudadana (PNMSC) al 2030, es aprobada mediante Decreto Supremo </a:t>
            </a:r>
            <a:r>
              <a:rPr lang="es-ES" sz="1600" dirty="0" err="1">
                <a:effectLst/>
                <a:latin typeface="Arial" panose="020B0604020202020204" pitchFamily="34" charset="0"/>
                <a:ea typeface="Times New Roman" panose="02020603050405020304" pitchFamily="18" charset="0"/>
              </a:rPr>
              <a:t>N°</a:t>
            </a:r>
            <a:r>
              <a:rPr lang="es-ES" sz="1600" dirty="0">
                <a:effectLst/>
                <a:latin typeface="Arial" panose="020B0604020202020204" pitchFamily="34" charset="0"/>
                <a:ea typeface="Times New Roman" panose="02020603050405020304" pitchFamily="18" charset="0"/>
              </a:rPr>
              <a:t> 006-2022-IN del 22JUN2022.</a:t>
            </a:r>
          </a:p>
          <a:p>
            <a:pPr marL="285750" indent="-285750" algn="just">
              <a:buSzPts val="1100"/>
              <a:buFont typeface="Arial" panose="020B0604020202020204" pitchFamily="34" charset="0"/>
              <a:buChar char="•"/>
            </a:pPr>
            <a:endParaRPr lang="es-ES" sz="1600" dirty="0">
              <a:effectLst/>
              <a:latin typeface="Arial" panose="020B0604020202020204" pitchFamily="34" charset="0"/>
              <a:ea typeface="Times New Roman" panose="02020603050405020304" pitchFamily="18" charset="0"/>
            </a:endParaRPr>
          </a:p>
          <a:p>
            <a:pPr marL="285750" indent="-285750" algn="just">
              <a:buSzPts val="1100"/>
              <a:buFont typeface="Arial" panose="020B0604020202020204" pitchFamily="34" charset="0"/>
              <a:buChar char="•"/>
            </a:pPr>
            <a:r>
              <a:rPr lang="es-ES" sz="1600" dirty="0">
                <a:effectLst/>
                <a:latin typeface="Arial" panose="020B0604020202020204" pitchFamily="34" charset="0"/>
                <a:ea typeface="Times New Roman" panose="02020603050405020304" pitchFamily="18" charset="0"/>
              </a:rPr>
              <a:t>Con Oficio N°0364-2022-2023/CEMSC-CR, se realiza el pedido a la SUCAMEC de exponer e informar, documentadamente, sobre la implementación y ejecución de las actividades operativas bajo la competencia de la SUCAMEC, tanto de la “Política Nacional Multisectorial de Seguridad Ciudadana al 2030”, así como de los objetivos estratégicos del Plan Nacional de Seguridad Ciudadana 2019 – 2023 (ambos durante el perio</a:t>
            </a:r>
            <a:r>
              <a:rPr lang="es-ES" sz="1600" dirty="0">
                <a:latin typeface="Arial" panose="020B0604020202020204" pitchFamily="34" charset="0"/>
                <a:ea typeface="Times New Roman" panose="02020603050405020304" pitchFamily="18" charset="0"/>
              </a:rPr>
              <a:t>do de evaluación del </a:t>
            </a:r>
            <a:r>
              <a:rPr lang="es-ES" sz="1600" dirty="0">
                <a:effectLst/>
                <a:latin typeface="Arial" panose="020B0604020202020204" pitchFamily="34" charset="0"/>
                <a:ea typeface="Times New Roman" panose="02020603050405020304" pitchFamily="18" charset="0"/>
              </a:rPr>
              <a:t>2022, y el avance de enero a la fecha del 2023).</a:t>
            </a:r>
            <a:endParaRPr lang="es-PE" sz="1600" dirty="0">
              <a:effectLst/>
              <a:latin typeface="Times New Roman" panose="02020603050405020304" pitchFamily="18" charset="0"/>
              <a:ea typeface="Times New Roman" panose="02020603050405020304" pitchFamily="18" charset="0"/>
            </a:endParaRPr>
          </a:p>
          <a:p>
            <a:pPr algn="just"/>
            <a:endParaRPr lang="es-PE" sz="1600" dirty="0"/>
          </a:p>
        </p:txBody>
      </p:sp>
      <p:sp>
        <p:nvSpPr>
          <p:cNvPr id="4" name="CuadroTexto 3">
            <a:extLst>
              <a:ext uri="{FF2B5EF4-FFF2-40B4-BE49-F238E27FC236}">
                <a16:creationId xmlns:a16="http://schemas.microsoft.com/office/drawing/2014/main" xmlns="" id="{17EB1D4A-C6FE-3C85-7C96-A8A20EA91570}"/>
              </a:ext>
            </a:extLst>
          </p:cNvPr>
          <p:cNvSpPr txBox="1"/>
          <p:nvPr/>
        </p:nvSpPr>
        <p:spPr>
          <a:xfrm>
            <a:off x="213362" y="160321"/>
            <a:ext cx="9743438" cy="523220"/>
          </a:xfrm>
          <a:prstGeom prst="rect">
            <a:avLst/>
          </a:prstGeom>
          <a:noFill/>
        </p:spPr>
        <p:txBody>
          <a:bodyPr wrap="square" rtlCol="0">
            <a:spAutoFit/>
          </a:bodyPr>
          <a:lstStyle/>
          <a:p>
            <a:r>
              <a:rPr lang="es-MX" sz="2800" b="1" dirty="0">
                <a:solidFill>
                  <a:schemeClr val="bg1"/>
                </a:solidFill>
              </a:rPr>
              <a:t>Antecedentes</a:t>
            </a:r>
          </a:p>
        </p:txBody>
      </p:sp>
      <p:pic>
        <p:nvPicPr>
          <p:cNvPr id="5" name="Imagen 4">
            <a:extLst>
              <a:ext uri="{FF2B5EF4-FFF2-40B4-BE49-F238E27FC236}">
                <a16:creationId xmlns:a16="http://schemas.microsoft.com/office/drawing/2014/main" xmlns="" id="{7F55AA0F-D2DC-634F-270F-4CEBB38FF5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364" y="1747535"/>
            <a:ext cx="2989483" cy="3869635"/>
          </a:xfrm>
          <a:prstGeom prst="rect">
            <a:avLst/>
          </a:prstGeom>
        </p:spPr>
      </p:pic>
      <p:pic>
        <p:nvPicPr>
          <p:cNvPr id="6" name="Imagen 5">
            <a:extLst>
              <a:ext uri="{FF2B5EF4-FFF2-40B4-BE49-F238E27FC236}">
                <a16:creationId xmlns:a16="http://schemas.microsoft.com/office/drawing/2014/main" xmlns="" id="{83FD69F2-12C1-FDA5-F1BC-F0CC9E7A4FC8}"/>
              </a:ext>
            </a:extLst>
          </p:cNvPr>
          <p:cNvPicPr>
            <a:picLocks noChangeAspect="1"/>
          </p:cNvPicPr>
          <p:nvPr/>
        </p:nvPicPr>
        <p:blipFill rotWithShape="1">
          <a:blip r:embed="rId3"/>
          <a:srcRect l="35833" t="14444" r="36666" b="20371"/>
          <a:stretch/>
        </p:blipFill>
        <p:spPr>
          <a:xfrm>
            <a:off x="8706677" y="1734283"/>
            <a:ext cx="2902227" cy="3869635"/>
          </a:xfrm>
          <a:prstGeom prst="rect">
            <a:avLst/>
          </a:prstGeom>
        </p:spPr>
      </p:pic>
    </p:spTree>
    <p:extLst>
      <p:ext uri="{BB962C8B-B14F-4D97-AF65-F5344CB8AC3E}">
        <p14:creationId xmlns:p14="http://schemas.microsoft.com/office/powerpoint/2010/main" val="12690604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PE" sz="3200" dirty="0"/>
              <a:t>I. </a:t>
            </a:r>
            <a:r>
              <a:rPr lang="es-MX" sz="3200" b="1" dirty="0">
                <a:solidFill>
                  <a:schemeClr val="bg1"/>
                </a:solidFill>
              </a:rPr>
              <a:t>Política Nacional Multisectorial de Seguridad Ciudadana al 2030</a:t>
            </a:r>
            <a:endParaRPr lang="es-PE" sz="3200" dirty="0"/>
          </a:p>
        </p:txBody>
      </p:sp>
    </p:spTree>
    <p:extLst>
      <p:ext uri="{BB962C8B-B14F-4D97-AF65-F5344CB8AC3E}">
        <p14:creationId xmlns:p14="http://schemas.microsoft.com/office/powerpoint/2010/main" val="964258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áfico 6" descr="Flechas de cheurón">
            <a:extLst>
              <a:ext uri="{FF2B5EF4-FFF2-40B4-BE49-F238E27FC236}">
                <a16:creationId xmlns:a16="http://schemas.microsoft.com/office/drawing/2014/main" xmlns="" id="{BD483ADD-EFAD-4F90-A7DB-E6A94A23D94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28845" y="1292889"/>
            <a:ext cx="682361" cy="617364"/>
          </a:xfrm>
          <a:prstGeom prst="rect">
            <a:avLst/>
          </a:prstGeom>
        </p:spPr>
      </p:pic>
      <p:sp>
        <p:nvSpPr>
          <p:cNvPr id="8" name="CuadroTexto 7">
            <a:extLst>
              <a:ext uri="{FF2B5EF4-FFF2-40B4-BE49-F238E27FC236}">
                <a16:creationId xmlns:a16="http://schemas.microsoft.com/office/drawing/2014/main" xmlns="" id="{379AD50F-55BF-4FB3-AEC1-4C04132AA4BD}"/>
              </a:ext>
            </a:extLst>
          </p:cNvPr>
          <p:cNvSpPr txBox="1"/>
          <p:nvPr/>
        </p:nvSpPr>
        <p:spPr>
          <a:xfrm>
            <a:off x="1011206" y="1359551"/>
            <a:ext cx="8545521" cy="461665"/>
          </a:xfrm>
          <a:prstGeom prst="rect">
            <a:avLst/>
          </a:prstGeom>
          <a:noFill/>
        </p:spPr>
        <p:txBody>
          <a:bodyPr wrap="square" rtlCol="0">
            <a:spAutoFit/>
          </a:bodyPr>
          <a:lstStyle/>
          <a:p>
            <a:r>
              <a:rPr lang="es-PE" sz="2400" b="1" dirty="0">
                <a:solidFill>
                  <a:srgbClr val="0070C0"/>
                </a:solidFill>
              </a:rPr>
              <a:t>Porcentaje de administrados capacitados (cultura de prevención)</a:t>
            </a:r>
          </a:p>
        </p:txBody>
      </p:sp>
      <p:sp>
        <p:nvSpPr>
          <p:cNvPr id="12" name="CuadroTexto 11">
            <a:extLst>
              <a:ext uri="{FF2B5EF4-FFF2-40B4-BE49-F238E27FC236}">
                <a16:creationId xmlns:a16="http://schemas.microsoft.com/office/drawing/2014/main" xmlns="" id="{6139674C-6761-4B44-BF7C-B3BC0C35FE1F}"/>
              </a:ext>
            </a:extLst>
          </p:cNvPr>
          <p:cNvSpPr txBox="1"/>
          <p:nvPr/>
        </p:nvSpPr>
        <p:spPr>
          <a:xfrm>
            <a:off x="670025" y="1910253"/>
            <a:ext cx="10239890" cy="3309367"/>
          </a:xfrm>
          <a:prstGeom prst="rect">
            <a:avLst/>
          </a:prstGeom>
          <a:noFill/>
        </p:spPr>
        <p:txBody>
          <a:bodyPr wrap="square" rtlCol="0">
            <a:spAutoFit/>
          </a:bodyPr>
          <a:lstStyle/>
          <a:p>
            <a:pPr algn="just"/>
            <a:r>
              <a:rPr lang="es-MX" sz="1742" dirty="0"/>
              <a:t>El presente indicador se obtiene del número de personas capacitadas, sobre el número de personas programadas para recibir la capacitación por 100% (porcentaje). </a:t>
            </a:r>
          </a:p>
          <a:p>
            <a:pPr algn="just"/>
            <a:endParaRPr lang="es-MX" sz="1742" dirty="0"/>
          </a:p>
          <a:p>
            <a:pPr algn="just"/>
            <a:r>
              <a:rPr lang="es-ES" sz="1742" b="1" u="sng" dirty="0">
                <a:effectLst>
                  <a:outerShdw blurRad="38100" dist="38100" dir="2700000" algn="tl">
                    <a:srgbClr val="000000">
                      <a:alpha val="43137"/>
                    </a:srgbClr>
                  </a:outerShdw>
                </a:effectLst>
              </a:rPr>
              <a:t>Año 2022:</a:t>
            </a:r>
          </a:p>
          <a:p>
            <a:pPr marL="285750" indent="-285750" algn="just">
              <a:buFontTx/>
              <a:buChar char="-"/>
            </a:pPr>
            <a:r>
              <a:rPr lang="es-MX" sz="1742" dirty="0"/>
              <a:t>Se han capacitado a </a:t>
            </a:r>
            <a:r>
              <a:rPr lang="es-MX" sz="1742" b="1" dirty="0"/>
              <a:t>1047 personas  de las 1800 programadas</a:t>
            </a:r>
            <a:r>
              <a:rPr lang="es-MX" sz="1742" dirty="0"/>
              <a:t>, </a:t>
            </a:r>
            <a:r>
              <a:rPr lang="es-ES" sz="1742" dirty="0"/>
              <a:t>en materia de prevención sobre el uso y posesión de armas de fuego, municiones y materiales relacionados de uso civil.</a:t>
            </a:r>
          </a:p>
          <a:p>
            <a:pPr marL="285750" indent="-285750" algn="just">
              <a:buFontTx/>
              <a:buChar char="-"/>
            </a:pPr>
            <a:r>
              <a:rPr lang="es-PE" sz="1742" dirty="0"/>
              <a:t>Se reporta un </a:t>
            </a:r>
            <a:r>
              <a:rPr lang="es-PE" sz="1742" b="1" dirty="0"/>
              <a:t>avance del 58.2%, superando la meta del 40% </a:t>
            </a:r>
            <a:r>
              <a:rPr lang="es-PE" sz="1742" dirty="0"/>
              <a:t>de personas capacitadas.</a:t>
            </a:r>
          </a:p>
          <a:p>
            <a:pPr algn="just"/>
            <a:endParaRPr lang="es-PE" sz="1742" dirty="0"/>
          </a:p>
          <a:p>
            <a:pPr algn="just"/>
            <a:r>
              <a:rPr lang="es-ES" sz="1742" b="1" u="sng" dirty="0">
                <a:effectLst>
                  <a:outerShdw blurRad="38100" dist="38100" dir="2700000" algn="tl">
                    <a:srgbClr val="000000">
                      <a:alpha val="43137"/>
                    </a:srgbClr>
                  </a:outerShdw>
                </a:effectLst>
              </a:rPr>
              <a:t>Año 2023:</a:t>
            </a:r>
          </a:p>
          <a:p>
            <a:pPr marL="285750" indent="-285750" algn="just">
              <a:buFontTx/>
              <a:buChar char="-"/>
            </a:pPr>
            <a:r>
              <a:rPr lang="es-PE" sz="1742" dirty="0"/>
              <a:t>Se tiene proyectado la capacitación de un mínimo de 400 personas, que iniciará en el II Trimestre, de acuerdo a la programación elaborada por la SUCAMEC.</a:t>
            </a:r>
          </a:p>
          <a:p>
            <a:pPr algn="just"/>
            <a:endParaRPr lang="es-PE" sz="1742" dirty="0"/>
          </a:p>
        </p:txBody>
      </p:sp>
      <p:sp>
        <p:nvSpPr>
          <p:cNvPr id="2" name="CuadroTexto 1">
            <a:extLst>
              <a:ext uri="{FF2B5EF4-FFF2-40B4-BE49-F238E27FC236}">
                <a16:creationId xmlns:a16="http://schemas.microsoft.com/office/drawing/2014/main" xmlns="" id="{540CF496-129C-4B49-CA3E-BA75B0FDBEA2}"/>
              </a:ext>
            </a:extLst>
          </p:cNvPr>
          <p:cNvSpPr txBox="1"/>
          <p:nvPr/>
        </p:nvSpPr>
        <p:spPr>
          <a:xfrm>
            <a:off x="213362" y="160321"/>
            <a:ext cx="9743438" cy="954107"/>
          </a:xfrm>
          <a:prstGeom prst="rect">
            <a:avLst/>
          </a:prstGeom>
          <a:noFill/>
        </p:spPr>
        <p:txBody>
          <a:bodyPr wrap="square" rtlCol="0">
            <a:spAutoFit/>
          </a:bodyPr>
          <a:lstStyle/>
          <a:p>
            <a:r>
              <a:rPr lang="es-MX" sz="2800" b="1" dirty="0">
                <a:solidFill>
                  <a:schemeClr val="bg1"/>
                </a:solidFill>
              </a:rPr>
              <a:t>“Política Nacional Multisectorial de Seguridad Ciudadana al 2030”</a:t>
            </a:r>
          </a:p>
        </p:txBody>
      </p:sp>
      <p:graphicFrame>
        <p:nvGraphicFramePr>
          <p:cNvPr id="4" name="Tabla 3">
            <a:extLst>
              <a:ext uri="{FF2B5EF4-FFF2-40B4-BE49-F238E27FC236}">
                <a16:creationId xmlns:a16="http://schemas.microsoft.com/office/drawing/2014/main" xmlns="" id="{7A3FE664-D185-31A5-ACF8-46A3C3E88424}"/>
              </a:ext>
            </a:extLst>
          </p:cNvPr>
          <p:cNvGraphicFramePr>
            <a:graphicFrameLocks noGrp="1"/>
          </p:cNvGraphicFramePr>
          <p:nvPr>
            <p:extLst>
              <p:ext uri="{D42A27DB-BD31-4B8C-83A1-F6EECF244321}">
                <p14:modId xmlns:p14="http://schemas.microsoft.com/office/powerpoint/2010/main" val="3861017382"/>
              </p:ext>
            </p:extLst>
          </p:nvPr>
        </p:nvGraphicFramePr>
        <p:xfrm>
          <a:off x="1672752" y="5219620"/>
          <a:ext cx="8846496" cy="741680"/>
        </p:xfrm>
        <a:graphic>
          <a:graphicData uri="http://schemas.openxmlformats.org/drawingml/2006/table">
            <a:tbl>
              <a:tblPr firstRow="1" bandRow="1">
                <a:tableStyleId>{5C22544A-7EE6-4342-B048-85BDC9FD1C3A}</a:tableStyleId>
              </a:tblPr>
              <a:tblGrid>
                <a:gridCol w="1105812">
                  <a:extLst>
                    <a:ext uri="{9D8B030D-6E8A-4147-A177-3AD203B41FA5}">
                      <a16:colId xmlns:a16="http://schemas.microsoft.com/office/drawing/2014/main" xmlns="" val="3568613128"/>
                    </a:ext>
                  </a:extLst>
                </a:gridCol>
                <a:gridCol w="1105812">
                  <a:extLst>
                    <a:ext uri="{9D8B030D-6E8A-4147-A177-3AD203B41FA5}">
                      <a16:colId xmlns:a16="http://schemas.microsoft.com/office/drawing/2014/main" xmlns="" val="1371083046"/>
                    </a:ext>
                  </a:extLst>
                </a:gridCol>
                <a:gridCol w="1105812">
                  <a:extLst>
                    <a:ext uri="{9D8B030D-6E8A-4147-A177-3AD203B41FA5}">
                      <a16:colId xmlns:a16="http://schemas.microsoft.com/office/drawing/2014/main" xmlns="" val="2855897937"/>
                    </a:ext>
                  </a:extLst>
                </a:gridCol>
                <a:gridCol w="1105812">
                  <a:extLst>
                    <a:ext uri="{9D8B030D-6E8A-4147-A177-3AD203B41FA5}">
                      <a16:colId xmlns:a16="http://schemas.microsoft.com/office/drawing/2014/main" xmlns="" val="3053544620"/>
                    </a:ext>
                  </a:extLst>
                </a:gridCol>
                <a:gridCol w="1105812">
                  <a:extLst>
                    <a:ext uri="{9D8B030D-6E8A-4147-A177-3AD203B41FA5}">
                      <a16:colId xmlns:a16="http://schemas.microsoft.com/office/drawing/2014/main" xmlns="" val="3831380115"/>
                    </a:ext>
                  </a:extLst>
                </a:gridCol>
                <a:gridCol w="1105812">
                  <a:extLst>
                    <a:ext uri="{9D8B030D-6E8A-4147-A177-3AD203B41FA5}">
                      <a16:colId xmlns:a16="http://schemas.microsoft.com/office/drawing/2014/main" xmlns="" val="2175185093"/>
                    </a:ext>
                  </a:extLst>
                </a:gridCol>
                <a:gridCol w="1105812">
                  <a:extLst>
                    <a:ext uri="{9D8B030D-6E8A-4147-A177-3AD203B41FA5}">
                      <a16:colId xmlns:a16="http://schemas.microsoft.com/office/drawing/2014/main" xmlns="" val="4237347855"/>
                    </a:ext>
                  </a:extLst>
                </a:gridCol>
                <a:gridCol w="1105812">
                  <a:extLst>
                    <a:ext uri="{9D8B030D-6E8A-4147-A177-3AD203B41FA5}">
                      <a16:colId xmlns:a16="http://schemas.microsoft.com/office/drawing/2014/main" xmlns="" val="3611054765"/>
                    </a:ext>
                  </a:extLst>
                </a:gridCol>
              </a:tblGrid>
              <a:tr h="370840">
                <a:tc>
                  <a:txBody>
                    <a:bodyPr/>
                    <a:lstStyle/>
                    <a:p>
                      <a:pPr algn="ctr"/>
                      <a:r>
                        <a:rPr lang="es-PE" sz="1400" b="1" dirty="0">
                          <a:latin typeface="+mn-lt"/>
                          <a:cs typeface="Arial" panose="020B0604020202020204" pitchFamily="34" charset="0"/>
                        </a:rPr>
                        <a:t>Mayo</a:t>
                      </a:r>
                    </a:p>
                  </a:txBody>
                  <a:tcPr/>
                </a:tc>
                <a:tc>
                  <a:txBody>
                    <a:bodyPr/>
                    <a:lstStyle/>
                    <a:p>
                      <a:pPr algn="ctr"/>
                      <a:r>
                        <a:rPr lang="es-PE" sz="1400" b="1" dirty="0">
                          <a:latin typeface="+mn-lt"/>
                          <a:cs typeface="Arial" panose="020B0604020202020204" pitchFamily="34" charset="0"/>
                        </a:rPr>
                        <a:t>Junio</a:t>
                      </a:r>
                    </a:p>
                  </a:txBody>
                  <a:tcPr/>
                </a:tc>
                <a:tc>
                  <a:txBody>
                    <a:bodyPr/>
                    <a:lstStyle/>
                    <a:p>
                      <a:pPr algn="ctr"/>
                      <a:r>
                        <a:rPr lang="es-PE" sz="1400" b="1" dirty="0">
                          <a:latin typeface="+mn-lt"/>
                          <a:cs typeface="Arial" panose="020B0604020202020204" pitchFamily="34" charset="0"/>
                        </a:rPr>
                        <a:t>Julio</a:t>
                      </a:r>
                    </a:p>
                  </a:txBody>
                  <a:tcPr/>
                </a:tc>
                <a:tc>
                  <a:txBody>
                    <a:bodyPr/>
                    <a:lstStyle/>
                    <a:p>
                      <a:pPr algn="ctr"/>
                      <a:r>
                        <a:rPr lang="es-PE" sz="1400" b="1" dirty="0">
                          <a:latin typeface="+mn-lt"/>
                          <a:cs typeface="Arial" panose="020B0604020202020204" pitchFamily="34" charset="0"/>
                        </a:rPr>
                        <a:t>Agosto</a:t>
                      </a:r>
                    </a:p>
                  </a:txBody>
                  <a:tcPr/>
                </a:tc>
                <a:tc>
                  <a:txBody>
                    <a:bodyPr/>
                    <a:lstStyle/>
                    <a:p>
                      <a:pPr algn="ctr"/>
                      <a:r>
                        <a:rPr lang="es-PE" sz="1400" b="1" dirty="0">
                          <a:latin typeface="+mn-lt"/>
                          <a:cs typeface="Arial" panose="020B0604020202020204" pitchFamily="34" charset="0"/>
                        </a:rPr>
                        <a:t>Setiembre</a:t>
                      </a:r>
                    </a:p>
                  </a:txBody>
                  <a:tcPr/>
                </a:tc>
                <a:tc>
                  <a:txBody>
                    <a:bodyPr/>
                    <a:lstStyle/>
                    <a:p>
                      <a:pPr algn="ctr"/>
                      <a:r>
                        <a:rPr lang="es-PE" sz="1400" b="1" dirty="0">
                          <a:latin typeface="+mn-lt"/>
                          <a:cs typeface="Arial" panose="020B0604020202020204" pitchFamily="34" charset="0"/>
                        </a:rPr>
                        <a:t>Octubre</a:t>
                      </a:r>
                    </a:p>
                  </a:txBody>
                  <a:tcPr/>
                </a:tc>
                <a:tc>
                  <a:txBody>
                    <a:bodyPr/>
                    <a:lstStyle/>
                    <a:p>
                      <a:pPr algn="ctr"/>
                      <a:r>
                        <a:rPr lang="es-PE" sz="1400" b="1" dirty="0">
                          <a:latin typeface="+mn-lt"/>
                          <a:cs typeface="Arial" panose="020B0604020202020204" pitchFamily="34" charset="0"/>
                        </a:rPr>
                        <a:t>Noviembre</a:t>
                      </a:r>
                    </a:p>
                  </a:txBody>
                  <a:tcPr/>
                </a:tc>
                <a:tc>
                  <a:txBody>
                    <a:bodyPr/>
                    <a:lstStyle/>
                    <a:p>
                      <a:pPr algn="ctr"/>
                      <a:r>
                        <a:rPr lang="es-PE" sz="1400" b="1" dirty="0">
                          <a:latin typeface="+mn-lt"/>
                          <a:cs typeface="Arial" panose="020B0604020202020204" pitchFamily="34" charset="0"/>
                        </a:rPr>
                        <a:t>Diciembre</a:t>
                      </a:r>
                    </a:p>
                  </a:txBody>
                  <a:tcPr/>
                </a:tc>
                <a:extLst>
                  <a:ext uri="{0D108BD9-81ED-4DB2-BD59-A6C34878D82A}">
                    <a16:rowId xmlns:a16="http://schemas.microsoft.com/office/drawing/2014/main" xmlns="" val="2067503592"/>
                  </a:ext>
                </a:extLst>
              </a:tr>
              <a:tr h="370840">
                <a:tc>
                  <a:txBody>
                    <a:bodyPr/>
                    <a:lstStyle/>
                    <a:p>
                      <a:pPr algn="ctr"/>
                      <a:r>
                        <a:rPr lang="es-PE" sz="1400" b="1" dirty="0">
                          <a:latin typeface="+mn-lt"/>
                          <a:cs typeface="Arial" panose="020B0604020202020204" pitchFamily="34" charset="0"/>
                        </a:rPr>
                        <a:t>50</a:t>
                      </a:r>
                    </a:p>
                  </a:txBody>
                  <a:tcPr/>
                </a:tc>
                <a:tc>
                  <a:txBody>
                    <a:bodyPr/>
                    <a:lstStyle/>
                    <a:p>
                      <a:pPr algn="ctr"/>
                      <a:r>
                        <a:rPr lang="es-PE" sz="1400" b="1" dirty="0">
                          <a:latin typeface="+mn-lt"/>
                          <a:cs typeface="Arial" panose="020B0604020202020204" pitchFamily="34" charset="0"/>
                        </a:rPr>
                        <a:t>50</a:t>
                      </a:r>
                    </a:p>
                  </a:txBody>
                  <a:tcPr/>
                </a:tc>
                <a:tc>
                  <a:txBody>
                    <a:bodyPr/>
                    <a:lstStyle/>
                    <a:p>
                      <a:pPr algn="ctr"/>
                      <a:r>
                        <a:rPr lang="es-PE" sz="1400" b="1" dirty="0">
                          <a:latin typeface="+mn-lt"/>
                          <a:cs typeface="Arial" panose="020B0604020202020204" pitchFamily="34" charset="0"/>
                        </a:rPr>
                        <a:t>50</a:t>
                      </a:r>
                    </a:p>
                  </a:txBody>
                  <a:tcPr/>
                </a:tc>
                <a:tc>
                  <a:txBody>
                    <a:bodyPr/>
                    <a:lstStyle/>
                    <a:p>
                      <a:pPr algn="ctr"/>
                      <a:r>
                        <a:rPr lang="es-PE" sz="1400" b="1" dirty="0">
                          <a:latin typeface="+mn-lt"/>
                          <a:cs typeface="Arial" panose="020B0604020202020204" pitchFamily="34" charset="0"/>
                        </a:rPr>
                        <a:t>50</a:t>
                      </a:r>
                    </a:p>
                  </a:txBody>
                  <a:tcPr/>
                </a:tc>
                <a:tc>
                  <a:txBody>
                    <a:bodyPr/>
                    <a:lstStyle/>
                    <a:p>
                      <a:pPr algn="ctr"/>
                      <a:r>
                        <a:rPr lang="es-PE" sz="1400" b="1" dirty="0">
                          <a:latin typeface="+mn-lt"/>
                          <a:cs typeface="Arial" panose="020B0604020202020204" pitchFamily="34" charset="0"/>
                        </a:rPr>
                        <a:t>50</a:t>
                      </a:r>
                    </a:p>
                  </a:txBody>
                  <a:tcPr/>
                </a:tc>
                <a:tc>
                  <a:txBody>
                    <a:bodyPr/>
                    <a:lstStyle/>
                    <a:p>
                      <a:pPr algn="ctr"/>
                      <a:r>
                        <a:rPr lang="es-PE" sz="1400" b="1" dirty="0">
                          <a:latin typeface="+mn-lt"/>
                          <a:cs typeface="Arial" panose="020B0604020202020204" pitchFamily="34" charset="0"/>
                        </a:rPr>
                        <a:t>50</a:t>
                      </a:r>
                    </a:p>
                  </a:txBody>
                  <a:tcPr/>
                </a:tc>
                <a:tc>
                  <a:txBody>
                    <a:bodyPr/>
                    <a:lstStyle/>
                    <a:p>
                      <a:pPr algn="ctr"/>
                      <a:r>
                        <a:rPr lang="es-PE" sz="1400" b="1" dirty="0">
                          <a:latin typeface="+mn-lt"/>
                          <a:cs typeface="Arial" panose="020B0604020202020204" pitchFamily="34" charset="0"/>
                        </a:rPr>
                        <a:t>50</a:t>
                      </a:r>
                    </a:p>
                  </a:txBody>
                  <a:tcPr/>
                </a:tc>
                <a:tc>
                  <a:txBody>
                    <a:bodyPr/>
                    <a:lstStyle/>
                    <a:p>
                      <a:pPr algn="ctr"/>
                      <a:r>
                        <a:rPr lang="es-PE" sz="1400" b="1" dirty="0">
                          <a:latin typeface="+mn-lt"/>
                          <a:cs typeface="Arial" panose="020B0604020202020204" pitchFamily="34" charset="0"/>
                        </a:rPr>
                        <a:t>50</a:t>
                      </a:r>
                    </a:p>
                  </a:txBody>
                  <a:tcPr/>
                </a:tc>
                <a:extLst>
                  <a:ext uri="{0D108BD9-81ED-4DB2-BD59-A6C34878D82A}">
                    <a16:rowId xmlns:a16="http://schemas.microsoft.com/office/drawing/2014/main" xmlns="" val="3814835604"/>
                  </a:ext>
                </a:extLst>
              </a:tr>
            </a:tbl>
          </a:graphicData>
        </a:graphic>
      </p:graphicFrame>
    </p:spTree>
    <p:extLst>
      <p:ext uri="{BB962C8B-B14F-4D97-AF65-F5344CB8AC3E}">
        <p14:creationId xmlns:p14="http://schemas.microsoft.com/office/powerpoint/2010/main" val="4679067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áfico 6" descr="Flechas de cheurón">
            <a:extLst>
              <a:ext uri="{FF2B5EF4-FFF2-40B4-BE49-F238E27FC236}">
                <a16:creationId xmlns:a16="http://schemas.microsoft.com/office/drawing/2014/main" xmlns="" id="{BD483ADD-EFAD-4F90-A7DB-E6A94A23D94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28845" y="1292889"/>
            <a:ext cx="682361" cy="617364"/>
          </a:xfrm>
          <a:prstGeom prst="rect">
            <a:avLst/>
          </a:prstGeom>
        </p:spPr>
      </p:pic>
      <p:sp>
        <p:nvSpPr>
          <p:cNvPr id="8" name="CuadroTexto 7">
            <a:extLst>
              <a:ext uri="{FF2B5EF4-FFF2-40B4-BE49-F238E27FC236}">
                <a16:creationId xmlns:a16="http://schemas.microsoft.com/office/drawing/2014/main" xmlns="" id="{379AD50F-55BF-4FB3-AEC1-4C04132AA4BD}"/>
              </a:ext>
            </a:extLst>
          </p:cNvPr>
          <p:cNvSpPr txBox="1"/>
          <p:nvPr/>
        </p:nvSpPr>
        <p:spPr>
          <a:xfrm>
            <a:off x="1011206" y="1359551"/>
            <a:ext cx="8945594" cy="830997"/>
          </a:xfrm>
          <a:prstGeom prst="rect">
            <a:avLst/>
          </a:prstGeom>
          <a:noFill/>
        </p:spPr>
        <p:txBody>
          <a:bodyPr wrap="square" rtlCol="0">
            <a:spAutoFit/>
          </a:bodyPr>
          <a:lstStyle/>
          <a:p>
            <a:r>
              <a:rPr lang="es-MX" sz="2400" b="1" dirty="0">
                <a:solidFill>
                  <a:srgbClr val="0070C0"/>
                </a:solidFill>
              </a:rPr>
              <a:t>Número de acciones fiscalización y/o supervisión con otras entidades públicas.</a:t>
            </a:r>
            <a:endParaRPr lang="es-PE" sz="2400" b="1" dirty="0">
              <a:solidFill>
                <a:srgbClr val="0070C0"/>
              </a:solidFill>
            </a:endParaRPr>
          </a:p>
        </p:txBody>
      </p:sp>
      <p:sp>
        <p:nvSpPr>
          <p:cNvPr id="12" name="CuadroTexto 11">
            <a:extLst>
              <a:ext uri="{FF2B5EF4-FFF2-40B4-BE49-F238E27FC236}">
                <a16:creationId xmlns:a16="http://schemas.microsoft.com/office/drawing/2014/main" xmlns="" id="{6139674C-6761-4B44-BF7C-B3BC0C35FE1F}"/>
              </a:ext>
            </a:extLst>
          </p:cNvPr>
          <p:cNvSpPr txBox="1"/>
          <p:nvPr/>
        </p:nvSpPr>
        <p:spPr>
          <a:xfrm>
            <a:off x="670025" y="2168056"/>
            <a:ext cx="5717523" cy="4533677"/>
          </a:xfrm>
          <a:prstGeom prst="rect">
            <a:avLst/>
          </a:prstGeom>
          <a:noFill/>
        </p:spPr>
        <p:txBody>
          <a:bodyPr wrap="square" rtlCol="0">
            <a:spAutoFit/>
          </a:bodyPr>
          <a:lstStyle/>
          <a:p>
            <a:pPr lvl="0" algn="just">
              <a:tabLst>
                <a:tab pos="540385" algn="l"/>
              </a:tabLst>
            </a:pPr>
            <a:r>
              <a:rPr lang="es-MX" sz="1740" dirty="0">
                <a:cs typeface="Arial" panose="020B0604020202020204" pitchFamily="34" charset="0"/>
              </a:rPr>
              <a:t>El presente indicador se obtiene de la sumatoria de las acciones de control que se efectúan coordinadamente con otras instituciones públicas (</a:t>
            </a:r>
            <a:r>
              <a:rPr lang="es-PE" sz="1740" dirty="0">
                <a:solidFill>
                  <a:srgbClr val="000000"/>
                </a:solidFill>
                <a:effectLst/>
                <a:ea typeface="Times New Roman" panose="02020603050405020304" pitchFamily="18" charset="0"/>
                <a:cs typeface="Arial" panose="020B0604020202020204" pitchFamily="34" charset="0"/>
              </a:rPr>
              <a:t>PNP, </a:t>
            </a:r>
            <a:r>
              <a:rPr lang="es-ES" sz="1740" dirty="0" err="1">
                <a:solidFill>
                  <a:srgbClr val="000000"/>
                </a:solidFill>
                <a:effectLst/>
                <a:ea typeface="Times New Roman" panose="02020603050405020304" pitchFamily="18" charset="0"/>
                <a:cs typeface="Arial" panose="020B0604020202020204" pitchFamily="34" charset="0"/>
              </a:rPr>
              <a:t>Sutran</a:t>
            </a:r>
            <a:r>
              <a:rPr lang="es-ES" sz="1740" dirty="0">
                <a:solidFill>
                  <a:srgbClr val="000000"/>
                </a:solidFill>
                <a:ea typeface="Times New Roman" panose="02020603050405020304" pitchFamily="18" charset="0"/>
                <a:cs typeface="Arial" panose="020B0604020202020204" pitchFamily="34" charset="0"/>
              </a:rPr>
              <a:t>, </a:t>
            </a:r>
            <a:r>
              <a:rPr lang="es-ES" sz="1740" dirty="0">
                <a:solidFill>
                  <a:srgbClr val="000000"/>
                </a:solidFill>
                <a:effectLst/>
                <a:ea typeface="Times New Roman" panose="02020603050405020304" pitchFamily="18" charset="0"/>
                <a:cs typeface="Arial" panose="020B0604020202020204" pitchFamily="34" charset="0"/>
              </a:rPr>
              <a:t>Ministerio Público, MTC</a:t>
            </a:r>
            <a:r>
              <a:rPr lang="es-ES" sz="1740" dirty="0">
                <a:solidFill>
                  <a:srgbClr val="000000"/>
                </a:solidFill>
                <a:ea typeface="Times New Roman" panose="02020603050405020304" pitchFamily="18" charset="0"/>
                <a:cs typeface="Arial" panose="020B0604020202020204" pitchFamily="34" charset="0"/>
              </a:rPr>
              <a:t>, </a:t>
            </a:r>
            <a:r>
              <a:rPr lang="es-ES" sz="1740" dirty="0">
                <a:solidFill>
                  <a:srgbClr val="000000"/>
                </a:solidFill>
                <a:effectLst/>
                <a:ea typeface="Times New Roman" panose="02020603050405020304" pitchFamily="18" charset="0"/>
                <a:cs typeface="Arial" panose="020B0604020202020204" pitchFamily="34" charset="0"/>
              </a:rPr>
              <a:t>Mancomunidad de Municipalidades de Lima Este, Municipalidad Distrital de Mi Perú, Municipalidad de Independencia).</a:t>
            </a:r>
            <a:endParaRPr lang="es-PE" sz="1740" dirty="0">
              <a:effectLst/>
              <a:ea typeface="Times New Roman" panose="02020603050405020304" pitchFamily="18" charset="0"/>
              <a:cs typeface="Arial" panose="020B0604020202020204" pitchFamily="34" charset="0"/>
            </a:endParaRPr>
          </a:p>
          <a:p>
            <a:pPr algn="just"/>
            <a:endParaRPr lang="es-MX" sz="1742" dirty="0"/>
          </a:p>
          <a:p>
            <a:pPr algn="just"/>
            <a:r>
              <a:rPr lang="es-ES" sz="1742" b="1" u="sng" dirty="0">
                <a:effectLst>
                  <a:outerShdw blurRad="38100" dist="38100" dir="2700000" algn="tl">
                    <a:srgbClr val="000000">
                      <a:alpha val="43137"/>
                    </a:srgbClr>
                  </a:outerShdw>
                </a:effectLst>
              </a:rPr>
              <a:t>Año 2022:</a:t>
            </a:r>
          </a:p>
          <a:p>
            <a:pPr marL="285750" indent="-285750" algn="just">
              <a:spcBef>
                <a:spcPts val="600"/>
              </a:spcBef>
              <a:spcAft>
                <a:spcPts val="0"/>
              </a:spcAft>
              <a:buFontTx/>
              <a:buChar char="-"/>
              <a:tabLst>
                <a:tab pos="540385" algn="l"/>
              </a:tabLst>
            </a:pPr>
            <a:r>
              <a:rPr lang="es-ES" sz="1742" dirty="0"/>
              <a:t>Se realizaron un total de </a:t>
            </a:r>
            <a:r>
              <a:rPr lang="es-ES" sz="1742" b="1" dirty="0"/>
              <a:t>49 acciones de control, superando la meta de 5 acciones</a:t>
            </a:r>
            <a:r>
              <a:rPr lang="es-ES" sz="1742" dirty="0"/>
              <a:t> conjuntas.</a:t>
            </a:r>
            <a:endParaRPr lang="es-PE" sz="1742" dirty="0"/>
          </a:p>
          <a:p>
            <a:pPr algn="just"/>
            <a:endParaRPr lang="es-PE" sz="1742" dirty="0"/>
          </a:p>
          <a:p>
            <a:pPr algn="just"/>
            <a:r>
              <a:rPr lang="es-ES" sz="1742" b="1" u="sng" dirty="0">
                <a:effectLst>
                  <a:outerShdw blurRad="38100" dist="38100" dir="2700000" algn="tl">
                    <a:srgbClr val="000000">
                      <a:alpha val="43137"/>
                    </a:srgbClr>
                  </a:outerShdw>
                </a:effectLst>
              </a:rPr>
              <a:t>Año 2023:</a:t>
            </a:r>
          </a:p>
          <a:p>
            <a:pPr marL="285750" indent="-285750" algn="just">
              <a:spcBef>
                <a:spcPts val="600"/>
              </a:spcBef>
              <a:spcAft>
                <a:spcPts val="0"/>
              </a:spcAft>
              <a:buFontTx/>
              <a:buChar char="-"/>
              <a:tabLst>
                <a:tab pos="540385" algn="l"/>
              </a:tabLst>
            </a:pPr>
            <a:r>
              <a:rPr lang="es-ES" sz="1742" dirty="0"/>
              <a:t>A la fecha se han </a:t>
            </a:r>
            <a:r>
              <a:rPr lang="es-ES" sz="1742" b="1" dirty="0"/>
              <a:t>gestionado 46 acciones conjuntas, de las 7 previstas</a:t>
            </a:r>
            <a:r>
              <a:rPr lang="es-ES" sz="1742" dirty="0"/>
              <a:t>. Por ende, </a:t>
            </a:r>
            <a:r>
              <a:rPr lang="es-ES" sz="1742" b="1" dirty="0"/>
              <a:t>se ha cumplido con la meta establecida para el 2023</a:t>
            </a:r>
            <a:r>
              <a:rPr lang="es-ES" sz="1742" dirty="0"/>
              <a:t>.</a:t>
            </a:r>
            <a:endParaRPr lang="es-PE" sz="1742" dirty="0"/>
          </a:p>
          <a:p>
            <a:pPr algn="just"/>
            <a:endParaRPr lang="es-PE" sz="1742" dirty="0"/>
          </a:p>
        </p:txBody>
      </p:sp>
      <p:sp>
        <p:nvSpPr>
          <p:cNvPr id="2" name="CuadroTexto 1">
            <a:extLst>
              <a:ext uri="{FF2B5EF4-FFF2-40B4-BE49-F238E27FC236}">
                <a16:creationId xmlns:a16="http://schemas.microsoft.com/office/drawing/2014/main" xmlns="" id="{540CF496-129C-4B49-CA3E-BA75B0FDBEA2}"/>
              </a:ext>
            </a:extLst>
          </p:cNvPr>
          <p:cNvSpPr txBox="1"/>
          <p:nvPr/>
        </p:nvSpPr>
        <p:spPr>
          <a:xfrm>
            <a:off x="213362" y="160321"/>
            <a:ext cx="9743438" cy="954107"/>
          </a:xfrm>
          <a:prstGeom prst="rect">
            <a:avLst/>
          </a:prstGeom>
          <a:noFill/>
        </p:spPr>
        <p:txBody>
          <a:bodyPr wrap="square" rtlCol="0">
            <a:spAutoFit/>
          </a:bodyPr>
          <a:lstStyle/>
          <a:p>
            <a:r>
              <a:rPr lang="es-MX" sz="2800" b="1" dirty="0">
                <a:solidFill>
                  <a:schemeClr val="bg1"/>
                </a:solidFill>
              </a:rPr>
              <a:t>“Política Nacional Multisectorial de Seguridad Ciudadana al 2030”</a:t>
            </a:r>
          </a:p>
        </p:txBody>
      </p:sp>
      <p:pic>
        <p:nvPicPr>
          <p:cNvPr id="4" name="Picture 6">
            <a:extLst>
              <a:ext uri="{FF2B5EF4-FFF2-40B4-BE49-F238E27FC236}">
                <a16:creationId xmlns:a16="http://schemas.microsoft.com/office/drawing/2014/main" xmlns="" id="{A01471D6-1E06-A718-BC49-A44AD3C6E4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8479" y="2399804"/>
            <a:ext cx="4834259" cy="3017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8525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a:extLst>
              <a:ext uri="{FF2B5EF4-FFF2-40B4-BE49-F238E27FC236}">
                <a16:creationId xmlns:a16="http://schemas.microsoft.com/office/drawing/2014/main" xmlns="" id="{9C100447-EAEC-145C-48C4-6E170BE3892A}"/>
              </a:ext>
            </a:extLst>
          </p:cNvPr>
          <p:cNvSpPr txBox="1">
            <a:spLocks/>
          </p:cNvSpPr>
          <p:nvPr/>
        </p:nvSpPr>
        <p:spPr>
          <a:xfrm>
            <a:off x="1045698" y="1594941"/>
            <a:ext cx="10100603" cy="54508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PE" sz="5400" dirty="0">
                <a:solidFill>
                  <a:schemeClr val="bg1"/>
                </a:solidFill>
              </a:rPr>
              <a:t>¿QUÉ ES LA SUCAMEC?</a:t>
            </a:r>
            <a:endParaRPr lang="es-PE" sz="1050" dirty="0">
              <a:solidFill>
                <a:schemeClr val="bg1"/>
              </a:solidFill>
            </a:endParaRPr>
          </a:p>
        </p:txBody>
      </p:sp>
      <p:pic>
        <p:nvPicPr>
          <p:cNvPr id="2" name="Imagen 1">
            <a:extLst>
              <a:ext uri="{FF2B5EF4-FFF2-40B4-BE49-F238E27FC236}">
                <a16:creationId xmlns:a16="http://schemas.microsoft.com/office/drawing/2014/main" xmlns="" id="{90A44D01-6F1A-7DA8-74E6-19B4CEC6BEBD}"/>
              </a:ext>
            </a:extLst>
          </p:cNvPr>
          <p:cNvPicPr>
            <a:picLocks noChangeAspect="1"/>
          </p:cNvPicPr>
          <p:nvPr/>
        </p:nvPicPr>
        <p:blipFill>
          <a:blip r:embed="rId2"/>
          <a:stretch>
            <a:fillRect/>
          </a:stretch>
        </p:blipFill>
        <p:spPr>
          <a:xfrm>
            <a:off x="4184442" y="3753216"/>
            <a:ext cx="3823116" cy="25441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670297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áfico 6" descr="Flechas de cheurón">
            <a:extLst>
              <a:ext uri="{FF2B5EF4-FFF2-40B4-BE49-F238E27FC236}">
                <a16:creationId xmlns:a16="http://schemas.microsoft.com/office/drawing/2014/main" xmlns="" id="{BD483ADD-EFAD-4F90-A7DB-E6A94A23D94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28845" y="1292889"/>
            <a:ext cx="682361" cy="617364"/>
          </a:xfrm>
          <a:prstGeom prst="rect">
            <a:avLst/>
          </a:prstGeom>
        </p:spPr>
      </p:pic>
      <p:sp>
        <p:nvSpPr>
          <p:cNvPr id="8" name="CuadroTexto 7">
            <a:extLst>
              <a:ext uri="{FF2B5EF4-FFF2-40B4-BE49-F238E27FC236}">
                <a16:creationId xmlns:a16="http://schemas.microsoft.com/office/drawing/2014/main" xmlns="" id="{379AD50F-55BF-4FB3-AEC1-4C04132AA4BD}"/>
              </a:ext>
            </a:extLst>
          </p:cNvPr>
          <p:cNvSpPr txBox="1"/>
          <p:nvPr/>
        </p:nvSpPr>
        <p:spPr>
          <a:xfrm>
            <a:off x="1011206" y="1338314"/>
            <a:ext cx="8545521" cy="830997"/>
          </a:xfrm>
          <a:prstGeom prst="rect">
            <a:avLst/>
          </a:prstGeom>
          <a:noFill/>
        </p:spPr>
        <p:txBody>
          <a:bodyPr wrap="square" rtlCol="0">
            <a:spAutoFit/>
          </a:bodyPr>
          <a:lstStyle/>
          <a:p>
            <a:r>
              <a:rPr lang="es-MX" sz="2400" b="1" dirty="0">
                <a:solidFill>
                  <a:srgbClr val="0070C0"/>
                </a:solidFill>
              </a:rPr>
              <a:t>Porcentaje de actas de las acciones de control llevadas a cabo por la SUCAMEC.</a:t>
            </a:r>
            <a:endParaRPr lang="es-PE" sz="2400" b="1" dirty="0">
              <a:solidFill>
                <a:srgbClr val="0070C0"/>
              </a:solidFill>
            </a:endParaRPr>
          </a:p>
        </p:txBody>
      </p:sp>
      <p:sp>
        <p:nvSpPr>
          <p:cNvPr id="12" name="CuadroTexto 11">
            <a:extLst>
              <a:ext uri="{FF2B5EF4-FFF2-40B4-BE49-F238E27FC236}">
                <a16:creationId xmlns:a16="http://schemas.microsoft.com/office/drawing/2014/main" xmlns="" id="{6139674C-6761-4B44-BF7C-B3BC0C35FE1F}"/>
              </a:ext>
            </a:extLst>
          </p:cNvPr>
          <p:cNvSpPr txBox="1"/>
          <p:nvPr/>
        </p:nvSpPr>
        <p:spPr>
          <a:xfrm>
            <a:off x="670025" y="2134139"/>
            <a:ext cx="10239890" cy="3999428"/>
          </a:xfrm>
          <a:prstGeom prst="rect">
            <a:avLst/>
          </a:prstGeom>
          <a:noFill/>
        </p:spPr>
        <p:txBody>
          <a:bodyPr wrap="square" rtlCol="0">
            <a:spAutoFit/>
          </a:bodyPr>
          <a:lstStyle/>
          <a:p>
            <a:pPr algn="just"/>
            <a:r>
              <a:rPr lang="es-MX" sz="1742" dirty="0"/>
              <a:t>El presente indicador se obtiene del número de administrados fiscalizados, sobre el número de administrados autorizados en materia de armas, por 100% (porcentaje). Asimismo, s</a:t>
            </a:r>
            <a:r>
              <a:rPr lang="es-ES" sz="1742" dirty="0"/>
              <a:t>e toma en consideración a las acciones de control denominadas como inspección, verificación e investigación (los administrados sujetos a fiscalización pueden ser casas de venta de armas, ya sea directa o por catálogo).</a:t>
            </a:r>
            <a:endParaRPr lang="es-PE" sz="1742" dirty="0"/>
          </a:p>
          <a:p>
            <a:pPr algn="just"/>
            <a:endParaRPr lang="es-MX" sz="1742" dirty="0"/>
          </a:p>
          <a:p>
            <a:pPr algn="just"/>
            <a:r>
              <a:rPr lang="es-ES" sz="1742" b="1" u="sng" dirty="0">
                <a:effectLst>
                  <a:outerShdw blurRad="38100" dist="38100" dir="2700000" algn="tl">
                    <a:srgbClr val="000000">
                      <a:alpha val="43137"/>
                    </a:srgbClr>
                  </a:outerShdw>
                </a:effectLst>
              </a:rPr>
              <a:t>Año 2022:</a:t>
            </a:r>
          </a:p>
          <a:p>
            <a:pPr marL="285750" indent="-285750" algn="just">
              <a:spcBef>
                <a:spcPts val="600"/>
              </a:spcBef>
              <a:spcAft>
                <a:spcPts val="0"/>
              </a:spcAft>
              <a:buFontTx/>
              <a:buChar char="-"/>
              <a:tabLst>
                <a:tab pos="540385" algn="l"/>
              </a:tabLst>
            </a:pPr>
            <a:r>
              <a:rPr lang="es-ES" sz="1742" dirty="0"/>
              <a:t>Se tuvo un universo de 183 administrados autorizados.</a:t>
            </a:r>
          </a:p>
          <a:p>
            <a:pPr marL="285750" indent="-285750" algn="just">
              <a:spcBef>
                <a:spcPts val="600"/>
              </a:spcBef>
              <a:spcAft>
                <a:spcPts val="0"/>
              </a:spcAft>
              <a:buFontTx/>
              <a:buChar char="-"/>
              <a:tabLst>
                <a:tab pos="540385" algn="l"/>
              </a:tabLst>
            </a:pPr>
            <a:r>
              <a:rPr lang="es-ES" sz="1742" dirty="0"/>
              <a:t>Se realizaron 68 acciones de control a los administrados, siendo </a:t>
            </a:r>
            <a:r>
              <a:rPr lang="es-ES" sz="1742" b="1" dirty="0"/>
              <a:t>un total de 37.2%, superando la meta prevista del 10%. </a:t>
            </a:r>
            <a:endParaRPr lang="es-PE" sz="1742" b="1" dirty="0"/>
          </a:p>
          <a:p>
            <a:pPr algn="just"/>
            <a:endParaRPr lang="es-PE" sz="1742" dirty="0"/>
          </a:p>
          <a:p>
            <a:pPr algn="just"/>
            <a:r>
              <a:rPr lang="es-ES" sz="1742" b="1" u="sng" dirty="0">
                <a:effectLst>
                  <a:outerShdw blurRad="38100" dist="38100" dir="2700000" algn="tl">
                    <a:srgbClr val="000000">
                      <a:alpha val="43137"/>
                    </a:srgbClr>
                  </a:outerShdw>
                </a:effectLst>
              </a:rPr>
              <a:t>Año 2023:</a:t>
            </a:r>
          </a:p>
          <a:p>
            <a:pPr marL="285750" indent="-285750" algn="just">
              <a:buFontTx/>
              <a:buChar char="-"/>
            </a:pPr>
            <a:r>
              <a:rPr lang="es-PE" sz="1742" dirty="0"/>
              <a:t>Se tiene un universo de 171 administrados autorizados.</a:t>
            </a:r>
          </a:p>
          <a:p>
            <a:pPr marL="285750" indent="-285750" algn="just">
              <a:buFontTx/>
              <a:buChar char="-"/>
            </a:pPr>
            <a:r>
              <a:rPr lang="es-PE" sz="1742" dirty="0"/>
              <a:t>A la fecha,  </a:t>
            </a:r>
            <a:r>
              <a:rPr lang="es-ES" sz="1742" b="1" dirty="0"/>
              <a:t>se han logrado fiscalizar a 84 administrados, representando un 49%, superando la meta del 12%.</a:t>
            </a:r>
            <a:endParaRPr lang="es-PE" sz="1742" b="1" dirty="0"/>
          </a:p>
        </p:txBody>
      </p:sp>
      <p:sp>
        <p:nvSpPr>
          <p:cNvPr id="2" name="CuadroTexto 1">
            <a:extLst>
              <a:ext uri="{FF2B5EF4-FFF2-40B4-BE49-F238E27FC236}">
                <a16:creationId xmlns:a16="http://schemas.microsoft.com/office/drawing/2014/main" xmlns="" id="{540CF496-129C-4B49-CA3E-BA75B0FDBEA2}"/>
              </a:ext>
            </a:extLst>
          </p:cNvPr>
          <p:cNvSpPr txBox="1"/>
          <p:nvPr/>
        </p:nvSpPr>
        <p:spPr>
          <a:xfrm>
            <a:off x="213362" y="160321"/>
            <a:ext cx="9743438" cy="954107"/>
          </a:xfrm>
          <a:prstGeom prst="rect">
            <a:avLst/>
          </a:prstGeom>
          <a:noFill/>
        </p:spPr>
        <p:txBody>
          <a:bodyPr wrap="square" rtlCol="0">
            <a:spAutoFit/>
          </a:bodyPr>
          <a:lstStyle/>
          <a:p>
            <a:r>
              <a:rPr lang="es-MX" sz="2800" b="1" dirty="0">
                <a:solidFill>
                  <a:schemeClr val="bg1"/>
                </a:solidFill>
              </a:rPr>
              <a:t>“Política Nacional Multisectorial de Seguridad Ciudadana al 2030”</a:t>
            </a:r>
          </a:p>
        </p:txBody>
      </p:sp>
    </p:spTree>
    <p:extLst>
      <p:ext uri="{BB962C8B-B14F-4D97-AF65-F5344CB8AC3E}">
        <p14:creationId xmlns:p14="http://schemas.microsoft.com/office/powerpoint/2010/main" val="3414439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áfico 6" descr="Flechas de cheurón">
            <a:extLst>
              <a:ext uri="{FF2B5EF4-FFF2-40B4-BE49-F238E27FC236}">
                <a16:creationId xmlns:a16="http://schemas.microsoft.com/office/drawing/2014/main" xmlns="" id="{BD483ADD-EFAD-4F90-A7DB-E6A94A23D94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28845" y="1292889"/>
            <a:ext cx="682361" cy="617364"/>
          </a:xfrm>
          <a:prstGeom prst="rect">
            <a:avLst/>
          </a:prstGeom>
        </p:spPr>
      </p:pic>
      <p:sp>
        <p:nvSpPr>
          <p:cNvPr id="8" name="CuadroTexto 7">
            <a:extLst>
              <a:ext uri="{FF2B5EF4-FFF2-40B4-BE49-F238E27FC236}">
                <a16:creationId xmlns:a16="http://schemas.microsoft.com/office/drawing/2014/main" xmlns="" id="{379AD50F-55BF-4FB3-AEC1-4C04132AA4BD}"/>
              </a:ext>
            </a:extLst>
          </p:cNvPr>
          <p:cNvSpPr txBox="1"/>
          <p:nvPr/>
        </p:nvSpPr>
        <p:spPr>
          <a:xfrm>
            <a:off x="1011206" y="1338314"/>
            <a:ext cx="8545521" cy="830997"/>
          </a:xfrm>
          <a:prstGeom prst="rect">
            <a:avLst/>
          </a:prstGeom>
          <a:noFill/>
        </p:spPr>
        <p:txBody>
          <a:bodyPr wrap="square" rtlCol="0">
            <a:spAutoFit/>
          </a:bodyPr>
          <a:lstStyle/>
          <a:p>
            <a:r>
              <a:rPr lang="es-MX" sz="2400" b="1" dirty="0">
                <a:solidFill>
                  <a:srgbClr val="0070C0"/>
                </a:solidFill>
              </a:rPr>
              <a:t>Porcentaje de variación de las intervenciones de supervisión y fiscalización de la SUCAMEC</a:t>
            </a:r>
            <a:endParaRPr lang="es-PE" sz="2400" b="1" dirty="0">
              <a:solidFill>
                <a:srgbClr val="0070C0"/>
              </a:solidFill>
            </a:endParaRPr>
          </a:p>
        </p:txBody>
      </p:sp>
      <p:sp>
        <p:nvSpPr>
          <p:cNvPr id="12" name="CuadroTexto 11">
            <a:extLst>
              <a:ext uri="{FF2B5EF4-FFF2-40B4-BE49-F238E27FC236}">
                <a16:creationId xmlns:a16="http://schemas.microsoft.com/office/drawing/2014/main" xmlns="" id="{6139674C-6761-4B44-BF7C-B3BC0C35FE1F}"/>
              </a:ext>
            </a:extLst>
          </p:cNvPr>
          <p:cNvSpPr txBox="1"/>
          <p:nvPr/>
        </p:nvSpPr>
        <p:spPr>
          <a:xfrm>
            <a:off x="670025" y="2134139"/>
            <a:ext cx="10382288" cy="4185761"/>
          </a:xfrm>
          <a:prstGeom prst="rect">
            <a:avLst/>
          </a:prstGeom>
          <a:noFill/>
        </p:spPr>
        <p:txBody>
          <a:bodyPr wrap="square" rtlCol="0">
            <a:spAutoFit/>
          </a:bodyPr>
          <a:lstStyle/>
          <a:p>
            <a:pPr algn="just"/>
            <a:r>
              <a:rPr lang="es-MX" sz="1600" dirty="0"/>
              <a:t>El presente indicador se obtiene a través de la siguiente fórmula:</a:t>
            </a:r>
          </a:p>
          <a:p>
            <a:pPr algn="just"/>
            <a:endParaRPr lang="es-MX" sz="1600" dirty="0"/>
          </a:p>
          <a:p>
            <a:pPr algn="just"/>
            <a:endParaRPr lang="es-MX" sz="1600" dirty="0"/>
          </a:p>
          <a:p>
            <a:pPr algn="just"/>
            <a:endParaRPr lang="es-MX" sz="1600" dirty="0"/>
          </a:p>
          <a:p>
            <a:pPr algn="just"/>
            <a:r>
              <a:rPr lang="es-MX" sz="1600" dirty="0"/>
              <a:t>Tanto el valor del año base (20), así como del año “N” (cuyo valor varía dependiendo a las fiscalizaciones realizadas durante el año en curso), fueron establecidas por la SUCAMEC, con conocimiento del MININTER, ya que en la ficha técnica del indicador, que obra en la Política, no se encontraban consignados. Las fiscalizaciones, o acciones de control, consideradas son del tipo “Verificación” e “Inspección”. </a:t>
            </a:r>
          </a:p>
          <a:p>
            <a:pPr algn="just"/>
            <a:endParaRPr lang="es-MX" sz="1600" dirty="0"/>
          </a:p>
          <a:p>
            <a:pPr algn="just"/>
            <a:r>
              <a:rPr lang="es-ES" sz="1600" b="1" u="sng" dirty="0">
                <a:effectLst>
                  <a:outerShdw blurRad="38100" dist="38100" dir="2700000" algn="tl">
                    <a:srgbClr val="000000">
                      <a:alpha val="43137"/>
                    </a:srgbClr>
                  </a:outerShdw>
                </a:effectLst>
              </a:rPr>
              <a:t>Año 2022:</a:t>
            </a:r>
          </a:p>
          <a:p>
            <a:pPr marL="285750" indent="-285750" algn="just">
              <a:spcBef>
                <a:spcPts val="600"/>
              </a:spcBef>
              <a:spcAft>
                <a:spcPts val="0"/>
              </a:spcAft>
              <a:buFontTx/>
              <a:buChar char="-"/>
              <a:tabLst>
                <a:tab pos="540385" algn="l"/>
              </a:tabLst>
            </a:pPr>
            <a:r>
              <a:rPr lang="es-ES" sz="1600" dirty="0"/>
              <a:t>Se realizaron 24 acciones de control, obteniendo </a:t>
            </a:r>
            <a:r>
              <a:rPr lang="es-ES" sz="1600" b="1" dirty="0"/>
              <a:t>un total de 20% de cumplimiento, superando la meta prevista del 17.18%. </a:t>
            </a:r>
            <a:endParaRPr lang="es-PE" sz="1600" b="1" dirty="0"/>
          </a:p>
          <a:p>
            <a:pPr algn="just"/>
            <a:endParaRPr lang="es-PE" sz="1600" dirty="0"/>
          </a:p>
          <a:p>
            <a:pPr algn="just"/>
            <a:r>
              <a:rPr lang="es-ES" sz="1600" b="1" u="sng" dirty="0">
                <a:effectLst>
                  <a:outerShdw blurRad="38100" dist="38100" dir="2700000" algn="tl">
                    <a:srgbClr val="000000">
                      <a:alpha val="43137"/>
                    </a:srgbClr>
                  </a:outerShdw>
                </a:effectLst>
              </a:rPr>
              <a:t>Año 2023:</a:t>
            </a:r>
          </a:p>
          <a:p>
            <a:pPr marL="285750" indent="-285750" algn="just">
              <a:spcBef>
                <a:spcPts val="600"/>
              </a:spcBef>
              <a:spcAft>
                <a:spcPts val="0"/>
              </a:spcAft>
              <a:buFontTx/>
              <a:buChar char="-"/>
              <a:tabLst>
                <a:tab pos="540385" algn="l"/>
              </a:tabLst>
            </a:pPr>
            <a:r>
              <a:rPr lang="es-ES" sz="1600" dirty="0"/>
              <a:t>A la fecha, se realizaron 45 acciones de control, obteniendo </a:t>
            </a:r>
            <a:r>
              <a:rPr lang="es-ES" sz="1600" b="1" dirty="0"/>
              <a:t>un total del 125% de cumplimiento, superando la meta prevista del 23.37%. </a:t>
            </a:r>
            <a:endParaRPr lang="es-PE" sz="1600" b="1" dirty="0"/>
          </a:p>
        </p:txBody>
      </p:sp>
      <p:sp>
        <p:nvSpPr>
          <p:cNvPr id="2" name="CuadroTexto 1">
            <a:extLst>
              <a:ext uri="{FF2B5EF4-FFF2-40B4-BE49-F238E27FC236}">
                <a16:creationId xmlns:a16="http://schemas.microsoft.com/office/drawing/2014/main" xmlns="" id="{540CF496-129C-4B49-CA3E-BA75B0FDBEA2}"/>
              </a:ext>
            </a:extLst>
          </p:cNvPr>
          <p:cNvSpPr txBox="1"/>
          <p:nvPr/>
        </p:nvSpPr>
        <p:spPr>
          <a:xfrm>
            <a:off x="213362" y="160321"/>
            <a:ext cx="9743438" cy="954107"/>
          </a:xfrm>
          <a:prstGeom prst="rect">
            <a:avLst/>
          </a:prstGeom>
          <a:noFill/>
        </p:spPr>
        <p:txBody>
          <a:bodyPr wrap="square" rtlCol="0">
            <a:spAutoFit/>
          </a:bodyPr>
          <a:lstStyle/>
          <a:p>
            <a:r>
              <a:rPr lang="es-MX" sz="2800" b="1" dirty="0">
                <a:solidFill>
                  <a:schemeClr val="bg1"/>
                </a:solidFill>
              </a:rPr>
              <a:t>“Política Nacional Multisectorial de Seguridad Ciudadana al 2030”</a:t>
            </a:r>
          </a:p>
        </p:txBody>
      </p:sp>
      <p:pic>
        <p:nvPicPr>
          <p:cNvPr id="4" name="Imagen 3">
            <a:extLst>
              <a:ext uri="{FF2B5EF4-FFF2-40B4-BE49-F238E27FC236}">
                <a16:creationId xmlns:a16="http://schemas.microsoft.com/office/drawing/2014/main" xmlns="" id="{7AC871A6-5701-9E4C-C2A0-5C744C378162}"/>
              </a:ext>
            </a:extLst>
          </p:cNvPr>
          <p:cNvPicPr>
            <a:picLocks noChangeAspect="1"/>
          </p:cNvPicPr>
          <p:nvPr/>
        </p:nvPicPr>
        <p:blipFill rotWithShape="1">
          <a:blip r:embed="rId4"/>
          <a:srcRect l="14675" t="6094" r="7290" b="6681"/>
          <a:stretch/>
        </p:blipFill>
        <p:spPr>
          <a:xfrm>
            <a:off x="6341605" y="2169311"/>
            <a:ext cx="5180370" cy="7248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024587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áfico 6" descr="Flechas de cheurón">
            <a:extLst>
              <a:ext uri="{FF2B5EF4-FFF2-40B4-BE49-F238E27FC236}">
                <a16:creationId xmlns:a16="http://schemas.microsoft.com/office/drawing/2014/main" xmlns="" id="{BD483ADD-EFAD-4F90-A7DB-E6A94A23D94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28845" y="1292889"/>
            <a:ext cx="682361" cy="617364"/>
          </a:xfrm>
          <a:prstGeom prst="rect">
            <a:avLst/>
          </a:prstGeom>
        </p:spPr>
      </p:pic>
      <p:sp>
        <p:nvSpPr>
          <p:cNvPr id="8" name="CuadroTexto 7">
            <a:extLst>
              <a:ext uri="{FF2B5EF4-FFF2-40B4-BE49-F238E27FC236}">
                <a16:creationId xmlns:a16="http://schemas.microsoft.com/office/drawing/2014/main" xmlns="" id="{379AD50F-55BF-4FB3-AEC1-4C04132AA4BD}"/>
              </a:ext>
            </a:extLst>
          </p:cNvPr>
          <p:cNvSpPr txBox="1"/>
          <p:nvPr/>
        </p:nvSpPr>
        <p:spPr>
          <a:xfrm>
            <a:off x="1011206" y="1338314"/>
            <a:ext cx="8545521" cy="830997"/>
          </a:xfrm>
          <a:prstGeom prst="rect">
            <a:avLst/>
          </a:prstGeom>
          <a:noFill/>
        </p:spPr>
        <p:txBody>
          <a:bodyPr wrap="square" rtlCol="0">
            <a:spAutoFit/>
          </a:bodyPr>
          <a:lstStyle/>
          <a:p>
            <a:r>
              <a:rPr lang="es-MX" sz="2400" b="1" dirty="0">
                <a:solidFill>
                  <a:srgbClr val="0070C0"/>
                </a:solidFill>
              </a:rPr>
              <a:t>Porcentaje de sanción emitida del total de actas con resultado inconforme emitida por SUCAMEC.</a:t>
            </a:r>
            <a:endParaRPr lang="es-PE" sz="2400" b="1" dirty="0">
              <a:solidFill>
                <a:srgbClr val="0070C0"/>
              </a:solidFill>
            </a:endParaRPr>
          </a:p>
        </p:txBody>
      </p:sp>
      <p:sp>
        <p:nvSpPr>
          <p:cNvPr id="12" name="CuadroTexto 11">
            <a:extLst>
              <a:ext uri="{FF2B5EF4-FFF2-40B4-BE49-F238E27FC236}">
                <a16:creationId xmlns:a16="http://schemas.microsoft.com/office/drawing/2014/main" xmlns="" id="{6139674C-6761-4B44-BF7C-B3BC0C35FE1F}"/>
              </a:ext>
            </a:extLst>
          </p:cNvPr>
          <p:cNvSpPr txBox="1"/>
          <p:nvPr/>
        </p:nvSpPr>
        <p:spPr>
          <a:xfrm>
            <a:off x="670025" y="2134139"/>
            <a:ext cx="10239890" cy="3999428"/>
          </a:xfrm>
          <a:prstGeom prst="rect">
            <a:avLst/>
          </a:prstGeom>
          <a:noFill/>
        </p:spPr>
        <p:txBody>
          <a:bodyPr wrap="square" rtlCol="0">
            <a:spAutoFit/>
          </a:bodyPr>
          <a:lstStyle/>
          <a:p>
            <a:pPr algn="just"/>
            <a:r>
              <a:rPr lang="es-MX" sz="1742" dirty="0"/>
              <a:t>El presente indicador se obtiene del número de sanciones emitidas por la SUCAMEC, sobre el número de actas con resultado inconforme emitidas por SUCAMEC, por 100% (porcentaje). </a:t>
            </a:r>
            <a:r>
              <a:rPr lang="es-PE" sz="1742" dirty="0"/>
              <a:t>Gracias a ello, se puede </a:t>
            </a:r>
            <a:r>
              <a:rPr lang="es-MX" sz="1742" dirty="0"/>
              <a:t>conocer el porcentaje de sanciones impuesta por la SUCAMEC a aquellos administrados que incumplieron la norma, pudiendo estar sujetos a un procedimiento administrativo sancionador.  </a:t>
            </a:r>
          </a:p>
          <a:p>
            <a:pPr algn="just"/>
            <a:endParaRPr lang="es-MX" sz="1742" dirty="0"/>
          </a:p>
          <a:p>
            <a:pPr algn="just"/>
            <a:r>
              <a:rPr lang="es-ES" sz="1742" b="1" u="sng" dirty="0">
                <a:effectLst>
                  <a:outerShdw blurRad="38100" dist="38100" dir="2700000" algn="tl">
                    <a:srgbClr val="000000">
                      <a:alpha val="43137"/>
                    </a:srgbClr>
                  </a:outerShdw>
                </a:effectLst>
              </a:rPr>
              <a:t>Año 2022:</a:t>
            </a:r>
          </a:p>
          <a:p>
            <a:pPr marL="285750" indent="-285750" algn="just">
              <a:spcBef>
                <a:spcPts val="600"/>
              </a:spcBef>
              <a:buFontTx/>
              <a:buChar char="-"/>
              <a:tabLst>
                <a:tab pos="540385" algn="l"/>
              </a:tabLst>
            </a:pPr>
            <a:r>
              <a:rPr lang="es-MX" sz="1742" b="1" dirty="0"/>
              <a:t>Se reportó un 34.4% de sanciones emitidas </a:t>
            </a:r>
            <a:r>
              <a:rPr lang="es-MX" sz="1742" dirty="0"/>
              <a:t>(22), del total de actas con resultado inconforme (64), </a:t>
            </a:r>
            <a:r>
              <a:rPr lang="es-MX" sz="1742" b="1" dirty="0"/>
              <a:t>superando la meta prevista del 31%.</a:t>
            </a:r>
          </a:p>
          <a:p>
            <a:pPr marL="285750" indent="-285750" algn="just">
              <a:spcBef>
                <a:spcPts val="600"/>
              </a:spcBef>
              <a:spcAft>
                <a:spcPts val="0"/>
              </a:spcAft>
              <a:buFontTx/>
              <a:buChar char="-"/>
              <a:tabLst>
                <a:tab pos="540385" algn="l"/>
              </a:tabLst>
            </a:pPr>
            <a:endParaRPr lang="es-PE" sz="1742" b="1" dirty="0"/>
          </a:p>
          <a:p>
            <a:pPr algn="just"/>
            <a:r>
              <a:rPr lang="es-ES" sz="1742" b="1" u="sng" dirty="0">
                <a:effectLst>
                  <a:outerShdw blurRad="38100" dist="38100" dir="2700000" algn="tl">
                    <a:srgbClr val="000000">
                      <a:alpha val="43137"/>
                    </a:srgbClr>
                  </a:outerShdw>
                </a:effectLst>
              </a:rPr>
              <a:t>Año 2023:</a:t>
            </a:r>
          </a:p>
          <a:p>
            <a:pPr marL="285750" indent="-285750" algn="just">
              <a:buFontTx/>
              <a:buChar char="-"/>
            </a:pPr>
            <a:r>
              <a:rPr lang="es-MX" sz="1742" dirty="0"/>
              <a:t>Debido a que las actas formuladas por la GCF, ninguna ha decantado en sanción de acuerdo a la evaluación efectuada por la GAMAC, a la fecha</a:t>
            </a:r>
            <a:r>
              <a:rPr lang="es-PE" sz="1742" dirty="0"/>
              <a:t> </a:t>
            </a:r>
            <a:r>
              <a:rPr lang="es-MX" sz="1742" dirty="0"/>
              <a:t>no se existe resultado sobre el presente indicador. Ello no implica que en los próximos meses puedan determinarse sanciones al respecto y se tomen las acciones que correspondan. </a:t>
            </a:r>
            <a:endParaRPr lang="es-PE" sz="1742" dirty="0"/>
          </a:p>
          <a:p>
            <a:pPr marL="285750" indent="-285750" algn="just">
              <a:buFontTx/>
              <a:buChar char="-"/>
            </a:pPr>
            <a:endParaRPr lang="es-PE" sz="1742" b="1" dirty="0"/>
          </a:p>
        </p:txBody>
      </p:sp>
      <p:sp>
        <p:nvSpPr>
          <p:cNvPr id="2" name="CuadroTexto 1">
            <a:extLst>
              <a:ext uri="{FF2B5EF4-FFF2-40B4-BE49-F238E27FC236}">
                <a16:creationId xmlns:a16="http://schemas.microsoft.com/office/drawing/2014/main" xmlns="" id="{540CF496-129C-4B49-CA3E-BA75B0FDBEA2}"/>
              </a:ext>
            </a:extLst>
          </p:cNvPr>
          <p:cNvSpPr txBox="1"/>
          <p:nvPr/>
        </p:nvSpPr>
        <p:spPr>
          <a:xfrm>
            <a:off x="213362" y="160321"/>
            <a:ext cx="9743438" cy="954107"/>
          </a:xfrm>
          <a:prstGeom prst="rect">
            <a:avLst/>
          </a:prstGeom>
          <a:noFill/>
        </p:spPr>
        <p:txBody>
          <a:bodyPr wrap="square" rtlCol="0">
            <a:spAutoFit/>
          </a:bodyPr>
          <a:lstStyle/>
          <a:p>
            <a:r>
              <a:rPr lang="es-MX" sz="2800" b="1" dirty="0">
                <a:solidFill>
                  <a:schemeClr val="bg1"/>
                </a:solidFill>
              </a:rPr>
              <a:t>“Política Nacional Multisectorial de Seguridad Ciudadana al 2030”</a:t>
            </a:r>
          </a:p>
        </p:txBody>
      </p:sp>
    </p:spTree>
    <p:extLst>
      <p:ext uri="{BB962C8B-B14F-4D97-AF65-F5344CB8AC3E}">
        <p14:creationId xmlns:p14="http://schemas.microsoft.com/office/powerpoint/2010/main" val="32999301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áfico 6" descr="Flechas de cheurón">
            <a:extLst>
              <a:ext uri="{FF2B5EF4-FFF2-40B4-BE49-F238E27FC236}">
                <a16:creationId xmlns:a16="http://schemas.microsoft.com/office/drawing/2014/main" xmlns="" id="{BD483ADD-EFAD-4F90-A7DB-E6A94A23D94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28845" y="1292889"/>
            <a:ext cx="682361" cy="617364"/>
          </a:xfrm>
          <a:prstGeom prst="rect">
            <a:avLst/>
          </a:prstGeom>
        </p:spPr>
      </p:pic>
      <p:sp>
        <p:nvSpPr>
          <p:cNvPr id="8" name="CuadroTexto 7">
            <a:extLst>
              <a:ext uri="{FF2B5EF4-FFF2-40B4-BE49-F238E27FC236}">
                <a16:creationId xmlns:a16="http://schemas.microsoft.com/office/drawing/2014/main" xmlns="" id="{379AD50F-55BF-4FB3-AEC1-4C04132AA4BD}"/>
              </a:ext>
            </a:extLst>
          </p:cNvPr>
          <p:cNvSpPr txBox="1"/>
          <p:nvPr/>
        </p:nvSpPr>
        <p:spPr>
          <a:xfrm>
            <a:off x="1011206" y="1338314"/>
            <a:ext cx="8545521" cy="461665"/>
          </a:xfrm>
          <a:prstGeom prst="rect">
            <a:avLst/>
          </a:prstGeom>
          <a:noFill/>
        </p:spPr>
        <p:txBody>
          <a:bodyPr wrap="square" rtlCol="0">
            <a:spAutoFit/>
          </a:bodyPr>
          <a:lstStyle/>
          <a:p>
            <a:r>
              <a:rPr lang="es-MX" sz="2400" b="1" dirty="0">
                <a:solidFill>
                  <a:srgbClr val="0070C0"/>
                </a:solidFill>
              </a:rPr>
              <a:t>Porcentaje de resolución de sanción cumplida.</a:t>
            </a:r>
            <a:endParaRPr lang="es-PE" sz="2400" b="1" dirty="0">
              <a:solidFill>
                <a:srgbClr val="0070C0"/>
              </a:solidFill>
            </a:endParaRPr>
          </a:p>
        </p:txBody>
      </p:sp>
      <p:sp>
        <p:nvSpPr>
          <p:cNvPr id="12" name="CuadroTexto 11">
            <a:extLst>
              <a:ext uri="{FF2B5EF4-FFF2-40B4-BE49-F238E27FC236}">
                <a16:creationId xmlns:a16="http://schemas.microsoft.com/office/drawing/2014/main" xmlns="" id="{6139674C-6761-4B44-BF7C-B3BC0C35FE1F}"/>
              </a:ext>
            </a:extLst>
          </p:cNvPr>
          <p:cNvSpPr txBox="1"/>
          <p:nvPr/>
        </p:nvSpPr>
        <p:spPr>
          <a:xfrm>
            <a:off x="670025" y="2134139"/>
            <a:ext cx="10239890" cy="4208396"/>
          </a:xfrm>
          <a:prstGeom prst="rect">
            <a:avLst/>
          </a:prstGeom>
          <a:noFill/>
        </p:spPr>
        <p:txBody>
          <a:bodyPr wrap="square" rtlCol="0">
            <a:spAutoFit/>
          </a:bodyPr>
          <a:lstStyle/>
          <a:p>
            <a:pPr algn="just"/>
            <a:r>
              <a:rPr lang="es-MX" sz="1742" dirty="0"/>
              <a:t>El presente indicador se obtiene del número de sanciones cobradas durante el año de evaluación, sobre el número total de sanciones emitidas sobre el mismo año, por 100% (porcentaje). </a:t>
            </a:r>
          </a:p>
          <a:p>
            <a:pPr algn="just"/>
            <a:endParaRPr lang="es-MX" sz="1742" dirty="0"/>
          </a:p>
          <a:p>
            <a:pPr algn="just"/>
            <a:r>
              <a:rPr lang="es-ES" sz="1742" b="1" u="sng" dirty="0">
                <a:effectLst>
                  <a:outerShdw blurRad="38100" dist="38100" dir="2700000" algn="tl">
                    <a:srgbClr val="000000">
                      <a:alpha val="43137"/>
                    </a:srgbClr>
                  </a:outerShdw>
                </a:effectLst>
              </a:rPr>
              <a:t>Año 2022:</a:t>
            </a:r>
          </a:p>
          <a:p>
            <a:pPr marL="285750" indent="-285750" algn="just">
              <a:spcBef>
                <a:spcPts val="600"/>
              </a:spcBef>
              <a:buFontTx/>
              <a:buChar char="-"/>
              <a:tabLst>
                <a:tab pos="540385" algn="l"/>
              </a:tabLst>
            </a:pPr>
            <a:r>
              <a:rPr lang="es-MX" sz="1742" b="1" dirty="0"/>
              <a:t>Se cobraron un 7.5% de sanciones (7)</a:t>
            </a:r>
            <a:r>
              <a:rPr lang="es-MX" sz="1742" dirty="0"/>
              <a:t>, del total de las emitidas durante el año (93), no logrando alcanzar la meta del 31%.</a:t>
            </a:r>
          </a:p>
          <a:p>
            <a:pPr algn="just">
              <a:spcBef>
                <a:spcPts val="600"/>
              </a:spcBef>
              <a:tabLst>
                <a:tab pos="540385" algn="l"/>
              </a:tabLst>
            </a:pPr>
            <a:endParaRPr lang="es-MX" sz="1742" b="1" dirty="0"/>
          </a:p>
          <a:p>
            <a:pPr algn="just"/>
            <a:r>
              <a:rPr lang="es-ES" sz="1742" b="1" u="sng" dirty="0">
                <a:effectLst>
                  <a:outerShdw blurRad="38100" dist="38100" dir="2700000" algn="tl">
                    <a:srgbClr val="000000">
                      <a:alpha val="43137"/>
                    </a:srgbClr>
                  </a:outerShdw>
                </a:effectLst>
              </a:rPr>
              <a:t>Año 2023:</a:t>
            </a:r>
            <a:endParaRPr lang="es-MX" sz="1742" b="1" dirty="0"/>
          </a:p>
          <a:p>
            <a:pPr marL="285750" indent="-285750" algn="just">
              <a:spcBef>
                <a:spcPts val="600"/>
              </a:spcBef>
              <a:spcAft>
                <a:spcPts val="0"/>
              </a:spcAft>
              <a:buFontTx/>
              <a:buChar char="-"/>
              <a:tabLst>
                <a:tab pos="540385" algn="l"/>
              </a:tabLst>
            </a:pPr>
            <a:r>
              <a:rPr lang="es-ES" sz="1742" dirty="0"/>
              <a:t>En atención al indicador de la lámina anterior, en donde se reporta que no hay sanciones impuestas durante el presente 2023, a la fecha </a:t>
            </a:r>
            <a:r>
              <a:rPr lang="es-ES" sz="1742" b="1" dirty="0"/>
              <a:t>no se tiene registrado pago alguno.</a:t>
            </a:r>
            <a:endParaRPr lang="es-ES" sz="1600" dirty="0">
              <a:solidFill>
                <a:srgbClr val="000000"/>
              </a:solidFill>
              <a:latin typeface="Arial" panose="020B0604020202020204" pitchFamily="34" charset="0"/>
              <a:ea typeface="Times New Roman" panose="02020603050405020304" pitchFamily="18" charset="0"/>
            </a:endParaRPr>
          </a:p>
          <a:p>
            <a:pPr marL="285750" indent="-285750" algn="just">
              <a:spcBef>
                <a:spcPts val="600"/>
              </a:spcBef>
              <a:buFontTx/>
              <a:buChar char="-"/>
              <a:tabLst>
                <a:tab pos="540385" algn="l"/>
              </a:tabLst>
            </a:pPr>
            <a:r>
              <a:rPr lang="es-ES" sz="1742" dirty="0"/>
              <a:t>Al respecto, se están articulando las acciones necesarias entre la Gerencia de Armas y Municiones (GAMAC) y la Oficina General de Administración (OGA), a fin impulsar mecanismos más eficientes con el objetivo de incrementar el número de administrado que cumplen con el pago de las sanciones impuestas. </a:t>
            </a:r>
            <a:endParaRPr lang="es-PE" sz="1742" dirty="0"/>
          </a:p>
          <a:p>
            <a:pPr marL="1084580" algn="just">
              <a:spcBef>
                <a:spcPts val="600"/>
              </a:spcBef>
              <a:spcAft>
                <a:spcPts val="0"/>
              </a:spcAft>
              <a:tabLst>
                <a:tab pos="540385" algn="l"/>
              </a:tabLst>
            </a:pPr>
            <a:endParaRPr lang="es-PE" sz="1600" dirty="0">
              <a:effectLst/>
              <a:latin typeface="Times New Roman" panose="02020603050405020304" pitchFamily="18" charset="0"/>
              <a:ea typeface="Times New Roman" panose="02020603050405020304" pitchFamily="18" charset="0"/>
            </a:endParaRPr>
          </a:p>
        </p:txBody>
      </p:sp>
      <p:sp>
        <p:nvSpPr>
          <p:cNvPr id="2" name="CuadroTexto 1">
            <a:extLst>
              <a:ext uri="{FF2B5EF4-FFF2-40B4-BE49-F238E27FC236}">
                <a16:creationId xmlns:a16="http://schemas.microsoft.com/office/drawing/2014/main" xmlns="" id="{540CF496-129C-4B49-CA3E-BA75B0FDBEA2}"/>
              </a:ext>
            </a:extLst>
          </p:cNvPr>
          <p:cNvSpPr txBox="1"/>
          <p:nvPr/>
        </p:nvSpPr>
        <p:spPr>
          <a:xfrm>
            <a:off x="213362" y="160321"/>
            <a:ext cx="9743438" cy="954107"/>
          </a:xfrm>
          <a:prstGeom prst="rect">
            <a:avLst/>
          </a:prstGeom>
          <a:noFill/>
        </p:spPr>
        <p:txBody>
          <a:bodyPr wrap="square" rtlCol="0">
            <a:spAutoFit/>
          </a:bodyPr>
          <a:lstStyle/>
          <a:p>
            <a:r>
              <a:rPr lang="es-MX" sz="2800" b="1" dirty="0">
                <a:solidFill>
                  <a:schemeClr val="bg1"/>
                </a:solidFill>
              </a:rPr>
              <a:t>“Política Nacional Multisectorial de Seguridad Ciudadana al 2030”</a:t>
            </a:r>
          </a:p>
        </p:txBody>
      </p:sp>
    </p:spTree>
    <p:extLst>
      <p:ext uri="{BB962C8B-B14F-4D97-AF65-F5344CB8AC3E}">
        <p14:creationId xmlns:p14="http://schemas.microsoft.com/office/powerpoint/2010/main" val="28015304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áfico 6" descr="Flechas de cheurón">
            <a:extLst>
              <a:ext uri="{FF2B5EF4-FFF2-40B4-BE49-F238E27FC236}">
                <a16:creationId xmlns:a16="http://schemas.microsoft.com/office/drawing/2014/main" xmlns="" id="{BD483ADD-EFAD-4F90-A7DB-E6A94A23D94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28845" y="1292889"/>
            <a:ext cx="682361" cy="617364"/>
          </a:xfrm>
          <a:prstGeom prst="rect">
            <a:avLst/>
          </a:prstGeom>
        </p:spPr>
      </p:pic>
      <p:sp>
        <p:nvSpPr>
          <p:cNvPr id="8" name="CuadroTexto 7">
            <a:extLst>
              <a:ext uri="{FF2B5EF4-FFF2-40B4-BE49-F238E27FC236}">
                <a16:creationId xmlns:a16="http://schemas.microsoft.com/office/drawing/2014/main" xmlns="" id="{379AD50F-55BF-4FB3-AEC1-4C04132AA4BD}"/>
              </a:ext>
            </a:extLst>
          </p:cNvPr>
          <p:cNvSpPr txBox="1"/>
          <p:nvPr/>
        </p:nvSpPr>
        <p:spPr>
          <a:xfrm>
            <a:off x="1011206" y="1338314"/>
            <a:ext cx="8545521" cy="830997"/>
          </a:xfrm>
          <a:prstGeom prst="rect">
            <a:avLst/>
          </a:prstGeom>
          <a:noFill/>
        </p:spPr>
        <p:txBody>
          <a:bodyPr wrap="square" rtlCol="0">
            <a:spAutoFit/>
          </a:bodyPr>
          <a:lstStyle/>
          <a:p>
            <a:r>
              <a:rPr lang="es-MX" sz="2400" b="1" dirty="0">
                <a:solidFill>
                  <a:srgbClr val="0070C0"/>
                </a:solidFill>
              </a:rPr>
              <a:t>Número de armas de fuego internadas a través del Depósito definitivo de armas de fuego.</a:t>
            </a:r>
            <a:endParaRPr lang="es-PE" sz="2400" b="1" dirty="0">
              <a:solidFill>
                <a:srgbClr val="0070C0"/>
              </a:solidFill>
            </a:endParaRPr>
          </a:p>
        </p:txBody>
      </p:sp>
      <p:sp>
        <p:nvSpPr>
          <p:cNvPr id="12" name="CuadroTexto 11">
            <a:extLst>
              <a:ext uri="{FF2B5EF4-FFF2-40B4-BE49-F238E27FC236}">
                <a16:creationId xmlns:a16="http://schemas.microsoft.com/office/drawing/2014/main" xmlns="" id="{6139674C-6761-4B44-BF7C-B3BC0C35FE1F}"/>
              </a:ext>
            </a:extLst>
          </p:cNvPr>
          <p:cNvSpPr txBox="1"/>
          <p:nvPr/>
        </p:nvSpPr>
        <p:spPr>
          <a:xfrm>
            <a:off x="670025" y="2169311"/>
            <a:ext cx="10239890" cy="3863365"/>
          </a:xfrm>
          <a:prstGeom prst="rect">
            <a:avLst/>
          </a:prstGeom>
          <a:noFill/>
        </p:spPr>
        <p:txBody>
          <a:bodyPr wrap="square" rtlCol="0">
            <a:spAutoFit/>
          </a:bodyPr>
          <a:lstStyle/>
          <a:p>
            <a:pPr algn="just"/>
            <a:r>
              <a:rPr lang="es-MX" sz="1742" dirty="0"/>
              <a:t>El presente indicador se obtiene de la suma del número de armas de fuego internadas, de manera definitiva, en los almacenes de la SUCAMEC.  Estas pueden tener la licencia de uso de arma vencida o no cuenta con la tarjeta de propiedad o sin la debida documentación que justifique la procedencia legal. </a:t>
            </a:r>
          </a:p>
          <a:p>
            <a:pPr algn="just"/>
            <a:endParaRPr lang="es-MX" sz="1742" dirty="0"/>
          </a:p>
          <a:p>
            <a:pPr algn="just"/>
            <a:r>
              <a:rPr lang="es-MX" sz="1742" dirty="0"/>
              <a:t>El procedimiento se realiza a nivel nacional y no tiene costo alguno.</a:t>
            </a:r>
          </a:p>
          <a:p>
            <a:pPr algn="just"/>
            <a:endParaRPr lang="es-MX" sz="1742" dirty="0"/>
          </a:p>
          <a:p>
            <a:pPr algn="just"/>
            <a:r>
              <a:rPr lang="es-ES" sz="1742" b="1" u="sng" dirty="0">
                <a:effectLst>
                  <a:outerShdw blurRad="38100" dist="38100" dir="2700000" algn="tl">
                    <a:srgbClr val="000000">
                      <a:alpha val="43137"/>
                    </a:srgbClr>
                  </a:outerShdw>
                </a:effectLst>
              </a:rPr>
              <a:t>Año 2022:</a:t>
            </a:r>
          </a:p>
          <a:p>
            <a:pPr marL="285750" indent="-285750" algn="just">
              <a:spcBef>
                <a:spcPts val="600"/>
              </a:spcBef>
              <a:buFontTx/>
              <a:buChar char="-"/>
              <a:tabLst>
                <a:tab pos="540385" algn="l"/>
              </a:tabLst>
            </a:pPr>
            <a:r>
              <a:rPr lang="es-MX" sz="1742" dirty="0"/>
              <a:t>Se logró internar un total de </a:t>
            </a:r>
            <a:r>
              <a:rPr lang="es-MX" sz="1742" b="1" dirty="0"/>
              <a:t>1945 armas de fuego, superando la meta planteada de 850.</a:t>
            </a:r>
          </a:p>
          <a:p>
            <a:pPr algn="just">
              <a:spcBef>
                <a:spcPts val="600"/>
              </a:spcBef>
              <a:tabLst>
                <a:tab pos="540385" algn="l"/>
              </a:tabLst>
            </a:pPr>
            <a:endParaRPr lang="es-MX" sz="1742" b="1" dirty="0"/>
          </a:p>
          <a:p>
            <a:pPr algn="just"/>
            <a:r>
              <a:rPr lang="es-ES" sz="1742" b="1" u="sng" dirty="0">
                <a:effectLst>
                  <a:outerShdw blurRad="38100" dist="38100" dir="2700000" algn="tl">
                    <a:srgbClr val="000000">
                      <a:alpha val="43137"/>
                    </a:srgbClr>
                  </a:outerShdw>
                </a:effectLst>
              </a:rPr>
              <a:t>Año 2023:</a:t>
            </a:r>
            <a:endParaRPr lang="es-MX" sz="1742" b="1" dirty="0"/>
          </a:p>
          <a:p>
            <a:pPr marL="285750" indent="-285750" algn="just">
              <a:spcBef>
                <a:spcPts val="600"/>
              </a:spcBef>
              <a:buFontTx/>
              <a:buChar char="-"/>
              <a:tabLst>
                <a:tab pos="540385" algn="l"/>
              </a:tabLst>
            </a:pPr>
            <a:r>
              <a:rPr lang="es-MX" sz="1742" dirty="0"/>
              <a:t>A la fecha se han logrado internar de manera definitiva un total de </a:t>
            </a:r>
            <a:r>
              <a:rPr lang="es-MX" sz="1742" b="1" dirty="0"/>
              <a:t>824 armas de fuego</a:t>
            </a:r>
            <a:r>
              <a:rPr lang="es-MX" sz="1742" dirty="0"/>
              <a:t>. Se estima que para el II trimestre del 2023 se supere la </a:t>
            </a:r>
            <a:r>
              <a:rPr lang="es-MX" sz="1742" b="1" dirty="0"/>
              <a:t>meta anual de 900 armas</a:t>
            </a:r>
            <a:r>
              <a:rPr lang="es-MX" sz="1742" dirty="0"/>
              <a:t>.</a:t>
            </a:r>
          </a:p>
          <a:p>
            <a:pPr marL="1084580" algn="just">
              <a:spcBef>
                <a:spcPts val="600"/>
              </a:spcBef>
              <a:spcAft>
                <a:spcPts val="0"/>
              </a:spcAft>
              <a:tabLst>
                <a:tab pos="540385" algn="l"/>
              </a:tabLst>
            </a:pPr>
            <a:endParaRPr lang="es-PE" sz="1600" dirty="0">
              <a:effectLst/>
              <a:latin typeface="Times New Roman" panose="02020603050405020304" pitchFamily="18" charset="0"/>
              <a:ea typeface="Times New Roman" panose="02020603050405020304" pitchFamily="18" charset="0"/>
            </a:endParaRPr>
          </a:p>
        </p:txBody>
      </p:sp>
      <p:sp>
        <p:nvSpPr>
          <p:cNvPr id="2" name="CuadroTexto 1">
            <a:extLst>
              <a:ext uri="{FF2B5EF4-FFF2-40B4-BE49-F238E27FC236}">
                <a16:creationId xmlns:a16="http://schemas.microsoft.com/office/drawing/2014/main" xmlns="" id="{540CF496-129C-4B49-CA3E-BA75B0FDBEA2}"/>
              </a:ext>
            </a:extLst>
          </p:cNvPr>
          <p:cNvSpPr txBox="1"/>
          <p:nvPr/>
        </p:nvSpPr>
        <p:spPr>
          <a:xfrm>
            <a:off x="213362" y="160321"/>
            <a:ext cx="9743438" cy="954107"/>
          </a:xfrm>
          <a:prstGeom prst="rect">
            <a:avLst/>
          </a:prstGeom>
          <a:noFill/>
        </p:spPr>
        <p:txBody>
          <a:bodyPr wrap="square" rtlCol="0">
            <a:spAutoFit/>
          </a:bodyPr>
          <a:lstStyle/>
          <a:p>
            <a:r>
              <a:rPr lang="es-MX" sz="2800" b="1" dirty="0">
                <a:solidFill>
                  <a:schemeClr val="bg1"/>
                </a:solidFill>
              </a:rPr>
              <a:t>“Política Nacional Multisectorial de Seguridad Ciudadana al 2030”</a:t>
            </a:r>
          </a:p>
        </p:txBody>
      </p:sp>
    </p:spTree>
    <p:extLst>
      <p:ext uri="{BB962C8B-B14F-4D97-AF65-F5344CB8AC3E}">
        <p14:creationId xmlns:p14="http://schemas.microsoft.com/office/powerpoint/2010/main" val="26118182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PE" sz="3200" dirty="0"/>
              <a:t>II. </a:t>
            </a:r>
            <a:r>
              <a:rPr lang="es-MX" sz="3200" b="1" dirty="0">
                <a:solidFill>
                  <a:schemeClr val="bg1"/>
                </a:solidFill>
              </a:rPr>
              <a:t>Plan Nacional de Seguridad Ciudadana 2019-2023</a:t>
            </a:r>
            <a:endParaRPr lang="es-PE" sz="3200" dirty="0"/>
          </a:p>
        </p:txBody>
      </p:sp>
    </p:spTree>
    <p:extLst>
      <p:ext uri="{BB962C8B-B14F-4D97-AF65-F5344CB8AC3E}">
        <p14:creationId xmlns:p14="http://schemas.microsoft.com/office/powerpoint/2010/main" val="16870704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áfico 6" descr="Flechas de cheurón">
            <a:extLst>
              <a:ext uri="{FF2B5EF4-FFF2-40B4-BE49-F238E27FC236}">
                <a16:creationId xmlns:a16="http://schemas.microsoft.com/office/drawing/2014/main" xmlns="" id="{BD483ADD-EFAD-4F90-A7DB-E6A94A23D94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28845" y="1292889"/>
            <a:ext cx="682361" cy="617364"/>
          </a:xfrm>
          <a:prstGeom prst="rect">
            <a:avLst/>
          </a:prstGeom>
        </p:spPr>
      </p:pic>
      <p:sp>
        <p:nvSpPr>
          <p:cNvPr id="8" name="CuadroTexto 7">
            <a:extLst>
              <a:ext uri="{FF2B5EF4-FFF2-40B4-BE49-F238E27FC236}">
                <a16:creationId xmlns:a16="http://schemas.microsoft.com/office/drawing/2014/main" xmlns="" id="{379AD50F-55BF-4FB3-AEC1-4C04132AA4BD}"/>
              </a:ext>
            </a:extLst>
          </p:cNvPr>
          <p:cNvSpPr txBox="1"/>
          <p:nvPr/>
        </p:nvSpPr>
        <p:spPr>
          <a:xfrm>
            <a:off x="1011206" y="1292889"/>
            <a:ext cx="8545521" cy="461665"/>
          </a:xfrm>
          <a:prstGeom prst="rect">
            <a:avLst/>
          </a:prstGeom>
          <a:noFill/>
        </p:spPr>
        <p:txBody>
          <a:bodyPr wrap="square" rtlCol="0">
            <a:spAutoFit/>
          </a:bodyPr>
          <a:lstStyle/>
          <a:p>
            <a:r>
              <a:rPr lang="es-MX" sz="2400" b="1" dirty="0">
                <a:solidFill>
                  <a:srgbClr val="0070C0"/>
                </a:solidFill>
              </a:rPr>
              <a:t>Sensibilizar sobre el peligro de armas de fuego.</a:t>
            </a:r>
          </a:p>
        </p:txBody>
      </p:sp>
      <p:sp>
        <p:nvSpPr>
          <p:cNvPr id="12" name="CuadroTexto 11">
            <a:extLst>
              <a:ext uri="{FF2B5EF4-FFF2-40B4-BE49-F238E27FC236}">
                <a16:creationId xmlns:a16="http://schemas.microsoft.com/office/drawing/2014/main" xmlns="" id="{6139674C-6761-4B44-BF7C-B3BC0C35FE1F}"/>
              </a:ext>
            </a:extLst>
          </p:cNvPr>
          <p:cNvSpPr txBox="1"/>
          <p:nvPr/>
        </p:nvSpPr>
        <p:spPr>
          <a:xfrm>
            <a:off x="670025" y="2204243"/>
            <a:ext cx="10475053" cy="4421403"/>
          </a:xfrm>
          <a:prstGeom prst="rect">
            <a:avLst/>
          </a:prstGeom>
          <a:noFill/>
        </p:spPr>
        <p:txBody>
          <a:bodyPr wrap="square" rtlCol="0">
            <a:spAutoFit/>
          </a:bodyPr>
          <a:lstStyle/>
          <a:p>
            <a:pPr algn="just"/>
            <a:r>
              <a:rPr lang="es-ES" sz="1742" b="1" u="sng" dirty="0">
                <a:effectLst>
                  <a:outerShdw blurRad="38100" dist="38100" dir="2700000" algn="tl">
                    <a:srgbClr val="000000">
                      <a:alpha val="43137"/>
                    </a:srgbClr>
                  </a:outerShdw>
                </a:effectLst>
              </a:rPr>
              <a:t>Año 2022:</a:t>
            </a:r>
          </a:p>
          <a:p>
            <a:pPr marL="285750" indent="-285750" algn="just">
              <a:spcBef>
                <a:spcPts val="600"/>
              </a:spcBef>
              <a:buFontTx/>
              <a:buChar char="-"/>
              <a:tabLst>
                <a:tab pos="540385" algn="l"/>
              </a:tabLst>
            </a:pPr>
            <a:r>
              <a:rPr lang="es-MX" sz="1742" dirty="0"/>
              <a:t>Se realizó la campaña digital llamada “Depósito voluntario de armas de fuego a nivel nacional”, durante los meses de mayo, junio y julio, </a:t>
            </a:r>
            <a:r>
              <a:rPr lang="es-MX" sz="1742" b="1" dirty="0"/>
              <a:t>cumpliendo con la meta establecida de impulsar una (1) campaña</a:t>
            </a:r>
            <a:r>
              <a:rPr lang="es-MX" sz="1742" dirty="0"/>
              <a:t>. </a:t>
            </a:r>
          </a:p>
          <a:p>
            <a:pPr marL="285750" indent="-285750" algn="just">
              <a:spcBef>
                <a:spcPts val="600"/>
              </a:spcBef>
              <a:buFontTx/>
              <a:buChar char="-"/>
              <a:tabLst>
                <a:tab pos="540385" algn="l"/>
              </a:tabLst>
            </a:pPr>
            <a:r>
              <a:rPr lang="es-MX" sz="1742" dirty="0"/>
              <a:t>Se ejecutaron acciones en medios de comunicación y redes sociales, con la finalidad de concientizar a la población sobre la entrega voluntaria de armas de fuego en las trece oficinas de la SUCAMEC a nivel nacional, sin costo y evitando sanciones por tenencia ilegal. En redes sociales se obtuvieron los siguientes resultados: </a:t>
            </a:r>
          </a:p>
          <a:p>
            <a:pPr marL="742950" lvl="1" indent="-285750" algn="just">
              <a:buFont typeface="Wingdings" panose="05000000000000000000" pitchFamily="2" charset="2"/>
              <a:buChar char="v"/>
            </a:pPr>
            <a:r>
              <a:rPr lang="es-MX" sz="1742" dirty="0"/>
              <a:t>14948 de alcance de publicaciones (personas que visualizaron la campaña).</a:t>
            </a:r>
          </a:p>
          <a:p>
            <a:pPr marL="742950" lvl="1" indent="-285750" algn="just">
              <a:buFont typeface="Wingdings" panose="05000000000000000000" pitchFamily="2" charset="2"/>
              <a:buChar char="v"/>
            </a:pPr>
            <a:r>
              <a:rPr lang="es-MX" sz="1742" dirty="0"/>
              <a:t>3938 interacciones con los usuarios.</a:t>
            </a:r>
          </a:p>
          <a:p>
            <a:pPr marL="742950" lvl="1" indent="-285750" algn="just">
              <a:buFont typeface="Wingdings" panose="05000000000000000000" pitchFamily="2" charset="2"/>
              <a:buChar char="v"/>
            </a:pPr>
            <a:r>
              <a:rPr lang="es-MX" sz="1742" dirty="0"/>
              <a:t>106 veces compartidos por nuestros seguidores.</a:t>
            </a:r>
          </a:p>
          <a:p>
            <a:pPr marL="742950" lvl="1" indent="-285750" algn="just">
              <a:buFont typeface="Wingdings" panose="05000000000000000000" pitchFamily="2" charset="2"/>
              <a:buChar char="v"/>
            </a:pPr>
            <a:r>
              <a:rPr lang="es-MX" sz="1742" dirty="0"/>
              <a:t>25 impactos con medios de comunicación (prensa) a nivel nacional</a:t>
            </a:r>
          </a:p>
          <a:p>
            <a:pPr algn="just">
              <a:spcBef>
                <a:spcPts val="600"/>
              </a:spcBef>
              <a:tabLst>
                <a:tab pos="540385" algn="l"/>
              </a:tabLst>
            </a:pPr>
            <a:endParaRPr lang="es-MX" sz="1742" b="1" dirty="0"/>
          </a:p>
          <a:p>
            <a:pPr algn="just"/>
            <a:r>
              <a:rPr lang="es-ES" sz="1742" b="1" u="sng" dirty="0">
                <a:effectLst>
                  <a:outerShdw blurRad="38100" dist="38100" dir="2700000" algn="tl">
                    <a:srgbClr val="000000">
                      <a:alpha val="43137"/>
                    </a:srgbClr>
                  </a:outerShdw>
                </a:effectLst>
              </a:rPr>
              <a:t>Año 2023:</a:t>
            </a:r>
            <a:endParaRPr lang="es-MX" sz="1742" b="1" dirty="0"/>
          </a:p>
          <a:p>
            <a:pPr marL="285750" indent="-285750" algn="just">
              <a:spcBef>
                <a:spcPts val="600"/>
              </a:spcBef>
              <a:buFontTx/>
              <a:buChar char="-"/>
              <a:tabLst>
                <a:tab pos="540385" algn="l"/>
              </a:tabLst>
            </a:pPr>
            <a:r>
              <a:rPr lang="es-PE" sz="1742" dirty="0"/>
              <a:t>La Oficina de Comunicaciones de la SUCAMEC </a:t>
            </a:r>
            <a:r>
              <a:rPr lang="es-ES" sz="1742" dirty="0"/>
              <a:t>tiene programado en su Plan Anual de Comunicaciones, la realización de una campaña sobre “Depósito voluntario de armas de fuego a nivel nacional”, entre los meses de mayo a octubre. Por lo tanto, se cumplirá la meta en el referido periodo. </a:t>
            </a:r>
            <a:endParaRPr lang="es-PE" sz="1600" dirty="0">
              <a:effectLst/>
              <a:latin typeface="Times New Roman" panose="02020603050405020304" pitchFamily="18" charset="0"/>
              <a:ea typeface="Times New Roman" panose="02020603050405020304" pitchFamily="18" charset="0"/>
            </a:endParaRPr>
          </a:p>
        </p:txBody>
      </p:sp>
      <p:sp>
        <p:nvSpPr>
          <p:cNvPr id="2" name="CuadroTexto 1">
            <a:extLst>
              <a:ext uri="{FF2B5EF4-FFF2-40B4-BE49-F238E27FC236}">
                <a16:creationId xmlns:a16="http://schemas.microsoft.com/office/drawing/2014/main" xmlns="" id="{540CF496-129C-4B49-CA3E-BA75B0FDBEA2}"/>
              </a:ext>
            </a:extLst>
          </p:cNvPr>
          <p:cNvSpPr txBox="1"/>
          <p:nvPr/>
        </p:nvSpPr>
        <p:spPr>
          <a:xfrm>
            <a:off x="213362" y="160321"/>
            <a:ext cx="9743438" cy="523220"/>
          </a:xfrm>
          <a:prstGeom prst="rect">
            <a:avLst/>
          </a:prstGeom>
          <a:noFill/>
        </p:spPr>
        <p:txBody>
          <a:bodyPr wrap="square" rtlCol="0">
            <a:spAutoFit/>
          </a:bodyPr>
          <a:lstStyle/>
          <a:p>
            <a:r>
              <a:rPr lang="es-MX" sz="2800" b="1" dirty="0">
                <a:solidFill>
                  <a:schemeClr val="bg1"/>
                </a:solidFill>
              </a:rPr>
              <a:t>“Plan Nacional de Seguridad Ciudadana 2019-2023”</a:t>
            </a:r>
          </a:p>
        </p:txBody>
      </p:sp>
    </p:spTree>
    <p:extLst>
      <p:ext uri="{BB962C8B-B14F-4D97-AF65-F5344CB8AC3E}">
        <p14:creationId xmlns:p14="http://schemas.microsoft.com/office/powerpoint/2010/main" val="5763733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CDC887F9-3FCC-A142-89CC-64948295F7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434" y="2067341"/>
            <a:ext cx="4422913" cy="4422913"/>
          </a:xfrm>
          <a:prstGeom prst="rect">
            <a:avLst/>
          </a:prstGeom>
        </p:spPr>
      </p:pic>
      <p:pic>
        <p:nvPicPr>
          <p:cNvPr id="7" name="Imagen 6">
            <a:extLst>
              <a:ext uri="{FF2B5EF4-FFF2-40B4-BE49-F238E27FC236}">
                <a16:creationId xmlns:a16="http://schemas.microsoft.com/office/drawing/2014/main" xmlns="" id="{07053E3C-61FF-01F8-41BF-5F775B73D0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2067341"/>
            <a:ext cx="4422913" cy="4422913"/>
          </a:xfrm>
          <a:prstGeom prst="rect">
            <a:avLst/>
          </a:prstGeom>
        </p:spPr>
      </p:pic>
      <p:sp>
        <p:nvSpPr>
          <p:cNvPr id="8" name="CuadroTexto 7">
            <a:extLst>
              <a:ext uri="{FF2B5EF4-FFF2-40B4-BE49-F238E27FC236}">
                <a16:creationId xmlns:a16="http://schemas.microsoft.com/office/drawing/2014/main" xmlns="" id="{94847257-1D14-4EC1-F19B-1F7D30F4636F}"/>
              </a:ext>
            </a:extLst>
          </p:cNvPr>
          <p:cNvSpPr txBox="1"/>
          <p:nvPr/>
        </p:nvSpPr>
        <p:spPr>
          <a:xfrm>
            <a:off x="213362" y="160321"/>
            <a:ext cx="9743438" cy="523220"/>
          </a:xfrm>
          <a:prstGeom prst="rect">
            <a:avLst/>
          </a:prstGeom>
          <a:noFill/>
        </p:spPr>
        <p:txBody>
          <a:bodyPr wrap="square" rtlCol="0">
            <a:spAutoFit/>
          </a:bodyPr>
          <a:lstStyle/>
          <a:p>
            <a:r>
              <a:rPr lang="es-MX" sz="2800" b="1" dirty="0">
                <a:solidFill>
                  <a:schemeClr val="bg1"/>
                </a:solidFill>
              </a:rPr>
              <a:t>“Plan Nacional de Seguridad Ciudadana 2019-2023”</a:t>
            </a:r>
          </a:p>
        </p:txBody>
      </p:sp>
      <p:pic>
        <p:nvPicPr>
          <p:cNvPr id="9" name="Gráfico 8" descr="Flechas de cheurón">
            <a:extLst>
              <a:ext uri="{FF2B5EF4-FFF2-40B4-BE49-F238E27FC236}">
                <a16:creationId xmlns:a16="http://schemas.microsoft.com/office/drawing/2014/main" xmlns="" id="{C653C023-9069-650F-F5F7-72EF55B12AF5}"/>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28845" y="1292889"/>
            <a:ext cx="682361" cy="617364"/>
          </a:xfrm>
          <a:prstGeom prst="rect">
            <a:avLst/>
          </a:prstGeom>
        </p:spPr>
      </p:pic>
      <p:sp>
        <p:nvSpPr>
          <p:cNvPr id="2" name="CuadroTexto 1">
            <a:extLst>
              <a:ext uri="{FF2B5EF4-FFF2-40B4-BE49-F238E27FC236}">
                <a16:creationId xmlns:a16="http://schemas.microsoft.com/office/drawing/2014/main" xmlns="" id="{53EA1748-A670-B2D0-99F7-4ECA965A2C6B}"/>
              </a:ext>
            </a:extLst>
          </p:cNvPr>
          <p:cNvSpPr txBox="1"/>
          <p:nvPr/>
        </p:nvSpPr>
        <p:spPr>
          <a:xfrm>
            <a:off x="1011206" y="1292889"/>
            <a:ext cx="8545521" cy="461665"/>
          </a:xfrm>
          <a:prstGeom prst="rect">
            <a:avLst/>
          </a:prstGeom>
          <a:noFill/>
        </p:spPr>
        <p:txBody>
          <a:bodyPr wrap="square" rtlCol="0">
            <a:spAutoFit/>
          </a:bodyPr>
          <a:lstStyle/>
          <a:p>
            <a:r>
              <a:rPr lang="es-MX" sz="2400" b="1" dirty="0">
                <a:solidFill>
                  <a:srgbClr val="0070C0"/>
                </a:solidFill>
              </a:rPr>
              <a:t>Sensibilizar sobre el peligro de armas de fuego.</a:t>
            </a:r>
          </a:p>
        </p:txBody>
      </p:sp>
    </p:spTree>
    <p:extLst>
      <p:ext uri="{BB962C8B-B14F-4D97-AF65-F5344CB8AC3E}">
        <p14:creationId xmlns:p14="http://schemas.microsoft.com/office/powerpoint/2010/main" val="9342368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áfico 6" descr="Flechas de cheurón">
            <a:extLst>
              <a:ext uri="{FF2B5EF4-FFF2-40B4-BE49-F238E27FC236}">
                <a16:creationId xmlns:a16="http://schemas.microsoft.com/office/drawing/2014/main" xmlns="" id="{BD483ADD-EFAD-4F90-A7DB-E6A94A23D94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28845" y="1292889"/>
            <a:ext cx="682361" cy="617364"/>
          </a:xfrm>
          <a:prstGeom prst="rect">
            <a:avLst/>
          </a:prstGeom>
        </p:spPr>
      </p:pic>
      <p:sp>
        <p:nvSpPr>
          <p:cNvPr id="8" name="CuadroTexto 7">
            <a:extLst>
              <a:ext uri="{FF2B5EF4-FFF2-40B4-BE49-F238E27FC236}">
                <a16:creationId xmlns:a16="http://schemas.microsoft.com/office/drawing/2014/main" xmlns="" id="{379AD50F-55BF-4FB3-AEC1-4C04132AA4BD}"/>
              </a:ext>
            </a:extLst>
          </p:cNvPr>
          <p:cNvSpPr txBox="1"/>
          <p:nvPr/>
        </p:nvSpPr>
        <p:spPr>
          <a:xfrm>
            <a:off x="1011206" y="1337898"/>
            <a:ext cx="8545521" cy="1200329"/>
          </a:xfrm>
          <a:prstGeom prst="rect">
            <a:avLst/>
          </a:prstGeom>
          <a:noFill/>
        </p:spPr>
        <p:txBody>
          <a:bodyPr wrap="square" rtlCol="0">
            <a:spAutoFit/>
          </a:bodyPr>
          <a:lstStyle/>
          <a:p>
            <a:r>
              <a:rPr lang="es-MX" sz="2400" b="1" dirty="0">
                <a:solidFill>
                  <a:srgbClr val="0070C0"/>
                </a:solidFill>
              </a:rPr>
              <a:t>Realizar campañas preventivas de sensibilización sobre el peligro y daño social del uso de armas de fuego en instituciones educativas básicas de territorios prioritarios</a:t>
            </a:r>
          </a:p>
        </p:txBody>
      </p:sp>
      <p:sp>
        <p:nvSpPr>
          <p:cNvPr id="12" name="CuadroTexto 11">
            <a:extLst>
              <a:ext uri="{FF2B5EF4-FFF2-40B4-BE49-F238E27FC236}">
                <a16:creationId xmlns:a16="http://schemas.microsoft.com/office/drawing/2014/main" xmlns="" id="{6139674C-6761-4B44-BF7C-B3BC0C35FE1F}"/>
              </a:ext>
            </a:extLst>
          </p:cNvPr>
          <p:cNvSpPr txBox="1"/>
          <p:nvPr/>
        </p:nvSpPr>
        <p:spPr>
          <a:xfrm>
            <a:off x="670025" y="3226330"/>
            <a:ext cx="10239890" cy="2505109"/>
          </a:xfrm>
          <a:prstGeom prst="rect">
            <a:avLst/>
          </a:prstGeom>
          <a:noFill/>
        </p:spPr>
        <p:txBody>
          <a:bodyPr wrap="square" rtlCol="0">
            <a:spAutoFit/>
          </a:bodyPr>
          <a:lstStyle/>
          <a:p>
            <a:pPr algn="just"/>
            <a:r>
              <a:rPr lang="es-ES" sz="1742" b="1" u="sng" dirty="0">
                <a:effectLst>
                  <a:outerShdw blurRad="38100" dist="38100" dir="2700000" algn="tl">
                    <a:srgbClr val="000000">
                      <a:alpha val="43137"/>
                    </a:srgbClr>
                  </a:outerShdw>
                </a:effectLst>
              </a:rPr>
              <a:t>Año 2022:</a:t>
            </a:r>
          </a:p>
          <a:p>
            <a:pPr marL="285750" indent="-285750" algn="just">
              <a:buFontTx/>
              <a:buChar char="-"/>
            </a:pPr>
            <a:r>
              <a:rPr lang="es-MX" sz="1742" dirty="0"/>
              <a:t>No se realizaron capacitaciones durante el 2022, no cumpliendo con la meta de 150 instituciones educativas.</a:t>
            </a:r>
          </a:p>
          <a:p>
            <a:pPr marL="285750" indent="-285750" algn="just">
              <a:buFontTx/>
              <a:buChar char="-"/>
            </a:pPr>
            <a:r>
              <a:rPr lang="es-MX" sz="1742" dirty="0"/>
              <a:t>Existieron factores exógenos, como la coyuntura de la COVID 19, así como retrasos en el establecimiento de mecanismos de coordinación con el MINEDU, lo cual no permitió cumplir con la meta. </a:t>
            </a:r>
            <a:endParaRPr lang="es-PE" sz="1742" dirty="0"/>
          </a:p>
          <a:p>
            <a:pPr algn="just"/>
            <a:endParaRPr lang="es-PE" sz="1742" dirty="0"/>
          </a:p>
          <a:p>
            <a:pPr algn="just"/>
            <a:r>
              <a:rPr lang="es-ES" sz="1742" b="1" u="sng" dirty="0">
                <a:effectLst>
                  <a:outerShdw blurRad="38100" dist="38100" dir="2700000" algn="tl">
                    <a:srgbClr val="000000">
                      <a:alpha val="43137"/>
                    </a:srgbClr>
                  </a:outerShdw>
                </a:effectLst>
              </a:rPr>
              <a:t>Año 2023:</a:t>
            </a:r>
          </a:p>
          <a:p>
            <a:pPr marL="285750" indent="-285750" algn="just">
              <a:buFontTx/>
              <a:buChar char="-"/>
            </a:pPr>
            <a:r>
              <a:rPr lang="es-MX" sz="1742" dirty="0"/>
              <a:t>Se ha elaborado un programa de prevención en materia de armas y municiones, el cual está en las últimas instancias de aprobación. </a:t>
            </a:r>
            <a:r>
              <a:rPr lang="es-PE" sz="1742" dirty="0"/>
              <a:t>Se cumplirá y se superará la meta de 180 instituciones educativas.</a:t>
            </a:r>
          </a:p>
          <a:p>
            <a:pPr algn="just"/>
            <a:endParaRPr lang="es-PE" sz="1742" dirty="0"/>
          </a:p>
        </p:txBody>
      </p:sp>
      <p:sp>
        <p:nvSpPr>
          <p:cNvPr id="2" name="CuadroTexto 1">
            <a:extLst>
              <a:ext uri="{FF2B5EF4-FFF2-40B4-BE49-F238E27FC236}">
                <a16:creationId xmlns:a16="http://schemas.microsoft.com/office/drawing/2014/main" xmlns="" id="{540CF496-129C-4B49-CA3E-BA75B0FDBEA2}"/>
              </a:ext>
            </a:extLst>
          </p:cNvPr>
          <p:cNvSpPr txBox="1"/>
          <p:nvPr/>
        </p:nvSpPr>
        <p:spPr>
          <a:xfrm>
            <a:off x="213362" y="160321"/>
            <a:ext cx="9743438" cy="523220"/>
          </a:xfrm>
          <a:prstGeom prst="rect">
            <a:avLst/>
          </a:prstGeom>
          <a:noFill/>
        </p:spPr>
        <p:txBody>
          <a:bodyPr wrap="square" rtlCol="0">
            <a:spAutoFit/>
          </a:bodyPr>
          <a:lstStyle/>
          <a:p>
            <a:r>
              <a:rPr lang="es-MX" sz="2800" b="1" dirty="0">
                <a:solidFill>
                  <a:schemeClr val="bg1"/>
                </a:solidFill>
              </a:rPr>
              <a:t>“Plan Nacional de Seguridad Ciudadana 2019-2023”</a:t>
            </a:r>
          </a:p>
        </p:txBody>
      </p:sp>
    </p:spTree>
    <p:extLst>
      <p:ext uri="{BB962C8B-B14F-4D97-AF65-F5344CB8AC3E}">
        <p14:creationId xmlns:p14="http://schemas.microsoft.com/office/powerpoint/2010/main" val="24745348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áfico 6" descr="Flechas de cheurón">
            <a:extLst>
              <a:ext uri="{FF2B5EF4-FFF2-40B4-BE49-F238E27FC236}">
                <a16:creationId xmlns:a16="http://schemas.microsoft.com/office/drawing/2014/main" xmlns="" id="{BD483ADD-EFAD-4F90-A7DB-E6A94A23D94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28845" y="1292889"/>
            <a:ext cx="682361" cy="617364"/>
          </a:xfrm>
          <a:prstGeom prst="rect">
            <a:avLst/>
          </a:prstGeom>
        </p:spPr>
      </p:pic>
      <p:sp>
        <p:nvSpPr>
          <p:cNvPr id="8" name="CuadroTexto 7">
            <a:extLst>
              <a:ext uri="{FF2B5EF4-FFF2-40B4-BE49-F238E27FC236}">
                <a16:creationId xmlns:a16="http://schemas.microsoft.com/office/drawing/2014/main" xmlns="" id="{379AD50F-55BF-4FB3-AEC1-4C04132AA4BD}"/>
              </a:ext>
            </a:extLst>
          </p:cNvPr>
          <p:cNvSpPr txBox="1"/>
          <p:nvPr/>
        </p:nvSpPr>
        <p:spPr>
          <a:xfrm>
            <a:off x="1011206" y="1338314"/>
            <a:ext cx="8945594" cy="1569660"/>
          </a:xfrm>
          <a:prstGeom prst="rect">
            <a:avLst/>
          </a:prstGeom>
          <a:noFill/>
        </p:spPr>
        <p:txBody>
          <a:bodyPr wrap="square" rtlCol="0">
            <a:spAutoFit/>
          </a:bodyPr>
          <a:lstStyle/>
          <a:p>
            <a:r>
              <a:rPr lang="es-MX" sz="2400" b="1" dirty="0">
                <a:solidFill>
                  <a:srgbClr val="0070C0"/>
                </a:solidFill>
              </a:rPr>
              <a:t>Fiscalizar a empresas que comercializan armas, municiones y materiales relacionados de uso civil con la finalidad de comprobar el cumplimiento de los requisitos legales y aumentar la seguridad de custodia de armas.</a:t>
            </a:r>
          </a:p>
        </p:txBody>
      </p:sp>
      <p:sp>
        <p:nvSpPr>
          <p:cNvPr id="12" name="CuadroTexto 11">
            <a:extLst>
              <a:ext uri="{FF2B5EF4-FFF2-40B4-BE49-F238E27FC236}">
                <a16:creationId xmlns:a16="http://schemas.microsoft.com/office/drawing/2014/main" xmlns="" id="{6139674C-6761-4B44-BF7C-B3BC0C35FE1F}"/>
              </a:ext>
            </a:extLst>
          </p:cNvPr>
          <p:cNvSpPr txBox="1"/>
          <p:nvPr/>
        </p:nvSpPr>
        <p:spPr>
          <a:xfrm>
            <a:off x="670025" y="2887339"/>
            <a:ext cx="10239890" cy="3940309"/>
          </a:xfrm>
          <a:prstGeom prst="rect">
            <a:avLst/>
          </a:prstGeom>
          <a:noFill/>
        </p:spPr>
        <p:txBody>
          <a:bodyPr wrap="square" rtlCol="0">
            <a:spAutoFit/>
          </a:bodyPr>
          <a:lstStyle/>
          <a:p>
            <a:pPr algn="just"/>
            <a:r>
              <a:rPr lang="es-MX" sz="1742" dirty="0"/>
              <a:t>La presente acción contempla el desarrollo de acciones de control denominadas como inspección y verificación, efectuada a los locales de venta arma directa o por catálogo, de manera presencial las cuales deben de cumplir con los requisitos mínimos de seguridad según la normatividad vigente.</a:t>
            </a:r>
          </a:p>
          <a:p>
            <a:pPr algn="just"/>
            <a:endParaRPr lang="es-MX" sz="1742" dirty="0"/>
          </a:p>
          <a:p>
            <a:pPr algn="just"/>
            <a:r>
              <a:rPr lang="es-ES" sz="1742" b="1" u="sng" dirty="0">
                <a:effectLst>
                  <a:outerShdw blurRad="38100" dist="38100" dir="2700000" algn="tl">
                    <a:srgbClr val="000000">
                      <a:alpha val="43137"/>
                    </a:srgbClr>
                  </a:outerShdw>
                </a:effectLst>
              </a:rPr>
              <a:t>Año 2022:</a:t>
            </a:r>
          </a:p>
          <a:p>
            <a:pPr marL="285750" indent="-285750" algn="just">
              <a:spcBef>
                <a:spcPts val="600"/>
              </a:spcBef>
              <a:buFontTx/>
              <a:buChar char="-"/>
              <a:tabLst>
                <a:tab pos="540385" algn="l"/>
              </a:tabLst>
            </a:pPr>
            <a:r>
              <a:rPr lang="es-MX" sz="1742" dirty="0"/>
              <a:t>Se efectuaron 93 fiscalizaciones de 141 programadas</a:t>
            </a:r>
            <a:r>
              <a:rPr lang="es-MX" sz="1742" b="1" dirty="0"/>
              <a:t>, las cuales representan un 65.95%, superando la meta del 54%.</a:t>
            </a:r>
          </a:p>
          <a:p>
            <a:pPr algn="just">
              <a:spcBef>
                <a:spcPts val="600"/>
              </a:spcBef>
              <a:tabLst>
                <a:tab pos="540385" algn="l"/>
              </a:tabLst>
            </a:pPr>
            <a:endParaRPr lang="es-MX" sz="1742" b="1" dirty="0"/>
          </a:p>
          <a:p>
            <a:pPr algn="just"/>
            <a:r>
              <a:rPr lang="es-ES" sz="1742" b="1" u="sng" dirty="0">
                <a:effectLst>
                  <a:outerShdw blurRad="38100" dist="38100" dir="2700000" algn="tl">
                    <a:srgbClr val="000000">
                      <a:alpha val="43137"/>
                    </a:srgbClr>
                  </a:outerShdw>
                </a:effectLst>
              </a:rPr>
              <a:t>Año 2023:</a:t>
            </a:r>
            <a:endParaRPr lang="es-MX" sz="1742" b="1" dirty="0"/>
          </a:p>
          <a:p>
            <a:pPr marL="285750" indent="-285750" algn="just">
              <a:spcBef>
                <a:spcPts val="600"/>
              </a:spcBef>
              <a:buFontTx/>
              <a:buChar char="-"/>
              <a:tabLst>
                <a:tab pos="540385" algn="l"/>
              </a:tabLst>
            </a:pPr>
            <a:r>
              <a:rPr lang="es-MX" sz="1742" dirty="0"/>
              <a:t>A la fecha se han realizado </a:t>
            </a:r>
            <a:r>
              <a:rPr lang="es-MX" sz="1742" b="1" dirty="0"/>
              <a:t>84 fiscalizaciones de 99 acciones de control, lo cual representa un 84.8% de cumplimiento, superando la meta del 60%.</a:t>
            </a:r>
          </a:p>
          <a:p>
            <a:pPr marL="285750" indent="-285750" algn="just">
              <a:spcBef>
                <a:spcPts val="600"/>
              </a:spcBef>
              <a:buFontTx/>
              <a:buChar char="-"/>
              <a:tabLst>
                <a:tab pos="540385" algn="l"/>
              </a:tabLst>
            </a:pPr>
            <a:endParaRPr lang="es-MX" sz="1742" dirty="0"/>
          </a:p>
          <a:p>
            <a:pPr marL="1084580" algn="just">
              <a:spcBef>
                <a:spcPts val="600"/>
              </a:spcBef>
              <a:spcAft>
                <a:spcPts val="0"/>
              </a:spcAft>
              <a:tabLst>
                <a:tab pos="540385" algn="l"/>
              </a:tabLst>
            </a:pPr>
            <a:endParaRPr lang="es-PE" sz="1600" dirty="0">
              <a:effectLst/>
              <a:latin typeface="Times New Roman" panose="02020603050405020304" pitchFamily="18" charset="0"/>
              <a:ea typeface="Times New Roman" panose="02020603050405020304" pitchFamily="18" charset="0"/>
            </a:endParaRPr>
          </a:p>
        </p:txBody>
      </p:sp>
      <p:sp>
        <p:nvSpPr>
          <p:cNvPr id="2" name="CuadroTexto 1">
            <a:extLst>
              <a:ext uri="{FF2B5EF4-FFF2-40B4-BE49-F238E27FC236}">
                <a16:creationId xmlns:a16="http://schemas.microsoft.com/office/drawing/2014/main" xmlns="" id="{540CF496-129C-4B49-CA3E-BA75B0FDBEA2}"/>
              </a:ext>
            </a:extLst>
          </p:cNvPr>
          <p:cNvSpPr txBox="1"/>
          <p:nvPr/>
        </p:nvSpPr>
        <p:spPr>
          <a:xfrm>
            <a:off x="213362" y="160321"/>
            <a:ext cx="9743438" cy="523220"/>
          </a:xfrm>
          <a:prstGeom prst="rect">
            <a:avLst/>
          </a:prstGeom>
          <a:noFill/>
        </p:spPr>
        <p:txBody>
          <a:bodyPr wrap="square" rtlCol="0">
            <a:spAutoFit/>
          </a:bodyPr>
          <a:lstStyle/>
          <a:p>
            <a:r>
              <a:rPr lang="es-MX" sz="2800" b="1" dirty="0">
                <a:solidFill>
                  <a:schemeClr val="bg1"/>
                </a:solidFill>
              </a:rPr>
              <a:t>“Plan Nacional de Seguridad Ciudadana 2019-2023”</a:t>
            </a:r>
          </a:p>
        </p:txBody>
      </p:sp>
    </p:spTree>
    <p:extLst>
      <p:ext uri="{BB962C8B-B14F-4D97-AF65-F5344CB8AC3E}">
        <p14:creationId xmlns:p14="http://schemas.microsoft.com/office/powerpoint/2010/main" val="3787686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xmlns="" id="{069B16BC-1E39-59AD-F1B1-E00104DA14A7}"/>
              </a:ext>
            </a:extLst>
          </p:cNvPr>
          <p:cNvPicPr>
            <a:picLocks noChangeAspect="1"/>
          </p:cNvPicPr>
          <p:nvPr/>
        </p:nvPicPr>
        <p:blipFill rotWithShape="1">
          <a:blip r:embed="rId3"/>
          <a:srcRect l="5048" r="4873"/>
          <a:stretch/>
        </p:blipFill>
        <p:spPr>
          <a:xfrm>
            <a:off x="7251645" y="1514057"/>
            <a:ext cx="2464453" cy="17117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CuadroTexto 4">
            <a:extLst>
              <a:ext uri="{FF2B5EF4-FFF2-40B4-BE49-F238E27FC236}">
                <a16:creationId xmlns:a16="http://schemas.microsoft.com/office/drawing/2014/main" xmlns="" id="{C377C378-527A-9BD4-2F96-FDCABD2B652C}"/>
              </a:ext>
            </a:extLst>
          </p:cNvPr>
          <p:cNvSpPr txBox="1"/>
          <p:nvPr/>
        </p:nvSpPr>
        <p:spPr>
          <a:xfrm>
            <a:off x="520841" y="410699"/>
            <a:ext cx="2518638" cy="590931"/>
          </a:xfrm>
          <a:prstGeom prst="rect">
            <a:avLst/>
          </a:prstGeom>
          <a:noFill/>
        </p:spPr>
        <p:txBody>
          <a:bodyPr wrap="none" rtlCol="0">
            <a:spAutoFit/>
          </a:bodyPr>
          <a:lstStyle/>
          <a:p>
            <a:pPr defTabSz="914400">
              <a:lnSpc>
                <a:spcPct val="90000"/>
              </a:lnSpc>
              <a:spcBef>
                <a:spcPct val="0"/>
              </a:spcBef>
            </a:pPr>
            <a:r>
              <a:rPr lang="es-MX" sz="3600" b="1" dirty="0">
                <a:solidFill>
                  <a:schemeClr val="bg1"/>
                </a:solidFill>
                <a:latin typeface="Arial" pitchFamily="34" charset="0"/>
                <a:ea typeface="+mj-ea"/>
                <a:cs typeface="Arial" pitchFamily="34" charset="0"/>
              </a:rPr>
              <a:t>SUCAMEC</a:t>
            </a:r>
          </a:p>
        </p:txBody>
      </p:sp>
      <p:sp>
        <p:nvSpPr>
          <p:cNvPr id="4" name="Marcador de contenido 3">
            <a:extLst>
              <a:ext uri="{FF2B5EF4-FFF2-40B4-BE49-F238E27FC236}">
                <a16:creationId xmlns:a16="http://schemas.microsoft.com/office/drawing/2014/main" xmlns="" id="{F82C7FDB-1956-F412-A524-FA74659FFA4D}"/>
              </a:ext>
            </a:extLst>
          </p:cNvPr>
          <p:cNvSpPr>
            <a:spLocks noGrp="1"/>
          </p:cNvSpPr>
          <p:nvPr>
            <p:ph idx="1"/>
          </p:nvPr>
        </p:nvSpPr>
        <p:spPr>
          <a:xfrm>
            <a:off x="501680" y="1522925"/>
            <a:ext cx="6097267" cy="760279"/>
          </a:xfrm>
        </p:spPr>
        <p:txBody>
          <a:bodyPr>
            <a:noAutofit/>
          </a:bodyPr>
          <a:lstStyle/>
          <a:p>
            <a:pPr marL="0" indent="0" algn="ctr">
              <a:buNone/>
            </a:pPr>
            <a:r>
              <a:rPr lang="es-ES" sz="2400" dirty="0">
                <a:cs typeface="Arial" panose="020B0604020202020204" pitchFamily="34" charset="0"/>
              </a:rPr>
              <a:t>Es un organismo técnico especializado, adscrito al Ministerio del Interior, que</a:t>
            </a:r>
            <a:endParaRPr lang="es-PE" sz="2400" dirty="0">
              <a:cs typeface="Arial" panose="020B0604020202020204" pitchFamily="34" charset="0"/>
            </a:endParaRPr>
          </a:p>
        </p:txBody>
      </p:sp>
      <p:sp>
        <p:nvSpPr>
          <p:cNvPr id="3" name="Marcador de contenido 3">
            <a:extLst>
              <a:ext uri="{FF2B5EF4-FFF2-40B4-BE49-F238E27FC236}">
                <a16:creationId xmlns:a16="http://schemas.microsoft.com/office/drawing/2014/main" xmlns="" id="{9936EF0D-403A-D7F4-2F9C-EB6FFD541326}"/>
              </a:ext>
            </a:extLst>
          </p:cNvPr>
          <p:cNvSpPr txBox="1">
            <a:spLocks/>
          </p:cNvSpPr>
          <p:nvPr/>
        </p:nvSpPr>
        <p:spPr>
          <a:xfrm>
            <a:off x="520841" y="3925762"/>
            <a:ext cx="6097267" cy="20948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2400" dirty="0">
                <a:latin typeface="Arial" panose="020B0604020202020204" pitchFamily="34" charset="0"/>
                <a:cs typeface="Arial" panose="020B0604020202020204" pitchFamily="34" charset="0"/>
              </a:rPr>
              <a:t>los servicios de seguridad privada, fabricación, comercio y uso de armas, municiones y conexos; explosivos y productos pirotécnicos de uso civil.</a:t>
            </a:r>
            <a:endParaRPr lang="es-PE" sz="2600" dirty="0">
              <a:latin typeface="Arial" panose="020B0604020202020204" pitchFamily="34" charset="0"/>
              <a:cs typeface="Arial" panose="020B0604020202020204" pitchFamily="34" charset="0"/>
            </a:endParaRPr>
          </a:p>
        </p:txBody>
      </p:sp>
      <p:sp>
        <p:nvSpPr>
          <p:cNvPr id="9" name="Marcador de contenido 3">
            <a:extLst>
              <a:ext uri="{FF2B5EF4-FFF2-40B4-BE49-F238E27FC236}">
                <a16:creationId xmlns:a16="http://schemas.microsoft.com/office/drawing/2014/main" xmlns="" id="{013B0D57-5BBD-E640-1E52-FB0CA71A596F}"/>
              </a:ext>
            </a:extLst>
          </p:cNvPr>
          <p:cNvSpPr txBox="1">
            <a:spLocks/>
          </p:cNvSpPr>
          <p:nvPr/>
        </p:nvSpPr>
        <p:spPr>
          <a:xfrm>
            <a:off x="520841" y="2489038"/>
            <a:ext cx="6097267" cy="1214265"/>
          </a:xfrm>
          <a:prstGeom prst="rect">
            <a:avLst/>
          </a:prstGeom>
          <a:solidFill>
            <a:schemeClr val="accent5">
              <a:lumMod val="20000"/>
              <a:lumOff val="80000"/>
            </a:schemeClr>
          </a:solidFill>
        </p:spPr>
        <p:style>
          <a:lnRef idx="1">
            <a:schemeClr val="accent1"/>
          </a:lnRef>
          <a:fillRef idx="2">
            <a:schemeClr val="accent1"/>
          </a:fillRef>
          <a:effectRef idx="1">
            <a:schemeClr val="accent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s-MX" sz="2400" b="1" cap="all" dirty="0">
                <a:cs typeface="Arial" panose="020B0604020202020204" pitchFamily="34" charset="0"/>
              </a:rPr>
              <a:t>Controla, administra, autoriza, capacita, supervisa, fiscaliza, norma y sanciona</a:t>
            </a:r>
            <a:endParaRPr lang="es-PE" sz="2400" b="1" cap="all" dirty="0">
              <a:cs typeface="Arial" panose="020B0604020202020204" pitchFamily="34" charset="0"/>
            </a:endParaRPr>
          </a:p>
        </p:txBody>
      </p:sp>
      <p:sp>
        <p:nvSpPr>
          <p:cNvPr id="2" name="Marcador de contenido 3">
            <a:extLst>
              <a:ext uri="{FF2B5EF4-FFF2-40B4-BE49-F238E27FC236}">
                <a16:creationId xmlns:a16="http://schemas.microsoft.com/office/drawing/2014/main" xmlns="" id="{D42C432B-2D58-7F6E-FB2A-747B6FC9BD3B}"/>
              </a:ext>
            </a:extLst>
          </p:cNvPr>
          <p:cNvSpPr txBox="1">
            <a:spLocks/>
          </p:cNvSpPr>
          <p:nvPr/>
        </p:nvSpPr>
        <p:spPr>
          <a:xfrm>
            <a:off x="4423104" y="5648213"/>
            <a:ext cx="2175844" cy="290603"/>
          </a:xfrm>
          <a:prstGeom prst="rect">
            <a:avLst/>
          </a:prstGeom>
          <a:noFill/>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PE" sz="1600" b="1" dirty="0">
                <a:latin typeface="Arial" panose="020B0604020202020204" pitchFamily="34" charset="0"/>
                <a:cs typeface="Arial" panose="020B0604020202020204" pitchFamily="34" charset="0"/>
              </a:rPr>
              <a:t>Art. 6 – D.L. N° 1127</a:t>
            </a:r>
          </a:p>
        </p:txBody>
      </p:sp>
      <p:pic>
        <p:nvPicPr>
          <p:cNvPr id="16" name="Imagen 15">
            <a:extLst>
              <a:ext uri="{FF2B5EF4-FFF2-40B4-BE49-F238E27FC236}">
                <a16:creationId xmlns:a16="http://schemas.microsoft.com/office/drawing/2014/main" xmlns="" id="{9DAB3813-7986-CAF5-7732-12393641D255}"/>
              </a:ext>
            </a:extLst>
          </p:cNvPr>
          <p:cNvPicPr>
            <a:picLocks noChangeAspect="1"/>
          </p:cNvPicPr>
          <p:nvPr/>
        </p:nvPicPr>
        <p:blipFill rotWithShape="1">
          <a:blip r:embed="rId4"/>
          <a:srcRect l="9921" r="2452"/>
          <a:stretch/>
        </p:blipFill>
        <p:spPr>
          <a:xfrm>
            <a:off x="6944457" y="3554237"/>
            <a:ext cx="2464452" cy="17117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Imagen 18">
            <a:extLst>
              <a:ext uri="{FF2B5EF4-FFF2-40B4-BE49-F238E27FC236}">
                <a16:creationId xmlns:a16="http://schemas.microsoft.com/office/drawing/2014/main" xmlns="" id="{BFC25BAC-5B58-C3C7-C4C5-6EA4E972C8A3}"/>
              </a:ext>
            </a:extLst>
          </p:cNvPr>
          <p:cNvPicPr>
            <a:picLocks noChangeAspect="1"/>
          </p:cNvPicPr>
          <p:nvPr/>
        </p:nvPicPr>
        <p:blipFill rotWithShape="1">
          <a:blip r:embed="rId5"/>
          <a:srcRect l="8192" t="613" r="8359" b="-613"/>
          <a:stretch/>
        </p:blipFill>
        <p:spPr>
          <a:xfrm flipH="1">
            <a:off x="8381952" y="4485138"/>
            <a:ext cx="2575070" cy="17190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Imagen 9">
            <a:extLst>
              <a:ext uri="{FF2B5EF4-FFF2-40B4-BE49-F238E27FC236}">
                <a16:creationId xmlns:a16="http://schemas.microsoft.com/office/drawing/2014/main" xmlns="" id="{11AD3F8B-9BCF-5E75-7AD7-FF73DDD24670}"/>
              </a:ext>
            </a:extLst>
          </p:cNvPr>
          <p:cNvPicPr>
            <a:picLocks noChangeAspect="1"/>
          </p:cNvPicPr>
          <p:nvPr/>
        </p:nvPicPr>
        <p:blipFill>
          <a:blip r:embed="rId6"/>
          <a:stretch>
            <a:fillRect/>
          </a:stretch>
        </p:blipFill>
        <p:spPr>
          <a:xfrm>
            <a:off x="9100457" y="2444958"/>
            <a:ext cx="2464453" cy="17117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0914165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áfico 6" descr="Flechas de cheurón">
            <a:extLst>
              <a:ext uri="{FF2B5EF4-FFF2-40B4-BE49-F238E27FC236}">
                <a16:creationId xmlns:a16="http://schemas.microsoft.com/office/drawing/2014/main" xmlns="" id="{BD483ADD-EFAD-4F90-A7DB-E6A94A23D94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28845" y="1292889"/>
            <a:ext cx="682361" cy="617364"/>
          </a:xfrm>
          <a:prstGeom prst="rect">
            <a:avLst/>
          </a:prstGeom>
        </p:spPr>
      </p:pic>
      <p:sp>
        <p:nvSpPr>
          <p:cNvPr id="8" name="CuadroTexto 7">
            <a:extLst>
              <a:ext uri="{FF2B5EF4-FFF2-40B4-BE49-F238E27FC236}">
                <a16:creationId xmlns:a16="http://schemas.microsoft.com/office/drawing/2014/main" xmlns="" id="{379AD50F-55BF-4FB3-AEC1-4C04132AA4BD}"/>
              </a:ext>
            </a:extLst>
          </p:cNvPr>
          <p:cNvSpPr txBox="1"/>
          <p:nvPr/>
        </p:nvSpPr>
        <p:spPr>
          <a:xfrm>
            <a:off x="1011206" y="1338314"/>
            <a:ext cx="8945594" cy="1200329"/>
          </a:xfrm>
          <a:prstGeom prst="rect">
            <a:avLst/>
          </a:prstGeom>
          <a:noFill/>
        </p:spPr>
        <p:txBody>
          <a:bodyPr wrap="square" rtlCol="0">
            <a:spAutoFit/>
          </a:bodyPr>
          <a:lstStyle/>
          <a:p>
            <a:r>
              <a:rPr lang="es-MX" sz="2400" b="1" dirty="0">
                <a:solidFill>
                  <a:srgbClr val="0070C0"/>
                </a:solidFill>
              </a:rPr>
              <a:t>Fiscalizar a las empresas de seguridad privada, verificando especialmente el cumplimiento de los procesos de capacitación y evaluación.</a:t>
            </a:r>
          </a:p>
        </p:txBody>
      </p:sp>
      <p:sp>
        <p:nvSpPr>
          <p:cNvPr id="12" name="CuadroTexto 11">
            <a:extLst>
              <a:ext uri="{FF2B5EF4-FFF2-40B4-BE49-F238E27FC236}">
                <a16:creationId xmlns:a16="http://schemas.microsoft.com/office/drawing/2014/main" xmlns="" id="{6139674C-6761-4B44-BF7C-B3BC0C35FE1F}"/>
              </a:ext>
            </a:extLst>
          </p:cNvPr>
          <p:cNvSpPr txBox="1"/>
          <p:nvPr/>
        </p:nvSpPr>
        <p:spPr>
          <a:xfrm>
            <a:off x="670025" y="3165639"/>
            <a:ext cx="10239890" cy="3672224"/>
          </a:xfrm>
          <a:prstGeom prst="rect">
            <a:avLst/>
          </a:prstGeom>
          <a:noFill/>
        </p:spPr>
        <p:txBody>
          <a:bodyPr wrap="square" rtlCol="0">
            <a:spAutoFit/>
          </a:bodyPr>
          <a:lstStyle/>
          <a:p>
            <a:pPr algn="just"/>
            <a:r>
              <a:rPr lang="es-MX" sz="1742" dirty="0"/>
              <a:t>Se consideran a las acciones de control denominadas inspección a los cursos de instrucción (básico o perfeccionamiento) de manera virtual (a partir del año 2020, por tema del estado de emergencia sanitario – COVID 19) a nivel nacional.</a:t>
            </a:r>
          </a:p>
          <a:p>
            <a:pPr algn="just"/>
            <a:endParaRPr lang="es-MX" sz="1742" dirty="0"/>
          </a:p>
          <a:p>
            <a:pPr algn="just"/>
            <a:r>
              <a:rPr lang="es-ES" sz="1742" b="1" u="sng" dirty="0">
                <a:effectLst>
                  <a:outerShdw blurRad="38100" dist="38100" dir="2700000" algn="tl">
                    <a:srgbClr val="000000">
                      <a:alpha val="43137"/>
                    </a:srgbClr>
                  </a:outerShdw>
                </a:effectLst>
              </a:rPr>
              <a:t>Año 2022:</a:t>
            </a:r>
          </a:p>
          <a:p>
            <a:pPr marL="285750" indent="-285750" algn="just">
              <a:spcBef>
                <a:spcPts val="600"/>
              </a:spcBef>
              <a:buFontTx/>
              <a:buChar char="-"/>
              <a:tabLst>
                <a:tab pos="540385" algn="l"/>
              </a:tabLst>
            </a:pPr>
            <a:r>
              <a:rPr lang="es-MX" sz="1742" dirty="0"/>
              <a:t>Se efectuaron </a:t>
            </a:r>
            <a:r>
              <a:rPr lang="es-MX" sz="1742" b="1" dirty="0"/>
              <a:t>3048 inspecciones de las 3048 programadas</a:t>
            </a:r>
            <a:r>
              <a:rPr lang="es-MX" sz="1742" dirty="0"/>
              <a:t>, logrando así el </a:t>
            </a:r>
            <a:r>
              <a:rPr lang="es-MX" sz="1742" b="1" dirty="0"/>
              <a:t>100% del cumplimiento de la meta</a:t>
            </a:r>
            <a:r>
              <a:rPr lang="es-MX" sz="1742" dirty="0"/>
              <a:t>.</a:t>
            </a:r>
          </a:p>
          <a:p>
            <a:pPr algn="just">
              <a:spcBef>
                <a:spcPts val="600"/>
              </a:spcBef>
              <a:tabLst>
                <a:tab pos="540385" algn="l"/>
              </a:tabLst>
            </a:pPr>
            <a:endParaRPr lang="es-MX" sz="1742" b="1" dirty="0"/>
          </a:p>
          <a:p>
            <a:pPr algn="just"/>
            <a:r>
              <a:rPr lang="es-ES" sz="1742" b="1" u="sng" dirty="0">
                <a:effectLst>
                  <a:outerShdw blurRad="38100" dist="38100" dir="2700000" algn="tl">
                    <a:srgbClr val="000000">
                      <a:alpha val="43137"/>
                    </a:srgbClr>
                  </a:outerShdw>
                </a:effectLst>
              </a:rPr>
              <a:t>Año 2023:</a:t>
            </a:r>
            <a:endParaRPr lang="es-MX" sz="1742" b="1" dirty="0"/>
          </a:p>
          <a:p>
            <a:pPr marL="285750" indent="-285750" algn="just">
              <a:spcBef>
                <a:spcPts val="600"/>
              </a:spcBef>
              <a:buFontTx/>
              <a:buChar char="-"/>
              <a:tabLst>
                <a:tab pos="540385" algn="l"/>
              </a:tabLst>
            </a:pPr>
            <a:r>
              <a:rPr lang="es-MX" sz="1742" dirty="0"/>
              <a:t>A la fecha se han ejecutado </a:t>
            </a:r>
            <a:r>
              <a:rPr lang="es-MX" sz="1742" b="1" dirty="0"/>
              <a:t>220 inspecciones de las 220 programadas, logrando el 100% de avance.</a:t>
            </a:r>
          </a:p>
          <a:p>
            <a:pPr algn="just">
              <a:spcBef>
                <a:spcPts val="600"/>
              </a:spcBef>
              <a:tabLst>
                <a:tab pos="540385" algn="l"/>
              </a:tabLst>
            </a:pPr>
            <a:endParaRPr lang="es-MX" sz="1742" dirty="0"/>
          </a:p>
          <a:p>
            <a:pPr marL="1084580" algn="just">
              <a:spcBef>
                <a:spcPts val="600"/>
              </a:spcBef>
              <a:spcAft>
                <a:spcPts val="0"/>
              </a:spcAft>
              <a:tabLst>
                <a:tab pos="540385" algn="l"/>
              </a:tabLst>
            </a:pPr>
            <a:endParaRPr lang="es-PE" sz="1600" dirty="0">
              <a:effectLst/>
              <a:latin typeface="Times New Roman" panose="02020603050405020304" pitchFamily="18" charset="0"/>
              <a:ea typeface="Times New Roman" panose="02020603050405020304" pitchFamily="18" charset="0"/>
            </a:endParaRPr>
          </a:p>
        </p:txBody>
      </p:sp>
      <p:sp>
        <p:nvSpPr>
          <p:cNvPr id="2" name="CuadroTexto 1">
            <a:extLst>
              <a:ext uri="{FF2B5EF4-FFF2-40B4-BE49-F238E27FC236}">
                <a16:creationId xmlns:a16="http://schemas.microsoft.com/office/drawing/2014/main" xmlns="" id="{540CF496-129C-4B49-CA3E-BA75B0FDBEA2}"/>
              </a:ext>
            </a:extLst>
          </p:cNvPr>
          <p:cNvSpPr txBox="1"/>
          <p:nvPr/>
        </p:nvSpPr>
        <p:spPr>
          <a:xfrm>
            <a:off x="213362" y="160321"/>
            <a:ext cx="9743438" cy="523220"/>
          </a:xfrm>
          <a:prstGeom prst="rect">
            <a:avLst/>
          </a:prstGeom>
          <a:noFill/>
        </p:spPr>
        <p:txBody>
          <a:bodyPr wrap="square" rtlCol="0">
            <a:spAutoFit/>
          </a:bodyPr>
          <a:lstStyle/>
          <a:p>
            <a:r>
              <a:rPr lang="es-MX" sz="2800" b="1" dirty="0">
                <a:solidFill>
                  <a:schemeClr val="bg1"/>
                </a:solidFill>
              </a:rPr>
              <a:t>“Plan Nacional de Seguridad Ciudadana 2019-2023”</a:t>
            </a:r>
          </a:p>
        </p:txBody>
      </p:sp>
    </p:spTree>
    <p:extLst>
      <p:ext uri="{BB962C8B-B14F-4D97-AF65-F5344CB8AC3E}">
        <p14:creationId xmlns:p14="http://schemas.microsoft.com/office/powerpoint/2010/main" val="41483944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áfico 6" descr="Flechas de cheurón">
            <a:extLst>
              <a:ext uri="{FF2B5EF4-FFF2-40B4-BE49-F238E27FC236}">
                <a16:creationId xmlns:a16="http://schemas.microsoft.com/office/drawing/2014/main" xmlns="" id="{BD483ADD-EFAD-4F90-A7DB-E6A94A23D94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28845" y="1292889"/>
            <a:ext cx="682361" cy="617364"/>
          </a:xfrm>
          <a:prstGeom prst="rect">
            <a:avLst/>
          </a:prstGeom>
        </p:spPr>
      </p:pic>
      <p:sp>
        <p:nvSpPr>
          <p:cNvPr id="8" name="CuadroTexto 7">
            <a:extLst>
              <a:ext uri="{FF2B5EF4-FFF2-40B4-BE49-F238E27FC236}">
                <a16:creationId xmlns:a16="http://schemas.microsoft.com/office/drawing/2014/main" xmlns="" id="{379AD50F-55BF-4FB3-AEC1-4C04132AA4BD}"/>
              </a:ext>
            </a:extLst>
          </p:cNvPr>
          <p:cNvSpPr txBox="1"/>
          <p:nvPr/>
        </p:nvSpPr>
        <p:spPr>
          <a:xfrm>
            <a:off x="1011206" y="1338314"/>
            <a:ext cx="8945594" cy="1200329"/>
          </a:xfrm>
          <a:prstGeom prst="rect">
            <a:avLst/>
          </a:prstGeom>
          <a:noFill/>
        </p:spPr>
        <p:txBody>
          <a:bodyPr wrap="square" rtlCol="0">
            <a:spAutoFit/>
          </a:bodyPr>
          <a:lstStyle/>
          <a:p>
            <a:r>
              <a:rPr lang="es-MX" sz="2400" b="1" dirty="0">
                <a:solidFill>
                  <a:srgbClr val="0070C0"/>
                </a:solidFill>
              </a:rPr>
              <a:t>Realizar operaciones conjuntas entre SUCAMEC y PNP para decomisar armas de fuego en situación de ilegalidad o irregularidad.</a:t>
            </a:r>
          </a:p>
          <a:p>
            <a:endParaRPr lang="es-PE" sz="2400" b="1" dirty="0">
              <a:solidFill>
                <a:srgbClr val="0070C0"/>
              </a:solidFill>
            </a:endParaRPr>
          </a:p>
        </p:txBody>
      </p:sp>
      <p:sp>
        <p:nvSpPr>
          <p:cNvPr id="12" name="CuadroTexto 11">
            <a:extLst>
              <a:ext uri="{FF2B5EF4-FFF2-40B4-BE49-F238E27FC236}">
                <a16:creationId xmlns:a16="http://schemas.microsoft.com/office/drawing/2014/main" xmlns="" id="{6139674C-6761-4B44-BF7C-B3BC0C35FE1F}"/>
              </a:ext>
            </a:extLst>
          </p:cNvPr>
          <p:cNvSpPr txBox="1"/>
          <p:nvPr/>
        </p:nvSpPr>
        <p:spPr>
          <a:xfrm>
            <a:off x="670025" y="2741567"/>
            <a:ext cx="10239890" cy="3690241"/>
          </a:xfrm>
          <a:prstGeom prst="rect">
            <a:avLst/>
          </a:prstGeom>
          <a:noFill/>
        </p:spPr>
        <p:txBody>
          <a:bodyPr wrap="square" rtlCol="0">
            <a:spAutoFit/>
          </a:bodyPr>
          <a:lstStyle/>
          <a:p>
            <a:pPr algn="just"/>
            <a:r>
              <a:rPr lang="es-MX" sz="1740" dirty="0"/>
              <a:t>Involucra las acciones de control denominada como inspección, en el cumplimiento del decomiso de armas de fuegos de aquellos administrados que cuenten con la licencia vencida o algún otro causal señalada en la normatividad vigente. </a:t>
            </a:r>
          </a:p>
          <a:p>
            <a:pPr algn="just"/>
            <a:endParaRPr lang="es-MX" sz="1740" dirty="0"/>
          </a:p>
          <a:p>
            <a:pPr algn="just"/>
            <a:r>
              <a:rPr lang="es-ES" sz="1740" b="1" u="sng" dirty="0">
                <a:effectLst>
                  <a:outerShdw blurRad="38100" dist="38100" dir="2700000" algn="tl">
                    <a:srgbClr val="000000">
                      <a:alpha val="43137"/>
                    </a:srgbClr>
                  </a:outerShdw>
                </a:effectLst>
              </a:rPr>
              <a:t>Año 2022:</a:t>
            </a:r>
          </a:p>
          <a:p>
            <a:pPr marL="285750" indent="-285750" algn="just">
              <a:spcBef>
                <a:spcPts val="600"/>
              </a:spcBef>
              <a:buFontTx/>
              <a:buChar char="-"/>
              <a:tabLst>
                <a:tab pos="540385" algn="l"/>
              </a:tabLst>
            </a:pPr>
            <a:r>
              <a:rPr lang="es-MX" sz="1740" dirty="0"/>
              <a:t>Se efectuaron </a:t>
            </a:r>
            <a:r>
              <a:rPr lang="es-MX" sz="1740" b="1" dirty="0"/>
              <a:t>5192 inspecciones de las 9720 programadas, </a:t>
            </a:r>
            <a:r>
              <a:rPr lang="es-MX" sz="1740" dirty="0"/>
              <a:t>no cumpliendo con la meta establecida.</a:t>
            </a:r>
          </a:p>
          <a:p>
            <a:pPr marL="285750" indent="-285750" algn="just">
              <a:spcBef>
                <a:spcPts val="600"/>
              </a:spcBef>
              <a:buFontTx/>
              <a:buChar char="-"/>
              <a:tabLst>
                <a:tab pos="540385" algn="l"/>
              </a:tabLst>
            </a:pPr>
            <a:r>
              <a:rPr lang="es-MX" sz="1740" dirty="0"/>
              <a:t>El principal motivo para el incumplimiento es el escaso personal fiscalizador.</a:t>
            </a:r>
          </a:p>
          <a:p>
            <a:pPr marL="285750" indent="-285750" algn="just">
              <a:spcBef>
                <a:spcPts val="600"/>
              </a:spcBef>
              <a:buFontTx/>
              <a:buChar char="-"/>
              <a:tabLst>
                <a:tab pos="540385" algn="l"/>
              </a:tabLst>
            </a:pPr>
            <a:endParaRPr lang="es-MX" sz="1740" dirty="0"/>
          </a:p>
          <a:p>
            <a:pPr algn="just"/>
            <a:r>
              <a:rPr lang="es-ES" sz="1740" b="1" u="sng" dirty="0">
                <a:effectLst>
                  <a:outerShdw blurRad="38100" dist="38100" dir="2700000" algn="tl">
                    <a:srgbClr val="000000">
                      <a:alpha val="43137"/>
                    </a:srgbClr>
                  </a:outerShdw>
                </a:effectLst>
              </a:rPr>
              <a:t>Año 2023:</a:t>
            </a:r>
            <a:endParaRPr lang="es-MX" sz="1740" b="1" dirty="0"/>
          </a:p>
          <a:p>
            <a:pPr marL="285750" indent="-285750" algn="just">
              <a:spcBef>
                <a:spcPts val="600"/>
              </a:spcBef>
              <a:buFontTx/>
              <a:buChar char="-"/>
              <a:tabLst>
                <a:tab pos="540385" algn="l"/>
              </a:tabLst>
            </a:pPr>
            <a:r>
              <a:rPr lang="es-MX" sz="1740" dirty="0"/>
              <a:t>A la fecha se han ejecutado </a:t>
            </a:r>
            <a:r>
              <a:rPr lang="es-MX" sz="1740" b="1" dirty="0"/>
              <a:t>1329 inspecciones de las 11880 establecidas, logrando un avance del 11.18%, </a:t>
            </a:r>
            <a:r>
              <a:rPr lang="es-MX" sz="1740" dirty="0"/>
              <a:t>habiéndose dispuestos que se tomen todas las medidas necesarias para el cumplimiento del indicador.</a:t>
            </a:r>
          </a:p>
          <a:p>
            <a:pPr marL="1084580" algn="just">
              <a:spcBef>
                <a:spcPts val="600"/>
              </a:spcBef>
              <a:spcAft>
                <a:spcPts val="0"/>
              </a:spcAft>
              <a:tabLst>
                <a:tab pos="540385" algn="l"/>
              </a:tabLst>
            </a:pPr>
            <a:endParaRPr lang="es-PE" sz="1740" dirty="0">
              <a:effectLst/>
              <a:ea typeface="Times New Roman" panose="02020603050405020304" pitchFamily="18" charset="0"/>
            </a:endParaRPr>
          </a:p>
        </p:txBody>
      </p:sp>
      <p:sp>
        <p:nvSpPr>
          <p:cNvPr id="2" name="CuadroTexto 1">
            <a:extLst>
              <a:ext uri="{FF2B5EF4-FFF2-40B4-BE49-F238E27FC236}">
                <a16:creationId xmlns:a16="http://schemas.microsoft.com/office/drawing/2014/main" xmlns="" id="{540CF496-129C-4B49-CA3E-BA75B0FDBEA2}"/>
              </a:ext>
            </a:extLst>
          </p:cNvPr>
          <p:cNvSpPr txBox="1"/>
          <p:nvPr/>
        </p:nvSpPr>
        <p:spPr>
          <a:xfrm>
            <a:off x="213362" y="160321"/>
            <a:ext cx="9743438" cy="523220"/>
          </a:xfrm>
          <a:prstGeom prst="rect">
            <a:avLst/>
          </a:prstGeom>
          <a:noFill/>
        </p:spPr>
        <p:txBody>
          <a:bodyPr wrap="square" rtlCol="0">
            <a:spAutoFit/>
          </a:bodyPr>
          <a:lstStyle/>
          <a:p>
            <a:r>
              <a:rPr lang="es-MX" sz="2800" b="1" dirty="0">
                <a:solidFill>
                  <a:schemeClr val="bg1"/>
                </a:solidFill>
              </a:rPr>
              <a:t>“Plan Nacional de Seguridad Ciudadana 2019-2023”</a:t>
            </a:r>
          </a:p>
        </p:txBody>
      </p:sp>
    </p:spTree>
    <p:extLst>
      <p:ext uri="{BB962C8B-B14F-4D97-AF65-F5344CB8AC3E}">
        <p14:creationId xmlns:p14="http://schemas.microsoft.com/office/powerpoint/2010/main" val="8402594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áfico 6" descr="Flechas de cheurón">
            <a:extLst>
              <a:ext uri="{FF2B5EF4-FFF2-40B4-BE49-F238E27FC236}">
                <a16:creationId xmlns:a16="http://schemas.microsoft.com/office/drawing/2014/main" xmlns="" id="{BD483ADD-EFAD-4F90-A7DB-E6A94A23D94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28845" y="1292889"/>
            <a:ext cx="682361" cy="617364"/>
          </a:xfrm>
          <a:prstGeom prst="rect">
            <a:avLst/>
          </a:prstGeom>
        </p:spPr>
      </p:pic>
      <p:sp>
        <p:nvSpPr>
          <p:cNvPr id="8" name="CuadroTexto 7">
            <a:extLst>
              <a:ext uri="{FF2B5EF4-FFF2-40B4-BE49-F238E27FC236}">
                <a16:creationId xmlns:a16="http://schemas.microsoft.com/office/drawing/2014/main" xmlns="" id="{379AD50F-55BF-4FB3-AEC1-4C04132AA4BD}"/>
              </a:ext>
            </a:extLst>
          </p:cNvPr>
          <p:cNvSpPr txBox="1"/>
          <p:nvPr/>
        </p:nvSpPr>
        <p:spPr>
          <a:xfrm>
            <a:off x="1011206" y="1292889"/>
            <a:ext cx="9166464" cy="1200329"/>
          </a:xfrm>
          <a:prstGeom prst="rect">
            <a:avLst/>
          </a:prstGeom>
          <a:noFill/>
        </p:spPr>
        <p:txBody>
          <a:bodyPr wrap="square" rtlCol="0">
            <a:spAutoFit/>
          </a:bodyPr>
          <a:lstStyle/>
          <a:p>
            <a:r>
              <a:rPr lang="es-MX" sz="2400" b="1" dirty="0">
                <a:solidFill>
                  <a:srgbClr val="0070C0"/>
                </a:solidFill>
              </a:rPr>
              <a:t>Implementar el Sistema IBIS (Sistema Integrado de Identificación Balística) para el registro de armas, casquillos y proyectiles de criminalística en las sedes remotas de las regiones policiales.</a:t>
            </a:r>
          </a:p>
        </p:txBody>
      </p:sp>
      <p:sp>
        <p:nvSpPr>
          <p:cNvPr id="12" name="CuadroTexto 11">
            <a:extLst>
              <a:ext uri="{FF2B5EF4-FFF2-40B4-BE49-F238E27FC236}">
                <a16:creationId xmlns:a16="http://schemas.microsoft.com/office/drawing/2014/main" xmlns="" id="{6139674C-6761-4B44-BF7C-B3BC0C35FE1F}"/>
              </a:ext>
            </a:extLst>
          </p:cNvPr>
          <p:cNvSpPr txBox="1"/>
          <p:nvPr/>
        </p:nvSpPr>
        <p:spPr>
          <a:xfrm>
            <a:off x="503583" y="2969530"/>
            <a:ext cx="10522227" cy="3609258"/>
          </a:xfrm>
          <a:prstGeom prst="rect">
            <a:avLst/>
          </a:prstGeom>
          <a:noFill/>
        </p:spPr>
        <p:txBody>
          <a:bodyPr wrap="square" rtlCol="0">
            <a:spAutoFit/>
          </a:bodyPr>
          <a:lstStyle/>
          <a:p>
            <a:pPr algn="just"/>
            <a:r>
              <a:rPr lang="es-MX" sz="1700" dirty="0"/>
              <a:t>Si bien en el PNSC figura como responsable de su ejecución a la PNP – DIRCRI y la SUCAMEC, la PNP es el órgano encargado del monitoreo y el responsable de la implementación del Sistema IBIS en sus respectivas regiones policiales.</a:t>
            </a:r>
          </a:p>
          <a:p>
            <a:pPr algn="just"/>
            <a:endParaRPr lang="es-MX" sz="1700" dirty="0"/>
          </a:p>
          <a:p>
            <a:pPr algn="just"/>
            <a:r>
              <a:rPr lang="es-MX" sz="1700" dirty="0"/>
              <a:t>A la fecha, aún no se ha implementado el sistema IBIS en ninguna región policial, siendo la situación actual la siguiente:</a:t>
            </a:r>
          </a:p>
          <a:p>
            <a:pPr marL="285750" lvl="0" indent="-285750" algn="just">
              <a:lnSpc>
                <a:spcPct val="107000"/>
              </a:lnSpc>
              <a:buFontTx/>
              <a:buChar char="-"/>
            </a:pPr>
            <a:r>
              <a:rPr lang="es-MX" sz="1700" dirty="0"/>
              <a:t>Se cuenta con tres locales acondicionados: Zona Centro (Lima), Zona Norte (Chiclayo) y Zona sur (Arequipa); así como el equipo especializado para los referidos locales. También se tienen l</a:t>
            </a:r>
            <a:r>
              <a:rPr lang="es-PE" sz="1700" dirty="0"/>
              <a:t>os Cajones Recuperadores Hidráulicos para la obtención de las muestras mediante disparos experimentales (09ENE2023), sin conexión hidráulica.</a:t>
            </a:r>
          </a:p>
          <a:p>
            <a:pPr marL="285750" lvl="0" indent="-285750" algn="just">
              <a:lnSpc>
                <a:spcPct val="107000"/>
              </a:lnSpc>
              <a:spcAft>
                <a:spcPts val="800"/>
              </a:spcAft>
              <a:buFontTx/>
              <a:buChar char="-"/>
            </a:pPr>
            <a:r>
              <a:rPr lang="es-PE" sz="1700" dirty="0"/>
              <a:t>El Equipo complementario (computadoras, impresoras entre otros para el proceso administrativo, registro y seguridad de las sedes IBIS-Registro) sigue pendiente de adquisición.</a:t>
            </a:r>
            <a:r>
              <a:rPr lang="es-MX" sz="1700" dirty="0"/>
              <a:t> Asimismo, la PNP </a:t>
            </a:r>
            <a:r>
              <a:rPr lang="es-PE" sz="1700" dirty="0"/>
              <a:t>viene gestionando la aprobación de la normativa legal que permita la aprobación del Certificado de IBIS Registro en el TUPA Institucional.</a:t>
            </a:r>
          </a:p>
        </p:txBody>
      </p:sp>
      <p:sp>
        <p:nvSpPr>
          <p:cNvPr id="2" name="CuadroTexto 1">
            <a:extLst>
              <a:ext uri="{FF2B5EF4-FFF2-40B4-BE49-F238E27FC236}">
                <a16:creationId xmlns:a16="http://schemas.microsoft.com/office/drawing/2014/main" xmlns="" id="{540CF496-129C-4B49-CA3E-BA75B0FDBEA2}"/>
              </a:ext>
            </a:extLst>
          </p:cNvPr>
          <p:cNvSpPr txBox="1"/>
          <p:nvPr/>
        </p:nvSpPr>
        <p:spPr>
          <a:xfrm>
            <a:off x="213362" y="160321"/>
            <a:ext cx="9743438" cy="523220"/>
          </a:xfrm>
          <a:prstGeom prst="rect">
            <a:avLst/>
          </a:prstGeom>
          <a:noFill/>
        </p:spPr>
        <p:txBody>
          <a:bodyPr wrap="square" rtlCol="0">
            <a:spAutoFit/>
          </a:bodyPr>
          <a:lstStyle/>
          <a:p>
            <a:r>
              <a:rPr lang="es-MX" sz="2800" b="1" dirty="0">
                <a:solidFill>
                  <a:schemeClr val="bg1"/>
                </a:solidFill>
              </a:rPr>
              <a:t>“Plan Nacional de Seguridad Ciudadana 2019-2023”</a:t>
            </a:r>
          </a:p>
        </p:txBody>
      </p:sp>
    </p:spTree>
    <p:extLst>
      <p:ext uri="{BB962C8B-B14F-4D97-AF65-F5344CB8AC3E}">
        <p14:creationId xmlns:p14="http://schemas.microsoft.com/office/powerpoint/2010/main" val="6852778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áfico 6" descr="Flechas de cheurón">
            <a:extLst>
              <a:ext uri="{FF2B5EF4-FFF2-40B4-BE49-F238E27FC236}">
                <a16:creationId xmlns:a16="http://schemas.microsoft.com/office/drawing/2014/main" xmlns="" id="{BD483ADD-EFAD-4F90-A7DB-E6A94A23D94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28845" y="1292889"/>
            <a:ext cx="682361" cy="617364"/>
          </a:xfrm>
          <a:prstGeom prst="rect">
            <a:avLst/>
          </a:prstGeom>
        </p:spPr>
      </p:pic>
      <p:sp>
        <p:nvSpPr>
          <p:cNvPr id="8" name="CuadroTexto 7">
            <a:extLst>
              <a:ext uri="{FF2B5EF4-FFF2-40B4-BE49-F238E27FC236}">
                <a16:creationId xmlns:a16="http://schemas.microsoft.com/office/drawing/2014/main" xmlns="" id="{379AD50F-55BF-4FB3-AEC1-4C04132AA4BD}"/>
              </a:ext>
            </a:extLst>
          </p:cNvPr>
          <p:cNvSpPr txBox="1"/>
          <p:nvPr/>
        </p:nvSpPr>
        <p:spPr>
          <a:xfrm>
            <a:off x="1011206" y="1292889"/>
            <a:ext cx="8945594" cy="830997"/>
          </a:xfrm>
          <a:prstGeom prst="rect">
            <a:avLst/>
          </a:prstGeom>
          <a:noFill/>
        </p:spPr>
        <p:txBody>
          <a:bodyPr wrap="square" rtlCol="0">
            <a:spAutoFit/>
          </a:bodyPr>
          <a:lstStyle/>
          <a:p>
            <a:r>
              <a:rPr lang="es-MX" sz="2400" b="1" dirty="0">
                <a:solidFill>
                  <a:srgbClr val="0070C0"/>
                </a:solidFill>
              </a:rPr>
              <a:t>Realizar inspecciones in situ del personal de empresas de seguridad privada.</a:t>
            </a:r>
          </a:p>
        </p:txBody>
      </p:sp>
      <p:sp>
        <p:nvSpPr>
          <p:cNvPr id="12" name="CuadroTexto 11">
            <a:extLst>
              <a:ext uri="{FF2B5EF4-FFF2-40B4-BE49-F238E27FC236}">
                <a16:creationId xmlns:a16="http://schemas.microsoft.com/office/drawing/2014/main" xmlns="" id="{6139674C-6761-4B44-BF7C-B3BC0C35FE1F}"/>
              </a:ext>
            </a:extLst>
          </p:cNvPr>
          <p:cNvSpPr txBox="1"/>
          <p:nvPr/>
        </p:nvSpPr>
        <p:spPr>
          <a:xfrm>
            <a:off x="670025" y="2224733"/>
            <a:ext cx="10239890" cy="4216539"/>
          </a:xfrm>
          <a:prstGeom prst="rect">
            <a:avLst/>
          </a:prstGeom>
          <a:noFill/>
        </p:spPr>
        <p:txBody>
          <a:bodyPr wrap="square" rtlCol="0">
            <a:spAutoFit/>
          </a:bodyPr>
          <a:lstStyle/>
          <a:p>
            <a:pPr algn="just"/>
            <a:r>
              <a:rPr lang="es-MX" sz="1700" dirty="0"/>
              <a:t>Involucra las acciones de control denominadas como inspecciones, ejecutadas de manera presencial, a los agentes que brindan servicio de seguridad privada en los establecimiento o entidades públicas que custodian.</a:t>
            </a:r>
          </a:p>
          <a:p>
            <a:pPr algn="just"/>
            <a:endParaRPr lang="es-MX" sz="1700" dirty="0"/>
          </a:p>
          <a:p>
            <a:pPr algn="just"/>
            <a:r>
              <a:rPr lang="es-ES" sz="1700" b="1" u="sng" dirty="0">
                <a:effectLst>
                  <a:outerShdw blurRad="38100" dist="38100" dir="2700000" algn="tl">
                    <a:srgbClr val="000000">
                      <a:alpha val="43137"/>
                    </a:srgbClr>
                  </a:outerShdw>
                </a:effectLst>
              </a:rPr>
              <a:t>Año 2022:</a:t>
            </a:r>
          </a:p>
          <a:p>
            <a:pPr marL="285750" indent="-285750" algn="just">
              <a:spcBef>
                <a:spcPts val="600"/>
              </a:spcBef>
              <a:buFontTx/>
              <a:buChar char="-"/>
              <a:tabLst>
                <a:tab pos="540385" algn="l"/>
              </a:tabLst>
            </a:pPr>
            <a:r>
              <a:rPr lang="es-MX" sz="1700" dirty="0"/>
              <a:t>Se llevaron a cabo </a:t>
            </a:r>
            <a:r>
              <a:rPr lang="es-MX" sz="1700" b="1" dirty="0"/>
              <a:t>7706 inspecciones, de un total de 9800</a:t>
            </a:r>
            <a:r>
              <a:rPr lang="es-MX" sz="1700" dirty="0"/>
              <a:t>, no logrando el cumplimiento de la meta establecida para dicho año.</a:t>
            </a:r>
          </a:p>
          <a:p>
            <a:pPr marL="285750" indent="-285750" algn="just">
              <a:spcBef>
                <a:spcPts val="600"/>
              </a:spcBef>
              <a:buFontTx/>
              <a:buChar char="-"/>
              <a:tabLst>
                <a:tab pos="540385" algn="l"/>
              </a:tabLst>
            </a:pPr>
            <a:endParaRPr lang="es-MX" sz="1700" dirty="0"/>
          </a:p>
          <a:p>
            <a:pPr algn="just"/>
            <a:r>
              <a:rPr lang="es-ES" sz="1700" b="1" u="sng" dirty="0">
                <a:effectLst>
                  <a:outerShdw blurRad="38100" dist="38100" dir="2700000" algn="tl">
                    <a:srgbClr val="000000">
                      <a:alpha val="43137"/>
                    </a:srgbClr>
                  </a:outerShdw>
                </a:effectLst>
              </a:rPr>
              <a:t>Año 2023:</a:t>
            </a:r>
            <a:endParaRPr lang="es-MX" sz="1700" b="1" dirty="0"/>
          </a:p>
          <a:p>
            <a:pPr marL="285750" indent="-285750" algn="just">
              <a:spcBef>
                <a:spcPts val="600"/>
              </a:spcBef>
              <a:buFontTx/>
              <a:buChar char="-"/>
              <a:tabLst>
                <a:tab pos="540385" algn="l"/>
              </a:tabLst>
            </a:pPr>
            <a:r>
              <a:rPr lang="es-MX" sz="1700" dirty="0"/>
              <a:t>A la fecha se han ejecutado </a:t>
            </a:r>
            <a:r>
              <a:rPr lang="es-MX" sz="1700" b="1" dirty="0"/>
              <a:t>117 inspecciones de las 10880 establecidas. </a:t>
            </a:r>
          </a:p>
          <a:p>
            <a:pPr marL="285750" indent="-285750" algn="just">
              <a:spcBef>
                <a:spcPts val="600"/>
              </a:spcBef>
              <a:buFontTx/>
              <a:buChar char="-"/>
              <a:tabLst>
                <a:tab pos="540385" algn="l"/>
              </a:tabLst>
            </a:pPr>
            <a:r>
              <a:rPr lang="es-MX" sz="1700" dirty="0"/>
              <a:t>Es importante señalar que, actualmente, la capacidad operativa de la SUCAMEC es la siguiente: </a:t>
            </a:r>
            <a:r>
              <a:rPr lang="es-MX" sz="1700" b="1" dirty="0"/>
              <a:t>31 personas que trabajan en Lima; y 34 personas distribuidas en los órganos desconcentrados.</a:t>
            </a:r>
          </a:p>
          <a:p>
            <a:pPr algn="just">
              <a:spcBef>
                <a:spcPts val="600"/>
              </a:spcBef>
              <a:tabLst>
                <a:tab pos="540385" algn="l"/>
              </a:tabLst>
            </a:pPr>
            <a:endParaRPr lang="es-MX" sz="1700" dirty="0"/>
          </a:p>
          <a:p>
            <a:pPr algn="just">
              <a:spcBef>
                <a:spcPts val="600"/>
              </a:spcBef>
              <a:tabLst>
                <a:tab pos="540385" algn="l"/>
              </a:tabLst>
            </a:pPr>
            <a:r>
              <a:rPr lang="es-MX" sz="1700" dirty="0"/>
              <a:t>La SUCAMEC ha cumplido con la elaboración del proyecto de Reglamento del Decreto Legislativo 1213, “Ley de servicio de seguridad privada”. Nos encontramos a la espera de su aprobación y promulgación.</a:t>
            </a:r>
          </a:p>
        </p:txBody>
      </p:sp>
      <p:sp>
        <p:nvSpPr>
          <p:cNvPr id="2" name="CuadroTexto 1">
            <a:extLst>
              <a:ext uri="{FF2B5EF4-FFF2-40B4-BE49-F238E27FC236}">
                <a16:creationId xmlns:a16="http://schemas.microsoft.com/office/drawing/2014/main" xmlns="" id="{540CF496-129C-4B49-CA3E-BA75B0FDBEA2}"/>
              </a:ext>
            </a:extLst>
          </p:cNvPr>
          <p:cNvSpPr txBox="1"/>
          <p:nvPr/>
        </p:nvSpPr>
        <p:spPr>
          <a:xfrm>
            <a:off x="213362" y="160321"/>
            <a:ext cx="9743438" cy="523220"/>
          </a:xfrm>
          <a:prstGeom prst="rect">
            <a:avLst/>
          </a:prstGeom>
          <a:noFill/>
        </p:spPr>
        <p:txBody>
          <a:bodyPr wrap="square" rtlCol="0">
            <a:spAutoFit/>
          </a:bodyPr>
          <a:lstStyle/>
          <a:p>
            <a:r>
              <a:rPr lang="es-MX" sz="2800" b="1" dirty="0">
                <a:solidFill>
                  <a:schemeClr val="bg1"/>
                </a:solidFill>
              </a:rPr>
              <a:t>“Plan Nacional de Seguridad Ciudadana 2019-2023”</a:t>
            </a:r>
          </a:p>
        </p:txBody>
      </p:sp>
    </p:spTree>
    <p:extLst>
      <p:ext uri="{BB962C8B-B14F-4D97-AF65-F5344CB8AC3E}">
        <p14:creationId xmlns:p14="http://schemas.microsoft.com/office/powerpoint/2010/main" val="28681170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áfico 6" descr="Flechas de cheurón">
            <a:extLst>
              <a:ext uri="{FF2B5EF4-FFF2-40B4-BE49-F238E27FC236}">
                <a16:creationId xmlns:a16="http://schemas.microsoft.com/office/drawing/2014/main" xmlns="" id="{BD483ADD-EFAD-4F90-A7DB-E6A94A23D94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28845" y="1292889"/>
            <a:ext cx="682361" cy="617364"/>
          </a:xfrm>
          <a:prstGeom prst="rect">
            <a:avLst/>
          </a:prstGeom>
        </p:spPr>
      </p:pic>
      <p:sp>
        <p:nvSpPr>
          <p:cNvPr id="8" name="CuadroTexto 7">
            <a:extLst>
              <a:ext uri="{FF2B5EF4-FFF2-40B4-BE49-F238E27FC236}">
                <a16:creationId xmlns:a16="http://schemas.microsoft.com/office/drawing/2014/main" xmlns="" id="{379AD50F-55BF-4FB3-AEC1-4C04132AA4BD}"/>
              </a:ext>
            </a:extLst>
          </p:cNvPr>
          <p:cNvSpPr txBox="1"/>
          <p:nvPr/>
        </p:nvSpPr>
        <p:spPr>
          <a:xfrm>
            <a:off x="1011206" y="1338314"/>
            <a:ext cx="8945594" cy="1200329"/>
          </a:xfrm>
          <a:prstGeom prst="rect">
            <a:avLst/>
          </a:prstGeom>
          <a:noFill/>
        </p:spPr>
        <p:txBody>
          <a:bodyPr wrap="square" rtlCol="0">
            <a:spAutoFit/>
          </a:bodyPr>
          <a:lstStyle/>
          <a:p>
            <a:r>
              <a:rPr lang="es-MX" sz="2400" b="1" dirty="0">
                <a:solidFill>
                  <a:srgbClr val="0070C0"/>
                </a:solidFill>
              </a:rPr>
              <a:t>Fiscalizar a empresas de seguridad privada para el incremento de los estándares de procesos de control para aumentar la seguridad de custodia de armas.</a:t>
            </a:r>
            <a:endParaRPr lang="es-PE" sz="2400" b="1" dirty="0">
              <a:solidFill>
                <a:srgbClr val="0070C0"/>
              </a:solidFill>
            </a:endParaRPr>
          </a:p>
        </p:txBody>
      </p:sp>
      <p:sp>
        <p:nvSpPr>
          <p:cNvPr id="12" name="CuadroTexto 11">
            <a:extLst>
              <a:ext uri="{FF2B5EF4-FFF2-40B4-BE49-F238E27FC236}">
                <a16:creationId xmlns:a16="http://schemas.microsoft.com/office/drawing/2014/main" xmlns="" id="{6139674C-6761-4B44-BF7C-B3BC0C35FE1F}"/>
              </a:ext>
            </a:extLst>
          </p:cNvPr>
          <p:cNvSpPr txBox="1"/>
          <p:nvPr/>
        </p:nvSpPr>
        <p:spPr>
          <a:xfrm>
            <a:off x="670025" y="2542786"/>
            <a:ext cx="10239890" cy="3976473"/>
          </a:xfrm>
          <a:prstGeom prst="rect">
            <a:avLst/>
          </a:prstGeom>
          <a:noFill/>
        </p:spPr>
        <p:txBody>
          <a:bodyPr wrap="square" rtlCol="0">
            <a:spAutoFit/>
          </a:bodyPr>
          <a:lstStyle/>
          <a:p>
            <a:pPr algn="just"/>
            <a:r>
              <a:rPr lang="es-MX" sz="1740" dirty="0"/>
              <a:t>Involucra las acciones de control denominada como inspección y verificación efectuada a las empresas de seguridad privada, de manera presencial, las cuales deben de cumplir con los requisitos mínimos de seguridad según la normatividad vigente.</a:t>
            </a:r>
          </a:p>
          <a:p>
            <a:pPr algn="just"/>
            <a:endParaRPr lang="es-MX" sz="1740" dirty="0"/>
          </a:p>
          <a:p>
            <a:pPr algn="just"/>
            <a:r>
              <a:rPr lang="es-ES" sz="1740" b="1" u="sng" dirty="0">
                <a:effectLst>
                  <a:outerShdw blurRad="38100" dist="38100" dir="2700000" algn="tl">
                    <a:srgbClr val="000000">
                      <a:alpha val="43137"/>
                    </a:srgbClr>
                  </a:outerShdw>
                </a:effectLst>
              </a:rPr>
              <a:t>Año 2022:</a:t>
            </a:r>
          </a:p>
          <a:p>
            <a:pPr marL="285750" indent="-285750" algn="just">
              <a:spcBef>
                <a:spcPts val="600"/>
              </a:spcBef>
              <a:buFontTx/>
              <a:buChar char="-"/>
              <a:tabLst>
                <a:tab pos="540385" algn="l"/>
              </a:tabLst>
            </a:pPr>
            <a:r>
              <a:rPr lang="es-MX" sz="1740" dirty="0"/>
              <a:t>Se llevaron a cabo </a:t>
            </a:r>
            <a:r>
              <a:rPr lang="es-MX" sz="1740" b="1" dirty="0"/>
              <a:t>2913 inspecciones y verificaciones, de las 700 establecidas</a:t>
            </a:r>
            <a:r>
              <a:rPr lang="es-MX" sz="1740" dirty="0"/>
              <a:t>, superando la meta establecida.</a:t>
            </a:r>
          </a:p>
          <a:p>
            <a:pPr marL="285750" indent="-285750" algn="just">
              <a:spcBef>
                <a:spcPts val="600"/>
              </a:spcBef>
              <a:buFontTx/>
              <a:buChar char="-"/>
              <a:tabLst>
                <a:tab pos="540385" algn="l"/>
              </a:tabLst>
            </a:pPr>
            <a:endParaRPr lang="es-MX" sz="1740" dirty="0"/>
          </a:p>
          <a:p>
            <a:pPr algn="just"/>
            <a:r>
              <a:rPr lang="es-ES" sz="1740" b="1" u="sng" dirty="0">
                <a:effectLst>
                  <a:outerShdw blurRad="38100" dist="38100" dir="2700000" algn="tl">
                    <a:srgbClr val="000000">
                      <a:alpha val="43137"/>
                    </a:srgbClr>
                  </a:outerShdw>
                </a:effectLst>
              </a:rPr>
              <a:t>Año 2023:</a:t>
            </a:r>
            <a:endParaRPr lang="es-MX" sz="1740" b="1" dirty="0"/>
          </a:p>
          <a:p>
            <a:pPr marL="285750" indent="-285750" algn="just">
              <a:spcBef>
                <a:spcPts val="600"/>
              </a:spcBef>
              <a:buFontTx/>
              <a:buChar char="-"/>
              <a:tabLst>
                <a:tab pos="540385" algn="l"/>
              </a:tabLst>
            </a:pPr>
            <a:r>
              <a:rPr lang="es-MX" sz="1740" dirty="0"/>
              <a:t>A la fecha se han ejecutado </a:t>
            </a:r>
            <a:r>
              <a:rPr lang="es-MX" sz="1740" b="1" dirty="0"/>
              <a:t>238 acciones de las 800 establecidas. </a:t>
            </a:r>
          </a:p>
          <a:p>
            <a:pPr algn="just">
              <a:spcBef>
                <a:spcPts val="600"/>
              </a:spcBef>
              <a:tabLst>
                <a:tab pos="540385" algn="l"/>
              </a:tabLst>
            </a:pPr>
            <a:endParaRPr lang="es-MX" sz="1740" b="1" dirty="0"/>
          </a:p>
          <a:p>
            <a:pPr algn="just">
              <a:spcBef>
                <a:spcPts val="600"/>
              </a:spcBef>
              <a:tabLst>
                <a:tab pos="540385" algn="l"/>
              </a:tabLst>
            </a:pPr>
            <a:r>
              <a:rPr lang="es-MX" sz="1800" dirty="0"/>
              <a:t>La SUCAMEC ha cumplido con la elaboración del proyecto de Reglamento del Decreto Legislativo 1213, “Ley de servicio de seguridad privada”. Nos encontramos a la espera de su aprobación y promulgación.</a:t>
            </a:r>
            <a:endParaRPr lang="es-PE" sz="1740" dirty="0">
              <a:effectLst/>
              <a:ea typeface="Times New Roman" panose="02020603050405020304" pitchFamily="18" charset="0"/>
            </a:endParaRPr>
          </a:p>
        </p:txBody>
      </p:sp>
      <p:sp>
        <p:nvSpPr>
          <p:cNvPr id="2" name="CuadroTexto 1">
            <a:extLst>
              <a:ext uri="{FF2B5EF4-FFF2-40B4-BE49-F238E27FC236}">
                <a16:creationId xmlns:a16="http://schemas.microsoft.com/office/drawing/2014/main" xmlns="" id="{540CF496-129C-4B49-CA3E-BA75B0FDBEA2}"/>
              </a:ext>
            </a:extLst>
          </p:cNvPr>
          <p:cNvSpPr txBox="1"/>
          <p:nvPr/>
        </p:nvSpPr>
        <p:spPr>
          <a:xfrm>
            <a:off x="213362" y="160321"/>
            <a:ext cx="9743438" cy="523220"/>
          </a:xfrm>
          <a:prstGeom prst="rect">
            <a:avLst/>
          </a:prstGeom>
          <a:noFill/>
        </p:spPr>
        <p:txBody>
          <a:bodyPr wrap="square" rtlCol="0">
            <a:spAutoFit/>
          </a:bodyPr>
          <a:lstStyle/>
          <a:p>
            <a:r>
              <a:rPr lang="es-MX" sz="2800" b="1" dirty="0">
                <a:solidFill>
                  <a:schemeClr val="bg1"/>
                </a:solidFill>
              </a:rPr>
              <a:t>“Plan Nacional de Seguridad Ciudadana 2019-2023”</a:t>
            </a:r>
          </a:p>
        </p:txBody>
      </p:sp>
    </p:spTree>
    <p:extLst>
      <p:ext uri="{BB962C8B-B14F-4D97-AF65-F5344CB8AC3E}">
        <p14:creationId xmlns:p14="http://schemas.microsoft.com/office/powerpoint/2010/main" val="42574186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áfico 6" descr="Flechas de cheurón">
            <a:extLst>
              <a:ext uri="{FF2B5EF4-FFF2-40B4-BE49-F238E27FC236}">
                <a16:creationId xmlns:a16="http://schemas.microsoft.com/office/drawing/2014/main" xmlns="" id="{BD483ADD-EFAD-4F90-A7DB-E6A94A23D94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28845" y="1292889"/>
            <a:ext cx="682361" cy="617364"/>
          </a:xfrm>
          <a:prstGeom prst="rect">
            <a:avLst/>
          </a:prstGeom>
        </p:spPr>
      </p:pic>
      <p:sp>
        <p:nvSpPr>
          <p:cNvPr id="8" name="CuadroTexto 7">
            <a:extLst>
              <a:ext uri="{FF2B5EF4-FFF2-40B4-BE49-F238E27FC236}">
                <a16:creationId xmlns:a16="http://schemas.microsoft.com/office/drawing/2014/main" xmlns="" id="{379AD50F-55BF-4FB3-AEC1-4C04132AA4BD}"/>
              </a:ext>
            </a:extLst>
          </p:cNvPr>
          <p:cNvSpPr txBox="1"/>
          <p:nvPr/>
        </p:nvSpPr>
        <p:spPr>
          <a:xfrm>
            <a:off x="1011206" y="1338314"/>
            <a:ext cx="9743438" cy="1200329"/>
          </a:xfrm>
          <a:prstGeom prst="rect">
            <a:avLst/>
          </a:prstGeom>
          <a:noFill/>
        </p:spPr>
        <p:txBody>
          <a:bodyPr wrap="square" rtlCol="0">
            <a:spAutoFit/>
          </a:bodyPr>
          <a:lstStyle/>
          <a:p>
            <a:r>
              <a:rPr lang="es-MX" sz="2400" b="1" dirty="0">
                <a:solidFill>
                  <a:srgbClr val="0070C0"/>
                </a:solidFill>
              </a:rPr>
              <a:t>Fiscalizar a empresas comercializadoras de armas, municiones y materiales relacionados de uso civil, con la finalidad de comprobar el cumplimiento de los requisitos y aumentar la seguridad de custodia de armas.</a:t>
            </a:r>
            <a:endParaRPr lang="es-PE" sz="2400" b="1" dirty="0">
              <a:solidFill>
                <a:srgbClr val="0070C0"/>
              </a:solidFill>
            </a:endParaRPr>
          </a:p>
        </p:txBody>
      </p:sp>
      <p:sp>
        <p:nvSpPr>
          <p:cNvPr id="12" name="CuadroTexto 11">
            <a:extLst>
              <a:ext uri="{FF2B5EF4-FFF2-40B4-BE49-F238E27FC236}">
                <a16:creationId xmlns:a16="http://schemas.microsoft.com/office/drawing/2014/main" xmlns="" id="{6139674C-6761-4B44-BF7C-B3BC0C35FE1F}"/>
              </a:ext>
            </a:extLst>
          </p:cNvPr>
          <p:cNvSpPr txBox="1"/>
          <p:nvPr/>
        </p:nvSpPr>
        <p:spPr>
          <a:xfrm>
            <a:off x="670025" y="2542786"/>
            <a:ext cx="10239890" cy="3613938"/>
          </a:xfrm>
          <a:prstGeom prst="rect">
            <a:avLst/>
          </a:prstGeom>
          <a:noFill/>
        </p:spPr>
        <p:txBody>
          <a:bodyPr wrap="square" rtlCol="0">
            <a:spAutoFit/>
          </a:bodyPr>
          <a:lstStyle/>
          <a:p>
            <a:pPr algn="just"/>
            <a:r>
              <a:rPr lang="es-MX" sz="1740" dirty="0"/>
              <a:t>Se desarrollan acciones de control denominadas como inspección y verificación, efectuada a los locales de venta arma directa o por catálogo, de manera presencial las cuales deben de cumplir con los requisitos mínimos de seguridad según la normatividad vigente.</a:t>
            </a:r>
          </a:p>
          <a:p>
            <a:pPr algn="just"/>
            <a:endParaRPr lang="es-MX" sz="1740" dirty="0"/>
          </a:p>
          <a:p>
            <a:pPr algn="just"/>
            <a:r>
              <a:rPr lang="es-ES" sz="1740" b="1" u="sng" dirty="0">
                <a:effectLst>
                  <a:outerShdw blurRad="38100" dist="38100" dir="2700000" algn="tl">
                    <a:srgbClr val="000000">
                      <a:alpha val="43137"/>
                    </a:srgbClr>
                  </a:outerShdw>
                </a:effectLst>
              </a:rPr>
              <a:t>Año 2022:</a:t>
            </a:r>
          </a:p>
          <a:p>
            <a:pPr marL="285750" indent="-285750" algn="just">
              <a:spcBef>
                <a:spcPts val="600"/>
              </a:spcBef>
              <a:buFontTx/>
              <a:buChar char="-"/>
              <a:tabLst>
                <a:tab pos="540385" algn="l"/>
              </a:tabLst>
            </a:pPr>
            <a:r>
              <a:rPr lang="es-MX" sz="1740" dirty="0"/>
              <a:t>Se llevaron a cabo 93 fiscalizaciones de las 141 programadas</a:t>
            </a:r>
            <a:r>
              <a:rPr lang="es-MX" sz="1740" b="1" dirty="0"/>
              <a:t>, </a:t>
            </a:r>
            <a:r>
              <a:rPr lang="es-MX" sz="1740" dirty="0"/>
              <a:t>las cuales representan </a:t>
            </a:r>
            <a:r>
              <a:rPr lang="es-MX" sz="1740" b="1" dirty="0"/>
              <a:t>un logro del 65.95%, superando la meta establecida del 54%.</a:t>
            </a:r>
          </a:p>
          <a:p>
            <a:pPr marL="285750" indent="-285750" algn="just">
              <a:spcBef>
                <a:spcPts val="600"/>
              </a:spcBef>
              <a:buFontTx/>
              <a:buChar char="-"/>
              <a:tabLst>
                <a:tab pos="540385" algn="l"/>
              </a:tabLst>
            </a:pPr>
            <a:endParaRPr lang="es-MX" sz="1740" dirty="0"/>
          </a:p>
          <a:p>
            <a:pPr algn="just"/>
            <a:r>
              <a:rPr lang="es-ES" sz="1740" b="1" u="sng" dirty="0">
                <a:effectLst>
                  <a:outerShdw blurRad="38100" dist="38100" dir="2700000" algn="tl">
                    <a:srgbClr val="000000">
                      <a:alpha val="43137"/>
                    </a:srgbClr>
                  </a:outerShdw>
                </a:effectLst>
              </a:rPr>
              <a:t>Año 2023:</a:t>
            </a:r>
            <a:endParaRPr lang="es-MX" sz="1740" b="1" dirty="0"/>
          </a:p>
          <a:p>
            <a:pPr marL="285750" indent="-285750" algn="just">
              <a:spcBef>
                <a:spcPts val="600"/>
              </a:spcBef>
              <a:buFontTx/>
              <a:buChar char="-"/>
              <a:tabLst>
                <a:tab pos="540385" algn="l"/>
              </a:tabLst>
            </a:pPr>
            <a:r>
              <a:rPr lang="es-MX" sz="1742" dirty="0"/>
              <a:t>A la fecha se han realizado </a:t>
            </a:r>
            <a:r>
              <a:rPr lang="es-MX" sz="1742" b="1" dirty="0"/>
              <a:t>84 fiscalizaciones de 99 acciones de control, lo cual representa un 84.8% de cumplimiento, superando la meta del 60%.</a:t>
            </a:r>
          </a:p>
          <a:p>
            <a:pPr marL="1084580" algn="just">
              <a:spcBef>
                <a:spcPts val="600"/>
              </a:spcBef>
              <a:spcAft>
                <a:spcPts val="0"/>
              </a:spcAft>
              <a:tabLst>
                <a:tab pos="540385" algn="l"/>
              </a:tabLst>
            </a:pPr>
            <a:endParaRPr lang="es-PE" sz="1740" dirty="0">
              <a:effectLst/>
              <a:ea typeface="Times New Roman" panose="02020603050405020304" pitchFamily="18" charset="0"/>
            </a:endParaRPr>
          </a:p>
        </p:txBody>
      </p:sp>
      <p:sp>
        <p:nvSpPr>
          <p:cNvPr id="2" name="CuadroTexto 1">
            <a:extLst>
              <a:ext uri="{FF2B5EF4-FFF2-40B4-BE49-F238E27FC236}">
                <a16:creationId xmlns:a16="http://schemas.microsoft.com/office/drawing/2014/main" xmlns="" id="{540CF496-129C-4B49-CA3E-BA75B0FDBEA2}"/>
              </a:ext>
            </a:extLst>
          </p:cNvPr>
          <p:cNvSpPr txBox="1"/>
          <p:nvPr/>
        </p:nvSpPr>
        <p:spPr>
          <a:xfrm>
            <a:off x="213362" y="160321"/>
            <a:ext cx="9743438" cy="523220"/>
          </a:xfrm>
          <a:prstGeom prst="rect">
            <a:avLst/>
          </a:prstGeom>
          <a:noFill/>
        </p:spPr>
        <p:txBody>
          <a:bodyPr wrap="square" rtlCol="0">
            <a:spAutoFit/>
          </a:bodyPr>
          <a:lstStyle/>
          <a:p>
            <a:r>
              <a:rPr lang="es-MX" sz="2800" b="1" dirty="0">
                <a:solidFill>
                  <a:schemeClr val="bg1"/>
                </a:solidFill>
              </a:rPr>
              <a:t>“Plan Nacional de Seguridad Ciudadana 2019-2023”</a:t>
            </a:r>
          </a:p>
        </p:txBody>
      </p:sp>
    </p:spTree>
    <p:extLst>
      <p:ext uri="{BB962C8B-B14F-4D97-AF65-F5344CB8AC3E}">
        <p14:creationId xmlns:p14="http://schemas.microsoft.com/office/powerpoint/2010/main" val="18476926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áfico 6" descr="Flechas de cheurón">
            <a:extLst>
              <a:ext uri="{FF2B5EF4-FFF2-40B4-BE49-F238E27FC236}">
                <a16:creationId xmlns:a16="http://schemas.microsoft.com/office/drawing/2014/main" xmlns="" id="{BD483ADD-EFAD-4F90-A7DB-E6A94A23D94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28845" y="1292889"/>
            <a:ext cx="682361" cy="617364"/>
          </a:xfrm>
          <a:prstGeom prst="rect">
            <a:avLst/>
          </a:prstGeom>
        </p:spPr>
      </p:pic>
      <p:sp>
        <p:nvSpPr>
          <p:cNvPr id="8" name="CuadroTexto 7">
            <a:extLst>
              <a:ext uri="{FF2B5EF4-FFF2-40B4-BE49-F238E27FC236}">
                <a16:creationId xmlns:a16="http://schemas.microsoft.com/office/drawing/2014/main" xmlns="" id="{379AD50F-55BF-4FB3-AEC1-4C04132AA4BD}"/>
              </a:ext>
            </a:extLst>
          </p:cNvPr>
          <p:cNvSpPr txBox="1"/>
          <p:nvPr/>
        </p:nvSpPr>
        <p:spPr>
          <a:xfrm>
            <a:off x="1011206" y="1338314"/>
            <a:ext cx="9743438" cy="830997"/>
          </a:xfrm>
          <a:prstGeom prst="rect">
            <a:avLst/>
          </a:prstGeom>
          <a:noFill/>
        </p:spPr>
        <p:txBody>
          <a:bodyPr wrap="square" rtlCol="0">
            <a:spAutoFit/>
          </a:bodyPr>
          <a:lstStyle/>
          <a:p>
            <a:r>
              <a:rPr lang="es-MX" sz="2400" b="1" dirty="0">
                <a:solidFill>
                  <a:srgbClr val="0070C0"/>
                </a:solidFill>
              </a:rPr>
              <a:t>Fiscalizar a empresas de seguridad privada en Lima Metropolitana y Callao con énfasis en los procesos de capacitación y evaluación.</a:t>
            </a:r>
            <a:endParaRPr lang="es-PE" sz="2400" b="1" dirty="0">
              <a:solidFill>
                <a:srgbClr val="0070C0"/>
              </a:solidFill>
            </a:endParaRPr>
          </a:p>
        </p:txBody>
      </p:sp>
      <p:sp>
        <p:nvSpPr>
          <p:cNvPr id="12" name="CuadroTexto 11">
            <a:extLst>
              <a:ext uri="{FF2B5EF4-FFF2-40B4-BE49-F238E27FC236}">
                <a16:creationId xmlns:a16="http://schemas.microsoft.com/office/drawing/2014/main" xmlns="" id="{6139674C-6761-4B44-BF7C-B3BC0C35FE1F}"/>
              </a:ext>
            </a:extLst>
          </p:cNvPr>
          <p:cNvSpPr txBox="1"/>
          <p:nvPr/>
        </p:nvSpPr>
        <p:spPr>
          <a:xfrm>
            <a:off x="670025" y="2393734"/>
            <a:ext cx="10501558" cy="4589911"/>
          </a:xfrm>
          <a:prstGeom prst="rect">
            <a:avLst/>
          </a:prstGeom>
          <a:noFill/>
        </p:spPr>
        <p:txBody>
          <a:bodyPr wrap="square" rtlCol="0">
            <a:spAutoFit/>
          </a:bodyPr>
          <a:lstStyle/>
          <a:p>
            <a:pPr algn="just"/>
            <a:r>
              <a:rPr lang="es-MX" sz="1740" dirty="0"/>
              <a:t>Involucra las acciones de control denominada como inspección a los cursos de instrucción (básico o perfeccionamiento) de manera virtual (a partir del año 2020, por tema del estado de emergencia sanitario – COVID 19) solo en Lima y Callao.</a:t>
            </a:r>
          </a:p>
          <a:p>
            <a:pPr algn="just"/>
            <a:endParaRPr lang="es-MX" sz="1740" dirty="0"/>
          </a:p>
          <a:p>
            <a:pPr algn="just"/>
            <a:r>
              <a:rPr lang="es-ES" sz="1740" b="1" u="sng" dirty="0">
                <a:effectLst>
                  <a:outerShdw blurRad="38100" dist="38100" dir="2700000" algn="tl">
                    <a:srgbClr val="000000">
                      <a:alpha val="43137"/>
                    </a:srgbClr>
                  </a:outerShdw>
                </a:effectLst>
              </a:rPr>
              <a:t>Año 2022:</a:t>
            </a:r>
          </a:p>
          <a:p>
            <a:pPr marL="285750" indent="-285750" algn="just">
              <a:spcBef>
                <a:spcPts val="600"/>
              </a:spcBef>
              <a:buFontTx/>
              <a:buChar char="-"/>
              <a:tabLst>
                <a:tab pos="540385" algn="l"/>
              </a:tabLst>
            </a:pPr>
            <a:r>
              <a:rPr lang="es-MX" sz="1740" dirty="0"/>
              <a:t>Se llevaron a cabo 1590 inspecciones de las 1590 programadas</a:t>
            </a:r>
            <a:r>
              <a:rPr lang="es-MX" sz="1740" b="1" dirty="0"/>
              <a:t>, logrando así el 100% del cumplimiento de la meta.</a:t>
            </a:r>
          </a:p>
          <a:p>
            <a:pPr marL="285750" indent="-285750" algn="just">
              <a:spcBef>
                <a:spcPts val="600"/>
              </a:spcBef>
              <a:buFontTx/>
              <a:buChar char="-"/>
              <a:tabLst>
                <a:tab pos="540385" algn="l"/>
              </a:tabLst>
            </a:pPr>
            <a:endParaRPr lang="es-MX" sz="1740" dirty="0"/>
          </a:p>
          <a:p>
            <a:pPr algn="just"/>
            <a:r>
              <a:rPr lang="es-ES" sz="1740" b="1" u="sng" dirty="0">
                <a:effectLst>
                  <a:outerShdw blurRad="38100" dist="38100" dir="2700000" algn="tl">
                    <a:srgbClr val="000000">
                      <a:alpha val="43137"/>
                    </a:srgbClr>
                  </a:outerShdw>
                </a:effectLst>
              </a:rPr>
              <a:t>Año 2023:</a:t>
            </a:r>
            <a:endParaRPr lang="es-MX" sz="1740" b="1" dirty="0"/>
          </a:p>
          <a:p>
            <a:pPr marL="285750" indent="-285750" algn="just">
              <a:spcBef>
                <a:spcPts val="600"/>
              </a:spcBef>
              <a:buFontTx/>
              <a:buChar char="-"/>
              <a:tabLst>
                <a:tab pos="540385" algn="l"/>
              </a:tabLst>
            </a:pPr>
            <a:r>
              <a:rPr lang="es-MX" sz="1742" dirty="0"/>
              <a:t>A la fecha se han realizado 106 inspecciones de las 106 programadas</a:t>
            </a:r>
            <a:r>
              <a:rPr lang="es-MX" sz="1742" b="1" dirty="0"/>
              <a:t>, logrando el 100% del cumplimiento de la meta.</a:t>
            </a:r>
            <a:endParaRPr lang="es-PE" sz="1740" b="1" dirty="0"/>
          </a:p>
          <a:p>
            <a:pPr algn="just">
              <a:spcBef>
                <a:spcPts val="600"/>
              </a:spcBef>
              <a:tabLst>
                <a:tab pos="540385" algn="l"/>
              </a:tabLst>
            </a:pPr>
            <a:endParaRPr lang="es-PE" sz="1740" b="1" dirty="0"/>
          </a:p>
          <a:p>
            <a:pPr algn="just">
              <a:spcBef>
                <a:spcPts val="600"/>
              </a:spcBef>
              <a:tabLst>
                <a:tab pos="540385" algn="l"/>
              </a:tabLst>
            </a:pPr>
            <a:r>
              <a:rPr lang="es-MX" sz="1800" dirty="0"/>
              <a:t>La SUCAMEC ha cumplido con la elaboración del proyecto de Reglamento del Decreto Legislativo 1213, “Ley de servicio de seguridad privada”. Nos encontramos a la espera de su aprobación y promulgación.</a:t>
            </a:r>
          </a:p>
          <a:p>
            <a:pPr algn="just">
              <a:spcBef>
                <a:spcPts val="600"/>
              </a:spcBef>
              <a:tabLst>
                <a:tab pos="540385" algn="l"/>
              </a:tabLst>
            </a:pPr>
            <a:endParaRPr lang="es-MX" sz="1742" b="1" dirty="0"/>
          </a:p>
        </p:txBody>
      </p:sp>
      <p:sp>
        <p:nvSpPr>
          <p:cNvPr id="2" name="CuadroTexto 1">
            <a:extLst>
              <a:ext uri="{FF2B5EF4-FFF2-40B4-BE49-F238E27FC236}">
                <a16:creationId xmlns:a16="http://schemas.microsoft.com/office/drawing/2014/main" xmlns="" id="{540CF496-129C-4B49-CA3E-BA75B0FDBEA2}"/>
              </a:ext>
            </a:extLst>
          </p:cNvPr>
          <p:cNvSpPr txBox="1"/>
          <p:nvPr/>
        </p:nvSpPr>
        <p:spPr>
          <a:xfrm>
            <a:off x="213362" y="160321"/>
            <a:ext cx="9743438" cy="523220"/>
          </a:xfrm>
          <a:prstGeom prst="rect">
            <a:avLst/>
          </a:prstGeom>
          <a:noFill/>
        </p:spPr>
        <p:txBody>
          <a:bodyPr wrap="square" rtlCol="0">
            <a:spAutoFit/>
          </a:bodyPr>
          <a:lstStyle/>
          <a:p>
            <a:r>
              <a:rPr lang="es-MX" sz="2800" b="1" dirty="0">
                <a:solidFill>
                  <a:schemeClr val="bg1"/>
                </a:solidFill>
              </a:rPr>
              <a:t>“Plan Nacional de Seguridad Ciudadana 2019-2023”</a:t>
            </a:r>
          </a:p>
        </p:txBody>
      </p:sp>
    </p:spTree>
    <p:extLst>
      <p:ext uri="{BB962C8B-B14F-4D97-AF65-F5344CB8AC3E}">
        <p14:creationId xmlns:p14="http://schemas.microsoft.com/office/powerpoint/2010/main" val="33121696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áfico 6" descr="Flechas de cheurón">
            <a:extLst>
              <a:ext uri="{FF2B5EF4-FFF2-40B4-BE49-F238E27FC236}">
                <a16:creationId xmlns:a16="http://schemas.microsoft.com/office/drawing/2014/main" xmlns="" id="{BD483ADD-EFAD-4F90-A7DB-E6A94A23D94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96325" y="1224969"/>
            <a:ext cx="682361" cy="617364"/>
          </a:xfrm>
          <a:prstGeom prst="rect">
            <a:avLst/>
          </a:prstGeom>
        </p:spPr>
      </p:pic>
      <p:sp>
        <p:nvSpPr>
          <p:cNvPr id="8" name="CuadroTexto 7">
            <a:extLst>
              <a:ext uri="{FF2B5EF4-FFF2-40B4-BE49-F238E27FC236}">
                <a16:creationId xmlns:a16="http://schemas.microsoft.com/office/drawing/2014/main" xmlns="" id="{379AD50F-55BF-4FB3-AEC1-4C04132AA4BD}"/>
              </a:ext>
            </a:extLst>
          </p:cNvPr>
          <p:cNvSpPr txBox="1"/>
          <p:nvPr/>
        </p:nvSpPr>
        <p:spPr>
          <a:xfrm>
            <a:off x="878686" y="1262945"/>
            <a:ext cx="9743438" cy="815608"/>
          </a:xfrm>
          <a:prstGeom prst="rect">
            <a:avLst/>
          </a:prstGeom>
          <a:noFill/>
        </p:spPr>
        <p:txBody>
          <a:bodyPr wrap="square" rtlCol="0">
            <a:spAutoFit/>
          </a:bodyPr>
          <a:lstStyle/>
          <a:p>
            <a:r>
              <a:rPr lang="es-MX" sz="2350" b="1" dirty="0">
                <a:solidFill>
                  <a:srgbClr val="0070C0"/>
                </a:solidFill>
              </a:rPr>
              <a:t>Implementar mecanismos de control de registro, almacenamiento, uso y baja de armas de fuego en las fuerzas armadas, policiales e instituciones privadas.</a:t>
            </a:r>
            <a:endParaRPr lang="es-PE" sz="2350" b="1" dirty="0">
              <a:solidFill>
                <a:srgbClr val="0070C0"/>
              </a:solidFill>
            </a:endParaRPr>
          </a:p>
        </p:txBody>
      </p:sp>
      <p:sp>
        <p:nvSpPr>
          <p:cNvPr id="12" name="CuadroTexto 11">
            <a:extLst>
              <a:ext uri="{FF2B5EF4-FFF2-40B4-BE49-F238E27FC236}">
                <a16:creationId xmlns:a16="http://schemas.microsoft.com/office/drawing/2014/main" xmlns="" id="{6139674C-6761-4B44-BF7C-B3BC0C35FE1F}"/>
              </a:ext>
            </a:extLst>
          </p:cNvPr>
          <p:cNvSpPr txBox="1"/>
          <p:nvPr/>
        </p:nvSpPr>
        <p:spPr>
          <a:xfrm>
            <a:off x="328845" y="2082702"/>
            <a:ext cx="10802981" cy="4457246"/>
          </a:xfrm>
          <a:prstGeom prst="rect">
            <a:avLst/>
          </a:prstGeom>
          <a:noFill/>
        </p:spPr>
        <p:txBody>
          <a:bodyPr wrap="square" rtlCol="0">
            <a:spAutoFit/>
          </a:bodyPr>
          <a:lstStyle/>
          <a:p>
            <a:pPr algn="just"/>
            <a:r>
              <a:rPr lang="es-MX" sz="1740" dirty="0"/>
              <a:t>Involucra la creación o mejora de los módulos de control implementados por la SUCAMEC.</a:t>
            </a:r>
          </a:p>
          <a:p>
            <a:pPr algn="just"/>
            <a:endParaRPr lang="es-MX" sz="1740" dirty="0"/>
          </a:p>
          <a:p>
            <a:pPr algn="just"/>
            <a:r>
              <a:rPr lang="es-ES" sz="1740" b="1" u="sng" dirty="0">
                <a:effectLst>
                  <a:outerShdw blurRad="38100" dist="38100" dir="2700000" algn="tl">
                    <a:srgbClr val="000000">
                      <a:alpha val="43137"/>
                    </a:srgbClr>
                  </a:outerShdw>
                </a:effectLst>
              </a:rPr>
              <a:t>Año 2022:</a:t>
            </a:r>
          </a:p>
          <a:p>
            <a:pPr algn="just">
              <a:spcBef>
                <a:spcPts val="600"/>
              </a:spcBef>
              <a:tabLst>
                <a:tab pos="540385" algn="l"/>
              </a:tabLst>
            </a:pPr>
            <a:r>
              <a:rPr lang="es-MX" sz="1740" dirty="0"/>
              <a:t>Se desarrollaron tres módulos de los cinco programados, logrando la meta establecida para el 2022, que era el </a:t>
            </a:r>
            <a:r>
              <a:rPr lang="es-MX" sz="1740" b="1" dirty="0"/>
              <a:t>60% de desarrollo de los módulos programados.</a:t>
            </a:r>
          </a:p>
          <a:p>
            <a:pPr marL="285750" indent="-285750" algn="just">
              <a:spcBef>
                <a:spcPts val="600"/>
              </a:spcBef>
              <a:buFontTx/>
              <a:buChar char="-"/>
              <a:tabLst>
                <a:tab pos="540385" algn="l"/>
              </a:tabLst>
            </a:pPr>
            <a:r>
              <a:rPr lang="es-MX" sz="1700" dirty="0"/>
              <a:t>Una (01) mejora en el Sistema de Armas de la SUCAMEC. Permite que las consultas de los antecedentes Judiciales y Policiales, se realice a través de la PIDE, reduciendo el tiempo de atención de los administrados.</a:t>
            </a:r>
          </a:p>
          <a:p>
            <a:pPr marL="285750" indent="-285750" algn="just">
              <a:spcBef>
                <a:spcPts val="600"/>
              </a:spcBef>
              <a:buFontTx/>
              <a:buChar char="-"/>
              <a:tabLst>
                <a:tab pos="540385" algn="l"/>
              </a:tabLst>
            </a:pPr>
            <a:r>
              <a:rPr lang="es-MX" sz="1700" dirty="0"/>
              <a:t>Una (01) mejora en el módulo de ventanilla virtual en la Plataforma SEL, permitiendo que la totalidad de expedientes ingresen de manera virtual lo cual evita posibles adulteraciones o pérdidas de documentos.</a:t>
            </a:r>
          </a:p>
          <a:p>
            <a:pPr marL="285750" indent="-285750" algn="just">
              <a:spcBef>
                <a:spcPts val="600"/>
              </a:spcBef>
              <a:buFontTx/>
              <a:buChar char="-"/>
              <a:tabLst>
                <a:tab pos="540385" algn="l"/>
              </a:tabLst>
            </a:pPr>
            <a:r>
              <a:rPr lang="es-PE" sz="1700" dirty="0">
                <a:effectLst/>
                <a:latin typeface="Calibri" panose="020F0502020204030204" pitchFamily="34" charset="0"/>
                <a:ea typeface="Calibri" panose="020F0502020204030204" pitchFamily="34" charset="0"/>
                <a:cs typeface="Times New Roman" panose="02020603050405020304" pitchFamily="18" charset="0"/>
              </a:rPr>
              <a:t>Una (01) mejora en el sistema de armas, incorporándose la toma de fotografía del usuario en los servicios de verificación de armas de fuego, evitando posibles suplantaciones.</a:t>
            </a:r>
            <a:endParaRPr lang="es-MX" sz="1700" dirty="0"/>
          </a:p>
          <a:p>
            <a:pPr algn="just"/>
            <a:endParaRPr lang="es-ES" sz="1740" b="1" u="sng" dirty="0">
              <a:effectLst>
                <a:outerShdw blurRad="38100" dist="38100" dir="2700000" algn="tl">
                  <a:srgbClr val="000000">
                    <a:alpha val="43137"/>
                  </a:srgbClr>
                </a:outerShdw>
              </a:effectLst>
            </a:endParaRPr>
          </a:p>
          <a:p>
            <a:pPr algn="just"/>
            <a:r>
              <a:rPr lang="es-ES" sz="1740" b="1" u="sng" dirty="0">
                <a:effectLst>
                  <a:outerShdw blurRad="38100" dist="38100" dir="2700000" algn="tl">
                    <a:srgbClr val="000000">
                      <a:alpha val="43137"/>
                    </a:srgbClr>
                  </a:outerShdw>
                </a:effectLst>
              </a:rPr>
              <a:t>Año 2023:</a:t>
            </a:r>
            <a:endParaRPr lang="es-MX" sz="1740" b="1" dirty="0"/>
          </a:p>
          <a:p>
            <a:pPr marL="285750" indent="-285750" algn="just">
              <a:spcBef>
                <a:spcPts val="600"/>
              </a:spcBef>
              <a:buFontTx/>
              <a:buChar char="-"/>
              <a:tabLst>
                <a:tab pos="540385" algn="l"/>
              </a:tabLst>
            </a:pPr>
            <a:r>
              <a:rPr lang="es-MX" sz="1742" dirty="0"/>
              <a:t>A la fecha, se tiene previsto la creación de un módulo, atendiendo a la promulgación de la “Directiva de control de venta de municiones en línea”. </a:t>
            </a:r>
            <a:endParaRPr lang="es-PE" sz="1740" dirty="0">
              <a:solidFill>
                <a:srgbClr val="FF0000"/>
              </a:solidFill>
              <a:effectLst/>
              <a:highlight>
                <a:srgbClr val="FFFF00"/>
              </a:highlight>
              <a:ea typeface="Times New Roman" panose="02020603050405020304" pitchFamily="18" charset="0"/>
            </a:endParaRPr>
          </a:p>
        </p:txBody>
      </p:sp>
      <p:sp>
        <p:nvSpPr>
          <p:cNvPr id="2" name="CuadroTexto 1">
            <a:extLst>
              <a:ext uri="{FF2B5EF4-FFF2-40B4-BE49-F238E27FC236}">
                <a16:creationId xmlns:a16="http://schemas.microsoft.com/office/drawing/2014/main" xmlns="" id="{540CF496-129C-4B49-CA3E-BA75B0FDBEA2}"/>
              </a:ext>
            </a:extLst>
          </p:cNvPr>
          <p:cNvSpPr txBox="1"/>
          <p:nvPr/>
        </p:nvSpPr>
        <p:spPr>
          <a:xfrm>
            <a:off x="213362" y="160321"/>
            <a:ext cx="9743438" cy="523220"/>
          </a:xfrm>
          <a:prstGeom prst="rect">
            <a:avLst/>
          </a:prstGeom>
          <a:noFill/>
        </p:spPr>
        <p:txBody>
          <a:bodyPr wrap="square" rtlCol="0">
            <a:spAutoFit/>
          </a:bodyPr>
          <a:lstStyle/>
          <a:p>
            <a:r>
              <a:rPr lang="es-MX" sz="2800" b="1" dirty="0">
                <a:solidFill>
                  <a:schemeClr val="bg1"/>
                </a:solidFill>
              </a:rPr>
              <a:t>“Plan Nacional de Seguridad Ciudadana 2019-2023”</a:t>
            </a:r>
          </a:p>
        </p:txBody>
      </p:sp>
    </p:spTree>
    <p:extLst>
      <p:ext uri="{BB962C8B-B14F-4D97-AF65-F5344CB8AC3E}">
        <p14:creationId xmlns:p14="http://schemas.microsoft.com/office/powerpoint/2010/main" val="23460290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xmlns="" id="{540CF496-129C-4B49-CA3E-BA75B0FDBEA2}"/>
              </a:ext>
            </a:extLst>
          </p:cNvPr>
          <p:cNvSpPr txBox="1"/>
          <p:nvPr/>
        </p:nvSpPr>
        <p:spPr>
          <a:xfrm>
            <a:off x="213362" y="160321"/>
            <a:ext cx="9743438" cy="523220"/>
          </a:xfrm>
          <a:prstGeom prst="rect">
            <a:avLst/>
          </a:prstGeom>
          <a:noFill/>
        </p:spPr>
        <p:txBody>
          <a:bodyPr wrap="square" rtlCol="0">
            <a:spAutoFit/>
          </a:bodyPr>
          <a:lstStyle/>
          <a:p>
            <a:r>
              <a:rPr lang="es-MX" sz="2800" b="1" dirty="0">
                <a:solidFill>
                  <a:schemeClr val="bg1"/>
                </a:solidFill>
              </a:rPr>
              <a:t>Contingencias presentadas</a:t>
            </a:r>
          </a:p>
        </p:txBody>
      </p:sp>
      <p:graphicFrame>
        <p:nvGraphicFramePr>
          <p:cNvPr id="3" name="Diagrama 2">
            <a:extLst>
              <a:ext uri="{FF2B5EF4-FFF2-40B4-BE49-F238E27FC236}">
                <a16:creationId xmlns:a16="http://schemas.microsoft.com/office/drawing/2014/main" xmlns="" id="{2FF11FC3-3817-FA01-7467-A3A780798E07}"/>
              </a:ext>
            </a:extLst>
          </p:cNvPr>
          <p:cNvGraphicFramePr/>
          <p:nvPr>
            <p:extLst>
              <p:ext uri="{D42A27DB-BD31-4B8C-83A1-F6EECF244321}">
                <p14:modId xmlns:p14="http://schemas.microsoft.com/office/powerpoint/2010/main" val="2193013846"/>
              </p:ext>
            </p:extLst>
          </p:nvPr>
        </p:nvGraphicFramePr>
        <p:xfrm>
          <a:off x="2138017" y="1279012"/>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381283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xmlns="" id="{540CF496-129C-4B49-CA3E-BA75B0FDBEA2}"/>
              </a:ext>
            </a:extLst>
          </p:cNvPr>
          <p:cNvSpPr txBox="1"/>
          <p:nvPr/>
        </p:nvSpPr>
        <p:spPr>
          <a:xfrm>
            <a:off x="213362" y="160321"/>
            <a:ext cx="9743438" cy="523220"/>
          </a:xfrm>
          <a:prstGeom prst="rect">
            <a:avLst/>
          </a:prstGeom>
          <a:noFill/>
        </p:spPr>
        <p:txBody>
          <a:bodyPr wrap="square" rtlCol="0">
            <a:spAutoFit/>
          </a:bodyPr>
          <a:lstStyle/>
          <a:p>
            <a:r>
              <a:rPr lang="es-MX" sz="2800" b="1" dirty="0">
                <a:solidFill>
                  <a:schemeClr val="bg1"/>
                </a:solidFill>
              </a:rPr>
              <a:t>Medidas correctivas</a:t>
            </a:r>
          </a:p>
        </p:txBody>
      </p:sp>
      <p:graphicFrame>
        <p:nvGraphicFramePr>
          <p:cNvPr id="3" name="Diagrama 2">
            <a:extLst>
              <a:ext uri="{FF2B5EF4-FFF2-40B4-BE49-F238E27FC236}">
                <a16:creationId xmlns:a16="http://schemas.microsoft.com/office/drawing/2014/main" xmlns="" id="{7D66E752-6299-8137-655B-09E5D6FFCB3A}"/>
              </a:ext>
            </a:extLst>
          </p:cNvPr>
          <p:cNvGraphicFramePr/>
          <p:nvPr>
            <p:extLst>
              <p:ext uri="{D42A27DB-BD31-4B8C-83A1-F6EECF244321}">
                <p14:modId xmlns:p14="http://schemas.microsoft.com/office/powerpoint/2010/main" val="492918132"/>
              </p:ext>
            </p:extLst>
          </p:nvPr>
        </p:nvGraphicFramePr>
        <p:xfrm>
          <a:off x="1387060" y="1594311"/>
          <a:ext cx="8600662" cy="45281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66427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xmlns="" id="{C377C378-527A-9BD4-2F96-FDCABD2B652C}"/>
              </a:ext>
            </a:extLst>
          </p:cNvPr>
          <p:cNvSpPr txBox="1"/>
          <p:nvPr/>
        </p:nvSpPr>
        <p:spPr>
          <a:xfrm>
            <a:off x="465553" y="395687"/>
            <a:ext cx="4288353" cy="590931"/>
          </a:xfrm>
          <a:prstGeom prst="rect">
            <a:avLst/>
          </a:prstGeom>
          <a:noFill/>
        </p:spPr>
        <p:txBody>
          <a:bodyPr wrap="none" rtlCol="0">
            <a:spAutoFit/>
          </a:bodyPr>
          <a:lstStyle/>
          <a:p>
            <a:pPr defTabSz="914400">
              <a:lnSpc>
                <a:spcPct val="90000"/>
              </a:lnSpc>
              <a:spcBef>
                <a:spcPct val="0"/>
              </a:spcBef>
            </a:pPr>
            <a:r>
              <a:rPr lang="es-MX" sz="3600" b="1" dirty="0">
                <a:solidFill>
                  <a:schemeClr val="bg1"/>
                </a:solidFill>
                <a:latin typeface="Arial" pitchFamily="34" charset="0"/>
                <a:ea typeface="+mj-ea"/>
                <a:cs typeface="Arial" pitchFamily="34" charset="0"/>
              </a:rPr>
              <a:t>MISIÓN SUCAMEC</a:t>
            </a:r>
          </a:p>
        </p:txBody>
      </p:sp>
      <p:sp>
        <p:nvSpPr>
          <p:cNvPr id="4" name="Marcador de contenido 3">
            <a:extLst>
              <a:ext uri="{FF2B5EF4-FFF2-40B4-BE49-F238E27FC236}">
                <a16:creationId xmlns:a16="http://schemas.microsoft.com/office/drawing/2014/main" xmlns="" id="{F82C7FDB-1956-F412-A524-FA74659FFA4D}"/>
              </a:ext>
            </a:extLst>
          </p:cNvPr>
          <p:cNvSpPr>
            <a:spLocks noGrp="1"/>
          </p:cNvSpPr>
          <p:nvPr>
            <p:ph idx="1"/>
          </p:nvPr>
        </p:nvSpPr>
        <p:spPr>
          <a:xfrm>
            <a:off x="299298" y="1928745"/>
            <a:ext cx="4910179" cy="3877693"/>
          </a:xfrm>
        </p:spPr>
        <p:txBody>
          <a:bodyPr>
            <a:noAutofit/>
          </a:bodyPr>
          <a:lstStyle/>
          <a:p>
            <a:pPr algn="ctr"/>
            <a:r>
              <a:rPr lang="es-ES" sz="3200" b="1" i="1" dirty="0">
                <a:latin typeface="Arial" panose="020B0604020202020204" pitchFamily="34" charset="0"/>
                <a:cs typeface="Arial" panose="020B0604020202020204" pitchFamily="34" charset="0"/>
              </a:rPr>
              <a:t>“Administrar, regular y fiscalizar a las personas naturales, personas jurídicas y grupos de interés de la SUCAMEC, con eficiencia, oportunidad, calidad y </a:t>
            </a:r>
            <a:r>
              <a:rPr lang="es-ES" sz="3200" b="1" i="1" dirty="0"/>
              <a:t>modernidad”.</a:t>
            </a:r>
            <a:endParaRPr lang="es-PE" sz="3200" b="1" i="1" dirty="0">
              <a:latin typeface="Arial" panose="020B0604020202020204" pitchFamily="34" charset="0"/>
              <a:cs typeface="Arial" panose="020B0604020202020204" pitchFamily="34" charset="0"/>
            </a:endParaRPr>
          </a:p>
        </p:txBody>
      </p:sp>
      <p:pic>
        <p:nvPicPr>
          <p:cNvPr id="2" name="Imagen 1">
            <a:extLst>
              <a:ext uri="{FF2B5EF4-FFF2-40B4-BE49-F238E27FC236}">
                <a16:creationId xmlns:a16="http://schemas.microsoft.com/office/drawing/2014/main" xmlns="" id="{77E317F5-0C3C-F160-52C7-B02546584363}"/>
              </a:ext>
            </a:extLst>
          </p:cNvPr>
          <p:cNvPicPr>
            <a:picLocks noChangeAspect="1"/>
          </p:cNvPicPr>
          <p:nvPr/>
        </p:nvPicPr>
        <p:blipFill>
          <a:blip r:embed="rId3"/>
          <a:stretch>
            <a:fillRect/>
          </a:stretch>
        </p:blipFill>
        <p:spPr>
          <a:xfrm>
            <a:off x="5547360" y="2067951"/>
            <a:ext cx="5714999" cy="3995664"/>
          </a:xfrm>
          <a:prstGeom prst="rect">
            <a:avLst/>
          </a:prstGeom>
        </p:spPr>
      </p:pic>
    </p:spTree>
    <p:extLst>
      <p:ext uri="{BB962C8B-B14F-4D97-AF65-F5344CB8AC3E}">
        <p14:creationId xmlns:p14="http://schemas.microsoft.com/office/powerpoint/2010/main" val="155073952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áfico 5" descr="Flechas de cheurón">
            <a:extLst>
              <a:ext uri="{FF2B5EF4-FFF2-40B4-BE49-F238E27FC236}">
                <a16:creationId xmlns:a16="http://schemas.microsoft.com/office/drawing/2014/main" xmlns="" id="{4306B2E2-2E19-4283-91EB-150BC5F78DC5}"/>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51883" y="1618151"/>
            <a:ext cx="770172" cy="683498"/>
          </a:xfrm>
          <a:prstGeom prst="rect">
            <a:avLst/>
          </a:prstGeom>
        </p:spPr>
      </p:pic>
      <p:sp>
        <p:nvSpPr>
          <p:cNvPr id="12" name="CuadroTexto 11">
            <a:extLst>
              <a:ext uri="{FF2B5EF4-FFF2-40B4-BE49-F238E27FC236}">
                <a16:creationId xmlns:a16="http://schemas.microsoft.com/office/drawing/2014/main" xmlns="" id="{D0279AB7-E536-432F-8BCB-046CA6808010}"/>
              </a:ext>
            </a:extLst>
          </p:cNvPr>
          <p:cNvSpPr txBox="1"/>
          <p:nvPr/>
        </p:nvSpPr>
        <p:spPr>
          <a:xfrm>
            <a:off x="251883" y="186618"/>
            <a:ext cx="9865239" cy="523220"/>
          </a:xfrm>
          <a:prstGeom prst="rect">
            <a:avLst/>
          </a:prstGeom>
          <a:noFill/>
        </p:spPr>
        <p:txBody>
          <a:bodyPr wrap="square" rtlCol="0">
            <a:spAutoFit/>
          </a:bodyPr>
          <a:lstStyle/>
          <a:p>
            <a:r>
              <a:rPr lang="es-PE" sz="2800" b="1" dirty="0">
                <a:solidFill>
                  <a:schemeClr val="bg1"/>
                </a:solidFill>
              </a:rPr>
              <a:t>Conclusiones</a:t>
            </a:r>
          </a:p>
        </p:txBody>
      </p:sp>
      <p:sp>
        <p:nvSpPr>
          <p:cNvPr id="9" name="CuadroTexto 8">
            <a:extLst>
              <a:ext uri="{FF2B5EF4-FFF2-40B4-BE49-F238E27FC236}">
                <a16:creationId xmlns:a16="http://schemas.microsoft.com/office/drawing/2014/main" xmlns="" id="{00EA383D-434D-4D22-AFF4-41FB70D560AD}"/>
              </a:ext>
            </a:extLst>
          </p:cNvPr>
          <p:cNvSpPr txBox="1"/>
          <p:nvPr/>
        </p:nvSpPr>
        <p:spPr>
          <a:xfrm>
            <a:off x="1066165" y="1618151"/>
            <a:ext cx="5288253" cy="923330"/>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Referente a la PNMSC al 2030, para el año 2022 de los siete indicadores asignados a esta SUCAMEC, se ha cumplido con seis de ellos.</a:t>
            </a:r>
            <a:endParaRPr lang="en-US" dirty="0">
              <a:solidFill>
                <a:srgbClr val="000000"/>
              </a:solidFill>
              <a:latin typeface="Arial" panose="020B0604020202020204" pitchFamily="34" charset="0"/>
            </a:endParaRPr>
          </a:p>
        </p:txBody>
      </p:sp>
      <p:pic>
        <p:nvPicPr>
          <p:cNvPr id="2" name="Gráfico 1" descr="Flechas de cheurón">
            <a:extLst>
              <a:ext uri="{FF2B5EF4-FFF2-40B4-BE49-F238E27FC236}">
                <a16:creationId xmlns:a16="http://schemas.microsoft.com/office/drawing/2014/main" xmlns="" id="{8B0958C3-E9A4-B65D-A794-CDADEC5ED7B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51883" y="4409927"/>
            <a:ext cx="770172" cy="683498"/>
          </a:xfrm>
          <a:prstGeom prst="rect">
            <a:avLst/>
          </a:prstGeom>
        </p:spPr>
      </p:pic>
      <p:graphicFrame>
        <p:nvGraphicFramePr>
          <p:cNvPr id="8" name="Gráfico 7">
            <a:extLst>
              <a:ext uri="{FF2B5EF4-FFF2-40B4-BE49-F238E27FC236}">
                <a16:creationId xmlns:a16="http://schemas.microsoft.com/office/drawing/2014/main" xmlns="" id="{6B8E8354-2637-9E6A-15C1-3227782AE8AF}"/>
              </a:ext>
            </a:extLst>
          </p:cNvPr>
          <p:cNvGraphicFramePr/>
          <p:nvPr>
            <p:extLst>
              <p:ext uri="{D42A27DB-BD31-4B8C-83A1-F6EECF244321}">
                <p14:modId xmlns:p14="http://schemas.microsoft.com/office/powerpoint/2010/main" val="2725907841"/>
              </p:ext>
            </p:extLst>
          </p:nvPr>
        </p:nvGraphicFramePr>
        <p:xfrm>
          <a:off x="6398528" y="905761"/>
          <a:ext cx="4548403" cy="2791776"/>
        </p:xfrm>
        <a:graphic>
          <a:graphicData uri="http://schemas.openxmlformats.org/drawingml/2006/chart">
            <c:chart xmlns:c="http://schemas.openxmlformats.org/drawingml/2006/chart" xmlns:r="http://schemas.openxmlformats.org/officeDocument/2006/relationships" r:id="rId4"/>
          </a:graphicData>
        </a:graphic>
      </p:graphicFrame>
      <p:sp>
        <p:nvSpPr>
          <p:cNvPr id="10" name="CuadroTexto 9">
            <a:extLst>
              <a:ext uri="{FF2B5EF4-FFF2-40B4-BE49-F238E27FC236}">
                <a16:creationId xmlns:a16="http://schemas.microsoft.com/office/drawing/2014/main" xmlns="" id="{81535BCF-63D8-56BC-FB70-38F961E35A01}"/>
              </a:ext>
            </a:extLst>
          </p:cNvPr>
          <p:cNvSpPr txBox="1"/>
          <p:nvPr/>
        </p:nvSpPr>
        <p:spPr>
          <a:xfrm>
            <a:off x="1066165" y="4409927"/>
            <a:ext cx="5332363" cy="1754326"/>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En cuanto a la PNMSC al 2030 durante este primer trimestre del 2023, se reportan 4 indicadores que vienen cumpliendo la meta del presente periodo. Se cumplirá con los otros 4 indicadores concluido el año en curso.</a:t>
            </a:r>
          </a:p>
          <a:p>
            <a:pPr algn="just"/>
            <a:endParaRPr lang="es-PE" dirty="0"/>
          </a:p>
        </p:txBody>
      </p:sp>
      <p:graphicFrame>
        <p:nvGraphicFramePr>
          <p:cNvPr id="14" name="Gráfico 13">
            <a:extLst>
              <a:ext uri="{FF2B5EF4-FFF2-40B4-BE49-F238E27FC236}">
                <a16:creationId xmlns:a16="http://schemas.microsoft.com/office/drawing/2014/main" xmlns="" id="{A1E2DBAF-1A27-71E1-BE73-558925FFF518}"/>
              </a:ext>
            </a:extLst>
          </p:cNvPr>
          <p:cNvGraphicFramePr/>
          <p:nvPr>
            <p:extLst>
              <p:ext uri="{D42A27DB-BD31-4B8C-83A1-F6EECF244321}">
                <p14:modId xmlns:p14="http://schemas.microsoft.com/office/powerpoint/2010/main" val="833812310"/>
              </p:ext>
            </p:extLst>
          </p:nvPr>
        </p:nvGraphicFramePr>
        <p:xfrm>
          <a:off x="6705089" y="3893461"/>
          <a:ext cx="4548403" cy="277792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440699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áfico 5" descr="Flechas de cheurón">
            <a:extLst>
              <a:ext uri="{FF2B5EF4-FFF2-40B4-BE49-F238E27FC236}">
                <a16:creationId xmlns:a16="http://schemas.microsoft.com/office/drawing/2014/main" xmlns="" id="{4306B2E2-2E19-4283-91EB-150BC5F78DC5}"/>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51883" y="1382533"/>
            <a:ext cx="770172" cy="683498"/>
          </a:xfrm>
          <a:prstGeom prst="rect">
            <a:avLst/>
          </a:prstGeom>
        </p:spPr>
      </p:pic>
      <p:sp>
        <p:nvSpPr>
          <p:cNvPr id="12" name="CuadroTexto 11">
            <a:extLst>
              <a:ext uri="{FF2B5EF4-FFF2-40B4-BE49-F238E27FC236}">
                <a16:creationId xmlns:a16="http://schemas.microsoft.com/office/drawing/2014/main" xmlns="" id="{D0279AB7-E536-432F-8BCB-046CA6808010}"/>
              </a:ext>
            </a:extLst>
          </p:cNvPr>
          <p:cNvSpPr txBox="1"/>
          <p:nvPr/>
        </p:nvSpPr>
        <p:spPr>
          <a:xfrm>
            <a:off x="251883" y="186618"/>
            <a:ext cx="9865239" cy="523220"/>
          </a:xfrm>
          <a:prstGeom prst="rect">
            <a:avLst/>
          </a:prstGeom>
          <a:noFill/>
        </p:spPr>
        <p:txBody>
          <a:bodyPr wrap="square" rtlCol="0">
            <a:spAutoFit/>
          </a:bodyPr>
          <a:lstStyle/>
          <a:p>
            <a:r>
              <a:rPr lang="es-PE" sz="2800" b="1" dirty="0">
                <a:solidFill>
                  <a:schemeClr val="bg1"/>
                </a:solidFill>
              </a:rPr>
              <a:t>Conclusiones</a:t>
            </a:r>
          </a:p>
        </p:txBody>
      </p:sp>
      <p:sp>
        <p:nvSpPr>
          <p:cNvPr id="9" name="CuadroTexto 8">
            <a:extLst>
              <a:ext uri="{FF2B5EF4-FFF2-40B4-BE49-F238E27FC236}">
                <a16:creationId xmlns:a16="http://schemas.microsoft.com/office/drawing/2014/main" xmlns="" id="{00EA383D-434D-4D22-AFF4-41FB70D560AD}"/>
              </a:ext>
            </a:extLst>
          </p:cNvPr>
          <p:cNvSpPr txBox="1"/>
          <p:nvPr/>
        </p:nvSpPr>
        <p:spPr>
          <a:xfrm>
            <a:off x="1022055" y="1381294"/>
            <a:ext cx="5491287" cy="923330"/>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Referente al PNSC 2019- 2023, para el año 2022 de las once acciones estratégicas, se logró cumplir con ocho </a:t>
            </a:r>
          </a:p>
        </p:txBody>
      </p:sp>
      <p:pic>
        <p:nvPicPr>
          <p:cNvPr id="2" name="Gráfico 1" descr="Flechas de cheurón">
            <a:extLst>
              <a:ext uri="{FF2B5EF4-FFF2-40B4-BE49-F238E27FC236}">
                <a16:creationId xmlns:a16="http://schemas.microsoft.com/office/drawing/2014/main" xmlns="" id="{8B0958C3-E9A4-B65D-A794-CDADEC5ED7B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51883" y="4333555"/>
            <a:ext cx="770172" cy="683498"/>
          </a:xfrm>
          <a:prstGeom prst="rect">
            <a:avLst/>
          </a:prstGeom>
        </p:spPr>
      </p:pic>
      <p:sp>
        <p:nvSpPr>
          <p:cNvPr id="14" name="CuadroTexto 13">
            <a:extLst>
              <a:ext uri="{FF2B5EF4-FFF2-40B4-BE49-F238E27FC236}">
                <a16:creationId xmlns:a16="http://schemas.microsoft.com/office/drawing/2014/main" xmlns="" id="{21B092D8-CD1E-5877-2ACD-347F02F9ECEF}"/>
              </a:ext>
            </a:extLst>
          </p:cNvPr>
          <p:cNvSpPr txBox="1"/>
          <p:nvPr/>
        </p:nvSpPr>
        <p:spPr>
          <a:xfrm>
            <a:off x="1022055" y="4333555"/>
            <a:ext cx="5491287" cy="1754326"/>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En cuanto al PNSC 2019- 2023 durante este primer trimestre, se reportan cuatro acciones estratégicas que vienen cumpliendo la meta del presente periodo. Se cumplirá con las otras siete acciones concluido el año en curso.</a:t>
            </a:r>
          </a:p>
          <a:p>
            <a:pPr algn="just"/>
            <a:endParaRPr lang="es-PE" dirty="0"/>
          </a:p>
        </p:txBody>
      </p:sp>
      <p:graphicFrame>
        <p:nvGraphicFramePr>
          <p:cNvPr id="17" name="Gráfico 16">
            <a:extLst>
              <a:ext uri="{FF2B5EF4-FFF2-40B4-BE49-F238E27FC236}">
                <a16:creationId xmlns:a16="http://schemas.microsoft.com/office/drawing/2014/main" xmlns="" id="{DDC77607-13B2-9F4C-C23A-29FAD80B4F48}"/>
              </a:ext>
            </a:extLst>
          </p:cNvPr>
          <p:cNvGraphicFramePr/>
          <p:nvPr>
            <p:extLst>
              <p:ext uri="{D42A27DB-BD31-4B8C-83A1-F6EECF244321}">
                <p14:modId xmlns:p14="http://schemas.microsoft.com/office/powerpoint/2010/main" val="1075627010"/>
              </p:ext>
            </p:extLst>
          </p:nvPr>
        </p:nvGraphicFramePr>
        <p:xfrm>
          <a:off x="5514536" y="520578"/>
          <a:ext cx="6425582" cy="32294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Gráfico 19">
            <a:extLst>
              <a:ext uri="{FF2B5EF4-FFF2-40B4-BE49-F238E27FC236}">
                <a16:creationId xmlns:a16="http://schemas.microsoft.com/office/drawing/2014/main" xmlns="" id="{91E9CD58-FA3E-498B-0111-8EAD581F43AF}"/>
              </a:ext>
            </a:extLst>
          </p:cNvPr>
          <p:cNvGraphicFramePr/>
          <p:nvPr>
            <p:extLst>
              <p:ext uri="{D42A27DB-BD31-4B8C-83A1-F6EECF244321}">
                <p14:modId xmlns:p14="http://schemas.microsoft.com/office/powerpoint/2010/main" val="2806686230"/>
              </p:ext>
            </p:extLst>
          </p:nvPr>
        </p:nvGraphicFramePr>
        <p:xfrm>
          <a:off x="6513342" y="3861583"/>
          <a:ext cx="4423105" cy="280979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475958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PE" sz="3200" dirty="0"/>
              <a:t>III. </a:t>
            </a:r>
            <a:r>
              <a:rPr lang="es-MX" sz="3200" b="1" dirty="0">
                <a:solidFill>
                  <a:schemeClr val="bg1"/>
                </a:solidFill>
              </a:rPr>
              <a:t>Otras acciones impulsadas por la SUCAMEC</a:t>
            </a:r>
            <a:endParaRPr lang="es-PE" sz="3200" dirty="0"/>
          </a:p>
        </p:txBody>
      </p:sp>
    </p:spTree>
    <p:extLst>
      <p:ext uri="{BB962C8B-B14F-4D97-AF65-F5344CB8AC3E}">
        <p14:creationId xmlns:p14="http://schemas.microsoft.com/office/powerpoint/2010/main" val="20865138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áfico 5" descr="Flechas de cheurón">
            <a:extLst>
              <a:ext uri="{FF2B5EF4-FFF2-40B4-BE49-F238E27FC236}">
                <a16:creationId xmlns:a16="http://schemas.microsoft.com/office/drawing/2014/main" xmlns="" id="{4306B2E2-2E19-4283-91EB-150BC5F78DC5}"/>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87130" y="1664646"/>
            <a:ext cx="495167" cy="439442"/>
          </a:xfrm>
          <a:prstGeom prst="rect">
            <a:avLst/>
          </a:prstGeom>
        </p:spPr>
      </p:pic>
      <p:sp>
        <p:nvSpPr>
          <p:cNvPr id="12" name="CuadroTexto 11">
            <a:extLst>
              <a:ext uri="{FF2B5EF4-FFF2-40B4-BE49-F238E27FC236}">
                <a16:creationId xmlns:a16="http://schemas.microsoft.com/office/drawing/2014/main" xmlns="" id="{D0279AB7-E536-432F-8BCB-046CA6808010}"/>
              </a:ext>
            </a:extLst>
          </p:cNvPr>
          <p:cNvSpPr txBox="1"/>
          <p:nvPr/>
        </p:nvSpPr>
        <p:spPr>
          <a:xfrm>
            <a:off x="251883" y="186618"/>
            <a:ext cx="9865239" cy="523220"/>
          </a:xfrm>
          <a:prstGeom prst="rect">
            <a:avLst/>
          </a:prstGeom>
          <a:noFill/>
        </p:spPr>
        <p:txBody>
          <a:bodyPr wrap="square" rtlCol="0">
            <a:spAutoFit/>
          </a:bodyPr>
          <a:lstStyle/>
          <a:p>
            <a:r>
              <a:rPr lang="es-PE" sz="2800" b="1" dirty="0">
                <a:solidFill>
                  <a:schemeClr val="bg1"/>
                </a:solidFill>
              </a:rPr>
              <a:t>Acciones</a:t>
            </a:r>
          </a:p>
        </p:txBody>
      </p:sp>
      <p:sp>
        <p:nvSpPr>
          <p:cNvPr id="9" name="CuadroTexto 8">
            <a:extLst>
              <a:ext uri="{FF2B5EF4-FFF2-40B4-BE49-F238E27FC236}">
                <a16:creationId xmlns:a16="http://schemas.microsoft.com/office/drawing/2014/main" xmlns="" id="{00EA383D-434D-4D22-AFF4-41FB70D560AD}"/>
              </a:ext>
            </a:extLst>
          </p:cNvPr>
          <p:cNvSpPr txBox="1"/>
          <p:nvPr/>
        </p:nvSpPr>
        <p:spPr>
          <a:xfrm>
            <a:off x="1163380" y="1567529"/>
            <a:ext cx="9305837" cy="4801314"/>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Se elaboró el Proyecto de Reglamento de la Ley N°31694, Ley que establece el empadronamiento y amnistía por tenencia de arma de fuego de uso civil.</a:t>
            </a:r>
          </a:p>
          <a:p>
            <a:pPr algn="just"/>
            <a:endParaRPr lang="es-MX" dirty="0">
              <a:latin typeface="Arial" panose="020B0604020202020204" pitchFamily="34" charset="0"/>
              <a:cs typeface="Arial" panose="020B0604020202020204" pitchFamily="34" charset="0"/>
            </a:endParaRPr>
          </a:p>
          <a:p>
            <a:pPr algn="just"/>
            <a:r>
              <a:rPr lang="es-MX" dirty="0">
                <a:latin typeface="Arial" panose="020B0604020202020204" pitchFamily="34" charset="0"/>
                <a:cs typeface="Arial" panose="020B0604020202020204" pitchFamily="34" charset="0"/>
              </a:rPr>
              <a:t>Se elaboró el Proyecto de Decreto Supremo que Reglamenta el Decreto Legislativo No. 1213, Decreto Legislativo que regula los servicios de seguridad privada.</a:t>
            </a:r>
          </a:p>
          <a:p>
            <a:pPr algn="just"/>
            <a:endParaRPr lang="es-MX" dirty="0">
              <a:latin typeface="Arial" panose="020B0604020202020204" pitchFamily="34" charset="0"/>
              <a:cs typeface="Arial" panose="020B0604020202020204" pitchFamily="34" charset="0"/>
            </a:endParaRPr>
          </a:p>
          <a:p>
            <a:pPr algn="just"/>
            <a:r>
              <a:rPr lang="es-MX" dirty="0">
                <a:latin typeface="Arial" panose="020B0604020202020204" pitchFamily="34" charset="0"/>
                <a:cs typeface="Arial" panose="020B0604020202020204" pitchFamily="34" charset="0"/>
              </a:rPr>
              <a:t>Se aprobó el Decreto Supremo que Reglamenta las medidas mínimas de seguridad para las entidades del sistema financiero.</a:t>
            </a:r>
          </a:p>
          <a:p>
            <a:pPr algn="just"/>
            <a:endParaRPr lang="es-MX" dirty="0">
              <a:latin typeface="Arial" panose="020B0604020202020204" pitchFamily="34" charset="0"/>
              <a:cs typeface="Arial" panose="020B0604020202020204" pitchFamily="34" charset="0"/>
            </a:endParaRPr>
          </a:p>
          <a:p>
            <a:pPr algn="just"/>
            <a:r>
              <a:rPr lang="es-MX" dirty="0">
                <a:latin typeface="Arial" panose="020B0604020202020204" pitchFamily="34" charset="0"/>
                <a:cs typeface="Arial" panose="020B0604020202020204" pitchFamily="34" charset="0"/>
              </a:rPr>
              <a:t>Se asignaron de un total de 5,000 municiones a la PNP (cartucho de escopetas calibre 12).</a:t>
            </a:r>
          </a:p>
          <a:p>
            <a:pPr algn="just"/>
            <a:endParaRPr lang="es-MX" dirty="0">
              <a:latin typeface="Arial" panose="020B0604020202020204" pitchFamily="34" charset="0"/>
              <a:cs typeface="Arial" panose="020B0604020202020204" pitchFamily="34" charset="0"/>
            </a:endParaRPr>
          </a:p>
          <a:p>
            <a:pPr algn="just"/>
            <a:r>
              <a:rPr lang="es-MX" dirty="0">
                <a:latin typeface="Arial" panose="020B0604020202020204" pitchFamily="34" charset="0"/>
                <a:cs typeface="Arial" panose="020B0604020202020204" pitchFamily="34" charset="0"/>
              </a:rPr>
              <a:t>Se realizó la donación de 9 toneladas de explosivos al Ejército del Perú.</a:t>
            </a:r>
          </a:p>
          <a:p>
            <a:pPr algn="just"/>
            <a:endParaRPr lang="es-MX" dirty="0">
              <a:latin typeface="Arial" panose="020B0604020202020204" pitchFamily="34" charset="0"/>
              <a:cs typeface="Arial" panose="020B0604020202020204" pitchFamily="34" charset="0"/>
            </a:endParaRPr>
          </a:p>
          <a:p>
            <a:pPr algn="just"/>
            <a:r>
              <a:rPr lang="es-MX" dirty="0">
                <a:latin typeface="Arial" panose="020B0604020202020204" pitchFamily="34" charset="0"/>
                <a:cs typeface="Arial" panose="020B0604020202020204" pitchFamily="34" charset="0"/>
              </a:rPr>
              <a:t>Se contribuyó con la disminución de armas de fuego desviadas al mercado negro, lográndose internar 870 armas (del 18 de diciembre 2022 – 10 de abril 2023).</a:t>
            </a:r>
          </a:p>
          <a:p>
            <a:pPr algn="just"/>
            <a:endParaRPr lang="es-MX" dirty="0">
              <a:latin typeface="Arial" panose="020B0604020202020204" pitchFamily="34" charset="0"/>
              <a:cs typeface="Arial" panose="020B0604020202020204" pitchFamily="34" charset="0"/>
            </a:endParaRPr>
          </a:p>
        </p:txBody>
      </p:sp>
      <p:pic>
        <p:nvPicPr>
          <p:cNvPr id="11" name="Gráfico 10" descr="Flechas de cheurón">
            <a:extLst>
              <a:ext uri="{FF2B5EF4-FFF2-40B4-BE49-F238E27FC236}">
                <a16:creationId xmlns:a16="http://schemas.microsoft.com/office/drawing/2014/main" xmlns="" id="{E035C8C2-DB4F-B037-4EC2-50EF5891EE87}"/>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87130" y="2487149"/>
            <a:ext cx="495167" cy="439442"/>
          </a:xfrm>
          <a:prstGeom prst="rect">
            <a:avLst/>
          </a:prstGeom>
        </p:spPr>
      </p:pic>
      <p:pic>
        <p:nvPicPr>
          <p:cNvPr id="14" name="Gráfico 13" descr="Flechas de cheurón">
            <a:extLst>
              <a:ext uri="{FF2B5EF4-FFF2-40B4-BE49-F238E27FC236}">
                <a16:creationId xmlns:a16="http://schemas.microsoft.com/office/drawing/2014/main" xmlns="" id="{2272F971-418F-53F9-FD5C-A4A7FA15EA19}"/>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87129" y="3310834"/>
            <a:ext cx="495167" cy="439442"/>
          </a:xfrm>
          <a:prstGeom prst="rect">
            <a:avLst/>
          </a:prstGeom>
        </p:spPr>
      </p:pic>
      <p:pic>
        <p:nvPicPr>
          <p:cNvPr id="15" name="Gráfico 14" descr="Flechas de cheurón">
            <a:extLst>
              <a:ext uri="{FF2B5EF4-FFF2-40B4-BE49-F238E27FC236}">
                <a16:creationId xmlns:a16="http://schemas.microsoft.com/office/drawing/2014/main" xmlns="" id="{3A72D75A-601E-75E7-DBF6-3F0401E28E5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87128" y="4133337"/>
            <a:ext cx="495167" cy="439442"/>
          </a:xfrm>
          <a:prstGeom prst="rect">
            <a:avLst/>
          </a:prstGeom>
        </p:spPr>
      </p:pic>
      <p:pic>
        <p:nvPicPr>
          <p:cNvPr id="16" name="Gráfico 15" descr="Flechas de cheurón">
            <a:extLst>
              <a:ext uri="{FF2B5EF4-FFF2-40B4-BE49-F238E27FC236}">
                <a16:creationId xmlns:a16="http://schemas.microsoft.com/office/drawing/2014/main" xmlns="" id="{F99F8907-1622-5225-14E0-3E72BABD33CD}"/>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87128" y="4810635"/>
            <a:ext cx="495167" cy="439442"/>
          </a:xfrm>
          <a:prstGeom prst="rect">
            <a:avLst/>
          </a:prstGeom>
        </p:spPr>
      </p:pic>
      <p:pic>
        <p:nvPicPr>
          <p:cNvPr id="17" name="Gráfico 16" descr="Flechas de cheurón">
            <a:extLst>
              <a:ext uri="{FF2B5EF4-FFF2-40B4-BE49-F238E27FC236}">
                <a16:creationId xmlns:a16="http://schemas.microsoft.com/office/drawing/2014/main" xmlns="" id="{AD81F526-59E9-3AB6-FA02-37FF2CF34B8C}"/>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87129" y="5527587"/>
            <a:ext cx="495167" cy="439442"/>
          </a:xfrm>
          <a:prstGeom prst="rect">
            <a:avLst/>
          </a:prstGeom>
        </p:spPr>
      </p:pic>
    </p:spTree>
    <p:extLst>
      <p:ext uri="{BB962C8B-B14F-4D97-AF65-F5344CB8AC3E}">
        <p14:creationId xmlns:p14="http://schemas.microsoft.com/office/powerpoint/2010/main" val="42457857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áfico 5" descr="Flechas de cheurón">
            <a:extLst>
              <a:ext uri="{FF2B5EF4-FFF2-40B4-BE49-F238E27FC236}">
                <a16:creationId xmlns:a16="http://schemas.microsoft.com/office/drawing/2014/main" xmlns="" id="{4306B2E2-2E19-4283-91EB-150BC5F78DC5}"/>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87131" y="1419111"/>
            <a:ext cx="495167" cy="439442"/>
          </a:xfrm>
          <a:prstGeom prst="rect">
            <a:avLst/>
          </a:prstGeom>
        </p:spPr>
      </p:pic>
      <p:sp>
        <p:nvSpPr>
          <p:cNvPr id="12" name="CuadroTexto 11">
            <a:extLst>
              <a:ext uri="{FF2B5EF4-FFF2-40B4-BE49-F238E27FC236}">
                <a16:creationId xmlns:a16="http://schemas.microsoft.com/office/drawing/2014/main" xmlns="" id="{D0279AB7-E536-432F-8BCB-046CA6808010}"/>
              </a:ext>
            </a:extLst>
          </p:cNvPr>
          <p:cNvSpPr txBox="1"/>
          <p:nvPr/>
        </p:nvSpPr>
        <p:spPr>
          <a:xfrm>
            <a:off x="251883" y="186618"/>
            <a:ext cx="9865239" cy="523220"/>
          </a:xfrm>
          <a:prstGeom prst="rect">
            <a:avLst/>
          </a:prstGeom>
          <a:noFill/>
        </p:spPr>
        <p:txBody>
          <a:bodyPr wrap="square" rtlCol="0">
            <a:spAutoFit/>
          </a:bodyPr>
          <a:lstStyle/>
          <a:p>
            <a:r>
              <a:rPr lang="es-PE" sz="2800" b="1" dirty="0">
                <a:solidFill>
                  <a:schemeClr val="bg1"/>
                </a:solidFill>
              </a:rPr>
              <a:t>Acciones</a:t>
            </a:r>
          </a:p>
        </p:txBody>
      </p:sp>
      <p:sp>
        <p:nvSpPr>
          <p:cNvPr id="9" name="CuadroTexto 8">
            <a:extLst>
              <a:ext uri="{FF2B5EF4-FFF2-40B4-BE49-F238E27FC236}">
                <a16:creationId xmlns:a16="http://schemas.microsoft.com/office/drawing/2014/main" xmlns="" id="{00EA383D-434D-4D22-AFF4-41FB70D560AD}"/>
              </a:ext>
            </a:extLst>
          </p:cNvPr>
          <p:cNvSpPr txBox="1"/>
          <p:nvPr/>
        </p:nvSpPr>
        <p:spPr>
          <a:xfrm>
            <a:off x="1152303" y="1465262"/>
            <a:ext cx="8964819" cy="4801314"/>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Se incautó alrededor de 16 toneladas de productos pirotécnicos y 236 toneladas de explosivos, bajo el ejercicio de la potestad fiscalizadora y sancionadora de la SUCAMEC. </a:t>
            </a:r>
          </a:p>
          <a:p>
            <a:pPr algn="just"/>
            <a:endParaRPr lang="es-MX" dirty="0">
              <a:latin typeface="Arial" panose="020B0604020202020204" pitchFamily="34" charset="0"/>
              <a:cs typeface="Arial" panose="020B0604020202020204" pitchFamily="34" charset="0"/>
            </a:endParaRPr>
          </a:p>
          <a:p>
            <a:pPr algn="just"/>
            <a:r>
              <a:rPr lang="es-MX" dirty="0">
                <a:latin typeface="Arial" panose="020B0604020202020204" pitchFamily="34" charset="0"/>
                <a:cs typeface="Arial" panose="020B0604020202020204" pitchFamily="34" charset="0"/>
              </a:rPr>
              <a:t>Se está implementando el Sistema de Pirotecnia, mediante el cual se virtualizará la información de los procedimientos de estos productos (comercialización, importación, internamiento) a la plataforma de la SUCAMEC.</a:t>
            </a:r>
          </a:p>
          <a:p>
            <a:pPr algn="just"/>
            <a:endParaRPr lang="es-MX" dirty="0">
              <a:latin typeface="Arial" panose="020B0604020202020204" pitchFamily="34" charset="0"/>
              <a:cs typeface="Arial" panose="020B0604020202020204" pitchFamily="34" charset="0"/>
            </a:endParaRPr>
          </a:p>
          <a:p>
            <a:pPr algn="just"/>
            <a:r>
              <a:rPr lang="es-MX" dirty="0">
                <a:latin typeface="Arial" panose="020B0604020202020204" pitchFamily="34" charset="0"/>
                <a:cs typeface="Arial" panose="020B0604020202020204" pitchFamily="34" charset="0"/>
              </a:rPr>
              <a:t>Fundición de  armas ilegales recuperadas, convirtiéndolas en mini gimnasios y otros servicios gratuitos en beneficio de la comunidad.</a:t>
            </a:r>
          </a:p>
          <a:p>
            <a:pPr algn="just"/>
            <a:endParaRPr lang="es-MX" dirty="0">
              <a:latin typeface="Arial" panose="020B0604020202020204" pitchFamily="34" charset="0"/>
              <a:cs typeface="Arial" panose="020B0604020202020204" pitchFamily="34" charset="0"/>
            </a:endParaRPr>
          </a:p>
          <a:p>
            <a:pPr algn="just"/>
            <a:r>
              <a:rPr lang="es-MX" dirty="0">
                <a:latin typeface="Arial" panose="020B0604020202020204" pitchFamily="34" charset="0"/>
                <a:cs typeface="Arial" panose="020B0604020202020204" pitchFamily="34" charset="0"/>
              </a:rPr>
              <a:t>Posicionamiento internacional de la SUCAMEC, a través del trabajo articulado con la Comisión Nacional contra la Fabricación y el Tráfico Ilícitos de Armas de Fuego, Municiones y Explosivos y otros Materiales Relacionados (CONATIAF).</a:t>
            </a:r>
          </a:p>
          <a:p>
            <a:pPr algn="just"/>
            <a:endParaRPr lang="es-MX" dirty="0">
              <a:latin typeface="Arial" panose="020B0604020202020204" pitchFamily="34" charset="0"/>
              <a:cs typeface="Arial" panose="020B0604020202020204" pitchFamily="34" charset="0"/>
            </a:endParaRPr>
          </a:p>
          <a:p>
            <a:pPr algn="just"/>
            <a:r>
              <a:rPr lang="es-MX" dirty="0">
                <a:latin typeface="Arial" panose="020B0604020202020204" pitchFamily="34" charset="0"/>
                <a:cs typeface="Arial" panose="020B0604020202020204" pitchFamily="34" charset="0"/>
              </a:rPr>
              <a:t>La SUCAMEC brindará el apoyo para la realización del Campeonato </a:t>
            </a:r>
            <a:r>
              <a:rPr lang="it-IT" dirty="0">
                <a:latin typeface="Arial" panose="020B0604020202020204" pitchFamily="34" charset="0"/>
                <a:cs typeface="Arial" panose="020B0604020202020204" pitchFamily="34" charset="0"/>
              </a:rPr>
              <a:t>Campeonato ISSF WORLD CUP LIMA 2023  y de la COPA SUDAMERICANA LIMA 2023</a:t>
            </a:r>
            <a:endParaRPr lang="es-PE" dirty="0">
              <a:latin typeface="Arial" panose="020B0604020202020204" pitchFamily="34" charset="0"/>
              <a:cs typeface="Arial" panose="020B0604020202020204" pitchFamily="34" charset="0"/>
            </a:endParaRPr>
          </a:p>
        </p:txBody>
      </p:sp>
      <p:pic>
        <p:nvPicPr>
          <p:cNvPr id="11" name="Gráfico 10" descr="Flechas de cheurón">
            <a:extLst>
              <a:ext uri="{FF2B5EF4-FFF2-40B4-BE49-F238E27FC236}">
                <a16:creationId xmlns:a16="http://schemas.microsoft.com/office/drawing/2014/main" xmlns="" id="{E035C8C2-DB4F-B037-4EC2-50EF5891EE87}"/>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87127" y="2651684"/>
            <a:ext cx="495167" cy="439442"/>
          </a:xfrm>
          <a:prstGeom prst="rect">
            <a:avLst/>
          </a:prstGeom>
        </p:spPr>
      </p:pic>
      <p:pic>
        <p:nvPicPr>
          <p:cNvPr id="13" name="Gráfico 12" descr="Flechas de cheurón">
            <a:extLst>
              <a:ext uri="{FF2B5EF4-FFF2-40B4-BE49-F238E27FC236}">
                <a16:creationId xmlns:a16="http://schemas.microsoft.com/office/drawing/2014/main" xmlns="" id="{5A38A450-FDCE-BF63-E70A-5A68F947E41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87126" y="3711305"/>
            <a:ext cx="495167" cy="439442"/>
          </a:xfrm>
          <a:prstGeom prst="rect">
            <a:avLst/>
          </a:prstGeom>
        </p:spPr>
      </p:pic>
      <p:pic>
        <p:nvPicPr>
          <p:cNvPr id="15" name="Gráfico 14" descr="Flechas de cheurón">
            <a:extLst>
              <a:ext uri="{FF2B5EF4-FFF2-40B4-BE49-F238E27FC236}">
                <a16:creationId xmlns:a16="http://schemas.microsoft.com/office/drawing/2014/main" xmlns="" id="{3A72D75A-601E-75E7-DBF6-3F0401E28E5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87126" y="4583964"/>
            <a:ext cx="495167" cy="439442"/>
          </a:xfrm>
          <a:prstGeom prst="rect">
            <a:avLst/>
          </a:prstGeom>
        </p:spPr>
      </p:pic>
      <p:pic>
        <p:nvPicPr>
          <p:cNvPr id="16" name="Gráfico 15" descr="Flechas de cheurón">
            <a:extLst>
              <a:ext uri="{FF2B5EF4-FFF2-40B4-BE49-F238E27FC236}">
                <a16:creationId xmlns:a16="http://schemas.microsoft.com/office/drawing/2014/main" xmlns="" id="{F99F8907-1622-5225-14E0-3E72BABD33CD}"/>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87125" y="5653151"/>
            <a:ext cx="495167" cy="439442"/>
          </a:xfrm>
          <a:prstGeom prst="rect">
            <a:avLst/>
          </a:prstGeom>
        </p:spPr>
      </p:pic>
    </p:spTree>
    <p:extLst>
      <p:ext uri="{BB962C8B-B14F-4D97-AF65-F5344CB8AC3E}">
        <p14:creationId xmlns:p14="http://schemas.microsoft.com/office/powerpoint/2010/main" val="4687916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xmlns="" id="{8048E12C-8C47-EE6B-17B7-CCEDB63FE7EF}"/>
              </a:ext>
            </a:extLst>
          </p:cNvPr>
          <p:cNvSpPr txBox="1"/>
          <p:nvPr/>
        </p:nvSpPr>
        <p:spPr>
          <a:xfrm>
            <a:off x="251883" y="186618"/>
            <a:ext cx="9865239" cy="523220"/>
          </a:xfrm>
          <a:prstGeom prst="rect">
            <a:avLst/>
          </a:prstGeom>
          <a:noFill/>
        </p:spPr>
        <p:txBody>
          <a:bodyPr wrap="square" rtlCol="0">
            <a:spAutoFit/>
          </a:bodyPr>
          <a:lstStyle/>
          <a:p>
            <a:r>
              <a:rPr lang="es-PE" sz="2800" b="1" dirty="0">
                <a:solidFill>
                  <a:schemeClr val="bg1"/>
                </a:solidFill>
              </a:rPr>
              <a:t>Acciones</a:t>
            </a:r>
          </a:p>
        </p:txBody>
      </p:sp>
      <p:pic>
        <p:nvPicPr>
          <p:cNvPr id="6" name="Imagen 5">
            <a:extLst>
              <a:ext uri="{FF2B5EF4-FFF2-40B4-BE49-F238E27FC236}">
                <a16:creationId xmlns:a16="http://schemas.microsoft.com/office/drawing/2014/main" xmlns="" id="{9C949BED-B831-379D-BF80-2253C0685C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431" y="2326788"/>
            <a:ext cx="4932619" cy="32884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Imagen 7">
            <a:extLst>
              <a:ext uri="{FF2B5EF4-FFF2-40B4-BE49-F238E27FC236}">
                <a16:creationId xmlns:a16="http://schemas.microsoft.com/office/drawing/2014/main" xmlns="" id="{17811AC9-A544-3E54-468D-F76C309047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7288" y="2326788"/>
            <a:ext cx="5661281" cy="31861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2826832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23FE6209-6D30-394F-B395-9FCB4B93FE18}"/>
              </a:ext>
            </a:extLst>
          </p:cNvPr>
          <p:cNvSpPr>
            <a:spLocks noGrp="1"/>
          </p:cNvSpPr>
          <p:nvPr>
            <p:ph idx="1"/>
          </p:nvPr>
        </p:nvSpPr>
        <p:spPr>
          <a:xfrm>
            <a:off x="1061807" y="1420326"/>
            <a:ext cx="9151734" cy="4886154"/>
          </a:xfrm>
        </p:spPr>
        <p:txBody>
          <a:bodyPr>
            <a:normAutofit/>
          </a:bodyPr>
          <a:lstStyle/>
          <a:p>
            <a:pPr algn="just"/>
            <a:r>
              <a:rPr lang="es-ES" sz="1800" dirty="0"/>
              <a:t>Modificaciones a la Ley N°30299, </a:t>
            </a:r>
            <a:r>
              <a:rPr lang="es-MX" sz="1800" dirty="0"/>
              <a:t>Ley de armas de fuego, municiones, explosivos, productos pirotécnicos y materiales relacionados de uso civil </a:t>
            </a:r>
            <a:r>
              <a:rPr lang="es-ES" sz="1800" dirty="0"/>
              <a:t>(Artículo 7, 19, 21, 24, Disposición Complementaria Transitoria Cuarta).</a:t>
            </a:r>
          </a:p>
          <a:p>
            <a:pPr algn="just"/>
            <a:endParaRPr lang="es-ES" sz="1800" dirty="0"/>
          </a:p>
          <a:p>
            <a:pPr algn="just"/>
            <a:r>
              <a:rPr lang="es-ES" sz="1800" dirty="0"/>
              <a:t>Fortalecimiento de la </a:t>
            </a:r>
            <a:r>
              <a:rPr lang="es-MX" sz="1800" dirty="0"/>
              <a:t>Departamento de Investigación Contra el Tráfico Ilícito de Armas de Fuego, Municiones y Explosivos (</a:t>
            </a:r>
            <a:r>
              <a:rPr lang="es-ES" sz="1800" dirty="0"/>
              <a:t>DEPITIAME – PNP), mejorando las acciones contra el tráfico ilícito de armas, que coadyuven con la labor de la SUCAMEC.</a:t>
            </a:r>
          </a:p>
          <a:p>
            <a:pPr algn="just"/>
            <a:endParaRPr lang="es-ES" sz="1800" dirty="0"/>
          </a:p>
          <a:p>
            <a:pPr algn="just"/>
            <a:r>
              <a:rPr lang="es-ES" sz="1800" dirty="0"/>
              <a:t>Modificación normativa en comercio de armas, enfocado al mercado norteamericano.</a:t>
            </a:r>
          </a:p>
          <a:p>
            <a:pPr algn="just"/>
            <a:endParaRPr lang="es-ES" sz="1800" dirty="0"/>
          </a:p>
          <a:p>
            <a:pPr algn="just"/>
            <a:r>
              <a:rPr lang="es-ES" sz="1800" dirty="0"/>
              <a:t>Fortalecimiento de la capacidad operativa de la SUCAMEC(actualmente se cuenta con 32 personas para Lima y Callao; 34 personas a nivel nacional).</a:t>
            </a:r>
          </a:p>
          <a:p>
            <a:pPr algn="just"/>
            <a:endParaRPr lang="es-ES" sz="1800" dirty="0"/>
          </a:p>
          <a:p>
            <a:pPr algn="just"/>
            <a:r>
              <a:rPr lang="es-ES" sz="1800" dirty="0"/>
              <a:t>Implementación de nuevas sedes de la SUCAMEC a nivel nacional.</a:t>
            </a:r>
            <a:endParaRPr lang="es-PE" sz="1800" dirty="0"/>
          </a:p>
        </p:txBody>
      </p:sp>
      <p:pic>
        <p:nvPicPr>
          <p:cNvPr id="4" name="Gráfico 3" descr="Flechas de cheurón">
            <a:extLst>
              <a:ext uri="{FF2B5EF4-FFF2-40B4-BE49-F238E27FC236}">
                <a16:creationId xmlns:a16="http://schemas.microsoft.com/office/drawing/2014/main" xmlns="" id="{84200F69-4CE5-286E-2DDB-BB7B37224AD1}"/>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87131" y="1419111"/>
            <a:ext cx="495167" cy="439442"/>
          </a:xfrm>
          <a:prstGeom prst="rect">
            <a:avLst/>
          </a:prstGeom>
        </p:spPr>
      </p:pic>
      <p:pic>
        <p:nvPicPr>
          <p:cNvPr id="5" name="Gráfico 4" descr="Flechas de cheurón">
            <a:extLst>
              <a:ext uri="{FF2B5EF4-FFF2-40B4-BE49-F238E27FC236}">
                <a16:creationId xmlns:a16="http://schemas.microsoft.com/office/drawing/2014/main" xmlns="" id="{774A7C1F-3BD9-810D-80AC-077397E9679A}"/>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87127" y="2692244"/>
            <a:ext cx="495167" cy="439442"/>
          </a:xfrm>
          <a:prstGeom prst="rect">
            <a:avLst/>
          </a:prstGeom>
        </p:spPr>
      </p:pic>
      <p:pic>
        <p:nvPicPr>
          <p:cNvPr id="6" name="Gráfico 5" descr="Flechas de cheurón">
            <a:extLst>
              <a:ext uri="{FF2B5EF4-FFF2-40B4-BE49-F238E27FC236}">
                <a16:creationId xmlns:a16="http://schemas.microsoft.com/office/drawing/2014/main" xmlns="" id="{22EA9A8B-71B9-B210-D505-45A7A34E4CE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87124" y="3840959"/>
            <a:ext cx="495167" cy="439442"/>
          </a:xfrm>
          <a:prstGeom prst="rect">
            <a:avLst/>
          </a:prstGeom>
        </p:spPr>
      </p:pic>
      <p:pic>
        <p:nvPicPr>
          <p:cNvPr id="7" name="Gráfico 6" descr="Flechas de cheurón">
            <a:extLst>
              <a:ext uri="{FF2B5EF4-FFF2-40B4-BE49-F238E27FC236}">
                <a16:creationId xmlns:a16="http://schemas.microsoft.com/office/drawing/2014/main" xmlns="" id="{1C77AC9B-171C-C6FB-8D8D-CD5471AEDD8D}"/>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87124" y="4674650"/>
            <a:ext cx="495167" cy="439442"/>
          </a:xfrm>
          <a:prstGeom prst="rect">
            <a:avLst/>
          </a:prstGeom>
        </p:spPr>
      </p:pic>
      <p:pic>
        <p:nvPicPr>
          <p:cNvPr id="8" name="Gráfico 7" descr="Flechas de cheurón">
            <a:extLst>
              <a:ext uri="{FF2B5EF4-FFF2-40B4-BE49-F238E27FC236}">
                <a16:creationId xmlns:a16="http://schemas.microsoft.com/office/drawing/2014/main" xmlns="" id="{5D3E2964-2649-62DB-6DB2-651912C5FFC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87124" y="5629239"/>
            <a:ext cx="495167" cy="439442"/>
          </a:xfrm>
          <a:prstGeom prst="rect">
            <a:avLst/>
          </a:prstGeom>
        </p:spPr>
      </p:pic>
      <p:sp>
        <p:nvSpPr>
          <p:cNvPr id="11" name="CuadroTexto 10">
            <a:extLst>
              <a:ext uri="{FF2B5EF4-FFF2-40B4-BE49-F238E27FC236}">
                <a16:creationId xmlns:a16="http://schemas.microsoft.com/office/drawing/2014/main" xmlns="" id="{BBA11296-FC54-020F-B5A7-AE43358282C2}"/>
              </a:ext>
            </a:extLst>
          </p:cNvPr>
          <p:cNvSpPr txBox="1"/>
          <p:nvPr/>
        </p:nvSpPr>
        <p:spPr>
          <a:xfrm>
            <a:off x="251883" y="186618"/>
            <a:ext cx="9865239" cy="523220"/>
          </a:xfrm>
          <a:prstGeom prst="rect">
            <a:avLst/>
          </a:prstGeom>
          <a:noFill/>
        </p:spPr>
        <p:txBody>
          <a:bodyPr wrap="square" rtlCol="0">
            <a:spAutoFit/>
          </a:bodyPr>
          <a:lstStyle/>
          <a:p>
            <a:r>
              <a:rPr lang="es-PE" sz="2800" b="1" dirty="0">
                <a:solidFill>
                  <a:schemeClr val="bg1"/>
                </a:solidFill>
              </a:rPr>
              <a:t>Recomendaciones</a:t>
            </a:r>
          </a:p>
        </p:txBody>
      </p:sp>
    </p:spTree>
    <p:extLst>
      <p:ext uri="{BB962C8B-B14F-4D97-AF65-F5344CB8AC3E}">
        <p14:creationId xmlns:p14="http://schemas.microsoft.com/office/powerpoint/2010/main" val="8690106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A74EF80-3AF7-4EA5-994E-1345EC5CC475}"/>
              </a:ext>
            </a:extLst>
          </p:cNvPr>
          <p:cNvSpPr>
            <a:spLocks noGrp="1"/>
          </p:cNvSpPr>
          <p:nvPr>
            <p:ph type="title"/>
          </p:nvPr>
        </p:nvSpPr>
        <p:spPr/>
        <p:txBody>
          <a:bodyPr/>
          <a:lstStyle/>
          <a:p>
            <a:endParaRPr lang="es-PE" dirty="0"/>
          </a:p>
        </p:txBody>
      </p:sp>
    </p:spTree>
    <p:extLst>
      <p:ext uri="{BB962C8B-B14F-4D97-AF65-F5344CB8AC3E}">
        <p14:creationId xmlns:p14="http://schemas.microsoft.com/office/powerpoint/2010/main" val="408765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xmlns="" id="{C377C378-527A-9BD4-2F96-FDCABD2B652C}"/>
              </a:ext>
            </a:extLst>
          </p:cNvPr>
          <p:cNvSpPr txBox="1"/>
          <p:nvPr/>
        </p:nvSpPr>
        <p:spPr>
          <a:xfrm>
            <a:off x="348806" y="404612"/>
            <a:ext cx="7537063" cy="590931"/>
          </a:xfrm>
          <a:prstGeom prst="rect">
            <a:avLst/>
          </a:prstGeom>
          <a:noFill/>
        </p:spPr>
        <p:txBody>
          <a:bodyPr wrap="none" rtlCol="0">
            <a:spAutoFit/>
          </a:bodyPr>
          <a:lstStyle/>
          <a:p>
            <a:pPr defTabSz="914400">
              <a:lnSpc>
                <a:spcPct val="90000"/>
              </a:lnSpc>
              <a:spcBef>
                <a:spcPct val="0"/>
              </a:spcBef>
            </a:pPr>
            <a:r>
              <a:rPr lang="es-MX" sz="3600" b="1" dirty="0">
                <a:solidFill>
                  <a:schemeClr val="bg1"/>
                </a:solidFill>
                <a:latin typeface="Arial" pitchFamily="34" charset="0"/>
                <a:ea typeface="+mj-ea"/>
                <a:cs typeface="Arial" pitchFamily="34" charset="0"/>
              </a:rPr>
              <a:t>COMPETENCIA DE LA SUCAMEC</a:t>
            </a:r>
          </a:p>
        </p:txBody>
      </p:sp>
      <p:sp>
        <p:nvSpPr>
          <p:cNvPr id="6" name="CuadroTexto 5">
            <a:extLst>
              <a:ext uri="{FF2B5EF4-FFF2-40B4-BE49-F238E27FC236}">
                <a16:creationId xmlns:a16="http://schemas.microsoft.com/office/drawing/2014/main" xmlns="" id="{91EBE37E-4ADA-71E4-D8C9-68E65CEBF525}"/>
              </a:ext>
            </a:extLst>
          </p:cNvPr>
          <p:cNvSpPr txBox="1"/>
          <p:nvPr/>
        </p:nvSpPr>
        <p:spPr>
          <a:xfrm>
            <a:off x="348806" y="1994585"/>
            <a:ext cx="5381834" cy="2677656"/>
          </a:xfrm>
          <a:prstGeom prst="rect">
            <a:avLst/>
          </a:prstGeom>
          <a:noFill/>
        </p:spPr>
        <p:style>
          <a:lnRef idx="3">
            <a:schemeClr val="lt1"/>
          </a:lnRef>
          <a:fillRef idx="1">
            <a:schemeClr val="accent1"/>
          </a:fillRef>
          <a:effectRef idx="1">
            <a:schemeClr val="accent1"/>
          </a:effectRef>
          <a:fontRef idx="minor">
            <a:schemeClr val="lt1"/>
          </a:fontRef>
        </p:style>
        <p:txBody>
          <a:bodyPr wrap="square">
            <a:spAutoFit/>
          </a:bodyPr>
          <a:lstStyle/>
          <a:p>
            <a:r>
              <a:rPr lang="es-MX" sz="2400" b="1" u="sng" dirty="0">
                <a:solidFill>
                  <a:schemeClr val="tx1"/>
                </a:solidFill>
                <a:latin typeface="Arial" panose="020B0604020202020204" pitchFamily="34" charset="0"/>
                <a:cs typeface="Arial" panose="020B0604020202020204" pitchFamily="34" charset="0"/>
              </a:rPr>
              <a:t>Artículo 2.- Ámbito de Competencia</a:t>
            </a:r>
          </a:p>
          <a:p>
            <a:pPr algn="just"/>
            <a:endParaRPr lang="es-MX" sz="2400" dirty="0">
              <a:solidFill>
                <a:schemeClr val="tx1"/>
              </a:solidFill>
              <a:latin typeface="Arial" panose="020B0604020202020204" pitchFamily="34" charset="0"/>
              <a:cs typeface="Arial" panose="020B0604020202020204" pitchFamily="34" charset="0"/>
            </a:endParaRPr>
          </a:p>
          <a:p>
            <a:pPr algn="just"/>
            <a:r>
              <a:rPr lang="es-MX" sz="2400" dirty="0">
                <a:solidFill>
                  <a:schemeClr val="tx1"/>
                </a:solidFill>
                <a:latin typeface="Arial" panose="020B0604020202020204" pitchFamily="34" charset="0"/>
                <a:cs typeface="Arial" panose="020B0604020202020204" pitchFamily="34" charset="0"/>
              </a:rPr>
              <a:t>La SUCAMEC tiene competencia de alcance nacional en el ámbito de los servicios de seguridad privada, armas, municiones, explosivos y productos pirotécnicos de uso civil. </a:t>
            </a:r>
            <a:endParaRPr lang="es-PE" sz="2400" dirty="0">
              <a:solidFill>
                <a:schemeClr val="tx1"/>
              </a:solidFill>
              <a:latin typeface="Arial" panose="020B0604020202020204" pitchFamily="34" charset="0"/>
              <a:cs typeface="Arial" panose="020B0604020202020204" pitchFamily="34" charset="0"/>
            </a:endParaRPr>
          </a:p>
        </p:txBody>
      </p:sp>
      <p:sp>
        <p:nvSpPr>
          <p:cNvPr id="2" name="Marcador de contenido 3">
            <a:extLst>
              <a:ext uri="{FF2B5EF4-FFF2-40B4-BE49-F238E27FC236}">
                <a16:creationId xmlns:a16="http://schemas.microsoft.com/office/drawing/2014/main" xmlns="" id="{D42C432B-2D58-7F6E-FB2A-747B6FC9BD3B}"/>
              </a:ext>
            </a:extLst>
          </p:cNvPr>
          <p:cNvSpPr txBox="1">
            <a:spLocks/>
          </p:cNvSpPr>
          <p:nvPr/>
        </p:nvSpPr>
        <p:spPr>
          <a:xfrm>
            <a:off x="4393594" y="5253742"/>
            <a:ext cx="1348530" cy="323507"/>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s-PE" sz="1600" b="1" dirty="0">
                <a:latin typeface="Arial" panose="020B0604020202020204" pitchFamily="34" charset="0"/>
                <a:cs typeface="Arial" panose="020B0604020202020204" pitchFamily="34" charset="0"/>
              </a:rPr>
              <a:t>D.L. </a:t>
            </a:r>
            <a:r>
              <a:rPr lang="es-PE" sz="1600" b="1" dirty="0" err="1">
                <a:latin typeface="Arial" panose="020B0604020202020204" pitchFamily="34" charset="0"/>
                <a:cs typeface="Arial" panose="020B0604020202020204" pitchFamily="34" charset="0"/>
              </a:rPr>
              <a:t>N°</a:t>
            </a:r>
            <a:r>
              <a:rPr lang="es-PE" sz="1600" b="1" dirty="0">
                <a:latin typeface="Arial" panose="020B0604020202020204" pitchFamily="34" charset="0"/>
                <a:cs typeface="Arial" panose="020B0604020202020204" pitchFamily="34" charset="0"/>
              </a:rPr>
              <a:t> 1127</a:t>
            </a:r>
          </a:p>
        </p:txBody>
      </p:sp>
      <p:pic>
        <p:nvPicPr>
          <p:cNvPr id="2050" name="Picture 2" descr="Inspectores de la Sucamec incautaron 147 armas de fuego a empresas de  seguridad en Lima y Áncash - Noticias - Superintendencia Nacional de  Control de Servicios de Seguridad, Armas, Municiones y Explosivos">
            <a:extLst>
              <a:ext uri="{FF2B5EF4-FFF2-40B4-BE49-F238E27FC236}">
                <a16:creationId xmlns:a16="http://schemas.microsoft.com/office/drawing/2014/main" xmlns="" id="{176D5CD7-D6BD-48B9-7A4D-1CD2580160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5905" y="1994585"/>
            <a:ext cx="4560516" cy="358266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6854367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a:extLst>
              <a:ext uri="{FF2B5EF4-FFF2-40B4-BE49-F238E27FC236}">
                <a16:creationId xmlns:a16="http://schemas.microsoft.com/office/drawing/2014/main" xmlns="" id="{9C100447-EAEC-145C-48C4-6E170BE3892A}"/>
              </a:ext>
            </a:extLst>
          </p:cNvPr>
          <p:cNvSpPr txBox="1">
            <a:spLocks/>
          </p:cNvSpPr>
          <p:nvPr/>
        </p:nvSpPr>
        <p:spPr>
          <a:xfrm>
            <a:off x="1048658" y="1786774"/>
            <a:ext cx="9826171" cy="54508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PE" sz="4800" dirty="0">
                <a:solidFill>
                  <a:schemeClr val="bg1"/>
                </a:solidFill>
              </a:rPr>
              <a:t>FUNCIONES DE LA SUCAMEC</a:t>
            </a:r>
            <a:endParaRPr lang="es-PE" sz="1000" dirty="0">
              <a:solidFill>
                <a:schemeClr val="bg1"/>
              </a:solidFill>
            </a:endParaRPr>
          </a:p>
        </p:txBody>
      </p:sp>
      <p:pic>
        <p:nvPicPr>
          <p:cNvPr id="2" name="Imagen 1">
            <a:extLst>
              <a:ext uri="{FF2B5EF4-FFF2-40B4-BE49-F238E27FC236}">
                <a16:creationId xmlns:a16="http://schemas.microsoft.com/office/drawing/2014/main" xmlns="" id="{63682012-6DCE-4530-A849-063A35900384}"/>
              </a:ext>
            </a:extLst>
          </p:cNvPr>
          <p:cNvPicPr>
            <a:picLocks noChangeAspect="1"/>
          </p:cNvPicPr>
          <p:nvPr/>
        </p:nvPicPr>
        <p:blipFill>
          <a:blip r:embed="rId2"/>
          <a:stretch>
            <a:fillRect/>
          </a:stretch>
        </p:blipFill>
        <p:spPr>
          <a:xfrm>
            <a:off x="3784209" y="3533874"/>
            <a:ext cx="5410640" cy="3048853"/>
          </a:xfrm>
          <a:prstGeom prst="rect">
            <a:avLst/>
          </a:prstGeom>
        </p:spPr>
      </p:pic>
    </p:spTree>
    <p:extLst>
      <p:ext uri="{BB962C8B-B14F-4D97-AF65-F5344CB8AC3E}">
        <p14:creationId xmlns:p14="http://schemas.microsoft.com/office/powerpoint/2010/main" val="1497762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xmlns="" id="{BA946E80-AF9B-5B4C-D6C4-F200FE8A5A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3792" y="2161259"/>
            <a:ext cx="1249113" cy="17543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xmlns="" id="{F91A7C0B-45F9-13E3-6677-A7E217F6AFC0}"/>
              </a:ext>
            </a:extLst>
          </p:cNvPr>
          <p:cNvSpPr txBox="1"/>
          <p:nvPr/>
        </p:nvSpPr>
        <p:spPr>
          <a:xfrm>
            <a:off x="534061" y="1599135"/>
            <a:ext cx="4990154" cy="338554"/>
          </a:xfrm>
          <a:prstGeom prst="rect">
            <a:avLst/>
          </a:prstGeom>
          <a:solidFill>
            <a:schemeClr val="accent5">
              <a:lumMod val="50000"/>
            </a:schemeClr>
          </a:solidFill>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s-PE" sz="1600" b="1" dirty="0">
                <a:latin typeface="Arial" panose="020B0604020202020204" pitchFamily="34" charset="0"/>
                <a:cs typeface="Arial" panose="020B0604020202020204" pitchFamily="34" charset="0"/>
              </a:rPr>
              <a:t>Autorizaciones sobre productos controlados. </a:t>
            </a:r>
          </a:p>
        </p:txBody>
      </p:sp>
      <p:sp>
        <p:nvSpPr>
          <p:cNvPr id="19" name="CuadroTexto 18">
            <a:extLst>
              <a:ext uri="{FF2B5EF4-FFF2-40B4-BE49-F238E27FC236}">
                <a16:creationId xmlns:a16="http://schemas.microsoft.com/office/drawing/2014/main" xmlns="" id="{A9389DCB-61C5-FDAC-6F25-25AE1D9EE778}"/>
              </a:ext>
            </a:extLst>
          </p:cNvPr>
          <p:cNvSpPr txBox="1"/>
          <p:nvPr/>
        </p:nvSpPr>
        <p:spPr>
          <a:xfrm>
            <a:off x="534061" y="2219221"/>
            <a:ext cx="4074689" cy="1754326"/>
          </a:xfrm>
          <a:prstGeom prst="rect">
            <a:avLst/>
          </a:prstGeom>
          <a:noFill/>
        </p:spPr>
        <p:txBody>
          <a:bodyPr wrap="square" rtlCol="0">
            <a:spAutoFit/>
          </a:bodyPr>
          <a:lstStyle/>
          <a:p>
            <a:pPr marL="285750" indent="-285750">
              <a:buFont typeface="Arial" panose="020B0604020202020204" pitchFamily="34" charset="0"/>
              <a:buChar char="•"/>
            </a:pPr>
            <a:r>
              <a:rPr lang="es-PE" b="1" dirty="0">
                <a:latin typeface="Arial" panose="020B0604020202020204" pitchFamily="34" charset="0"/>
                <a:cs typeface="Arial" panose="020B0604020202020204" pitchFamily="34" charset="0"/>
              </a:rPr>
              <a:t>Resoluciones de Gerencia.</a:t>
            </a:r>
          </a:p>
          <a:p>
            <a:pPr marL="285750" indent="-285750">
              <a:buFont typeface="Arial" panose="020B0604020202020204" pitchFamily="34" charset="0"/>
              <a:buChar char="•"/>
            </a:pPr>
            <a:r>
              <a:rPr lang="es-PE" b="1" dirty="0">
                <a:latin typeface="Arial" panose="020B0604020202020204" pitchFamily="34" charset="0"/>
                <a:cs typeface="Arial" panose="020B0604020202020204" pitchFamily="34" charset="0"/>
              </a:rPr>
              <a:t>Carnés.</a:t>
            </a:r>
          </a:p>
          <a:p>
            <a:pPr marL="285750" indent="-285750">
              <a:buFont typeface="Arial" panose="020B0604020202020204" pitchFamily="34" charset="0"/>
              <a:buChar char="•"/>
            </a:pPr>
            <a:r>
              <a:rPr lang="es-PE" b="1" dirty="0">
                <a:latin typeface="Arial" panose="020B0604020202020204" pitchFamily="34" charset="0"/>
                <a:cs typeface="Arial" panose="020B0604020202020204" pitchFamily="34" charset="0"/>
              </a:rPr>
              <a:t>Licencias.</a:t>
            </a:r>
          </a:p>
          <a:p>
            <a:pPr marL="285750" indent="-285750">
              <a:buFont typeface="Arial" panose="020B0604020202020204" pitchFamily="34" charset="0"/>
              <a:buChar char="•"/>
            </a:pPr>
            <a:r>
              <a:rPr lang="es-PE" b="1" dirty="0">
                <a:latin typeface="Arial" panose="020B0604020202020204" pitchFamily="34" charset="0"/>
                <a:cs typeface="Arial" panose="020B0604020202020204" pitchFamily="34" charset="0"/>
              </a:rPr>
              <a:t>Tarjetas.</a:t>
            </a:r>
          </a:p>
          <a:p>
            <a:pPr marL="285750" indent="-285750">
              <a:buFont typeface="Arial" panose="020B0604020202020204" pitchFamily="34" charset="0"/>
              <a:buChar char="•"/>
            </a:pPr>
            <a:r>
              <a:rPr lang="es-PE" b="1" dirty="0">
                <a:latin typeface="Arial" panose="020B0604020202020204" pitchFamily="34" charset="0"/>
                <a:cs typeface="Arial" panose="020B0604020202020204" pitchFamily="34" charset="0"/>
              </a:rPr>
              <a:t>Emisión de normativa complementaria.</a:t>
            </a:r>
          </a:p>
        </p:txBody>
      </p:sp>
      <p:sp>
        <p:nvSpPr>
          <p:cNvPr id="5" name="CuadroTexto 4">
            <a:extLst>
              <a:ext uri="{FF2B5EF4-FFF2-40B4-BE49-F238E27FC236}">
                <a16:creationId xmlns:a16="http://schemas.microsoft.com/office/drawing/2014/main" xmlns="" id="{9AF06421-F235-9D12-B849-D1A0A3EC88C6}"/>
              </a:ext>
            </a:extLst>
          </p:cNvPr>
          <p:cNvSpPr txBox="1"/>
          <p:nvPr/>
        </p:nvSpPr>
        <p:spPr>
          <a:xfrm>
            <a:off x="299298" y="462189"/>
            <a:ext cx="6121356" cy="535531"/>
          </a:xfrm>
          <a:prstGeom prst="rect">
            <a:avLst/>
          </a:prstGeom>
          <a:noFill/>
        </p:spPr>
        <p:txBody>
          <a:bodyPr wrap="none" rtlCol="0">
            <a:spAutoFit/>
          </a:bodyPr>
          <a:lstStyle/>
          <a:p>
            <a:pPr defTabSz="914400">
              <a:lnSpc>
                <a:spcPct val="90000"/>
              </a:lnSpc>
              <a:spcBef>
                <a:spcPct val="0"/>
              </a:spcBef>
            </a:pPr>
            <a:r>
              <a:rPr lang="es-MX" sz="3200" b="1" dirty="0">
                <a:solidFill>
                  <a:schemeClr val="bg1"/>
                </a:solidFill>
                <a:latin typeface="Arial" pitchFamily="34" charset="0"/>
                <a:ea typeface="+mj-ea"/>
                <a:cs typeface="Arial" pitchFamily="34" charset="0"/>
              </a:rPr>
              <a:t>FUNCIONES DE LA SUCAMEC</a:t>
            </a:r>
          </a:p>
        </p:txBody>
      </p:sp>
      <p:sp>
        <p:nvSpPr>
          <p:cNvPr id="6" name="CuadroTexto 5">
            <a:extLst>
              <a:ext uri="{FF2B5EF4-FFF2-40B4-BE49-F238E27FC236}">
                <a16:creationId xmlns:a16="http://schemas.microsoft.com/office/drawing/2014/main" xmlns="" id="{32B33472-A00C-7F20-FFB2-5AAC9498931F}"/>
              </a:ext>
            </a:extLst>
          </p:cNvPr>
          <p:cNvSpPr txBox="1"/>
          <p:nvPr/>
        </p:nvSpPr>
        <p:spPr>
          <a:xfrm>
            <a:off x="534061" y="4255289"/>
            <a:ext cx="4990154" cy="338554"/>
          </a:xfrm>
          <a:prstGeom prst="rect">
            <a:avLst/>
          </a:prstGeom>
          <a:solidFill>
            <a:schemeClr val="accent5">
              <a:lumMod val="50000"/>
            </a:schemeClr>
          </a:solidFill>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s-MX" sz="1600" b="1" dirty="0">
                <a:latin typeface="Arial" panose="020B0604020202020204" pitchFamily="34" charset="0"/>
                <a:cs typeface="Arial" panose="020B0604020202020204" pitchFamily="34" charset="0"/>
              </a:rPr>
              <a:t>Fiscalización posterior de autorizaciones. </a:t>
            </a:r>
          </a:p>
        </p:txBody>
      </p:sp>
      <p:sp>
        <p:nvSpPr>
          <p:cNvPr id="13" name="CuadroTexto 12">
            <a:extLst>
              <a:ext uri="{FF2B5EF4-FFF2-40B4-BE49-F238E27FC236}">
                <a16:creationId xmlns:a16="http://schemas.microsoft.com/office/drawing/2014/main" xmlns="" id="{37367ACF-7ABD-345E-0A4B-D96A1FE789EC}"/>
              </a:ext>
            </a:extLst>
          </p:cNvPr>
          <p:cNvSpPr txBox="1"/>
          <p:nvPr/>
        </p:nvSpPr>
        <p:spPr>
          <a:xfrm>
            <a:off x="534060" y="4808860"/>
            <a:ext cx="4074689" cy="1477328"/>
          </a:xfrm>
          <a:prstGeom prst="rect">
            <a:avLst/>
          </a:prstGeom>
          <a:noFill/>
        </p:spPr>
        <p:txBody>
          <a:bodyPr wrap="square" rtlCol="0">
            <a:spAutoFit/>
          </a:bodyPr>
          <a:lstStyle/>
          <a:p>
            <a:pPr marL="285750" indent="-285750">
              <a:buFont typeface="Arial" panose="020B0604020202020204" pitchFamily="34" charset="0"/>
              <a:buChar char="•"/>
            </a:pPr>
            <a:r>
              <a:rPr lang="es-MX" b="1" dirty="0">
                <a:latin typeface="Arial" panose="020B0604020202020204" pitchFamily="34" charset="0"/>
                <a:cs typeface="Arial" panose="020B0604020202020204" pitchFamily="34" charset="0"/>
              </a:rPr>
              <a:t>Decomiso.</a:t>
            </a:r>
          </a:p>
          <a:p>
            <a:pPr marL="285750" indent="-285750">
              <a:buFont typeface="Arial" panose="020B0604020202020204" pitchFamily="34" charset="0"/>
              <a:buChar char="•"/>
            </a:pPr>
            <a:r>
              <a:rPr lang="es-MX" b="1" dirty="0">
                <a:latin typeface="Arial" panose="020B0604020202020204" pitchFamily="34" charset="0"/>
                <a:cs typeface="Arial" panose="020B0604020202020204" pitchFamily="34" charset="0"/>
              </a:rPr>
              <a:t>Incautación.</a:t>
            </a:r>
          </a:p>
          <a:p>
            <a:pPr marL="285750" indent="-285750">
              <a:buFont typeface="Arial" panose="020B0604020202020204" pitchFamily="34" charset="0"/>
              <a:buChar char="•"/>
            </a:pPr>
            <a:r>
              <a:rPr lang="es-MX" b="1" dirty="0">
                <a:latin typeface="Arial" panose="020B0604020202020204" pitchFamily="34" charset="0"/>
                <a:cs typeface="Arial" panose="020B0604020202020204" pitchFamily="34" charset="0"/>
              </a:rPr>
              <a:t>Cierre de locales.</a:t>
            </a:r>
          </a:p>
          <a:p>
            <a:pPr marL="285750" indent="-285750">
              <a:buFont typeface="Arial" panose="020B0604020202020204" pitchFamily="34" charset="0"/>
              <a:buChar char="•"/>
            </a:pPr>
            <a:r>
              <a:rPr lang="es-MX" b="1" dirty="0">
                <a:latin typeface="Arial" panose="020B0604020202020204" pitchFamily="34" charset="0"/>
                <a:cs typeface="Arial" panose="020B0604020202020204" pitchFamily="34" charset="0"/>
              </a:rPr>
              <a:t>Cese de autorizaciones.</a:t>
            </a:r>
          </a:p>
          <a:p>
            <a:pPr marL="285750" indent="-285750">
              <a:buFont typeface="Arial" panose="020B0604020202020204" pitchFamily="34" charset="0"/>
              <a:buChar char="•"/>
            </a:pPr>
            <a:r>
              <a:rPr lang="es-MX" b="1" dirty="0">
                <a:latin typeface="Arial" panose="020B0604020202020204" pitchFamily="34" charset="0"/>
                <a:cs typeface="Arial" panose="020B0604020202020204" pitchFamily="34" charset="0"/>
              </a:rPr>
              <a:t>Sanciones.</a:t>
            </a:r>
          </a:p>
        </p:txBody>
      </p:sp>
      <p:pic>
        <p:nvPicPr>
          <p:cNvPr id="14" name="Imagen 13">
            <a:extLst>
              <a:ext uri="{FF2B5EF4-FFF2-40B4-BE49-F238E27FC236}">
                <a16:creationId xmlns:a16="http://schemas.microsoft.com/office/drawing/2014/main" xmlns="" id="{50601FD7-AC35-ABCA-4F3A-131B01226D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358"/>
          <a:stretch/>
        </p:blipFill>
        <p:spPr>
          <a:xfrm>
            <a:off x="3658712" y="4805605"/>
            <a:ext cx="1865503" cy="14714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CuadroTexto 14">
            <a:extLst>
              <a:ext uri="{FF2B5EF4-FFF2-40B4-BE49-F238E27FC236}">
                <a16:creationId xmlns:a16="http://schemas.microsoft.com/office/drawing/2014/main" xmlns="" id="{A4C462AB-6ECD-793E-8FB3-131A5A8DD007}"/>
              </a:ext>
            </a:extLst>
          </p:cNvPr>
          <p:cNvSpPr txBox="1"/>
          <p:nvPr/>
        </p:nvSpPr>
        <p:spPr>
          <a:xfrm>
            <a:off x="6123920" y="1599135"/>
            <a:ext cx="4431630" cy="338554"/>
          </a:xfrm>
          <a:prstGeom prst="rect">
            <a:avLst/>
          </a:prstGeom>
          <a:solidFill>
            <a:schemeClr val="accent5">
              <a:lumMod val="50000"/>
            </a:schemeClr>
          </a:solidFill>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s-MX" sz="1600" b="1" dirty="0">
                <a:latin typeface="Arial" panose="020B0604020202020204" pitchFamily="34" charset="0"/>
                <a:cs typeface="Arial" panose="020B0604020202020204" pitchFamily="34" charset="0"/>
              </a:rPr>
              <a:t>Destino final de productos controlados. </a:t>
            </a:r>
          </a:p>
        </p:txBody>
      </p:sp>
      <p:sp>
        <p:nvSpPr>
          <p:cNvPr id="21" name="CuadroTexto 20">
            <a:extLst>
              <a:ext uri="{FF2B5EF4-FFF2-40B4-BE49-F238E27FC236}">
                <a16:creationId xmlns:a16="http://schemas.microsoft.com/office/drawing/2014/main" xmlns="" id="{DC1C7646-3F66-93C2-643B-D9EA5C7891ED}"/>
              </a:ext>
            </a:extLst>
          </p:cNvPr>
          <p:cNvSpPr txBox="1"/>
          <p:nvPr/>
        </p:nvSpPr>
        <p:spPr>
          <a:xfrm>
            <a:off x="6068081" y="2109939"/>
            <a:ext cx="4074689" cy="1754326"/>
          </a:xfrm>
          <a:prstGeom prst="rect">
            <a:avLst/>
          </a:prstGeom>
          <a:noFill/>
        </p:spPr>
        <p:txBody>
          <a:bodyPr wrap="square" rtlCol="0">
            <a:spAutoFit/>
          </a:bodyPr>
          <a:lstStyle/>
          <a:p>
            <a:pPr marL="285750" indent="-285750">
              <a:buFont typeface="Arial" panose="020B0604020202020204" pitchFamily="34" charset="0"/>
              <a:buChar char="•"/>
            </a:pPr>
            <a:r>
              <a:rPr lang="es-MX" b="1" dirty="0">
                <a:latin typeface="Arial" panose="020B0604020202020204" pitchFamily="34" charset="0"/>
                <a:cs typeface="Arial" panose="020B0604020202020204" pitchFamily="34" charset="0"/>
              </a:rPr>
              <a:t>Destrucción de armas y municiones.</a:t>
            </a:r>
          </a:p>
          <a:p>
            <a:pPr marL="285750" indent="-285750">
              <a:buFont typeface="Arial" panose="020B0604020202020204" pitchFamily="34" charset="0"/>
              <a:buChar char="•"/>
            </a:pPr>
            <a:r>
              <a:rPr lang="es-MX" b="1" dirty="0">
                <a:latin typeface="Arial" panose="020B0604020202020204" pitchFamily="34" charset="0"/>
                <a:cs typeface="Arial" panose="020B0604020202020204" pitchFamily="34" charset="0"/>
              </a:rPr>
              <a:t>Destrucción de explosivos y productos pirotécnicos. </a:t>
            </a:r>
          </a:p>
          <a:p>
            <a:pPr marL="285750" indent="-285750">
              <a:buFont typeface="Arial" panose="020B0604020202020204" pitchFamily="34" charset="0"/>
              <a:buChar char="•"/>
            </a:pPr>
            <a:r>
              <a:rPr lang="es-MX" b="1" dirty="0">
                <a:latin typeface="Arial" panose="020B0604020202020204" pitchFamily="34" charset="0"/>
                <a:cs typeface="Arial" panose="020B0604020202020204" pitchFamily="34" charset="0"/>
              </a:rPr>
              <a:t>Donación o asignación de armas y municiones.</a:t>
            </a:r>
          </a:p>
        </p:txBody>
      </p:sp>
      <p:pic>
        <p:nvPicPr>
          <p:cNvPr id="15364" name="Picture 4" descr="El mundo celebra el Día Internacional para la Destrucción de las Armas de  Fuego | MUNDO | PERU21">
            <a:extLst>
              <a:ext uri="{FF2B5EF4-FFF2-40B4-BE49-F238E27FC236}">
                <a16:creationId xmlns:a16="http://schemas.microsoft.com/office/drawing/2014/main" xmlns="" id="{B666EDD8-A749-F114-0933-FB25E0E506B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27" r="-1" b="13343"/>
          <a:stretch/>
        </p:blipFill>
        <p:spPr bwMode="auto">
          <a:xfrm>
            <a:off x="6140544" y="4068669"/>
            <a:ext cx="4646473" cy="23271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43460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a:extLst>
              <a:ext uri="{FF2B5EF4-FFF2-40B4-BE49-F238E27FC236}">
                <a16:creationId xmlns:a16="http://schemas.microsoft.com/office/drawing/2014/main" xmlns="" id="{9C100447-EAEC-145C-48C4-6E170BE3892A}"/>
              </a:ext>
            </a:extLst>
          </p:cNvPr>
          <p:cNvSpPr txBox="1">
            <a:spLocks/>
          </p:cNvSpPr>
          <p:nvPr/>
        </p:nvSpPr>
        <p:spPr>
          <a:xfrm>
            <a:off x="447608" y="1468333"/>
            <a:ext cx="10381957" cy="54508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PE" sz="4400" dirty="0">
                <a:solidFill>
                  <a:schemeClr val="bg1"/>
                </a:solidFill>
              </a:rPr>
              <a:t>GERENCIAS DE LÍNEA</a:t>
            </a:r>
            <a:endParaRPr lang="es-PE" sz="900" dirty="0">
              <a:solidFill>
                <a:schemeClr val="bg1"/>
              </a:solidFill>
            </a:endParaRPr>
          </a:p>
        </p:txBody>
      </p:sp>
      <p:pic>
        <p:nvPicPr>
          <p:cNvPr id="2" name="Imagen 1">
            <a:extLst>
              <a:ext uri="{FF2B5EF4-FFF2-40B4-BE49-F238E27FC236}">
                <a16:creationId xmlns:a16="http://schemas.microsoft.com/office/drawing/2014/main" xmlns="" id="{CBC1A31D-1ACC-1A89-CB88-D0E1A060B8E9}"/>
              </a:ext>
            </a:extLst>
          </p:cNvPr>
          <p:cNvPicPr>
            <a:picLocks noChangeAspect="1"/>
          </p:cNvPicPr>
          <p:nvPr/>
        </p:nvPicPr>
        <p:blipFill>
          <a:blip r:embed="rId2"/>
          <a:stretch>
            <a:fillRect/>
          </a:stretch>
        </p:blipFill>
        <p:spPr>
          <a:xfrm>
            <a:off x="3967089" y="3499546"/>
            <a:ext cx="5448886" cy="3056518"/>
          </a:xfrm>
          <a:prstGeom prst="rect">
            <a:avLst/>
          </a:prstGeom>
        </p:spPr>
      </p:pic>
    </p:spTree>
    <p:extLst>
      <p:ext uri="{BB962C8B-B14F-4D97-AF65-F5344CB8AC3E}">
        <p14:creationId xmlns:p14="http://schemas.microsoft.com/office/powerpoint/2010/main" val="2646358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xmlns="" id="{FE3C1601-A27F-D825-9115-399EC54EFB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608" y="4956999"/>
            <a:ext cx="1473733" cy="1075881"/>
          </a:xfrm>
          <a:prstGeom prst="rect">
            <a:avLst/>
          </a:prstGeom>
        </p:spPr>
      </p:pic>
      <p:sp>
        <p:nvSpPr>
          <p:cNvPr id="5" name="CuadroTexto 4">
            <a:extLst>
              <a:ext uri="{FF2B5EF4-FFF2-40B4-BE49-F238E27FC236}">
                <a16:creationId xmlns:a16="http://schemas.microsoft.com/office/drawing/2014/main" xmlns="" id="{C377C378-527A-9BD4-2F96-FDCABD2B652C}"/>
              </a:ext>
            </a:extLst>
          </p:cNvPr>
          <p:cNvSpPr txBox="1"/>
          <p:nvPr/>
        </p:nvSpPr>
        <p:spPr>
          <a:xfrm>
            <a:off x="363321" y="359527"/>
            <a:ext cx="10509726" cy="535531"/>
          </a:xfrm>
          <a:prstGeom prst="rect">
            <a:avLst/>
          </a:prstGeom>
          <a:noFill/>
        </p:spPr>
        <p:txBody>
          <a:bodyPr wrap="square" rtlCol="0">
            <a:spAutoFit/>
          </a:bodyPr>
          <a:lstStyle/>
          <a:p>
            <a:pPr defTabSz="914400">
              <a:lnSpc>
                <a:spcPct val="90000"/>
              </a:lnSpc>
              <a:spcBef>
                <a:spcPct val="0"/>
              </a:spcBef>
            </a:pPr>
            <a:r>
              <a:rPr lang="es-MX" sz="3200" b="1" cap="all" dirty="0">
                <a:solidFill>
                  <a:schemeClr val="bg1"/>
                </a:solidFill>
                <a:latin typeface="Arial" pitchFamily="34" charset="0"/>
                <a:ea typeface="+mj-ea"/>
                <a:cs typeface="Arial" pitchFamily="34" charset="0"/>
              </a:rPr>
              <a:t>Gerencia de Servicios de Seguridad Privada </a:t>
            </a:r>
          </a:p>
        </p:txBody>
      </p:sp>
      <p:sp>
        <p:nvSpPr>
          <p:cNvPr id="2" name="CuadroTexto 1">
            <a:extLst>
              <a:ext uri="{FF2B5EF4-FFF2-40B4-BE49-F238E27FC236}">
                <a16:creationId xmlns:a16="http://schemas.microsoft.com/office/drawing/2014/main" xmlns="" id="{6A8602AE-F3CF-B378-E289-7D1F5F1744E8}"/>
              </a:ext>
            </a:extLst>
          </p:cNvPr>
          <p:cNvSpPr txBox="1"/>
          <p:nvPr/>
        </p:nvSpPr>
        <p:spPr>
          <a:xfrm>
            <a:off x="630608" y="1636063"/>
            <a:ext cx="1620223" cy="369332"/>
          </a:xfrm>
          <a:prstGeom prst="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defTabSz="914400">
              <a:lnSpc>
                <a:spcPct val="90000"/>
              </a:lnSpc>
              <a:spcBef>
                <a:spcPct val="0"/>
              </a:spcBef>
            </a:pPr>
            <a:r>
              <a:rPr lang="es-MX" sz="2000" b="1" cap="all" dirty="0">
                <a:solidFill>
                  <a:schemeClr val="bg1"/>
                </a:solidFill>
                <a:latin typeface="Arial" pitchFamily="34" charset="0"/>
                <a:ea typeface="+mj-ea"/>
                <a:cs typeface="Arial" pitchFamily="34" charset="0"/>
              </a:rPr>
              <a:t>Servicios</a:t>
            </a:r>
          </a:p>
        </p:txBody>
      </p:sp>
      <p:sp>
        <p:nvSpPr>
          <p:cNvPr id="3" name="CuadroTexto 2">
            <a:extLst>
              <a:ext uri="{FF2B5EF4-FFF2-40B4-BE49-F238E27FC236}">
                <a16:creationId xmlns:a16="http://schemas.microsoft.com/office/drawing/2014/main" xmlns="" id="{8F364F32-75CB-45C0-BC15-4180892F5497}"/>
              </a:ext>
            </a:extLst>
          </p:cNvPr>
          <p:cNvSpPr txBox="1"/>
          <p:nvPr/>
        </p:nvSpPr>
        <p:spPr>
          <a:xfrm>
            <a:off x="630608" y="2182010"/>
            <a:ext cx="6121884" cy="2215991"/>
          </a:xfrm>
          <a:prstGeom prst="rect">
            <a:avLst/>
          </a:prstGeom>
          <a:noFill/>
        </p:spPr>
        <p:txBody>
          <a:bodyPr wrap="square" rtlCol="0">
            <a:spAutoFit/>
          </a:bodyPr>
          <a:lstStyle/>
          <a:p>
            <a:pPr marL="285750" indent="-285750">
              <a:buFont typeface="Arial" panose="020B0604020202020204" pitchFamily="34" charset="0"/>
              <a:buChar char="•"/>
            </a:pPr>
            <a:r>
              <a:rPr lang="es-PE" sz="2300" dirty="0">
                <a:latin typeface="Arial" panose="020B0604020202020204" pitchFamily="34" charset="0"/>
                <a:cs typeface="Arial" panose="020B0604020202020204" pitchFamily="34" charset="0"/>
              </a:rPr>
              <a:t>Servicio individual de seguridad personal.</a:t>
            </a:r>
          </a:p>
          <a:p>
            <a:pPr marL="285750" indent="-285750">
              <a:buFont typeface="Arial" panose="020B0604020202020204" pitchFamily="34" charset="0"/>
              <a:buChar char="•"/>
            </a:pPr>
            <a:r>
              <a:rPr lang="es-PE" sz="2300" dirty="0">
                <a:latin typeface="Arial" panose="020B0604020202020204" pitchFamily="34" charset="0"/>
                <a:cs typeface="Arial" panose="020B0604020202020204" pitchFamily="34" charset="0"/>
              </a:rPr>
              <a:t>Servicio individual de seguridad patrimonial.</a:t>
            </a:r>
          </a:p>
          <a:p>
            <a:pPr marL="285750" indent="-285750">
              <a:buFont typeface="Arial" panose="020B0604020202020204" pitchFamily="34" charset="0"/>
              <a:buChar char="•"/>
            </a:pPr>
            <a:r>
              <a:rPr lang="es-PE" sz="2300" dirty="0">
                <a:latin typeface="Arial" panose="020B0604020202020204" pitchFamily="34" charset="0"/>
                <a:cs typeface="Arial" panose="020B0604020202020204" pitchFamily="34" charset="0"/>
              </a:rPr>
              <a:t>Vigilancia privada. </a:t>
            </a:r>
          </a:p>
          <a:p>
            <a:pPr marL="285750" indent="-285750">
              <a:buFont typeface="Arial" panose="020B0604020202020204" pitchFamily="34" charset="0"/>
              <a:buChar char="•"/>
            </a:pPr>
            <a:r>
              <a:rPr lang="es-PE" sz="2300" dirty="0">
                <a:latin typeface="Arial" panose="020B0604020202020204" pitchFamily="34" charset="0"/>
                <a:cs typeface="Arial" panose="020B0604020202020204" pitchFamily="34" charset="0"/>
              </a:rPr>
              <a:t>Transporte y custodia de dinero y valores.</a:t>
            </a:r>
          </a:p>
          <a:p>
            <a:pPr marL="285750" indent="-285750">
              <a:buFont typeface="Arial" panose="020B0604020202020204" pitchFamily="34" charset="0"/>
              <a:buChar char="•"/>
            </a:pPr>
            <a:r>
              <a:rPr lang="es-PE" sz="2300" dirty="0">
                <a:latin typeface="Arial" panose="020B0604020202020204" pitchFamily="34" charset="0"/>
                <a:cs typeface="Arial" panose="020B0604020202020204" pitchFamily="34" charset="0"/>
              </a:rPr>
              <a:t>Entre otros. </a:t>
            </a:r>
          </a:p>
        </p:txBody>
      </p:sp>
      <p:sp>
        <p:nvSpPr>
          <p:cNvPr id="6" name="CuadroTexto 5">
            <a:extLst>
              <a:ext uri="{FF2B5EF4-FFF2-40B4-BE49-F238E27FC236}">
                <a16:creationId xmlns:a16="http://schemas.microsoft.com/office/drawing/2014/main" xmlns="" id="{840C888A-C001-B8AA-C780-D6A3C3C544F9}"/>
              </a:ext>
            </a:extLst>
          </p:cNvPr>
          <p:cNvSpPr txBox="1"/>
          <p:nvPr/>
        </p:nvSpPr>
        <p:spPr>
          <a:xfrm>
            <a:off x="1058545" y="5619942"/>
            <a:ext cx="5693947" cy="830997"/>
          </a:xfrm>
          <a:prstGeom prst="rect">
            <a:avLst/>
          </a:prstGeom>
          <a:noFill/>
        </p:spPr>
        <p:txBody>
          <a:bodyPr wrap="square">
            <a:spAutoFit/>
          </a:bodyPr>
          <a:lstStyle/>
          <a:p>
            <a:pPr marL="285750" indent="-285750">
              <a:buFont typeface="Arial" panose="020B0604020202020204" pitchFamily="34" charset="0"/>
              <a:buChar char="•"/>
            </a:pPr>
            <a:r>
              <a:rPr lang="es-PE" sz="2400" b="1" i="1" dirty="0">
                <a:latin typeface="Arial" panose="020B0604020202020204" pitchFamily="34" charset="0"/>
                <a:cs typeface="Arial" panose="020B0604020202020204" pitchFamily="34" charset="0"/>
              </a:rPr>
              <a:t>Custodia de bienes controlados. </a:t>
            </a:r>
          </a:p>
          <a:p>
            <a:pPr marL="285750" indent="-285750">
              <a:buFont typeface="Arial" panose="020B0604020202020204" pitchFamily="34" charset="0"/>
              <a:buChar char="•"/>
            </a:pPr>
            <a:r>
              <a:rPr lang="es-PE" sz="2400" b="1" i="1" dirty="0">
                <a:latin typeface="Arial" panose="020B0604020202020204" pitchFamily="34" charset="0"/>
                <a:cs typeface="Arial" panose="020B0604020202020204" pitchFamily="34" charset="0"/>
              </a:rPr>
              <a:t>Seguridad en eventos</a:t>
            </a:r>
            <a:r>
              <a:rPr lang="es-PE" sz="2400" dirty="0">
                <a:latin typeface="Arial" panose="020B0604020202020204" pitchFamily="34" charset="0"/>
                <a:cs typeface="Arial" panose="020B0604020202020204" pitchFamily="34" charset="0"/>
              </a:rPr>
              <a:t>.</a:t>
            </a:r>
          </a:p>
        </p:txBody>
      </p:sp>
      <p:pic>
        <p:nvPicPr>
          <p:cNvPr id="12294" name="Picture 6" descr="Protección Ejecutiva - Control Seguridad Privada">
            <a:extLst>
              <a:ext uri="{FF2B5EF4-FFF2-40B4-BE49-F238E27FC236}">
                <a16:creationId xmlns:a16="http://schemas.microsoft.com/office/drawing/2014/main" xmlns="" id="{6558E876-1DA2-8149-66F7-8D53DACDEFF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856" t="9042" r="12048" b="13480"/>
          <a:stretch/>
        </p:blipFill>
        <p:spPr bwMode="auto">
          <a:xfrm>
            <a:off x="6902147" y="1802329"/>
            <a:ext cx="1988636" cy="12642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296" name="Picture 8" descr="Patrimonial fotos de stock, imágenes de Patrimonial sin royalties |  Depositphotos">
            <a:extLst>
              <a:ext uri="{FF2B5EF4-FFF2-40B4-BE49-F238E27FC236}">
                <a16:creationId xmlns:a16="http://schemas.microsoft.com/office/drawing/2014/main" xmlns="" id="{0D3991E4-7F29-AA50-2F5F-1FE96A6C14B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2147" y="3386402"/>
            <a:ext cx="1988636" cy="13277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298" name="Picture 10" descr="Seguridad logística / Custodia de mercancía en tránsito :: Grupo Alerta ::  El mejor aliado para su estrategia de negocio">
            <a:extLst>
              <a:ext uri="{FF2B5EF4-FFF2-40B4-BE49-F238E27FC236}">
                <a16:creationId xmlns:a16="http://schemas.microsoft.com/office/drawing/2014/main" xmlns="" id="{90D5AAA6-C2DC-9720-CB58-8DDDE647D0E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02147" y="5045027"/>
            <a:ext cx="1988636" cy="11990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300" name="Picture 12" descr="Servicio de Seguridad en Eventos Alicante · Murcia · Valencia · Castellón |  Controlum">
            <a:extLst>
              <a:ext uri="{FF2B5EF4-FFF2-40B4-BE49-F238E27FC236}">
                <a16:creationId xmlns:a16="http://schemas.microsoft.com/office/drawing/2014/main" xmlns="" id="{FE1DFE27-2806-FFCB-BC68-29599A24D3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820" y="4492778"/>
            <a:ext cx="1988635" cy="12346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302" name="Picture 14" descr="Otra más: Investigan posible colusión de empresas de transporte de valores  Chile">
            <a:extLst>
              <a:ext uri="{FF2B5EF4-FFF2-40B4-BE49-F238E27FC236}">
                <a16:creationId xmlns:a16="http://schemas.microsoft.com/office/drawing/2014/main" xmlns="" id="{781B3BF6-8C3C-2AB9-6C4B-48A5C215027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81113" y="2657210"/>
            <a:ext cx="1988635" cy="12526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759194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3144</TotalTime>
  <Words>4542</Words>
  <Application>Microsoft Office PowerPoint</Application>
  <PresentationFormat>Panorámica</PresentationFormat>
  <Paragraphs>369</Paragraphs>
  <Slides>47</Slides>
  <Notes>8</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47</vt:i4>
      </vt:variant>
    </vt:vector>
  </HeadingPairs>
  <TitlesOfParts>
    <vt:vector size="52" baseType="lpstr">
      <vt:lpstr>Arial</vt:lpstr>
      <vt:lpstr>Calibri</vt:lpstr>
      <vt:lpstr>Times New Roman</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 Política Nacional Multisectorial de Seguridad Ciudadana al 2030</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II. Plan Nacional de Seguridad Ciudadana 2019-2023</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III. Otras acciones impulsadas por la SUCAMEC</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PT46209545 (Portocarrero Ramirez, Juan Manuel)</dc:creator>
  <cp:lastModifiedBy>Carmen Estefania Luis Leonardo</cp:lastModifiedBy>
  <cp:revision>192</cp:revision>
  <dcterms:created xsi:type="dcterms:W3CDTF">2022-04-12T21:38:24Z</dcterms:created>
  <dcterms:modified xsi:type="dcterms:W3CDTF">2023-04-12T15:03:26Z</dcterms:modified>
</cp:coreProperties>
</file>