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068" r:id="rId2"/>
    <p:sldMasterId id="2147484176" r:id="rId3"/>
  </p:sldMasterIdLst>
  <p:notesMasterIdLst>
    <p:notesMasterId r:id="rId24"/>
  </p:notesMasterIdLst>
  <p:handoutMasterIdLst>
    <p:handoutMasterId r:id="rId25"/>
  </p:handoutMasterIdLst>
  <p:sldIdLst>
    <p:sldId id="304" r:id="rId4"/>
    <p:sldId id="557" r:id="rId5"/>
    <p:sldId id="451" r:id="rId6"/>
    <p:sldId id="595" r:id="rId7"/>
    <p:sldId id="601" r:id="rId8"/>
    <p:sldId id="283" r:id="rId9"/>
    <p:sldId id="600" r:id="rId10"/>
    <p:sldId id="580" r:id="rId11"/>
    <p:sldId id="591" r:id="rId12"/>
    <p:sldId id="590" r:id="rId13"/>
    <p:sldId id="594" r:id="rId14"/>
    <p:sldId id="589" r:id="rId15"/>
    <p:sldId id="593" r:id="rId16"/>
    <p:sldId id="588" r:id="rId17"/>
    <p:sldId id="587" r:id="rId18"/>
    <p:sldId id="596" r:id="rId19"/>
    <p:sldId id="597" r:id="rId20"/>
    <p:sldId id="598" r:id="rId21"/>
    <p:sldId id="599" r:id="rId22"/>
    <p:sldId id="388" r:id="rId23"/>
  </p:sldIdLst>
  <p:sldSz cx="12192000" cy="6858000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27EC5D1-70A7-48AB-9D0D-F6A6C743FEC9}">
          <p14:sldIdLst>
            <p14:sldId id="304"/>
            <p14:sldId id="557"/>
            <p14:sldId id="451"/>
            <p14:sldId id="595"/>
            <p14:sldId id="601"/>
            <p14:sldId id="283"/>
            <p14:sldId id="600"/>
            <p14:sldId id="580"/>
            <p14:sldId id="591"/>
            <p14:sldId id="590"/>
            <p14:sldId id="594"/>
            <p14:sldId id="589"/>
            <p14:sldId id="593"/>
            <p14:sldId id="588"/>
            <p14:sldId id="587"/>
            <p14:sldId id="596"/>
            <p14:sldId id="597"/>
            <p14:sldId id="598"/>
            <p14:sldId id="599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IEST REGPOL ICA" initials="URI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8F"/>
    <a:srgbClr val="005241"/>
    <a:srgbClr val="005140"/>
    <a:srgbClr val="F1F1F1"/>
    <a:srgbClr val="DDDDDD"/>
    <a:srgbClr val="42A058"/>
    <a:srgbClr val="55DD6C"/>
    <a:srgbClr val="FF0000"/>
    <a:srgbClr val="66FFFF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34" y="90"/>
      </p:cViewPr>
      <p:guideLst>
        <p:guide pos="3840"/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38553" cy="466082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208" y="0"/>
            <a:ext cx="3038553" cy="466082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258C6561-FED4-4C02-8CF1-FDAF4200CF14}" type="datetimeFigureOut">
              <a:rPr lang="es-PE" smtClean="0"/>
              <a:t>3/11/2022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8" y="8830322"/>
            <a:ext cx="3038553" cy="466082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208" y="8830322"/>
            <a:ext cx="3038553" cy="466082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109D7EF6-06EF-4D8B-80C8-CA824C52E67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1461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3037464" cy="465557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1328" y="1"/>
            <a:ext cx="3037464" cy="465557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r">
              <a:defRPr sz="1200"/>
            </a:lvl1pPr>
          </a:lstStyle>
          <a:p>
            <a:fld id="{25F71096-8CB9-45E5-B1D5-3C32B6FF5B48}" type="datetimeFigureOut">
              <a:rPr lang="es-PE" smtClean="0"/>
              <a:t>3/11/2022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4" rIns="91408" bIns="4570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209" y="4474353"/>
            <a:ext cx="5607997" cy="3659629"/>
          </a:xfrm>
          <a:prstGeom prst="rect">
            <a:avLst/>
          </a:prstGeom>
        </p:spPr>
        <p:txBody>
          <a:bodyPr vert="horz" lIns="91408" tIns="45704" rIns="91408" bIns="4570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7" y="8830846"/>
            <a:ext cx="3037464" cy="465557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1328" y="8830846"/>
            <a:ext cx="3037464" cy="465557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r">
              <a:defRPr sz="1200"/>
            </a:lvl1pPr>
          </a:lstStyle>
          <a:p>
            <a:fld id="{BA18F3B2-D623-49C6-9DA3-93513563A24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8706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96913"/>
            <a:ext cx="6200775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5701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62" indent="-28571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66" indent="-22857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12" indent="-22857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58" indent="-22857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0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52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9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4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B1ECF0A-DDFE-4110-85E9-7354ED440D90}" type="slidenum">
              <a:rPr lang="es-PE" smtClean="0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es-PE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3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97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8D12-A092-4083-9A12-8A54D3C5096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4F463-48D6-4BEC-9F44-889AD4534D6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8697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3035-70D3-4A9A-84FD-0E19653349A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08910-3C48-4D0D-B789-BC6D77DB951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8928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6D64E-7126-4D52-AD40-C5516823C65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DA9A-65FC-4E7E-8E9C-31233563903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230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94AD-5794-43B1-AAF0-6E53B693F030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CC00-3E67-49D7-AFC3-BAF739C2E401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3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51276-4B70-43C8-B84B-E0A4D81240C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3385-D67B-46FF-AD02-B6FFF49DC45F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43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11D2-B978-45BC-A535-C8C7501A3BDC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8C2CC-507B-4CFD-BA3C-AD312A6F747C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9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D76E-B2D9-42CC-A2AE-75DE900F41B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CC08-A169-4609-B962-6029EBC52335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90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0F1C-1B1F-43AC-A533-B9E8B8B6456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25F9-7CAE-4A6D-AD10-53422E5CDB87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43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9183-FFB2-49A4-8EF4-438B273C3B70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1FCF-F935-4764-B660-F4C19BCEE51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23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93A3-1A32-45B6-BA7B-6570AB9BCD92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46AF-FFB3-4773-968C-1FCCD76977E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10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690F-4F5C-4503-88B1-20418BE35D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3618-42D4-442D-8228-41B5764A8098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8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9B56-2E56-4A80-A840-5570164AFE0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74E8-54FD-4158-AD03-FCEA67FF4CC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05355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3D1A-5174-43B3-A208-F4C202061E94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012A-2E50-42CA-9B11-93F939CC0824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9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867B-4F97-4F3B-92CA-1A27A76B10F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D452-542A-44DE-8F52-A47A51DB6630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20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282B-08D8-4D25-A3F7-F85475C05F2C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27DC-2C58-4D16-94C0-751E464A29BA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21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94AD-5794-43B1-AAF0-6E53B693F030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CC00-3E67-49D7-AFC3-BAF739C2E401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09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51276-4B70-43C8-B84B-E0A4D81240C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3385-D67B-46FF-AD02-B6FFF49DC45F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79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B11D2-B978-45BC-A535-C8C7501A3BDC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8C2CC-507B-4CFD-BA3C-AD312A6F747C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30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D76E-B2D9-42CC-A2AE-75DE900F41B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CC08-A169-4609-B962-6029EBC52335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49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0F1C-1B1F-43AC-A533-B9E8B8B6456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25F9-7CAE-4A6D-AD10-53422E5CDB87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45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9183-FFB2-49A4-8EF4-438B273C3B70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1FCF-F935-4764-B660-F4C19BCEE51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66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93A3-1A32-45B6-BA7B-6570AB9BCD92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46AF-FFB3-4773-968C-1FCCD76977E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5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74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2D9A-AD5F-41BB-B22A-C493897D2E7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FD726-D082-4568-B964-2FE41B448A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76869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690F-4F5C-4503-88B1-20418BE35DCD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3618-42D4-442D-8228-41B5764A8098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78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3D1A-5174-43B3-A208-F4C202061E94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012A-2E50-42CA-9B11-93F939CC0824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867B-4F97-4F3B-92CA-1A27A76B10F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D452-542A-44DE-8F52-A47A51DB6630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36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282B-08D8-4D25-A3F7-F85475C05F2C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27DC-2C58-4D16-94C0-751E464A29BA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8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B569-E368-4D4E-BE59-DCA3F010C4D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C4D2D-C97D-4942-B30B-37902E4FCBF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9409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F32F-E5BB-4426-9F67-172CFFFB902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91A0-247A-4982-9B8D-305DA3003FC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1325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5724-94BA-4115-986C-9383DCF5458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F38DF-C686-4B14-A6F3-F628259792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375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28F8-1809-420D-92D4-7220ABBFA95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389D3-2460-4D16-978F-D0292B457EC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82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00B4-6C41-4F88-ACA7-FC0061AEE16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A646E-715B-410F-BF64-5EE88BBF44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76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585C-EA94-4FC4-B4C3-EABD04847E0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45E3B-9FB3-4301-BCFE-96200EAD9B6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190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9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F0C252-1EE0-4D21-95BA-7503CCDAF82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90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90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C6196A-07B2-43AA-9CE3-47415EEE731D}" type="slidenum">
              <a:rPr lang="es-ES" altLang="es-E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9E572-4756-45F6-9897-DF6EA1B20FF4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4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F4D30-3A5B-440F-9DC0-A04F4E115137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0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9E572-4756-45F6-9897-DF6EA1B20FF4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3/11/2022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F4D30-3A5B-440F-9DC0-A04F4E115137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>
            <a:extLst>
              <a:ext uri="{FF2B5EF4-FFF2-40B4-BE49-F238E27FC236}">
                <a16:creationId xmlns:a16="http://schemas.microsoft.com/office/drawing/2014/main" xmlns="" id="{BBADB87E-BB4C-00AA-45F0-2F1DA792EB31}"/>
              </a:ext>
            </a:extLst>
          </p:cNvPr>
          <p:cNvSpPr/>
          <p:nvPr/>
        </p:nvSpPr>
        <p:spPr>
          <a:xfrm>
            <a:off x="5441052" y="1800803"/>
            <a:ext cx="566755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70"/>
            <a:r>
              <a:rPr lang="es-PE" sz="3200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REGIÓN  POLICIAL  LIMA </a:t>
            </a:r>
          </a:p>
          <a:p>
            <a:pPr algn="ctr" defTabSz="609570"/>
            <a:r>
              <a:rPr lang="es-PE" sz="2400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DIVISIÓN POLICIAL NORTE 1</a:t>
            </a:r>
          </a:p>
          <a:p>
            <a:pPr algn="ctr" defTabSz="609570"/>
            <a:endParaRPr lang="es-PE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</a:endParaRPr>
          </a:p>
          <a:p>
            <a:pPr algn="ctr" defTabSz="609570"/>
            <a:endParaRPr lang="es-PE" sz="5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</a:endParaRPr>
          </a:p>
        </p:txBody>
      </p:sp>
      <p:sp>
        <p:nvSpPr>
          <p:cNvPr id="5" name="9 Rectángulo">
            <a:extLst>
              <a:ext uri="{FF2B5EF4-FFF2-40B4-BE49-F238E27FC236}">
                <a16:creationId xmlns:a16="http://schemas.microsoft.com/office/drawing/2014/main" xmlns="" id="{02DD3CA8-4B50-30DD-A5C9-9CF12516FE65}"/>
              </a:ext>
            </a:extLst>
          </p:cNvPr>
          <p:cNvSpPr/>
          <p:nvPr/>
        </p:nvSpPr>
        <p:spPr>
          <a:xfrm>
            <a:off x="5587041" y="4083712"/>
            <a:ext cx="5375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70"/>
            <a:r>
              <a:rPr lang="es-PE" sz="2000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Juan Manuel MUNDACA MONTENEGRO</a:t>
            </a:r>
          </a:p>
          <a:p>
            <a:pPr algn="ctr" defTabSz="609570"/>
            <a:r>
              <a:rPr lang="es-PE" sz="2000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CORONEL PNP </a:t>
            </a:r>
          </a:p>
          <a:p>
            <a:pPr algn="ctr" defTabSz="609570"/>
            <a:r>
              <a:rPr lang="es-PE" sz="2000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JEFE DE LA DIVPOL NORTE 1</a:t>
            </a:r>
          </a:p>
        </p:txBody>
      </p:sp>
    </p:spTree>
    <p:extLst>
      <p:ext uri="{BB962C8B-B14F-4D97-AF65-F5344CB8AC3E}">
        <p14:creationId xmlns:p14="http://schemas.microsoft.com/office/powerpoint/2010/main" val="107702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BB0A95C-28D2-F188-82AA-E00FD6C36B6B}"/>
              </a:ext>
            </a:extLst>
          </p:cNvPr>
          <p:cNvSpPr/>
          <p:nvPr/>
        </p:nvSpPr>
        <p:spPr>
          <a:xfrm>
            <a:off x="26504" y="92765"/>
            <a:ext cx="1736035" cy="2464904"/>
          </a:xfrm>
          <a:prstGeom prst="rect">
            <a:avLst/>
          </a:prstGeom>
          <a:gradFill flip="none" rotWithShape="1">
            <a:gsLst>
              <a:gs pos="70000">
                <a:srgbClr val="005140"/>
              </a:gs>
              <a:gs pos="84000">
                <a:srgbClr val="005241"/>
              </a:gs>
              <a:gs pos="100000">
                <a:srgbClr val="6F9D8F"/>
              </a:gs>
            </a:gsLst>
            <a:lin ang="5400000" scaled="1"/>
            <a:tileRect/>
          </a:gradFill>
          <a:ln>
            <a:solidFill>
              <a:srgbClr val="005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CB0E29AF-98C9-03E3-01B1-6DDAAB90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59041"/>
              </p:ext>
            </p:extLst>
          </p:nvPr>
        </p:nvGraphicFramePr>
        <p:xfrm>
          <a:off x="107186" y="284705"/>
          <a:ext cx="11977628" cy="631548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44775">
                  <a:extLst>
                    <a:ext uri="{9D8B030D-6E8A-4147-A177-3AD203B41FA5}">
                      <a16:colId xmlns:a16="http://schemas.microsoft.com/office/drawing/2014/main" xmlns="" val="325298546"/>
                    </a:ext>
                  </a:extLst>
                </a:gridCol>
                <a:gridCol w="340130">
                  <a:extLst>
                    <a:ext uri="{9D8B030D-6E8A-4147-A177-3AD203B41FA5}">
                      <a16:colId xmlns:a16="http://schemas.microsoft.com/office/drawing/2014/main" xmlns="" val="3726560190"/>
                    </a:ext>
                  </a:extLst>
                </a:gridCol>
                <a:gridCol w="323698">
                  <a:extLst>
                    <a:ext uri="{9D8B030D-6E8A-4147-A177-3AD203B41FA5}">
                      <a16:colId xmlns:a16="http://schemas.microsoft.com/office/drawing/2014/main" xmlns="" val="4205392011"/>
                    </a:ext>
                  </a:extLst>
                </a:gridCol>
                <a:gridCol w="313964">
                  <a:extLst>
                    <a:ext uri="{9D8B030D-6E8A-4147-A177-3AD203B41FA5}">
                      <a16:colId xmlns:a16="http://schemas.microsoft.com/office/drawing/2014/main" xmlns="" val="3312318956"/>
                    </a:ext>
                  </a:extLst>
                </a:gridCol>
                <a:gridCol w="645214">
                  <a:extLst>
                    <a:ext uri="{9D8B030D-6E8A-4147-A177-3AD203B41FA5}">
                      <a16:colId xmlns:a16="http://schemas.microsoft.com/office/drawing/2014/main" xmlns="" val="2347995123"/>
                    </a:ext>
                  </a:extLst>
                </a:gridCol>
                <a:gridCol w="425571">
                  <a:extLst>
                    <a:ext uri="{9D8B030D-6E8A-4147-A177-3AD203B41FA5}">
                      <a16:colId xmlns:a16="http://schemas.microsoft.com/office/drawing/2014/main" xmlns="" val="602386542"/>
                    </a:ext>
                  </a:extLst>
                </a:gridCol>
                <a:gridCol w="578384">
                  <a:extLst>
                    <a:ext uri="{9D8B030D-6E8A-4147-A177-3AD203B41FA5}">
                      <a16:colId xmlns:a16="http://schemas.microsoft.com/office/drawing/2014/main" xmlns="" val="437228962"/>
                    </a:ext>
                  </a:extLst>
                </a:gridCol>
                <a:gridCol w="577974">
                  <a:extLst>
                    <a:ext uri="{9D8B030D-6E8A-4147-A177-3AD203B41FA5}">
                      <a16:colId xmlns:a16="http://schemas.microsoft.com/office/drawing/2014/main" xmlns="" val="170791411"/>
                    </a:ext>
                  </a:extLst>
                </a:gridCol>
                <a:gridCol w="476507">
                  <a:extLst>
                    <a:ext uri="{9D8B030D-6E8A-4147-A177-3AD203B41FA5}">
                      <a16:colId xmlns:a16="http://schemas.microsoft.com/office/drawing/2014/main" xmlns="" val="2454780900"/>
                    </a:ext>
                  </a:extLst>
                </a:gridCol>
                <a:gridCol w="476919">
                  <a:extLst>
                    <a:ext uri="{9D8B030D-6E8A-4147-A177-3AD203B41FA5}">
                      <a16:colId xmlns:a16="http://schemas.microsoft.com/office/drawing/2014/main" xmlns="" val="712071912"/>
                    </a:ext>
                  </a:extLst>
                </a:gridCol>
                <a:gridCol w="277280">
                  <a:extLst>
                    <a:ext uri="{9D8B030D-6E8A-4147-A177-3AD203B41FA5}">
                      <a16:colId xmlns:a16="http://schemas.microsoft.com/office/drawing/2014/main" xmlns="" val="3753242795"/>
                    </a:ext>
                  </a:extLst>
                </a:gridCol>
                <a:gridCol w="259615">
                  <a:extLst>
                    <a:ext uri="{9D8B030D-6E8A-4147-A177-3AD203B41FA5}">
                      <a16:colId xmlns:a16="http://schemas.microsoft.com/office/drawing/2014/main" xmlns="" val="1078422552"/>
                    </a:ext>
                  </a:extLst>
                </a:gridCol>
                <a:gridCol w="258794">
                  <a:extLst>
                    <a:ext uri="{9D8B030D-6E8A-4147-A177-3AD203B41FA5}">
                      <a16:colId xmlns:a16="http://schemas.microsoft.com/office/drawing/2014/main" xmlns="" val="2294951572"/>
                    </a:ext>
                  </a:extLst>
                </a:gridCol>
                <a:gridCol w="133095">
                  <a:extLst>
                    <a:ext uri="{9D8B030D-6E8A-4147-A177-3AD203B41FA5}">
                      <a16:colId xmlns:a16="http://schemas.microsoft.com/office/drawing/2014/main" xmlns="" val="2819579221"/>
                    </a:ext>
                  </a:extLst>
                </a:gridCol>
                <a:gridCol w="175815">
                  <a:extLst>
                    <a:ext uri="{9D8B030D-6E8A-4147-A177-3AD203B41FA5}">
                      <a16:colId xmlns:a16="http://schemas.microsoft.com/office/drawing/2014/main" xmlns="" val="677030712"/>
                    </a:ext>
                  </a:extLst>
                </a:gridCol>
                <a:gridCol w="226754">
                  <a:extLst>
                    <a:ext uri="{9D8B030D-6E8A-4147-A177-3AD203B41FA5}">
                      <a16:colId xmlns:a16="http://schemas.microsoft.com/office/drawing/2014/main" xmlns="" val="1447865966"/>
                    </a:ext>
                  </a:extLst>
                </a:gridCol>
                <a:gridCol w="261259">
                  <a:extLst>
                    <a:ext uri="{9D8B030D-6E8A-4147-A177-3AD203B41FA5}">
                      <a16:colId xmlns:a16="http://schemas.microsoft.com/office/drawing/2014/main" xmlns="" val="2607437085"/>
                    </a:ext>
                  </a:extLst>
                </a:gridCol>
                <a:gridCol w="276049">
                  <a:extLst>
                    <a:ext uri="{9D8B030D-6E8A-4147-A177-3AD203B41FA5}">
                      <a16:colId xmlns:a16="http://schemas.microsoft.com/office/drawing/2014/main" xmlns="" val="3715145241"/>
                    </a:ext>
                  </a:extLst>
                </a:gridCol>
                <a:gridCol w="276049">
                  <a:extLst>
                    <a:ext uri="{9D8B030D-6E8A-4147-A177-3AD203B41FA5}">
                      <a16:colId xmlns:a16="http://schemas.microsoft.com/office/drawing/2014/main" xmlns="" val="846049419"/>
                    </a:ext>
                  </a:extLst>
                </a:gridCol>
                <a:gridCol w="241539">
                  <a:extLst>
                    <a:ext uri="{9D8B030D-6E8A-4147-A177-3AD203B41FA5}">
                      <a16:colId xmlns:a16="http://schemas.microsoft.com/office/drawing/2014/main" xmlns="" val="3372256149"/>
                    </a:ext>
                  </a:extLst>
                </a:gridCol>
                <a:gridCol w="241539">
                  <a:extLst>
                    <a:ext uri="{9D8B030D-6E8A-4147-A177-3AD203B41FA5}">
                      <a16:colId xmlns:a16="http://schemas.microsoft.com/office/drawing/2014/main" xmlns="" val="2628995693"/>
                    </a:ext>
                  </a:extLst>
                </a:gridCol>
                <a:gridCol w="221824">
                  <a:extLst>
                    <a:ext uri="{9D8B030D-6E8A-4147-A177-3AD203B41FA5}">
                      <a16:colId xmlns:a16="http://schemas.microsoft.com/office/drawing/2014/main" xmlns="" val="957589816"/>
                    </a:ext>
                  </a:extLst>
                </a:gridCol>
                <a:gridCol w="187317">
                  <a:extLst>
                    <a:ext uri="{9D8B030D-6E8A-4147-A177-3AD203B41FA5}">
                      <a16:colId xmlns:a16="http://schemas.microsoft.com/office/drawing/2014/main" xmlns="" val="2252335896"/>
                    </a:ext>
                  </a:extLst>
                </a:gridCol>
                <a:gridCol w="193889">
                  <a:extLst>
                    <a:ext uri="{9D8B030D-6E8A-4147-A177-3AD203B41FA5}">
                      <a16:colId xmlns:a16="http://schemas.microsoft.com/office/drawing/2014/main" xmlns="" val="1427848496"/>
                    </a:ext>
                  </a:extLst>
                </a:gridCol>
                <a:gridCol w="295764">
                  <a:extLst>
                    <a:ext uri="{9D8B030D-6E8A-4147-A177-3AD203B41FA5}">
                      <a16:colId xmlns:a16="http://schemas.microsoft.com/office/drawing/2014/main" xmlns="" val="1953151659"/>
                    </a:ext>
                  </a:extLst>
                </a:gridCol>
                <a:gridCol w="198820">
                  <a:extLst>
                    <a:ext uri="{9D8B030D-6E8A-4147-A177-3AD203B41FA5}">
                      <a16:colId xmlns:a16="http://schemas.microsoft.com/office/drawing/2014/main" xmlns="" val="4106033761"/>
                    </a:ext>
                  </a:extLst>
                </a:gridCol>
                <a:gridCol w="322054">
                  <a:extLst>
                    <a:ext uri="{9D8B030D-6E8A-4147-A177-3AD203B41FA5}">
                      <a16:colId xmlns:a16="http://schemas.microsoft.com/office/drawing/2014/main" xmlns="" val="760852592"/>
                    </a:ext>
                  </a:extLst>
                </a:gridCol>
                <a:gridCol w="292479">
                  <a:extLst>
                    <a:ext uri="{9D8B030D-6E8A-4147-A177-3AD203B41FA5}">
                      <a16:colId xmlns:a16="http://schemas.microsoft.com/office/drawing/2014/main" xmlns="" val="2392014260"/>
                    </a:ext>
                  </a:extLst>
                </a:gridCol>
                <a:gridCol w="292479">
                  <a:extLst>
                    <a:ext uri="{9D8B030D-6E8A-4147-A177-3AD203B41FA5}">
                      <a16:colId xmlns:a16="http://schemas.microsoft.com/office/drawing/2014/main" xmlns="" val="2178642576"/>
                    </a:ext>
                  </a:extLst>
                </a:gridCol>
                <a:gridCol w="657253">
                  <a:extLst>
                    <a:ext uri="{9D8B030D-6E8A-4147-A177-3AD203B41FA5}">
                      <a16:colId xmlns:a16="http://schemas.microsoft.com/office/drawing/2014/main" xmlns="" val="1455928573"/>
                    </a:ext>
                  </a:extLst>
                </a:gridCol>
                <a:gridCol w="187317">
                  <a:extLst>
                    <a:ext uri="{9D8B030D-6E8A-4147-A177-3AD203B41FA5}">
                      <a16:colId xmlns:a16="http://schemas.microsoft.com/office/drawing/2014/main" xmlns="" val="2794691055"/>
                    </a:ext>
                  </a:extLst>
                </a:gridCol>
                <a:gridCol w="193479">
                  <a:extLst>
                    <a:ext uri="{9D8B030D-6E8A-4147-A177-3AD203B41FA5}">
                      <a16:colId xmlns:a16="http://schemas.microsoft.com/office/drawing/2014/main" xmlns="" val="1802842188"/>
                    </a:ext>
                  </a:extLst>
                </a:gridCol>
                <a:gridCol w="182387">
                  <a:extLst>
                    <a:ext uri="{9D8B030D-6E8A-4147-A177-3AD203B41FA5}">
                      <a16:colId xmlns:a16="http://schemas.microsoft.com/office/drawing/2014/main" xmlns="" val="2316982854"/>
                    </a:ext>
                  </a:extLst>
                </a:gridCol>
                <a:gridCol w="182387">
                  <a:extLst>
                    <a:ext uri="{9D8B030D-6E8A-4147-A177-3AD203B41FA5}">
                      <a16:colId xmlns:a16="http://schemas.microsoft.com/office/drawing/2014/main" xmlns="" val="1379746730"/>
                    </a:ext>
                  </a:extLst>
                </a:gridCol>
                <a:gridCol w="139255">
                  <a:extLst>
                    <a:ext uri="{9D8B030D-6E8A-4147-A177-3AD203B41FA5}">
                      <a16:colId xmlns:a16="http://schemas.microsoft.com/office/drawing/2014/main" xmlns="" val="1624299590"/>
                    </a:ext>
                  </a:extLst>
                </a:gridCol>
              </a:tblGrid>
              <a:tr h="5574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DIVPOL NORTE 1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DETENIDOS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DROGA DECOMISADA ENVOLTORIOS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DROGA DECOMISADA      KILOGRAMOS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ARMAS INCAUTADAS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PROSTITUCION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VEHICULOS MAYORES 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VEHICULOS MENORES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PERSONAS CON RESULTADO POSITIVO ALCOHOLEMIA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INFRACCIONES POR LUNAS OSCURECIDAS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PAPELETAS  IRNT VEHICULOS MAYORES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BANDAS DESARTICULADAS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DETENIDOS POR BANDAS DESARTICULADAS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DINERO INCAUTADO (SOLES)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INTERVENCION A EXTRANJEROS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ARMAS HECHIZAS Y REPLICAS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169271"/>
                  </a:ext>
                </a:extLst>
              </a:tr>
              <a:tr h="247253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RQ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DD FLAGRANCIA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RETENIDOS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PBC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CC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MARIHUANA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PBC 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CC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MARIHUANA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ARMAS DE FUEGO PUÑO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ARMAS BLANCAS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FEMENINA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MASCULINA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PROXENETAS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LOCALES INTERVENIDOS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INTERVENIDOS POR DCP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VEHICULOS CON OC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VEHICULOS RECUPERADOS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VEHICULOS INTERNADOS AL DOV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INTERVENIDOS POR DCP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VEHICULOS CON OC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VEHICULOS RECUPERADOS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VEHICULOS INTERNADOS AL DOV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solidFill>
                            <a:srgbClr val="FFC000"/>
                          </a:solidFill>
                          <a:effectLst/>
                        </a:rPr>
                        <a:t>ARMAS HECHIZAS CORTAS</a:t>
                      </a:r>
                      <a:endParaRPr lang="es-PE" sz="12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ARMAS HECHIZAS LARGAS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REPLICA DE ARMAS CORTAS 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REPLICA DE ARMAS LARGAS</a:t>
                      </a:r>
                      <a:endParaRPr lang="es-PE" sz="12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26" marR="1126" marT="1126" marB="0" vert="vert270" anchor="ctr"/>
                </a:tc>
                <a:extLst>
                  <a:ext uri="{0D108BD9-81ED-4DB2-BD59-A6C34878D82A}">
                    <a16:rowId xmlns:a16="http://schemas.microsoft.com/office/drawing/2014/main" xmlns="" val="3323726655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 dirty="0">
                          <a:effectLst/>
                        </a:rPr>
                        <a:t>CIA SOL DE ORO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327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613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426733518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>
                          <a:effectLst/>
                        </a:rPr>
                        <a:t>CIA. PRO</a:t>
                      </a:r>
                      <a:endParaRPr lang="es-PE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516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2,228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156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1.407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107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2,467.20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2206219897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 dirty="0">
                          <a:effectLst/>
                        </a:rPr>
                        <a:t>CIA. PUENTE PIEDRA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86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332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2,667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3.874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10.050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29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205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1,800.00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2990432477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>
                          <a:effectLst/>
                        </a:rPr>
                        <a:t>CIA. ZAPALLAL</a:t>
                      </a:r>
                      <a:endParaRPr lang="es-PE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325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7,790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0.400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8.290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184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107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25,451.00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3025256489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>
                          <a:effectLst/>
                        </a:rPr>
                        <a:t>CIA. ENSENADA</a:t>
                      </a:r>
                      <a:endParaRPr lang="es-PE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210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3953658681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 dirty="0">
                          <a:effectLst/>
                        </a:rPr>
                        <a:t>CIA. CARABAYLLO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19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232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610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146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0.396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0.200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3846569507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>
                          <a:effectLst/>
                        </a:rPr>
                        <a:t>CIA. SANTA ISABEL</a:t>
                      </a:r>
                      <a:endParaRPr lang="es-PE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253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347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7.800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2201824663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 dirty="0">
                          <a:effectLst/>
                        </a:rPr>
                        <a:t>CIA. EL PROGRESO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538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4,507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1,181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118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6,860.00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609403005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 dirty="0">
                          <a:effectLst/>
                        </a:rPr>
                        <a:t>CIA. SANTA ROSA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126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3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1805746018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 dirty="0">
                          <a:effectLst/>
                        </a:rPr>
                        <a:t>CIA. ANCON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332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13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17,172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177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41.570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0.150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0.340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47.00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2353151806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 dirty="0">
                          <a:effectLst/>
                        </a:rPr>
                        <a:t>CIA. LAURA CALLER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342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10.00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2931258605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 dirty="0">
                          <a:effectLst/>
                        </a:rPr>
                        <a:t>DEPINCRI CARABAYLLO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151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6,340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1,207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5.656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120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1,200.00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3335113605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 dirty="0">
                          <a:effectLst/>
                        </a:rPr>
                        <a:t>DEPINCRI LOS OLIVOS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92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6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2,721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2,001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0.352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0.000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7.121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28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25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400.00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32053327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1" u="none" strike="noStrike" dirty="0">
                          <a:effectLst/>
                        </a:rPr>
                        <a:t>DEPINCRI PUENTE PIEDRA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172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 dirty="0">
                          <a:effectLst/>
                        </a:rPr>
                        <a:t>3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11,441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184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157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2.470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2.149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4.492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39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102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5,321.00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6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4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u="none" strike="noStrike">
                          <a:effectLst/>
                        </a:rPr>
                        <a:t>0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/>
                </a:tc>
                <a:extLst>
                  <a:ext uri="{0D108BD9-81ED-4DB2-BD59-A6C34878D82A}">
                    <a16:rowId xmlns:a16="http://schemas.microsoft.com/office/drawing/2014/main" xmlns="" val="290686948"/>
                  </a:ext>
                </a:extLst>
              </a:tr>
              <a:tr h="21903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u="none" strike="noStrike" dirty="0">
                          <a:effectLst/>
                        </a:rPr>
                        <a:t>TOTAL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493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3948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119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56,604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279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5,135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45.188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6.376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46.156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182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23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111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79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24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127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139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38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57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42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590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12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534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291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905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43,556.20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7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2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1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28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</a:rPr>
                        <a:t>1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26" marR="1126" marT="11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872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56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5010D70D-A71B-66B8-EC4B-A75DEB86D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49196"/>
              </p:ext>
            </p:extLst>
          </p:nvPr>
        </p:nvGraphicFramePr>
        <p:xfrm>
          <a:off x="1459465" y="1107631"/>
          <a:ext cx="9994597" cy="5208079"/>
        </p:xfrm>
        <a:graphic>
          <a:graphicData uri="http://schemas.openxmlformats.org/drawingml/2006/table">
            <a:tbl>
              <a:tblPr/>
              <a:tblGrid>
                <a:gridCol w="1929134">
                  <a:extLst>
                    <a:ext uri="{9D8B030D-6E8A-4147-A177-3AD203B41FA5}">
                      <a16:colId xmlns:a16="http://schemas.microsoft.com/office/drawing/2014/main" xmlns="" val="1035310850"/>
                    </a:ext>
                  </a:extLst>
                </a:gridCol>
                <a:gridCol w="507515">
                  <a:extLst>
                    <a:ext uri="{9D8B030D-6E8A-4147-A177-3AD203B41FA5}">
                      <a16:colId xmlns:a16="http://schemas.microsoft.com/office/drawing/2014/main" xmlns="" val="3076163934"/>
                    </a:ext>
                  </a:extLst>
                </a:gridCol>
                <a:gridCol w="472913">
                  <a:extLst>
                    <a:ext uri="{9D8B030D-6E8A-4147-A177-3AD203B41FA5}">
                      <a16:colId xmlns:a16="http://schemas.microsoft.com/office/drawing/2014/main" xmlns="" val="2280205721"/>
                    </a:ext>
                  </a:extLst>
                </a:gridCol>
                <a:gridCol w="495982">
                  <a:extLst>
                    <a:ext uri="{9D8B030D-6E8A-4147-A177-3AD203B41FA5}">
                      <a16:colId xmlns:a16="http://schemas.microsoft.com/office/drawing/2014/main" xmlns="" val="4247331633"/>
                    </a:ext>
                  </a:extLst>
                </a:gridCol>
                <a:gridCol w="680532">
                  <a:extLst>
                    <a:ext uri="{9D8B030D-6E8A-4147-A177-3AD203B41FA5}">
                      <a16:colId xmlns:a16="http://schemas.microsoft.com/office/drawing/2014/main" xmlns="" val="2689966114"/>
                    </a:ext>
                  </a:extLst>
                </a:gridCol>
                <a:gridCol w="634394">
                  <a:extLst>
                    <a:ext uri="{9D8B030D-6E8A-4147-A177-3AD203B41FA5}">
                      <a16:colId xmlns:a16="http://schemas.microsoft.com/office/drawing/2014/main" xmlns="" val="3028857111"/>
                    </a:ext>
                  </a:extLst>
                </a:gridCol>
                <a:gridCol w="634394">
                  <a:extLst>
                    <a:ext uri="{9D8B030D-6E8A-4147-A177-3AD203B41FA5}">
                      <a16:colId xmlns:a16="http://schemas.microsoft.com/office/drawing/2014/main" xmlns="" val="4234221610"/>
                    </a:ext>
                  </a:extLst>
                </a:gridCol>
                <a:gridCol w="426775">
                  <a:extLst>
                    <a:ext uri="{9D8B030D-6E8A-4147-A177-3AD203B41FA5}">
                      <a16:colId xmlns:a16="http://schemas.microsoft.com/office/drawing/2014/main" xmlns="" val="1032908017"/>
                    </a:ext>
                  </a:extLst>
                </a:gridCol>
                <a:gridCol w="530584">
                  <a:extLst>
                    <a:ext uri="{9D8B030D-6E8A-4147-A177-3AD203B41FA5}">
                      <a16:colId xmlns:a16="http://schemas.microsoft.com/office/drawing/2014/main" xmlns="" val="2631255147"/>
                    </a:ext>
                  </a:extLst>
                </a:gridCol>
                <a:gridCol w="545003">
                  <a:extLst>
                    <a:ext uri="{9D8B030D-6E8A-4147-A177-3AD203B41FA5}">
                      <a16:colId xmlns:a16="http://schemas.microsoft.com/office/drawing/2014/main" xmlns="" val="1428164580"/>
                    </a:ext>
                  </a:extLst>
                </a:gridCol>
                <a:gridCol w="519050">
                  <a:extLst>
                    <a:ext uri="{9D8B030D-6E8A-4147-A177-3AD203B41FA5}">
                      <a16:colId xmlns:a16="http://schemas.microsoft.com/office/drawing/2014/main" xmlns="" val="2670771788"/>
                    </a:ext>
                  </a:extLst>
                </a:gridCol>
                <a:gridCol w="519050">
                  <a:extLst>
                    <a:ext uri="{9D8B030D-6E8A-4147-A177-3AD203B41FA5}">
                      <a16:colId xmlns:a16="http://schemas.microsoft.com/office/drawing/2014/main" xmlns="" val="4081523850"/>
                    </a:ext>
                  </a:extLst>
                </a:gridCol>
                <a:gridCol w="472913">
                  <a:extLst>
                    <a:ext uri="{9D8B030D-6E8A-4147-A177-3AD203B41FA5}">
                      <a16:colId xmlns:a16="http://schemas.microsoft.com/office/drawing/2014/main" xmlns="" val="524143396"/>
                    </a:ext>
                  </a:extLst>
                </a:gridCol>
                <a:gridCol w="472913">
                  <a:extLst>
                    <a:ext uri="{9D8B030D-6E8A-4147-A177-3AD203B41FA5}">
                      <a16:colId xmlns:a16="http://schemas.microsoft.com/office/drawing/2014/main" xmlns="" val="1134131808"/>
                    </a:ext>
                  </a:extLst>
                </a:gridCol>
                <a:gridCol w="461378">
                  <a:extLst>
                    <a:ext uri="{9D8B030D-6E8A-4147-A177-3AD203B41FA5}">
                      <a16:colId xmlns:a16="http://schemas.microsoft.com/office/drawing/2014/main" xmlns="" val="4117982762"/>
                    </a:ext>
                  </a:extLst>
                </a:gridCol>
                <a:gridCol w="692067">
                  <a:extLst>
                    <a:ext uri="{9D8B030D-6E8A-4147-A177-3AD203B41FA5}">
                      <a16:colId xmlns:a16="http://schemas.microsoft.com/office/drawing/2014/main" xmlns="" val="1236639673"/>
                    </a:ext>
                  </a:extLst>
                </a:gridCol>
              </a:tblGrid>
              <a:tr h="2007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AÑO 2022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DC LA VIDA CUERPO Y LA SALUD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DC LA FAMILIA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DC LIBERTAD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DC PATRIMONIO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DC DERECHOS INTELECTUALES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CONTRA EL ORDEN ECONOMICO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CONTRA EL ORDEN FINANCIERO Y MONETARIO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CONTRA LA SEGURIDAD PUBLICA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DELITOS AMBIENTALES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CONTRA LA TRANQUILIDAD PUBLICA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CONTRA LA ADMINISTRACION PUBLICA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CONTRA LA FE PUBLICA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816" marR="6816" marT="68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0536422"/>
                  </a:ext>
                </a:extLst>
              </a:tr>
              <a:tr h="33200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HURTO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ROBO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OTROS DCP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638782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5643471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LAURA CALLER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2258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1989960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 DE ORO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4721770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PUENTE PIEDRA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7291838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ZAPALLAL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2538706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ENSENADA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2354210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3993623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CARABAYLLO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3491381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PROGRESO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4666610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ROSA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9657455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ANCON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5434457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DEPINCRI LOS OLIVOS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5175386"/>
                  </a:ext>
                </a:extLst>
              </a:tr>
              <a:tr h="32604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DEPINCRI PUENTE PIEDRA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923921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DEPINCRI CARABAYLLO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6816" marR="6816" marT="6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0962604"/>
                  </a:ext>
                </a:extLst>
              </a:tr>
              <a:tr h="37153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1613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3535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3308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1572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12202</a:t>
                      </a:r>
                    </a:p>
                  </a:txBody>
                  <a:tcPr marL="6816" marR="6816" marT="6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9412539"/>
                  </a:ext>
                </a:extLst>
              </a:tr>
            </a:tbl>
          </a:graphicData>
        </a:graphic>
      </p:graphicFrame>
      <p:sp>
        <p:nvSpPr>
          <p:cNvPr id="3" name="9 CuadroTexto">
            <a:extLst>
              <a:ext uri="{FF2B5EF4-FFF2-40B4-BE49-F238E27FC236}">
                <a16:creationId xmlns:a16="http://schemas.microsoft.com/office/drawing/2014/main" xmlns="" id="{B04A535E-520D-4236-2D81-72BF3D7D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213" y="311329"/>
            <a:ext cx="6963574" cy="494006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u="sng" dirty="0">
                <a:solidFill>
                  <a:srgbClr val="FFC000"/>
                </a:solidFill>
                <a:latin typeface="Arial Narrow" pitchFamily="34" charset="0"/>
              </a:rPr>
              <a:t>INCIDENCIA DELICTIVA PERIODO ENERO- SETIEMBRE</a:t>
            </a:r>
          </a:p>
        </p:txBody>
      </p:sp>
      <p:sp>
        <p:nvSpPr>
          <p:cNvPr id="4" name="9 CuadroTexto">
            <a:extLst>
              <a:ext uri="{FF2B5EF4-FFF2-40B4-BE49-F238E27FC236}">
                <a16:creationId xmlns:a16="http://schemas.microsoft.com/office/drawing/2014/main" xmlns="" id="{EC04B7E4-8431-9528-807B-04BAA696F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819" y="6456327"/>
            <a:ext cx="3532427" cy="401673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u="sng" dirty="0">
                <a:solidFill>
                  <a:srgbClr val="FFC000"/>
                </a:solidFill>
                <a:latin typeface="Arial Narrow" pitchFamily="34" charset="0"/>
              </a:rPr>
              <a:t>Fuente: SIDPOL</a:t>
            </a:r>
          </a:p>
        </p:txBody>
      </p:sp>
    </p:spTree>
    <p:extLst>
      <p:ext uri="{BB962C8B-B14F-4D97-AF65-F5344CB8AC3E}">
        <p14:creationId xmlns:p14="http://schemas.microsoft.com/office/powerpoint/2010/main" val="267376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xmlns="" id="{7D4F7531-A8BD-EB20-11DF-C3FD480C1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234" y="207282"/>
            <a:ext cx="6963574" cy="86333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u="sng" dirty="0">
                <a:solidFill>
                  <a:srgbClr val="FFC000"/>
                </a:solidFill>
                <a:latin typeface="Arial Narrow" pitchFamily="34" charset="0"/>
              </a:rPr>
              <a:t>III. CAPACIDAD OPERATIVA</a:t>
            </a:r>
          </a:p>
          <a:p>
            <a:pPr algn="ctr" eaLnBrk="1" hangingPunct="1">
              <a:defRPr/>
            </a:pPr>
            <a:r>
              <a:rPr lang="es-ES" sz="2400" b="1" u="sng" dirty="0">
                <a:solidFill>
                  <a:srgbClr val="FFC000"/>
                </a:solidFill>
                <a:latin typeface="Arial Narrow" pitchFamily="34" charset="0"/>
              </a:rPr>
              <a:t>(RECURSOS HUMANOS)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B542DA33-7FA1-2B56-589D-BB54DE7E9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02563"/>
              </p:ext>
            </p:extLst>
          </p:nvPr>
        </p:nvGraphicFramePr>
        <p:xfrm>
          <a:off x="705853" y="1363579"/>
          <a:ext cx="10700085" cy="4989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60105">
                  <a:extLst>
                    <a:ext uri="{9D8B030D-6E8A-4147-A177-3AD203B41FA5}">
                      <a16:colId xmlns:a16="http://schemas.microsoft.com/office/drawing/2014/main" xmlns="" val="447450947"/>
                    </a:ext>
                  </a:extLst>
                </a:gridCol>
                <a:gridCol w="1859995">
                  <a:extLst>
                    <a:ext uri="{9D8B030D-6E8A-4147-A177-3AD203B41FA5}">
                      <a16:colId xmlns:a16="http://schemas.microsoft.com/office/drawing/2014/main" xmlns="" val="4013461514"/>
                    </a:ext>
                  </a:extLst>
                </a:gridCol>
                <a:gridCol w="1859995">
                  <a:extLst>
                    <a:ext uri="{9D8B030D-6E8A-4147-A177-3AD203B41FA5}">
                      <a16:colId xmlns:a16="http://schemas.microsoft.com/office/drawing/2014/main" xmlns="" val="2571963799"/>
                    </a:ext>
                  </a:extLst>
                </a:gridCol>
                <a:gridCol w="1859995">
                  <a:extLst>
                    <a:ext uri="{9D8B030D-6E8A-4147-A177-3AD203B41FA5}">
                      <a16:colId xmlns:a16="http://schemas.microsoft.com/office/drawing/2014/main" xmlns="" val="568169511"/>
                    </a:ext>
                  </a:extLst>
                </a:gridCol>
                <a:gridCol w="1859995">
                  <a:extLst>
                    <a:ext uri="{9D8B030D-6E8A-4147-A177-3AD203B41FA5}">
                      <a16:colId xmlns:a16="http://schemas.microsoft.com/office/drawing/2014/main" xmlns="" val="1669378176"/>
                    </a:ext>
                  </a:extLst>
                </a:gridCol>
              </a:tblGrid>
              <a:tr h="356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COMISARIA Y SUB UNIDAD PNP</a:t>
                      </a:r>
                      <a:endParaRPr lang="es-ES" sz="14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OFICIALES PNP</a:t>
                      </a:r>
                      <a:endParaRPr lang="es-PE" sz="14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SO. PNP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SO. PNP FEM.</a:t>
                      </a:r>
                      <a:endParaRPr lang="es-PE" sz="14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PE" sz="14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3185634871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COM. PRO "A"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134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376807839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COM. LAURA_CALLER "A"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2350443852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u="none" strike="noStrike">
                          <a:effectLst/>
                          <a:latin typeface="Arial Narrow" panose="020B0606020202030204" pitchFamily="34" charset="0"/>
                        </a:rPr>
                        <a:t>COM. SOL DE ORO "A"</a:t>
                      </a:r>
                      <a:endParaRPr lang="pt-BR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121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147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3263992380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COM. PUENTE PIEDRA "A"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185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165764270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COM. ZAPALLAL "B"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121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4082494660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COM. LA ENSENADA "B"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2693044792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COM. CARABAYLLO "A"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131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4100118009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COM. SANTA ISABEL "B"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139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1965191511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COM. EL PROGRESO "B"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66943658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COM. SANTA ROSA "B"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114" marR="6114" marT="611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6114" marR="6114" marT="611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6114" marR="6114" marT="6114" marB="0" anchor="ctr"/>
                </a:tc>
                <a:extLst>
                  <a:ext uri="{0D108BD9-81ED-4DB2-BD59-A6C34878D82A}">
                    <a16:rowId xmlns:a16="http://schemas.microsoft.com/office/drawing/2014/main" xmlns="" val="236316805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COM. ANCON "B"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113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0889644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PE" sz="14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8935152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 algn="l" rtl="0" fontAlgn="ctr"/>
                      <a:endParaRPr lang="es-PE" sz="14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14" marR="6114" marT="611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SUBOFIC.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95661057"/>
                  </a:ext>
                </a:extLst>
              </a:tr>
            </a:tbl>
          </a:graphicData>
        </a:graphic>
      </p:graphicFrame>
      <p:sp>
        <p:nvSpPr>
          <p:cNvPr id="5" name="9 CuadroTexto">
            <a:extLst>
              <a:ext uri="{FF2B5EF4-FFF2-40B4-BE49-F238E27FC236}">
                <a16:creationId xmlns:a16="http://schemas.microsoft.com/office/drawing/2014/main" xmlns="" id="{72CA800E-6FB5-4AC6-41AC-B0857ABAB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743" y="6377121"/>
            <a:ext cx="3532427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u="sng" dirty="0">
                <a:solidFill>
                  <a:srgbClr val="FFC000"/>
                </a:solidFill>
                <a:latin typeface="Arial Narrow" pitchFamily="34" charset="0"/>
              </a:rPr>
              <a:t>Fuente: COMISARIAS PNP</a:t>
            </a:r>
          </a:p>
        </p:txBody>
      </p:sp>
    </p:spTree>
    <p:extLst>
      <p:ext uri="{BB962C8B-B14F-4D97-AF65-F5344CB8AC3E}">
        <p14:creationId xmlns:p14="http://schemas.microsoft.com/office/powerpoint/2010/main" val="193868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xmlns="" id="{829086EE-1E02-CBB8-DD5D-03A166C5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466" y="143230"/>
            <a:ext cx="6963574" cy="74022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000" b="1" u="sng" dirty="0">
                <a:solidFill>
                  <a:srgbClr val="FFC000"/>
                </a:solidFill>
                <a:latin typeface="Arial Narrow" pitchFamily="34" charset="0"/>
              </a:rPr>
              <a:t>III. CAPACIDAD OPERATIVA</a:t>
            </a:r>
          </a:p>
          <a:p>
            <a:pPr algn="ctr" eaLnBrk="1" hangingPunct="1">
              <a:defRPr/>
            </a:pPr>
            <a:r>
              <a:rPr lang="es-ES" sz="2000" b="1" u="sng" dirty="0">
                <a:solidFill>
                  <a:srgbClr val="FFC000"/>
                </a:solidFill>
                <a:latin typeface="Arial Narrow" pitchFamily="34" charset="0"/>
              </a:rPr>
              <a:t>(RECURSOS LOGÍSTICOS Y TECNOLOGICOS)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E1382E18-E4E4-1BEA-CB61-6CEBE8B11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49279"/>
              </p:ext>
            </p:extLst>
          </p:nvPr>
        </p:nvGraphicFramePr>
        <p:xfrm>
          <a:off x="1695666" y="991249"/>
          <a:ext cx="9632900" cy="32585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1574">
                  <a:extLst>
                    <a:ext uri="{9D8B030D-6E8A-4147-A177-3AD203B41FA5}">
                      <a16:colId xmlns:a16="http://schemas.microsoft.com/office/drawing/2014/main" xmlns="" val="2759291253"/>
                    </a:ext>
                  </a:extLst>
                </a:gridCol>
                <a:gridCol w="2169676">
                  <a:extLst>
                    <a:ext uri="{9D8B030D-6E8A-4147-A177-3AD203B41FA5}">
                      <a16:colId xmlns:a16="http://schemas.microsoft.com/office/drawing/2014/main" xmlns="" val="1517744979"/>
                    </a:ext>
                  </a:extLst>
                </a:gridCol>
                <a:gridCol w="681574">
                  <a:extLst>
                    <a:ext uri="{9D8B030D-6E8A-4147-A177-3AD203B41FA5}">
                      <a16:colId xmlns:a16="http://schemas.microsoft.com/office/drawing/2014/main" xmlns="" val="2841131761"/>
                    </a:ext>
                  </a:extLst>
                </a:gridCol>
                <a:gridCol w="666427">
                  <a:extLst>
                    <a:ext uri="{9D8B030D-6E8A-4147-A177-3AD203B41FA5}">
                      <a16:colId xmlns:a16="http://schemas.microsoft.com/office/drawing/2014/main" xmlns="" val="1010788055"/>
                    </a:ext>
                  </a:extLst>
                </a:gridCol>
                <a:gridCol w="658854">
                  <a:extLst>
                    <a:ext uri="{9D8B030D-6E8A-4147-A177-3AD203B41FA5}">
                      <a16:colId xmlns:a16="http://schemas.microsoft.com/office/drawing/2014/main" xmlns="" val="1068062118"/>
                    </a:ext>
                  </a:extLst>
                </a:gridCol>
                <a:gridCol w="545258">
                  <a:extLst>
                    <a:ext uri="{9D8B030D-6E8A-4147-A177-3AD203B41FA5}">
                      <a16:colId xmlns:a16="http://schemas.microsoft.com/office/drawing/2014/main" xmlns="" val="1112446853"/>
                    </a:ext>
                  </a:extLst>
                </a:gridCol>
                <a:gridCol w="658854">
                  <a:extLst>
                    <a:ext uri="{9D8B030D-6E8A-4147-A177-3AD203B41FA5}">
                      <a16:colId xmlns:a16="http://schemas.microsoft.com/office/drawing/2014/main" xmlns="" val="1456154083"/>
                    </a:ext>
                  </a:extLst>
                </a:gridCol>
                <a:gridCol w="651281">
                  <a:extLst>
                    <a:ext uri="{9D8B030D-6E8A-4147-A177-3AD203B41FA5}">
                      <a16:colId xmlns:a16="http://schemas.microsoft.com/office/drawing/2014/main" xmlns="" val="92948663"/>
                    </a:ext>
                  </a:extLst>
                </a:gridCol>
                <a:gridCol w="647493">
                  <a:extLst>
                    <a:ext uri="{9D8B030D-6E8A-4147-A177-3AD203B41FA5}">
                      <a16:colId xmlns:a16="http://schemas.microsoft.com/office/drawing/2014/main" xmlns="" val="2915645176"/>
                    </a:ext>
                  </a:extLst>
                </a:gridCol>
                <a:gridCol w="579338">
                  <a:extLst>
                    <a:ext uri="{9D8B030D-6E8A-4147-A177-3AD203B41FA5}">
                      <a16:colId xmlns:a16="http://schemas.microsoft.com/office/drawing/2014/main" xmlns="" val="3615534815"/>
                    </a:ext>
                  </a:extLst>
                </a:gridCol>
                <a:gridCol w="897404">
                  <a:extLst>
                    <a:ext uri="{9D8B030D-6E8A-4147-A177-3AD203B41FA5}">
                      <a16:colId xmlns:a16="http://schemas.microsoft.com/office/drawing/2014/main" xmlns="" val="3606299628"/>
                    </a:ext>
                  </a:extLst>
                </a:gridCol>
                <a:gridCol w="795167">
                  <a:extLst>
                    <a:ext uri="{9D8B030D-6E8A-4147-A177-3AD203B41FA5}">
                      <a16:colId xmlns:a16="http://schemas.microsoft.com/office/drawing/2014/main" xmlns="" val="2527142446"/>
                    </a:ext>
                  </a:extLst>
                </a:gridCol>
              </a:tblGrid>
              <a:tr h="30523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CANTIDAD DE VEHICULOS QUE CUENTA LA DIVPOL NORTE 1</a:t>
                      </a:r>
                      <a:endParaRPr lang="es-ES" sz="1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0143924"/>
                  </a:ext>
                </a:extLst>
              </a:tr>
              <a:tr h="34097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PE" sz="700" u="none" strike="noStrike">
                          <a:effectLst/>
                        </a:rPr>
                        <a:t> 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000" b="1" u="none" strike="noStrike" dirty="0">
                          <a:effectLst/>
                        </a:rPr>
                        <a:t>SUB UNIDAD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</a:rPr>
                        <a:t>VEHICULOS RENTING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>
                          <a:effectLst/>
                        </a:rPr>
                        <a:t>VEHICULOS PNP</a:t>
                      </a:r>
                      <a:endParaRPr lang="es-P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900" b="1" u="none" strike="noStrike" dirty="0">
                          <a:effectLst/>
                        </a:rPr>
                        <a:t>VEHICULO MENOR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976467"/>
                  </a:ext>
                </a:extLst>
              </a:tr>
              <a:tr h="23078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u="none" strike="noStrike" dirty="0">
                          <a:effectLst/>
                        </a:rPr>
                        <a:t>CAMIONETA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u="none" strike="noStrike">
                          <a:effectLst/>
                        </a:rPr>
                        <a:t>AUTOMOVIL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u="none" strike="noStrike">
                          <a:effectLst/>
                        </a:rPr>
                        <a:t>CAMIONETA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u="none" strike="noStrike">
                          <a:effectLst/>
                        </a:rPr>
                        <a:t>AUTOMOVIL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800" b="1" u="none" strike="noStrike">
                          <a:effectLst/>
                        </a:rPr>
                        <a:t>MOTOCICLETA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2724071"/>
                  </a:ext>
                </a:extLst>
              </a:tr>
              <a:tr h="2605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u="none" strike="noStrike" dirty="0">
                          <a:effectLst/>
                        </a:rPr>
                        <a:t>OPERA.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u="none" strike="noStrike" dirty="0">
                          <a:effectLst/>
                        </a:rPr>
                        <a:t>INOPE.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u="none" strike="noStrike" dirty="0">
                          <a:effectLst/>
                        </a:rPr>
                        <a:t>OPERA.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u="none" strike="noStrike" dirty="0">
                          <a:effectLst/>
                        </a:rPr>
                        <a:t>INOPE.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u="none" strike="noStrike" dirty="0">
                          <a:effectLst/>
                        </a:rPr>
                        <a:t>OPERA.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u="none" strike="noStrike" dirty="0">
                          <a:effectLst/>
                        </a:rPr>
                        <a:t>INOPE.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u="none" strike="noStrike" dirty="0">
                          <a:effectLst/>
                        </a:rPr>
                        <a:t>OPERA.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u="none" strike="noStrike" dirty="0">
                          <a:effectLst/>
                        </a:rPr>
                        <a:t>INOPE.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u="none" strike="noStrike" dirty="0">
                          <a:effectLst/>
                        </a:rPr>
                        <a:t>OPERA.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u="none" strike="noStrike" dirty="0">
                          <a:effectLst/>
                        </a:rPr>
                        <a:t>INOPE.</a:t>
                      </a:r>
                      <a:endParaRPr lang="es-P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1112310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CIA. SOL DE ORO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1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7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6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8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13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4858611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CIA. LAURA CALLER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411321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CIA. PRO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2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6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312686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CIA. LA ENSENADA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9187733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CIA. PUENTE PIEDRA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7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9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305769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CIA. ZAPALLAL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5802369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CIA. ANCON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5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868533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CIA. SANTA ROSA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3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1472942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CIA. SANTA ISABEL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1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4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2268420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CIA. EL PROGRESO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6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836194"/>
                  </a:ext>
                </a:extLst>
              </a:tr>
              <a:tr h="1563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  <a:latin typeface="Arial Narrow" panose="020B0606020202030204" pitchFamily="34" charset="0"/>
                        </a:rPr>
                        <a:t>CIA. CARABAYLLO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6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4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u="none" strike="noStrike" dirty="0">
                          <a:effectLst/>
                        </a:rPr>
                        <a:t>1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2" marR="6222" marT="6222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5122856"/>
                  </a:ext>
                </a:extLst>
              </a:tr>
              <a:tr h="2084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PE" sz="11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22" marR="6222" marT="6222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930450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863D03C7-143C-556D-157F-F91E74722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62528"/>
              </p:ext>
            </p:extLst>
          </p:nvPr>
        </p:nvGraphicFramePr>
        <p:xfrm>
          <a:off x="1695666" y="4714157"/>
          <a:ext cx="2387600" cy="17011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16859">
                  <a:extLst>
                    <a:ext uri="{9D8B030D-6E8A-4147-A177-3AD203B41FA5}">
                      <a16:colId xmlns:a16="http://schemas.microsoft.com/office/drawing/2014/main" xmlns="" val="4129570504"/>
                    </a:ext>
                  </a:extLst>
                </a:gridCol>
                <a:gridCol w="570741">
                  <a:extLst>
                    <a:ext uri="{9D8B030D-6E8A-4147-A177-3AD203B41FA5}">
                      <a16:colId xmlns:a16="http://schemas.microsoft.com/office/drawing/2014/main" xmlns="" val="28691458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TOTAL</a:t>
                      </a:r>
                      <a:endParaRPr lang="es-PE" sz="11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71914004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VEH. OPERATIVOS</a:t>
                      </a:r>
                      <a:endParaRPr lang="es-PE" sz="11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24188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CAMIONETAS OPERATIVAS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40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49422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AUTOS  OPERTIVOS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444416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MOTOCICLETAS OPER.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75641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VEHICULOS INOPERATIVOS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54055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CAMIONETAS INOPERATIVAS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14604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AUTOS  INOPERATIVOS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9497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MOTOC. INOP.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06136877"/>
                  </a:ext>
                </a:extLst>
              </a:tr>
            </a:tbl>
          </a:graphicData>
        </a:graphic>
      </p:graphicFrame>
      <p:sp>
        <p:nvSpPr>
          <p:cNvPr id="6" name="9 CuadroTexto">
            <a:extLst>
              <a:ext uri="{FF2B5EF4-FFF2-40B4-BE49-F238E27FC236}">
                <a16:creationId xmlns:a16="http://schemas.microsoft.com/office/drawing/2014/main" xmlns="" id="{2A605832-4EF0-AB25-68EA-8B82DF323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949" y="4776519"/>
            <a:ext cx="6963574" cy="1355780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sz="1600" dirty="0">
                <a:solidFill>
                  <a:srgbClr val="FFC000"/>
                </a:solidFill>
                <a:latin typeface="Arial Narrow" pitchFamily="34" charset="0"/>
              </a:rPr>
              <a:t>* LA COMISARÍAS DE LA DIVPOL NORTE 1; CUENTAN CON CUARENTA (40) CAMIONETAS, SESENTA Y OCHO (68) AUTOMOVILES, Y CINCUENTA Y DOS (52) MOTOCICLETAS </a:t>
            </a:r>
            <a:r>
              <a:rPr lang="es-ES" sz="1600" b="1" dirty="0">
                <a:solidFill>
                  <a:srgbClr val="FFC000"/>
                </a:solidFill>
                <a:latin typeface="Arial Narrow" pitchFamily="34" charset="0"/>
              </a:rPr>
              <a:t>OPERATIVAS</a:t>
            </a:r>
            <a:r>
              <a:rPr lang="es-ES" sz="1600" dirty="0">
                <a:solidFill>
                  <a:srgbClr val="FFC000"/>
                </a:solidFill>
                <a:latin typeface="Arial Narrow" pitchFamily="34" charset="0"/>
              </a:rPr>
              <a:t>, QUE EJECUTAN FUNCIONES DE PATRULLAJE PREVENTIVO EN LOS SECTORES Y SUBSECTORES DE SU RESPECTIVA JURISDICCIÓN. </a:t>
            </a:r>
          </a:p>
        </p:txBody>
      </p:sp>
      <p:sp>
        <p:nvSpPr>
          <p:cNvPr id="7" name="9 CuadroTexto">
            <a:extLst>
              <a:ext uri="{FF2B5EF4-FFF2-40B4-BE49-F238E27FC236}">
                <a16:creationId xmlns:a16="http://schemas.microsoft.com/office/drawing/2014/main" xmlns="" id="{0B8A0E91-2A04-C49E-7255-B89D286A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2961" y="6440985"/>
            <a:ext cx="3532427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u="sng" dirty="0">
                <a:solidFill>
                  <a:srgbClr val="FFC000"/>
                </a:solidFill>
                <a:latin typeface="Arial Narrow" pitchFamily="34" charset="0"/>
              </a:rPr>
              <a:t>Fuente: COMISARIAS PNP</a:t>
            </a:r>
          </a:p>
        </p:txBody>
      </p:sp>
    </p:spTree>
    <p:extLst>
      <p:ext uri="{BB962C8B-B14F-4D97-AF65-F5344CB8AC3E}">
        <p14:creationId xmlns:p14="http://schemas.microsoft.com/office/powerpoint/2010/main" val="85291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xmlns="" id="{1F292A87-364D-CB57-434A-D8E4334E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235" y="408988"/>
            <a:ext cx="6963574" cy="678672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b="1" u="sng" dirty="0">
                <a:solidFill>
                  <a:srgbClr val="FFC000"/>
                </a:solidFill>
                <a:latin typeface="Arial Narrow" pitchFamily="34" charset="0"/>
              </a:rPr>
              <a:t>III. CAPACIDAD OPERATIVA</a:t>
            </a:r>
          </a:p>
          <a:p>
            <a:pPr algn="ctr" eaLnBrk="1" hangingPunct="1">
              <a:defRPr/>
            </a:pPr>
            <a:r>
              <a:rPr lang="es-ES" b="1" u="sng" dirty="0">
                <a:solidFill>
                  <a:srgbClr val="FFC000"/>
                </a:solidFill>
                <a:latin typeface="Arial Narrow" pitchFamily="34" charset="0"/>
              </a:rPr>
              <a:t>(RECURSOS TECNOLÓGICOS)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0F886503-2434-E3BB-55D2-3990E9EF1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0679"/>
              </p:ext>
            </p:extLst>
          </p:nvPr>
        </p:nvGraphicFramePr>
        <p:xfrm>
          <a:off x="2210937" y="1254712"/>
          <a:ext cx="8120418" cy="37719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54344">
                  <a:extLst>
                    <a:ext uri="{9D8B030D-6E8A-4147-A177-3AD203B41FA5}">
                      <a16:colId xmlns:a16="http://schemas.microsoft.com/office/drawing/2014/main" xmlns="" val="3689236160"/>
                    </a:ext>
                  </a:extLst>
                </a:gridCol>
                <a:gridCol w="1791195">
                  <a:extLst>
                    <a:ext uri="{9D8B030D-6E8A-4147-A177-3AD203B41FA5}">
                      <a16:colId xmlns:a16="http://schemas.microsoft.com/office/drawing/2014/main" xmlns="" val="1618327401"/>
                    </a:ext>
                  </a:extLst>
                </a:gridCol>
                <a:gridCol w="882006">
                  <a:extLst>
                    <a:ext uri="{9D8B030D-6E8A-4147-A177-3AD203B41FA5}">
                      <a16:colId xmlns:a16="http://schemas.microsoft.com/office/drawing/2014/main" xmlns="" val="3282129710"/>
                    </a:ext>
                  </a:extLst>
                </a:gridCol>
                <a:gridCol w="640106">
                  <a:extLst>
                    <a:ext uri="{9D8B030D-6E8A-4147-A177-3AD203B41FA5}">
                      <a16:colId xmlns:a16="http://schemas.microsoft.com/office/drawing/2014/main" xmlns="" val="2725913689"/>
                    </a:ext>
                  </a:extLst>
                </a:gridCol>
                <a:gridCol w="640106">
                  <a:extLst>
                    <a:ext uri="{9D8B030D-6E8A-4147-A177-3AD203B41FA5}">
                      <a16:colId xmlns:a16="http://schemas.microsoft.com/office/drawing/2014/main" xmlns="" val="1269048725"/>
                    </a:ext>
                  </a:extLst>
                </a:gridCol>
                <a:gridCol w="926665">
                  <a:extLst>
                    <a:ext uri="{9D8B030D-6E8A-4147-A177-3AD203B41FA5}">
                      <a16:colId xmlns:a16="http://schemas.microsoft.com/office/drawing/2014/main" xmlns="" val="1470198946"/>
                    </a:ext>
                  </a:extLst>
                </a:gridCol>
                <a:gridCol w="684766">
                  <a:extLst>
                    <a:ext uri="{9D8B030D-6E8A-4147-A177-3AD203B41FA5}">
                      <a16:colId xmlns:a16="http://schemas.microsoft.com/office/drawing/2014/main" xmlns="" val="3750963059"/>
                    </a:ext>
                  </a:extLst>
                </a:gridCol>
                <a:gridCol w="684766">
                  <a:extLst>
                    <a:ext uri="{9D8B030D-6E8A-4147-A177-3AD203B41FA5}">
                      <a16:colId xmlns:a16="http://schemas.microsoft.com/office/drawing/2014/main" xmlns="" val="708794220"/>
                    </a:ext>
                  </a:extLst>
                </a:gridCol>
                <a:gridCol w="1116464">
                  <a:extLst>
                    <a:ext uri="{9D8B030D-6E8A-4147-A177-3AD203B41FA5}">
                      <a16:colId xmlns:a16="http://schemas.microsoft.com/office/drawing/2014/main" xmlns="" val="159661775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Nº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DIVPOL NORTE 1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 RADIO MOVIL 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 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RADIO PORTATIL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 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RADIO BASE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816445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SUB UNIDAD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OPERATIVO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INOPE.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OPERATIVO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INOPE.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 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757422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SOL DE ORO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7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5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37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4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343147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LAURA CALLER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2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39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0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214640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PRO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2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2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40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9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9195204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LA ENSENADA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3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20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5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955143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PUENTE PIEDRA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5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3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19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14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792941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ZAPALLAL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6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0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34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2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649661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ANCON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2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0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27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0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346610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SANTA ROSA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4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0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16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0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876020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SANTA ISABEL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2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0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25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271286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EL PROGRESO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0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0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29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783127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CIA. CARABAYLLO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4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0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20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</a:rPr>
                        <a:t>18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812043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>
                          <a:effectLst/>
                        </a:rPr>
                        <a:t>TOTAL</a:t>
                      </a:r>
                      <a:endParaRPr lang="es-PE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>
                          <a:effectLst/>
                        </a:rPr>
                        <a:t> </a:t>
                      </a:r>
                      <a:endParaRPr lang="es-PE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</a:rPr>
                        <a:t>34</a:t>
                      </a:r>
                      <a:endParaRPr lang="es-PE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15</a:t>
                      </a:r>
                      <a:endParaRPr lang="es-PE" sz="1400" b="1" i="0" u="none" strike="noStrike" dirty="0">
                        <a:solidFill>
                          <a:srgbClr val="3756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 </a:t>
                      </a:r>
                      <a:endParaRPr lang="es-PE" sz="1400" b="1" i="0" u="none" strike="noStrike" dirty="0">
                        <a:solidFill>
                          <a:srgbClr val="3756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306</a:t>
                      </a:r>
                      <a:endParaRPr lang="es-PE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54</a:t>
                      </a:r>
                      <a:endParaRPr lang="es-PE" sz="1400" b="1" i="0" u="none" strike="noStrike" dirty="0">
                        <a:solidFill>
                          <a:srgbClr val="3756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 </a:t>
                      </a:r>
                      <a:endParaRPr lang="es-PE" sz="1400" b="1" i="0" u="none" strike="noStrike" dirty="0">
                        <a:solidFill>
                          <a:srgbClr val="3756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</a:rPr>
                        <a:t>11</a:t>
                      </a:r>
                      <a:endParaRPr lang="es-PE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4300427"/>
                  </a:ext>
                </a:extLst>
              </a:tr>
            </a:tbl>
          </a:graphicData>
        </a:graphic>
      </p:graphicFrame>
      <p:sp>
        <p:nvSpPr>
          <p:cNvPr id="4" name="9 CuadroTexto">
            <a:extLst>
              <a:ext uri="{FF2B5EF4-FFF2-40B4-BE49-F238E27FC236}">
                <a16:creationId xmlns:a16="http://schemas.microsoft.com/office/drawing/2014/main" xmlns="" id="{38999F39-D1A7-D48B-730A-22FA03E78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75" y="5435600"/>
            <a:ext cx="6963574" cy="1355780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sz="1600" dirty="0">
                <a:solidFill>
                  <a:srgbClr val="FFC000"/>
                </a:solidFill>
                <a:latin typeface="Arial Narrow" pitchFamily="34" charset="0"/>
              </a:rPr>
              <a:t>* LA DIVPOL NORTE 1; CUENTA CON SISTEMA GPS, MONITOREO DEL SISTEMA INFORMATICO DE PLANIFICACION Y CONTROL DE PATRULLAJE (SIPCOP), CENTRAL DE RADIO, ASÍ COMO, LAS ONCE COMISARIAS PNP CUENTAN CON RADIOS BASE Y RADIOS PORTATILES PARA EL PERSONAL QUE DESEMPEÑA FUNCIONES DE PATRULLAJE.</a:t>
            </a: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xmlns="" id="{BFA13642-20A7-44AC-1D66-3A823AC49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0" y="5967960"/>
            <a:ext cx="3532427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u="sng" dirty="0">
                <a:solidFill>
                  <a:srgbClr val="FFC000"/>
                </a:solidFill>
                <a:latin typeface="Arial Narrow" pitchFamily="34" charset="0"/>
              </a:rPr>
              <a:t>Fuente: COMISARIAS PNP</a:t>
            </a:r>
          </a:p>
        </p:txBody>
      </p:sp>
    </p:spTree>
    <p:extLst>
      <p:ext uri="{BB962C8B-B14F-4D97-AF65-F5344CB8AC3E}">
        <p14:creationId xmlns:p14="http://schemas.microsoft.com/office/powerpoint/2010/main" val="1589111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xmlns="" id="{B708A1E9-9260-3FBD-3A37-C16F02F6E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26" y="2135557"/>
            <a:ext cx="8519403" cy="283310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sz="1600" dirty="0">
                <a:latin typeface="Arial Narrow" pitchFamily="34" charset="0"/>
              </a:rPr>
              <a:t>LA DIVPOL NORTE 1.  CUENTA CON EL SOPORTE TECNICO EN EL AREA DE TECNOLOGIA (COMUNICACIÓN), POR PARTE DE LA DIRECCION DE TECNOLOGIA, INFORMACION Y COMUNICACION (DIRTIC) PNP.</a:t>
            </a:r>
          </a:p>
          <a:p>
            <a:pPr algn="just" eaLnBrk="1" hangingPunct="1">
              <a:defRPr/>
            </a:pPr>
            <a:endParaRPr lang="es-ES" sz="1600" dirty="0">
              <a:latin typeface="Arial Narrow" pitchFamily="34" charset="0"/>
            </a:endParaRPr>
          </a:p>
          <a:p>
            <a:pPr algn="just" eaLnBrk="1" hangingPunct="1">
              <a:defRPr/>
            </a:pPr>
            <a:r>
              <a:rPr lang="es-ES" sz="1600" dirty="0">
                <a:latin typeface="Arial Narrow" pitchFamily="34" charset="0"/>
              </a:rPr>
              <a:t>LOS MANTENIMIENTOS DE LAS MOVILES DIVPOL NORTE 1 SE REALIZAN DE LAS SIGUIENTE MANERA:</a:t>
            </a:r>
          </a:p>
          <a:p>
            <a:pPr algn="just" eaLnBrk="1" hangingPunct="1">
              <a:defRPr/>
            </a:pPr>
            <a:endParaRPr lang="es-ES" sz="1600" dirty="0">
              <a:latin typeface="Arial Narrow" pitchFamily="34" charset="0"/>
            </a:endParaRPr>
          </a:p>
          <a:p>
            <a:pPr algn="just" eaLnBrk="1" hangingPunct="1">
              <a:defRPr/>
            </a:pPr>
            <a:r>
              <a:rPr lang="es-ES" sz="1600" dirty="0">
                <a:latin typeface="Arial Narrow" pitchFamily="34" charset="0"/>
              </a:rPr>
              <a:t>LOS VEHICULOS RENTING ; EL MANTENIMIENTO PREVENTIVO SE REALIZAN EN  EL TALLER DE LA EMPRESA </a:t>
            </a:r>
            <a:r>
              <a:rPr lang="es-ES" sz="1600" b="1" dirty="0">
                <a:latin typeface="Arial Narrow" pitchFamily="34" charset="0"/>
              </a:rPr>
              <a:t>TAIR</a:t>
            </a:r>
            <a:r>
              <a:rPr lang="es-ES" sz="1600" dirty="0">
                <a:latin typeface="Arial Narrow" pitchFamily="34" charset="0"/>
              </a:rPr>
              <a:t>, LA MISMA ES COMUNICADA POR INTERMEDIO DE LA OFICINA DE TRANSPORTE DE LA REGPOL LIMA, CONFORME PROGRAMACION QUE CUENTA DICHA EMPRESA.</a:t>
            </a:r>
          </a:p>
          <a:p>
            <a:pPr algn="just" eaLnBrk="1" hangingPunct="1">
              <a:defRPr/>
            </a:pPr>
            <a:r>
              <a:rPr lang="es-ES" sz="1600" dirty="0">
                <a:latin typeface="Arial Narrow" pitchFamily="34" charset="0"/>
              </a:rPr>
              <a:t>LOS VEHICULOS POLICIALES : EL CONTROL PARA SU MANTENIMIENTO ES LLEVADO POR EL PERSONAL ENCARGADO DE LOGISTICA PREVIA COORDINACIÒN CON LAS MAESTRANZAS PNP.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A5B7F2A-41A2-581F-0C6E-B054C2B6C36B}"/>
              </a:ext>
            </a:extLst>
          </p:cNvPr>
          <p:cNvSpPr txBox="1"/>
          <p:nvPr/>
        </p:nvSpPr>
        <p:spPr>
          <a:xfrm>
            <a:off x="3280228" y="48420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i="0" u="sng" strike="noStrike" dirty="0">
                <a:solidFill>
                  <a:srgbClr val="FFC000"/>
                </a:solidFill>
                <a:effectLst/>
                <a:latin typeface="Arial Narrow" panose="020B0606020202030204" pitchFamily="34" charset="0"/>
              </a:rPr>
              <a:t>MANTENIMIENTO PREVENTIVO Y CORRECTIVO DE LAS UU.MM. Y TECNOLÓGICAS DE LA DIVPOL NORTE 1</a:t>
            </a:r>
            <a:r>
              <a:rPr lang="es-ES" sz="2000" u="sng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endParaRPr lang="es-PE" sz="2000" u="sng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6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2FD1B40-5E3B-7649-BB92-12E74B5FB9CC}"/>
              </a:ext>
            </a:extLst>
          </p:cNvPr>
          <p:cNvSpPr txBox="1"/>
          <p:nvPr/>
        </p:nvSpPr>
        <p:spPr>
          <a:xfrm>
            <a:off x="3280228" y="48420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i="0" u="sng" strike="noStrike" dirty="0">
                <a:solidFill>
                  <a:srgbClr val="FFC000"/>
                </a:solidFill>
                <a:effectLst/>
                <a:latin typeface="Arial Narrow" panose="020B0606020202030204" pitchFamily="34" charset="0"/>
              </a:rPr>
              <a:t>IV. PRESUPUESTO DE COMBUSTIBLE ASIGNADO A LA DIVPOL NORTE 1</a:t>
            </a:r>
            <a:r>
              <a:rPr lang="es-ES" sz="2000" u="sng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endParaRPr lang="es-PE" sz="2000" u="sng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9025487-1FA9-E0D2-D41F-0836B9734309}"/>
              </a:ext>
            </a:extLst>
          </p:cNvPr>
          <p:cNvSpPr txBox="1"/>
          <p:nvPr/>
        </p:nvSpPr>
        <p:spPr>
          <a:xfrm>
            <a:off x="1349828" y="1762574"/>
            <a:ext cx="1017451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1800" i="0" u="none" strike="noStrike" dirty="0">
                <a:effectLst/>
                <a:latin typeface="Arial Narrow" panose="020B0606020202030204" pitchFamily="34" charset="0"/>
              </a:rPr>
              <a:t>LAS UNIDADES MOVILES DE LA DIVPOL NORTE1, CUENTA CON PRESUPUESTO PARA COMBUSTIBLE, LA MISMA QUE ES ASIGNADA POR LA DIVCOM - DIVLOG PNP.</a:t>
            </a:r>
          </a:p>
          <a:p>
            <a:pPr marL="285750" indent="-285750" algn="just">
              <a:buFontTx/>
              <a:buChar char="-"/>
            </a:pPr>
            <a:endParaRPr lang="es-ES" sz="1800" i="0" u="none" strike="noStrike" dirty="0">
              <a:effectLst/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sz="1800" i="0" u="none" strike="noStrike" dirty="0">
                <a:effectLst/>
                <a:latin typeface="Arial Narrow" panose="020B0606020202030204" pitchFamily="34" charset="0"/>
              </a:rPr>
              <a:t>LA ASIGNACIÓN DE COMBUSTIBLE SE REALIZA SEGÚN PROGRAMACIÒN MENSUAL, EN BASE A LA OPERATIVIDAD MENSUAL DE LAS DIVERSAS UNIDADES MOVILES.</a:t>
            </a:r>
          </a:p>
          <a:p>
            <a:pPr algn="just"/>
            <a:endParaRPr lang="es-ES" sz="1800" i="0" u="none" strike="noStrike" dirty="0">
              <a:effectLst/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latin typeface="Arial Narrow" panose="020B0606020202030204" pitchFamily="34" charset="0"/>
              </a:rPr>
              <a:t>EL ABASTECIMIENTO DE COMBUSTIBLE SE REALIZA ATRAVES DE LOS GRIFOS QUE CUENTAN CON CONVENIO CON LA PNP Y CADA CONDUCTOR REGISTRADO EN SISTEMA VISANET FLOTAS ES AUTORIZADO PARA SU ABASTECIMIENTO CON UNA TARJETA MULTIFLOTA, QUE A SU VEZ SE PUEDE VERIFICAR EL ABASTECIMIENTO A DIARIO, POR LA DIVLOG PNP.</a:t>
            </a:r>
          </a:p>
          <a:p>
            <a:pPr algn="just"/>
            <a:endParaRPr lang="es-PE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4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775F5B71-C8B0-A572-BEA9-A5B641156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57261"/>
              </p:ext>
            </p:extLst>
          </p:nvPr>
        </p:nvGraphicFramePr>
        <p:xfrm>
          <a:off x="2257664" y="769257"/>
          <a:ext cx="8058604" cy="46218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3977">
                  <a:extLst>
                    <a:ext uri="{9D8B030D-6E8A-4147-A177-3AD203B41FA5}">
                      <a16:colId xmlns:a16="http://schemas.microsoft.com/office/drawing/2014/main" xmlns="" val="3874937916"/>
                    </a:ext>
                  </a:extLst>
                </a:gridCol>
                <a:gridCol w="4220875">
                  <a:extLst>
                    <a:ext uri="{9D8B030D-6E8A-4147-A177-3AD203B41FA5}">
                      <a16:colId xmlns:a16="http://schemas.microsoft.com/office/drawing/2014/main" xmlns="" val="3405376802"/>
                    </a:ext>
                  </a:extLst>
                </a:gridCol>
                <a:gridCol w="3033752">
                  <a:extLst>
                    <a:ext uri="{9D8B030D-6E8A-4147-A177-3AD203B41FA5}">
                      <a16:colId xmlns:a16="http://schemas.microsoft.com/office/drawing/2014/main" xmlns="" val="496086134"/>
                    </a:ext>
                  </a:extLst>
                </a:gridCol>
              </a:tblGrid>
              <a:tr h="12138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 err="1">
                          <a:effectLst/>
                          <a:latin typeface="Arial Narrow" panose="020B0606020202030204" pitchFamily="34" charset="0"/>
                        </a:rPr>
                        <a:t>Nº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b="1" u="sng" strike="noStrike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V. VEHÍCULOS QUE HAN SIDO PUESTOS A DISPOSICION DE LA FISCALÍA Y QUE A SU VEZ, LUEGO HAN SIDO ABANDONADOS EN LAS SUB UNIDADES</a:t>
                      </a:r>
                      <a:endParaRPr lang="es-ES" sz="1600" b="1" i="0" u="sng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3833881"/>
                  </a:ext>
                </a:extLst>
              </a:tr>
              <a:tr h="30981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COMISARÍA PNP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CANTIDAD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69309689"/>
                  </a:ext>
                </a:extLst>
              </a:tr>
              <a:tr h="3098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CIA. SOL DE ORO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39583572"/>
                  </a:ext>
                </a:extLst>
              </a:tr>
              <a:tr h="3098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CIA. LAURA CALLER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62515260"/>
                  </a:ext>
                </a:extLst>
              </a:tr>
              <a:tr h="3098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CIA. PRO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62629289"/>
                  </a:ext>
                </a:extLst>
              </a:tr>
              <a:tr h="3098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CIA. LA ENSENADA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2709543"/>
                  </a:ext>
                </a:extLst>
              </a:tr>
              <a:tr h="3098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CIA. PUENTE PIEDRA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6172176"/>
                  </a:ext>
                </a:extLst>
              </a:tr>
              <a:tr h="3098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CIA. ZAPALLAL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99419842"/>
                  </a:ext>
                </a:extLst>
              </a:tr>
              <a:tr h="3098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CIA. ANCON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PE" sz="14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87943990"/>
                  </a:ext>
                </a:extLst>
              </a:tr>
              <a:tr h="3098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CIA. SANTA ROSA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3912718"/>
                  </a:ext>
                </a:extLst>
              </a:tr>
              <a:tr h="3098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CIA. SANTA ISABEL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66518133"/>
                  </a:ext>
                </a:extLst>
              </a:tr>
              <a:tr h="3098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CIA. EL PROGRESO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9800626"/>
                  </a:ext>
                </a:extLst>
              </a:tr>
            </a:tbl>
          </a:graphicData>
        </a:graphic>
      </p:graphicFrame>
      <p:sp>
        <p:nvSpPr>
          <p:cNvPr id="3" name="9 CuadroTexto">
            <a:extLst>
              <a:ext uri="{FF2B5EF4-FFF2-40B4-BE49-F238E27FC236}">
                <a16:creationId xmlns:a16="http://schemas.microsoft.com/office/drawing/2014/main" xmlns="" id="{8EBC4D7A-ACA8-8FEF-BD1F-5E141EA0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3127"/>
            <a:ext cx="3532427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u="sng" dirty="0">
                <a:solidFill>
                  <a:srgbClr val="FFC000"/>
                </a:solidFill>
                <a:latin typeface="Arial Narrow" pitchFamily="34" charset="0"/>
              </a:rPr>
              <a:t>Fuente: COMISARIAS PNP</a:t>
            </a:r>
          </a:p>
        </p:txBody>
      </p:sp>
    </p:spTree>
    <p:extLst>
      <p:ext uri="{BB962C8B-B14F-4D97-AF65-F5344CB8AC3E}">
        <p14:creationId xmlns:p14="http://schemas.microsoft.com/office/powerpoint/2010/main" val="3823758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919EBC1-78F6-AC1E-701E-7EA5587A76A8}"/>
              </a:ext>
            </a:extLst>
          </p:cNvPr>
          <p:cNvSpPr txBox="1"/>
          <p:nvPr/>
        </p:nvSpPr>
        <p:spPr>
          <a:xfrm>
            <a:off x="3193143" y="5207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1" u="sng" dirty="0">
                <a:solidFill>
                  <a:srgbClr val="FFC000"/>
                </a:solidFill>
                <a:latin typeface="Arial Narrow" panose="020B0606020202030204" pitchFamily="34" charset="0"/>
              </a:rPr>
              <a:t>VI. GRADO DE COORDINACIÓN CON LAS JUNTAS VECINALES.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A2F1EB13-816C-2EAF-3AF9-247BBB074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64995"/>
              </p:ext>
            </p:extLst>
          </p:nvPr>
        </p:nvGraphicFramePr>
        <p:xfrm>
          <a:off x="1571172" y="1378455"/>
          <a:ext cx="9967685" cy="41010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7354">
                  <a:extLst>
                    <a:ext uri="{9D8B030D-6E8A-4147-A177-3AD203B41FA5}">
                      <a16:colId xmlns:a16="http://schemas.microsoft.com/office/drawing/2014/main" xmlns="" val="3189711023"/>
                    </a:ext>
                  </a:extLst>
                </a:gridCol>
                <a:gridCol w="564858">
                  <a:extLst>
                    <a:ext uri="{9D8B030D-6E8A-4147-A177-3AD203B41FA5}">
                      <a16:colId xmlns:a16="http://schemas.microsoft.com/office/drawing/2014/main" xmlns="" val="1679278479"/>
                    </a:ext>
                  </a:extLst>
                </a:gridCol>
                <a:gridCol w="1401406">
                  <a:extLst>
                    <a:ext uri="{9D8B030D-6E8A-4147-A177-3AD203B41FA5}">
                      <a16:colId xmlns:a16="http://schemas.microsoft.com/office/drawing/2014/main" xmlns="" val="975602615"/>
                    </a:ext>
                  </a:extLst>
                </a:gridCol>
                <a:gridCol w="725367">
                  <a:extLst>
                    <a:ext uri="{9D8B030D-6E8A-4147-A177-3AD203B41FA5}">
                      <a16:colId xmlns:a16="http://schemas.microsoft.com/office/drawing/2014/main" xmlns="" val="2203363580"/>
                    </a:ext>
                  </a:extLst>
                </a:gridCol>
                <a:gridCol w="786484">
                  <a:extLst>
                    <a:ext uri="{9D8B030D-6E8A-4147-A177-3AD203B41FA5}">
                      <a16:colId xmlns:a16="http://schemas.microsoft.com/office/drawing/2014/main" xmlns="" val="2849063778"/>
                    </a:ext>
                  </a:extLst>
                </a:gridCol>
                <a:gridCol w="786484">
                  <a:extLst>
                    <a:ext uri="{9D8B030D-6E8A-4147-A177-3AD203B41FA5}">
                      <a16:colId xmlns:a16="http://schemas.microsoft.com/office/drawing/2014/main" xmlns="" val="1634597861"/>
                    </a:ext>
                  </a:extLst>
                </a:gridCol>
                <a:gridCol w="1263153">
                  <a:extLst>
                    <a:ext uri="{9D8B030D-6E8A-4147-A177-3AD203B41FA5}">
                      <a16:colId xmlns:a16="http://schemas.microsoft.com/office/drawing/2014/main" xmlns="" val="999064461"/>
                    </a:ext>
                  </a:extLst>
                </a:gridCol>
                <a:gridCol w="996770">
                  <a:extLst>
                    <a:ext uri="{9D8B030D-6E8A-4147-A177-3AD203B41FA5}">
                      <a16:colId xmlns:a16="http://schemas.microsoft.com/office/drawing/2014/main" xmlns="" val="746357966"/>
                    </a:ext>
                  </a:extLst>
                </a:gridCol>
                <a:gridCol w="881039">
                  <a:extLst>
                    <a:ext uri="{9D8B030D-6E8A-4147-A177-3AD203B41FA5}">
                      <a16:colId xmlns:a16="http://schemas.microsoft.com/office/drawing/2014/main" xmlns="" val="3089704070"/>
                    </a:ext>
                  </a:extLst>
                </a:gridCol>
                <a:gridCol w="884770">
                  <a:extLst>
                    <a:ext uri="{9D8B030D-6E8A-4147-A177-3AD203B41FA5}">
                      <a16:colId xmlns:a16="http://schemas.microsoft.com/office/drawing/2014/main" xmlns="" val="1567945121"/>
                    </a:ext>
                  </a:extLst>
                </a:gridCol>
              </a:tblGrid>
              <a:tr h="3959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COMISARIA 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effectLst/>
                          <a:latin typeface="Arial Narrow" panose="020B0606020202030204" pitchFamily="34" charset="0"/>
                        </a:rPr>
                        <a:t>TIPO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JUNTAS VECINALES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RED DE COOPERANTES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2281796"/>
                  </a:ext>
                </a:extLst>
              </a:tr>
              <a:tr h="32573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DISTRITO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NRO. </a:t>
                      </a:r>
                    </a:p>
                    <a:p>
                      <a:pPr algn="ctr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DE JJ.VV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INTEGRANTES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DISTRITO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  <a:latin typeface="Arial Narrow" panose="020B0606020202030204" pitchFamily="34" charset="0"/>
                        </a:rPr>
                        <a:t>NRO. DE RED DE COPERANTES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INTEGRANTES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7139029"/>
                  </a:ext>
                </a:extLst>
              </a:tr>
              <a:tr h="30657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effectLst/>
                          <a:latin typeface="Arial Narrow" panose="020B0606020202030204" pitchFamily="34" charset="0"/>
                        </a:rPr>
                        <a:t>VARON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effectLst/>
                          <a:latin typeface="Arial Narrow" panose="020B0606020202030204" pitchFamily="34" charset="0"/>
                        </a:rPr>
                        <a:t>MUJER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>
                          <a:effectLst/>
                          <a:latin typeface="Arial Narrow" panose="020B0606020202030204" pitchFamily="34" charset="0"/>
                        </a:rPr>
                        <a:t>VARON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MUJER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2345043620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SOL DE ORO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LOS OLIVOS/SMP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LOS OLIVOS/SMP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370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2045475243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>
                          <a:effectLst/>
                          <a:latin typeface="Arial Narrow" panose="020B0606020202030204" pitchFamily="34" charset="0"/>
                        </a:rPr>
                        <a:t>LAURA CALLER 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LOS OLIVOS/SMP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LOS OLIVOS/SMP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4043243475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u="none" strike="noStrike">
                          <a:effectLst/>
                          <a:latin typeface="Arial Narrow" panose="020B0606020202030204" pitchFamily="34" charset="0"/>
                        </a:rPr>
                        <a:t>PRO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LOS OLIVOS / SMP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564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702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LOS OLIVOS / SMP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768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2488564813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u="none" strike="noStrike">
                          <a:effectLst/>
                          <a:latin typeface="Arial Narrow" panose="020B0606020202030204" pitchFamily="34" charset="0"/>
                        </a:rPr>
                        <a:t>PUENTE PIEDRA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PUENTE PIEDRA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PUENTE PIEDRA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112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3753670531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ZAPALLAL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PUENTE PIEDRA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109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PUENTE PIEDRA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283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3655020371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>
                          <a:effectLst/>
                          <a:latin typeface="Arial Narrow" panose="020B0606020202030204" pitchFamily="34" charset="0"/>
                        </a:rPr>
                        <a:t>COM. LA ENSENADA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PUENTE PIEDRA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PUENTE PIEDRA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2110186208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>
                          <a:effectLst/>
                          <a:latin typeface="Arial Narrow" panose="020B0606020202030204" pitchFamily="34" charset="0"/>
                        </a:rPr>
                        <a:t>CARABAYLLO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CARABAYLLO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553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777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CARABAYLLO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486108382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SANTA ISABEL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CARABAYLLO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191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210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CARABAYLLO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2012560167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EL PROGRESO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CARABAYLLO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CARABAYLLO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2783308397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SANTA ROSA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SANTA ROSA 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es-PE" sz="1200" b="1" i="0" u="none" strike="noStrike">
                        <a:solidFill>
                          <a:srgbClr val="0061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SANTA ROSA 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PE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es-PE" sz="1200" b="1" i="0" u="none" strike="noStrike">
                        <a:solidFill>
                          <a:srgbClr val="0061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/>
                </a:tc>
                <a:extLst>
                  <a:ext uri="{0D108BD9-81ED-4DB2-BD59-A6C34878D82A}">
                    <a16:rowId xmlns:a16="http://schemas.microsoft.com/office/drawing/2014/main" xmlns="" val="145671733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ANCON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ANCON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ANCON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s-PE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u="none" strike="noStrike" dirty="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718008309"/>
                  </a:ext>
                </a:extLst>
              </a:tr>
              <a:tr h="25606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TOTAL GENERAL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330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1690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2326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1806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280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759" marR="6759" marT="67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36950213"/>
                  </a:ext>
                </a:extLst>
              </a:tr>
            </a:tbl>
          </a:graphicData>
        </a:graphic>
      </p:graphicFrame>
      <p:sp>
        <p:nvSpPr>
          <p:cNvPr id="5" name="9 CuadroTexto">
            <a:extLst>
              <a:ext uri="{FF2B5EF4-FFF2-40B4-BE49-F238E27FC236}">
                <a16:creationId xmlns:a16="http://schemas.microsoft.com/office/drawing/2014/main" xmlns="" id="{8E05B39F-3BF5-754A-F844-4B059F5A0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944" y="5670300"/>
            <a:ext cx="8394139" cy="771005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sz="1400" b="1" dirty="0">
                <a:solidFill>
                  <a:srgbClr val="FFC000"/>
                </a:solidFill>
                <a:latin typeface="Arial Narrow" pitchFamily="34" charset="0"/>
              </a:rPr>
              <a:t>* LAS COMISARÍAS PNP DE LA DIVPOL NORTE 1; EJECUTAN ACCIONES DE PREVENCIÓN Y COORDINACIÓN CON LOS INTEGRANTES  DE LAS JUNTAS VECINALES Y RED DE COOPERANTES, CONTANDO A LA FECHA CON UN TOTAL DE TRESCIENTOS TREINTA (330( JUNTAS VECINALES Y SETENTA Y NUEVE (79) RED DE COOPERANTES.</a:t>
            </a:r>
          </a:p>
        </p:txBody>
      </p:sp>
      <p:sp>
        <p:nvSpPr>
          <p:cNvPr id="6" name="9 CuadroTexto">
            <a:extLst>
              <a:ext uri="{FF2B5EF4-FFF2-40B4-BE49-F238E27FC236}">
                <a16:creationId xmlns:a16="http://schemas.microsoft.com/office/drawing/2014/main" xmlns="" id="{0BBCA096-BB3F-DD58-D705-E2AF5602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0" y="5967960"/>
            <a:ext cx="3532427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u="sng" dirty="0">
                <a:solidFill>
                  <a:srgbClr val="FFC000"/>
                </a:solidFill>
                <a:latin typeface="Arial Narrow" pitchFamily="34" charset="0"/>
              </a:rPr>
              <a:t>Fuente: COMISARIAS PNP</a:t>
            </a:r>
          </a:p>
        </p:txBody>
      </p:sp>
    </p:spTree>
    <p:extLst>
      <p:ext uri="{BB962C8B-B14F-4D97-AF65-F5344CB8AC3E}">
        <p14:creationId xmlns:p14="http://schemas.microsoft.com/office/powerpoint/2010/main" val="260941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EF9198B-32EA-E65F-62F1-35A83299B04E}"/>
              </a:ext>
            </a:extLst>
          </p:cNvPr>
          <p:cNvSpPr txBox="1"/>
          <p:nvPr/>
        </p:nvSpPr>
        <p:spPr>
          <a:xfrm>
            <a:off x="1966685" y="1535979"/>
            <a:ext cx="854891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-914400" algn="l"/>
                <a:tab pos="637540" algn="l"/>
              </a:tabLst>
            </a:pP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comisarías PNP pertenecientes a la DIVPOL Norte 1, d</a:t>
            </a:r>
            <a:r>
              <a:rPr lang="es-P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iariamente efectúan patrullaje integrado con participación de personal Policial y de Serenazgo de sus respectivas municipalidades; </a:t>
            </a: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efectuando </a:t>
            </a:r>
            <a:r>
              <a:rPr lang="es-P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patrullaje motorizado por los diferentes sectores de sus jurisdicciones a fin de prevenir, neutralizar y contrarrestar el accionar delictivo en sus diferentes modalidades; así como la coordinación de sus  centros de Video Vigilancia.</a:t>
            </a:r>
          </a:p>
          <a:p>
            <a:pPr lvl="0" algn="just">
              <a:tabLst>
                <a:tab pos="-914400" algn="l"/>
                <a:tab pos="637540" algn="l"/>
              </a:tabLst>
            </a:pPr>
            <a:endParaRPr lang="es-P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-914400" algn="l"/>
                <a:tab pos="637540" algn="l"/>
              </a:tabLst>
            </a:pP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Cabe indicar que conforme a lo indicado por el comisario de la CPNP Laura </a:t>
            </a:r>
            <a:r>
              <a:rPr lang="es-PE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Caller</a:t>
            </a: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existencia de un solo vehículo de la Municipalidad de San Martin de Porres para efectuar el patrullaje integrado, merma la función policial. </a:t>
            </a:r>
          </a:p>
          <a:p>
            <a:pPr lvl="0" algn="just">
              <a:tabLst>
                <a:tab pos="-914400" algn="l"/>
                <a:tab pos="637540" algn="l"/>
              </a:tabLst>
            </a:pPr>
            <a:endParaRPr lang="es-P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-914400" algn="l"/>
                <a:tab pos="637540" algn="l"/>
              </a:tabLst>
            </a:pPr>
            <a:r>
              <a:rPr lang="es-ES_trad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Asimismo, hace de conocimiento, la comisaría de Puente Piedra, que durante el presente año, solo se ha implementado el programa de juntas vecinales, por parte del gobierno local (Municipalidad de Puente 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Piedra) </a:t>
            </a:r>
            <a:r>
              <a:rPr lang="es-ES_trad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mérito del Programa Presupuestal 0030 </a:t>
            </a:r>
            <a:r>
              <a:rPr lang="es-ES_trad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REDUCCIÓN DE LOS DELITOS Y FALTAS QUE AFECTAN LA SEGURIDAD CIUDADANA, </a:t>
            </a:r>
            <a:r>
              <a:rPr lang="es-ES_trad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finalmente se viene trabajando de manera articulada con los integrantes del CODISEC.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91990FA-D02A-9008-42D7-E8AD7B89677A}"/>
              </a:ext>
            </a:extLst>
          </p:cNvPr>
          <p:cNvSpPr txBox="1"/>
          <p:nvPr/>
        </p:nvSpPr>
        <p:spPr>
          <a:xfrm>
            <a:off x="3193143" y="5207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1" u="sng" dirty="0">
                <a:solidFill>
                  <a:srgbClr val="FFC000"/>
                </a:solidFill>
                <a:latin typeface="Arial Narrow" panose="020B0606020202030204" pitchFamily="34" charset="0"/>
              </a:rPr>
              <a:t>VI. NIVEL DE PARTICIPACIÓN DE LOS COMITES DISTRITALES DE SEGURIDAD CIUDADANA.</a:t>
            </a:r>
          </a:p>
        </p:txBody>
      </p:sp>
    </p:spTree>
    <p:extLst>
      <p:ext uri="{BB962C8B-B14F-4D97-AF65-F5344CB8AC3E}">
        <p14:creationId xmlns:p14="http://schemas.microsoft.com/office/powerpoint/2010/main" val="54550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 CuadroTexto"/>
          <p:cNvSpPr txBox="1">
            <a:spLocks noChangeArrowheads="1"/>
          </p:cNvSpPr>
          <p:nvPr/>
        </p:nvSpPr>
        <p:spPr bwMode="auto">
          <a:xfrm>
            <a:off x="3660964" y="658975"/>
            <a:ext cx="4684542" cy="567872"/>
          </a:xfrm>
          <a:prstGeom prst="rect">
            <a:avLst/>
          </a:prstGeom>
          <a:noFill/>
          <a:ln>
            <a:noFill/>
          </a:ln>
        </p:spPr>
        <p:txBody>
          <a:bodyPr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800" u="sng" dirty="0">
                <a:solidFill>
                  <a:srgbClr val="FFC000"/>
                </a:solidFill>
                <a:latin typeface="Arial Narrow" pitchFamily="34" charset="0"/>
              </a:rPr>
              <a:t>CONTENIDO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860264" y="1505396"/>
            <a:ext cx="715837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PE" sz="28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643890" indent="-643890">
              <a:buFontTx/>
              <a:buAutoNum type="romanUcPeriod"/>
              <a:defRPr/>
            </a:pPr>
            <a:r>
              <a:rPr lang="es-PE" sz="20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JURISDICCIÓN POLICIAL</a:t>
            </a:r>
          </a:p>
          <a:p>
            <a:pPr marL="643890" indent="-643890">
              <a:buFontTx/>
              <a:buAutoNum type="romanUcPeriod"/>
              <a:defRPr/>
            </a:pPr>
            <a:r>
              <a:rPr lang="es-PE" sz="20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ESTRATEGIA CONTRA LA DELINCUENCIA Y  CRIMINALIDAD</a:t>
            </a:r>
          </a:p>
          <a:p>
            <a:pPr marL="643890" indent="-643890" algn="just">
              <a:buAutoNum type="romanUcPeriod"/>
              <a:defRPr/>
            </a:pPr>
            <a:r>
              <a:rPr lang="es-PE" sz="20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PRODUCCIÓN POLICIAL</a:t>
            </a:r>
          </a:p>
          <a:p>
            <a:pPr marL="643890" indent="-643890" algn="just">
              <a:buFontTx/>
              <a:buAutoNum type="romanUcPeriod"/>
              <a:defRPr/>
            </a:pPr>
            <a:r>
              <a:rPr lang="es-PE" sz="20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CAPACIDAD OPERATIVA </a:t>
            </a:r>
          </a:p>
          <a:p>
            <a:pPr marL="643890" indent="-643890" algn="just">
              <a:buFontTx/>
              <a:buAutoNum type="romanUcPeriod"/>
              <a:defRPr/>
            </a:pPr>
            <a:r>
              <a:rPr lang="es-PE" sz="20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PRESUPUESTO ASIGNADO A COMBUSTIBLE</a:t>
            </a:r>
          </a:p>
          <a:p>
            <a:pPr marL="643890" indent="-643890" algn="just">
              <a:buFontTx/>
              <a:buAutoNum type="romanUcPeriod"/>
              <a:defRPr/>
            </a:pPr>
            <a:r>
              <a:rPr lang="es-PE" sz="20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VEHICULOS EN CUSTODIA DE LAS COMISARIAS</a:t>
            </a:r>
          </a:p>
          <a:p>
            <a:pPr marL="643890" indent="-643890" algn="just">
              <a:buFontTx/>
              <a:buAutoNum type="romanUcPeriod"/>
              <a:defRPr/>
            </a:pPr>
            <a:r>
              <a:rPr lang="es-PE" sz="20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COORDINACION CON JJ. VV. DE SEG. CIU.</a:t>
            </a:r>
          </a:p>
          <a:p>
            <a:pPr marL="643890" indent="-643890" algn="just">
              <a:buFontTx/>
              <a:buAutoNum type="romanUcPeriod"/>
              <a:defRPr/>
            </a:pPr>
            <a:r>
              <a:rPr lang="es-PE" sz="20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NIVEL DE PARTICIPACION CON LOS CODISEC.</a:t>
            </a:r>
          </a:p>
          <a:p>
            <a:pPr algn="just">
              <a:defRPr/>
            </a:pPr>
            <a:endParaRPr lang="es-PE" sz="28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defRPr/>
            </a:pPr>
            <a:endParaRPr lang="es-PE" sz="28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83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4 Rectángulo"/>
          <p:cNvSpPr>
            <a:spLocks noChangeArrowheads="1"/>
          </p:cNvSpPr>
          <p:nvPr/>
        </p:nvSpPr>
        <p:spPr bwMode="auto">
          <a:xfrm>
            <a:off x="1933539" y="4985202"/>
            <a:ext cx="837343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altLang="es-PE" sz="5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“Gracias por su atención”</a:t>
            </a:r>
            <a:endParaRPr lang="es-PE" altLang="es-PE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19" name="4 Rectángulo"/>
          <p:cNvSpPr>
            <a:spLocks noChangeArrowheads="1"/>
          </p:cNvSpPr>
          <p:nvPr/>
        </p:nvSpPr>
        <p:spPr bwMode="auto">
          <a:xfrm>
            <a:off x="1648284" y="134567"/>
            <a:ext cx="9258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altLang="es-PE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 JULIAN" panose="02000000000000000000" pitchFamily="2" charset="0"/>
              </a:rPr>
              <a:t>“POLICIA</a:t>
            </a:r>
            <a:r>
              <a:rPr lang="es-PE" altLang="es-P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 JULIAN" panose="02000000000000000000" pitchFamily="2" charset="0"/>
              </a:rPr>
              <a:t> </a:t>
            </a:r>
            <a:r>
              <a:rPr lang="es-PE" altLang="es-PE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 JULIAN" panose="02000000000000000000" pitchFamily="2" charset="0"/>
              </a:rPr>
              <a:t>NACIONAL DEL PERÚ”</a:t>
            </a:r>
            <a:endParaRPr lang="es-PE" altLang="es-PE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 JULIAN" panose="02000000000000000000" pitchFamily="2" charset="0"/>
            </a:endParaRPr>
          </a:p>
        </p:txBody>
      </p:sp>
      <p:pic>
        <p:nvPicPr>
          <p:cNvPr id="1026" name="Imagen 4">
            <a:extLst>
              <a:ext uri="{FF2B5EF4-FFF2-40B4-BE49-F238E27FC236}">
                <a16:creationId xmlns:a16="http://schemas.microsoft.com/office/drawing/2014/main" xmlns="" id="{9AD2BE13-00EC-49BF-BB37-726ABEF5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9" y="1526658"/>
            <a:ext cx="2751702" cy="365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94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18 Rectángulo"/>
          <p:cNvSpPr>
            <a:spLocks noChangeArrowheads="1"/>
          </p:cNvSpPr>
          <p:nvPr/>
        </p:nvSpPr>
        <p:spPr bwMode="auto">
          <a:xfrm>
            <a:off x="1807533" y="1875377"/>
            <a:ext cx="460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73050" lvl="1" indent="-2730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435100" algn="l"/>
              </a:tabLst>
              <a:defRPr/>
            </a:pPr>
            <a:endParaRPr lang="es-E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800086" y="2288638"/>
            <a:ext cx="32850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POBLACIÓN	: 1´983,887 habitantes</a:t>
            </a:r>
          </a:p>
          <a:p>
            <a:pPr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SUPERFICIE	: 765.38</a:t>
            </a:r>
            <a:r>
              <a:rPr lang="es-ES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km²</a:t>
            </a:r>
          </a:p>
          <a:p>
            <a:pPr>
              <a:tabLst>
                <a:tab pos="1077913" algn="l"/>
              </a:tabLst>
            </a:pPr>
            <a:r>
              <a:rPr lang="es-ES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DEPEND. PNP	:  03 DEPINCRI</a:t>
            </a:r>
          </a:p>
          <a:p>
            <a:pPr>
              <a:tabLst>
                <a:tab pos="1077913" algn="l"/>
              </a:tabLst>
            </a:pPr>
            <a:r>
              <a:rPr lang="es-ES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 11 COMISARIAS PNP </a:t>
            </a:r>
          </a:p>
          <a:p>
            <a:pPr>
              <a:tabLst>
                <a:tab pos="1077913" algn="l"/>
              </a:tabLst>
            </a:pPr>
            <a:r>
              <a:rPr lang="es-ES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 02 DEP. OPERATIVOS</a:t>
            </a:r>
            <a:endParaRPr lang="es-PE" sz="1400" b="1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DISTRITOS	: 7</a:t>
            </a:r>
          </a:p>
          <a:p>
            <a:pPr lvl="0"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Los Olivos</a:t>
            </a:r>
          </a:p>
          <a:p>
            <a:pPr lvl="0"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San Martin de Porres</a:t>
            </a:r>
          </a:p>
          <a:p>
            <a:pPr lvl="0"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Puente Piedra</a:t>
            </a:r>
          </a:p>
          <a:p>
            <a:pPr lvl="0"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Santa rosa</a:t>
            </a:r>
          </a:p>
          <a:p>
            <a:pPr lvl="0"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Ancón</a:t>
            </a:r>
          </a:p>
          <a:p>
            <a:pPr lvl="0"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Carabayllo</a:t>
            </a:r>
          </a:p>
          <a:p>
            <a:pPr lvl="0"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  Comas </a:t>
            </a:r>
          </a:p>
          <a:p>
            <a:pPr lvl="0">
              <a:tabLst>
                <a:tab pos="1077913" algn="l"/>
              </a:tabLst>
            </a:pPr>
            <a:endParaRPr lang="es-PE" sz="16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336E3A3-AF3D-64E1-5954-2D2C0B4E3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6" b="97111" l="9826" r="89801">
                        <a14:foregroundMark x1="70771" y1="58291" x2="70771" y2="58291"/>
                        <a14:foregroundMark x1="72264" y1="58417" x2="72264" y2="58417"/>
                        <a14:foregroundMark x1="73756" y1="58668" x2="73756" y2="58668"/>
                        <a14:foregroundMark x1="76244" y1="58668" x2="76244" y2="58668"/>
                        <a14:foregroundMark x1="74876" y1="58668" x2="74876" y2="58668"/>
                        <a14:foregroundMark x1="70771" y1="58920" x2="70771" y2="58920"/>
                        <a14:foregroundMark x1="72388" y1="58794" x2="72388" y2="58794"/>
                        <a14:foregroundMark x1="64428" y1="68467" x2="64428" y2="68467"/>
                        <a14:foregroundMark x1="65423" y1="68090" x2="65423" y2="68090"/>
                        <a14:foregroundMark x1="66169" y1="68090" x2="66169" y2="68090"/>
                        <a14:foregroundMark x1="66791" y1="68090" x2="66791" y2="68090"/>
                        <a14:foregroundMark x1="63060" y1="68593" x2="63060" y2="68593"/>
                        <a14:foregroundMark x1="49005" y1="75503" x2="49005" y2="75503"/>
                        <a14:foregroundMark x1="39801" y1="75879" x2="39801" y2="75879"/>
                        <a14:foregroundMark x1="38682" y1="75879" x2="38682" y2="75879"/>
                        <a14:foregroundMark x1="37189" y1="75377" x2="37189" y2="75377"/>
                        <a14:foregroundMark x1="52488" y1="85302" x2="52488" y2="85302"/>
                        <a14:foregroundMark x1="53358" y1="84799" x2="53358" y2="84799"/>
                        <a14:foregroundMark x1="55473" y1="85176" x2="55473" y2="85176"/>
                        <a14:foregroundMark x1="56716" y1="85302" x2="56716" y2="85302"/>
                        <a14:foregroundMark x1="58209" y1="84925" x2="58209" y2="84925"/>
                        <a14:foregroundMark x1="59826" y1="84925" x2="59826" y2="84925"/>
                        <a14:foregroundMark x1="61194" y1="84799" x2="61194" y2="84799"/>
                        <a14:foregroundMark x1="50995" y1="91332" x2="50995" y2="91332"/>
                        <a14:foregroundMark x1="42289" y1="63568" x2="42289" y2="63568"/>
                        <a14:foregroundMark x1="40920" y1="63317" x2="40920" y2="63317"/>
                        <a14:foregroundMark x1="39925" y1="63191" x2="39925" y2="63191"/>
                        <a14:foregroundMark x1="38682" y1="63191" x2="38682" y2="63191"/>
                        <a14:foregroundMark x1="51493" y1="84673" x2="51493" y2="84673"/>
                        <a14:foregroundMark x1="37438" y1="63693" x2="37438" y2="63693"/>
                        <a14:foregroundMark x1="35945" y1="63317" x2="35945" y2="63317"/>
                        <a14:foregroundMark x1="34950" y1="63065" x2="34950" y2="63065"/>
                        <a14:foregroundMark x1="31965" y1="50377" x2="31965" y2="50377"/>
                        <a14:foregroundMark x1="33333" y1="50126" x2="33333" y2="50126"/>
                        <a14:foregroundMark x1="34826" y1="50126" x2="34826" y2="50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5226" y="1390193"/>
            <a:ext cx="4970427" cy="492097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Picture 167" descr="http://www.gifss.com/botones/grandes/40.gif">
            <a:extLst>
              <a:ext uri="{FF2B5EF4-FFF2-40B4-BE49-F238E27FC236}">
                <a16:creationId xmlns:a16="http://schemas.microsoft.com/office/drawing/2014/main" xmlns="" id="{05C37AED-D1FD-EBA1-1FE6-5C5F5566B9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5805" y="2458001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7" descr="http://www.gifss.com/botones/grandes/40.gif">
            <a:extLst>
              <a:ext uri="{FF2B5EF4-FFF2-40B4-BE49-F238E27FC236}">
                <a16:creationId xmlns:a16="http://schemas.microsoft.com/office/drawing/2014/main" xmlns="" id="{8A6C0B71-1DBF-7370-D777-2D7C817489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7322" y="3343646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7" descr="http://www.gifss.com/botones/grandes/40.gif">
            <a:extLst>
              <a:ext uri="{FF2B5EF4-FFF2-40B4-BE49-F238E27FC236}">
                <a16:creationId xmlns:a16="http://schemas.microsoft.com/office/drawing/2014/main" xmlns="" id="{8BE0FF68-48BB-9077-D13B-7E5D40B4BA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2748" y="4410016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7" descr="http://www.gifss.com/botones/grandes/40.gif">
            <a:extLst>
              <a:ext uri="{FF2B5EF4-FFF2-40B4-BE49-F238E27FC236}">
                <a16:creationId xmlns:a16="http://schemas.microsoft.com/office/drawing/2014/main" xmlns="" id="{871EB9A5-6AAE-20E7-1968-92A056F626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296" y="3984876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7" descr="http://www.gifss.com/botones/grandes/40.gif">
            <a:extLst>
              <a:ext uri="{FF2B5EF4-FFF2-40B4-BE49-F238E27FC236}">
                <a16:creationId xmlns:a16="http://schemas.microsoft.com/office/drawing/2014/main" xmlns="" id="{72FA49B9-03B8-C8AF-4BFD-68CD7E482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118" y="3730996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67" descr="http://www.gifss.com/botones/grandes/40.gif">
            <a:extLst>
              <a:ext uri="{FF2B5EF4-FFF2-40B4-BE49-F238E27FC236}">
                <a16:creationId xmlns:a16="http://schemas.microsoft.com/office/drawing/2014/main" xmlns="" id="{8B3B977A-D6DC-17D4-98FB-A293DEC125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005" y="3648446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67" descr="http://www.gifss.com/botones/grandes/40.gif">
            <a:extLst>
              <a:ext uri="{FF2B5EF4-FFF2-40B4-BE49-F238E27FC236}">
                <a16:creationId xmlns:a16="http://schemas.microsoft.com/office/drawing/2014/main" xmlns="" id="{08DA63D6-998E-1C08-02AE-6793EB13E6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153" y="5411956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7" descr="http://www.gifss.com/botones/grandes/40.gif">
            <a:extLst>
              <a:ext uri="{FF2B5EF4-FFF2-40B4-BE49-F238E27FC236}">
                <a16:creationId xmlns:a16="http://schemas.microsoft.com/office/drawing/2014/main" xmlns="" id="{A192839C-741A-A551-9799-35965DED2D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638" y="4916669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67" descr="http://www.gifss.com/botones/grandes/40.gif">
            <a:extLst>
              <a:ext uri="{FF2B5EF4-FFF2-40B4-BE49-F238E27FC236}">
                <a16:creationId xmlns:a16="http://schemas.microsoft.com/office/drawing/2014/main" xmlns="" id="{BE93DB44-2B81-CBA3-4B25-00595434C1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4556" y="5379821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7" descr="http://www.gifss.com/botones/grandes/40.gif">
            <a:extLst>
              <a:ext uri="{FF2B5EF4-FFF2-40B4-BE49-F238E27FC236}">
                <a16:creationId xmlns:a16="http://schemas.microsoft.com/office/drawing/2014/main" xmlns="" id="{AB577E19-2415-EB16-19F0-F70F3AF860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775" y="5744339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67" descr="http://www.gifss.com/botones/grandes/40.gif">
            <a:extLst>
              <a:ext uri="{FF2B5EF4-FFF2-40B4-BE49-F238E27FC236}">
                <a16:creationId xmlns:a16="http://schemas.microsoft.com/office/drawing/2014/main" xmlns="" id="{B09F0C9B-40A7-D807-E3F9-F796CBAF51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2591" y="4492566"/>
            <a:ext cx="200559" cy="19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9 CuadroTexto"/>
          <p:cNvSpPr txBox="1">
            <a:spLocks noChangeArrowheads="1"/>
          </p:cNvSpPr>
          <p:nvPr/>
        </p:nvSpPr>
        <p:spPr bwMode="auto">
          <a:xfrm>
            <a:off x="3764677" y="270765"/>
            <a:ext cx="4684542" cy="494006"/>
          </a:xfrm>
          <a:prstGeom prst="rect">
            <a:avLst/>
          </a:prstGeom>
          <a:noFill/>
          <a:ln>
            <a:noFill/>
          </a:ln>
        </p:spPr>
        <p:txBody>
          <a:bodyPr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u="sng" dirty="0">
                <a:solidFill>
                  <a:srgbClr val="FFC000"/>
                </a:solidFill>
                <a:latin typeface="Arial Narrow" pitchFamily="34" charset="0"/>
              </a:rPr>
              <a:t>I. JURISDICCIÓN POLICIAL</a:t>
            </a:r>
          </a:p>
        </p:txBody>
      </p:sp>
      <p:sp>
        <p:nvSpPr>
          <p:cNvPr id="20" name="9 CuadroTexto"/>
          <p:cNvSpPr txBox="1">
            <a:spLocks noChangeArrowheads="1"/>
          </p:cNvSpPr>
          <p:nvPr/>
        </p:nvSpPr>
        <p:spPr bwMode="auto">
          <a:xfrm>
            <a:off x="1342623" y="5468198"/>
            <a:ext cx="2274152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dirty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</a:rPr>
              <a:t>San Martin de Porres</a:t>
            </a:r>
          </a:p>
        </p:txBody>
      </p:sp>
      <p:sp>
        <p:nvSpPr>
          <p:cNvPr id="21" name="9 CuadroTexto"/>
          <p:cNvSpPr txBox="1">
            <a:spLocks noChangeArrowheads="1"/>
          </p:cNvSpPr>
          <p:nvPr/>
        </p:nvSpPr>
        <p:spPr bwMode="auto">
          <a:xfrm>
            <a:off x="1096848" y="3814817"/>
            <a:ext cx="2274152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dirty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</a:rPr>
              <a:t>Ventanilla</a:t>
            </a:r>
          </a:p>
        </p:txBody>
      </p:sp>
      <p:sp>
        <p:nvSpPr>
          <p:cNvPr id="22" name="9 CuadroTexto"/>
          <p:cNvSpPr txBox="1">
            <a:spLocks noChangeArrowheads="1"/>
          </p:cNvSpPr>
          <p:nvPr/>
        </p:nvSpPr>
        <p:spPr bwMode="auto">
          <a:xfrm>
            <a:off x="2427042" y="1186652"/>
            <a:ext cx="2274152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dirty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</a:rPr>
              <a:t>Distrito de Auccallama</a:t>
            </a:r>
          </a:p>
        </p:txBody>
      </p:sp>
      <p:sp>
        <p:nvSpPr>
          <p:cNvPr id="23" name="9 CuadroTexto"/>
          <p:cNvSpPr txBox="1">
            <a:spLocks noChangeArrowheads="1"/>
          </p:cNvSpPr>
          <p:nvPr/>
        </p:nvSpPr>
        <p:spPr bwMode="auto">
          <a:xfrm>
            <a:off x="3993027" y="2981785"/>
            <a:ext cx="2274152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dirty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</a:rPr>
              <a:t>San Juan de Lurigancho</a:t>
            </a:r>
          </a:p>
        </p:txBody>
      </p:sp>
      <p:sp>
        <p:nvSpPr>
          <p:cNvPr id="24" name="9 CuadroTexto">
            <a:extLst>
              <a:ext uri="{FF2B5EF4-FFF2-40B4-BE49-F238E27FC236}">
                <a16:creationId xmlns:a16="http://schemas.microsoft.com/office/drawing/2014/main" xmlns="" id="{FEF8D631-1EE7-A7DE-C697-7758CF10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589" y="4696925"/>
            <a:ext cx="2274152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dirty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</a:rPr>
              <a:t>Comas</a:t>
            </a:r>
          </a:p>
        </p:txBody>
      </p:sp>
      <p:sp>
        <p:nvSpPr>
          <p:cNvPr id="25" name="9 CuadroTexto">
            <a:extLst>
              <a:ext uri="{FF2B5EF4-FFF2-40B4-BE49-F238E27FC236}">
                <a16:creationId xmlns:a16="http://schemas.microsoft.com/office/drawing/2014/main" xmlns="" id="{3882DCDE-CC96-1766-15D9-DC95C748D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748" y="5499738"/>
            <a:ext cx="2274152" cy="34011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400" dirty="0">
                <a:solidFill>
                  <a:schemeClr val="bg2">
                    <a:lumMod val="90000"/>
                  </a:schemeClr>
                </a:solidFill>
                <a:latin typeface="Arial Narrow" pitchFamily="34" charset="0"/>
              </a:rPr>
              <a:t>Independencia</a:t>
            </a:r>
          </a:p>
        </p:txBody>
      </p:sp>
    </p:spTree>
    <p:extLst>
      <p:ext uri="{BB962C8B-B14F-4D97-AF65-F5344CB8AC3E}">
        <p14:creationId xmlns:p14="http://schemas.microsoft.com/office/powerpoint/2010/main" val="183865436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xmlns="" id="{070E8A83-92CA-281D-5F32-BBF5450F2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235" y="595006"/>
            <a:ext cx="6963574" cy="432450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000" b="1" u="sng" dirty="0">
                <a:solidFill>
                  <a:srgbClr val="FFC000"/>
                </a:solidFill>
                <a:latin typeface="Arial Narrow" pitchFamily="34" charset="0"/>
              </a:rPr>
              <a:t>II. ESTRATEGIA CONTRA LA DELINCUENCIA Y  CRIMINALIDAD</a:t>
            </a: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xmlns="" id="{F4336F89-DA00-9415-69D9-10F1CF1A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271" y="1272325"/>
            <a:ext cx="8743502" cy="1109559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000" b="1" u="sng" dirty="0">
                <a:solidFill>
                  <a:srgbClr val="FFC000"/>
                </a:solidFill>
                <a:latin typeface="Arial Narrow" pitchFamily="34" charset="0"/>
              </a:rPr>
              <a:t>Directiva </a:t>
            </a:r>
            <a:r>
              <a:rPr lang="es-ES" sz="2000" b="1" u="sng" dirty="0" err="1">
                <a:solidFill>
                  <a:srgbClr val="FFC000"/>
                </a:solidFill>
                <a:latin typeface="Arial Narrow" pitchFamily="34" charset="0"/>
              </a:rPr>
              <a:t>N°</a:t>
            </a:r>
            <a:r>
              <a:rPr lang="es-ES" sz="2000" b="1" u="sng" dirty="0">
                <a:solidFill>
                  <a:srgbClr val="FFC000"/>
                </a:solidFill>
                <a:latin typeface="Arial Narrow" pitchFamily="34" charset="0"/>
              </a:rPr>
              <a:t> 03- 2018-IN. “Lineamiento sectorial Vecindario Seguro- Policía Comunitaria por Sectores”.</a:t>
            </a:r>
          </a:p>
          <a:p>
            <a:pPr algn="ctr" eaLnBrk="1" hangingPunct="1">
              <a:defRPr/>
            </a:pPr>
            <a:endParaRPr lang="es-ES" sz="2400" b="1" u="sng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4" name="9 CuadroTexto">
            <a:extLst>
              <a:ext uri="{FF2B5EF4-FFF2-40B4-BE49-F238E27FC236}">
                <a16:creationId xmlns:a16="http://schemas.microsoft.com/office/drawing/2014/main" xmlns="" id="{B4860F46-A03B-2B9E-4BE0-5B2978F8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249" y="2504994"/>
            <a:ext cx="8743502" cy="3817992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ES" sz="1600" b="1" dirty="0">
                <a:latin typeface="Arial Narrow" pitchFamily="34" charset="0"/>
              </a:rPr>
              <a:t>OBJETIVO:</a:t>
            </a:r>
            <a:r>
              <a:rPr lang="es-ES" sz="1600" dirty="0">
                <a:latin typeface="Arial Narrow" pitchFamily="34" charset="0"/>
              </a:rPr>
              <a:t> </a:t>
            </a:r>
          </a:p>
          <a:p>
            <a:pPr algn="just" eaLnBrk="1" hangingPunct="1">
              <a:defRPr/>
            </a:pPr>
            <a:endParaRPr lang="es-ES" sz="1600" dirty="0">
              <a:latin typeface="Arial Narrow" pitchFamily="34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es-ES" sz="1600" dirty="0">
                <a:latin typeface="Arial Narrow" pitchFamily="34" charset="0"/>
              </a:rPr>
              <a:t>Se da con la Sectorización de la jurisdicción policial (en sectores, sub sectores y cuadrantes), a fin de descentralizar los servicios policiales brindados por las comisarias y los Departamentos de investigación Criminal (</a:t>
            </a:r>
            <a:r>
              <a:rPr lang="es-ES" sz="1600" dirty="0" err="1">
                <a:latin typeface="Arial Narrow" pitchFamily="34" charset="0"/>
              </a:rPr>
              <a:t>Depincris</a:t>
            </a:r>
            <a:r>
              <a:rPr lang="es-ES" sz="1600" dirty="0">
                <a:latin typeface="Arial Narrow" pitchFamily="34" charset="0"/>
              </a:rPr>
              <a:t>), mediante la sectorización de las jurisdicciones policiales que se realiza tomando en cuenta la Guía Metodológica para el diseño de sectores y mapa del delito en las jurisdicciones policiales de las comisarías de la policía nacional del Perú vigente.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es-ES" sz="1600" dirty="0">
                <a:latin typeface="Arial Narrow" pitchFamily="34" charset="0"/>
              </a:rPr>
              <a:t>Contempla el desarrollo de reuniones con los actores locales de la jurisdicción policial involucrados en seguridad ciudadana para evaluar y planificar los objetivos semanales.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ES" sz="1600" dirty="0">
                <a:latin typeface="Arial Narrow" pitchFamily="34" charset="0"/>
              </a:rPr>
              <a:t>Efectuar patrullaje preventivo por sectores con otros actores (municipalidad).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ES" sz="1600" dirty="0">
                <a:latin typeface="Arial Narrow" pitchFamily="34" charset="0"/>
              </a:rPr>
              <a:t>Orientar prioritariamente la investigación efectuada por los </a:t>
            </a:r>
            <a:r>
              <a:rPr lang="es-ES" sz="1600" dirty="0" err="1">
                <a:latin typeface="Arial Narrow" pitchFamily="34" charset="0"/>
              </a:rPr>
              <a:t>Depincris</a:t>
            </a:r>
            <a:r>
              <a:rPr lang="es-ES" sz="1600" dirty="0">
                <a:latin typeface="Arial Narrow" pitchFamily="34" charset="0"/>
              </a:rPr>
              <a:t> a los delitos comunes de mayor incidencia delictiva.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s-ES" sz="1600" dirty="0">
                <a:latin typeface="Arial Narrow" pitchFamily="34" charset="0"/>
              </a:rPr>
              <a:t>Orientar a la formación y capacitación del personal policial en el modelo policía comunitaria (…) para la implementación de estándares para atención de calidad al ciudadano.</a:t>
            </a:r>
          </a:p>
          <a:p>
            <a:pPr eaLnBrk="1" hangingPunct="1">
              <a:defRPr/>
            </a:pPr>
            <a:endParaRPr lang="es-E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4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scripción: C:\Users\USUARIO\Desktop\sol_de oro.png">
            <a:extLst>
              <a:ext uri="{FF2B5EF4-FFF2-40B4-BE49-F238E27FC236}">
                <a16:creationId xmlns:a16="http://schemas.microsoft.com/office/drawing/2014/main" xmlns="" id="{CA006221-9B82-4CB7-9682-DBBE6FEE4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6" b="96124" l="1397" r="95693">
                        <a14:foregroundMark x1="16997" y1="19070" x2="16997" y2="19070"/>
                        <a14:foregroundMark x1="35390" y1="14729" x2="35390" y2="14729"/>
                        <a14:foregroundMark x1="39814" y1="8992" x2="39814" y2="8992"/>
                        <a14:foregroundMark x1="40745" y1="4341" x2="40745" y2="4341"/>
                        <a14:foregroundMark x1="41676" y1="2946" x2="41676" y2="2946"/>
                        <a14:foregroundMark x1="44936" y1="2016" x2="44936" y2="2016"/>
                        <a14:foregroundMark x1="46566" y1="4806" x2="46566" y2="4806"/>
                        <a14:foregroundMark x1="10827" y1="38140" x2="10827" y2="38140"/>
                        <a14:foregroundMark x1="14086" y1="32248" x2="14086" y2="32248"/>
                        <a14:foregroundMark x1="8149" y1="44496" x2="8149" y2="44496"/>
                        <a14:foregroundMark x1="5588" y1="50078" x2="5588" y2="50078"/>
                        <a14:foregroundMark x1="2910" y1="51938" x2="2910" y2="51938"/>
                        <a14:foregroundMark x1="2212" y1="49612" x2="2212" y2="49612"/>
                        <a14:foregroundMark x1="2678" y1="44961" x2="2678" y2="44961"/>
                        <a14:foregroundMark x1="3260" y1="52868" x2="3260" y2="52868"/>
                        <a14:foregroundMark x1="11059" y1="14729" x2="11059" y2="14729"/>
                        <a14:foregroundMark x1="16997" y1="17829" x2="16997" y2="17829"/>
                        <a14:foregroundMark x1="13737" y1="16279" x2="13737" y2="16279"/>
                        <a14:foregroundMark x1="18859" y1="18450" x2="19208" y2="18450"/>
                        <a14:foregroundMark x1="15367" y1="14419" x2="15367" y2="14419"/>
                        <a14:foregroundMark x1="17462" y1="16124" x2="20023" y2="17364"/>
                        <a14:foregroundMark x1="9430" y1="14264" x2="14668" y2="16589"/>
                        <a14:foregroundMark x1="53318" y1="89922" x2="79627" y2="88217"/>
                        <a14:foregroundMark x1="79627" y1="88217" x2="89756" y2="88217"/>
                        <a14:foregroundMark x1="92782" y1="36279" x2="96740" y2="55659"/>
                        <a14:foregroundMark x1="96740" y1="55659" x2="97322" y2="64961"/>
                        <a14:foregroundMark x1="97322" y1="64961" x2="95576" y2="73643"/>
                        <a14:foregroundMark x1="95576" y1="73643" x2="95809" y2="73798"/>
                        <a14:foregroundMark x1="54249" y1="95504" x2="70198" y2="97054"/>
                        <a14:foregroundMark x1="70198" y1="97054" x2="77183" y2="96279"/>
                        <a14:foregroundMark x1="77183" y1="96279" x2="80792" y2="93643"/>
                        <a14:foregroundMark x1="44587" y1="81550" x2="48196" y2="90388"/>
                        <a14:foregroundMark x1="31898" y1="69147" x2="32829" y2="72558"/>
                        <a14:foregroundMark x1="1397" y1="50078" x2="1513" y2="52868"/>
                        <a14:foregroundMark x1="18393" y1="57209" x2="18393" y2="57209"/>
                        <a14:foregroundMark x1="20256" y1="51008" x2="26775" y2="57519"/>
                        <a14:foregroundMark x1="15134" y1="53953" x2="26310" y2="61085"/>
                        <a14:foregroundMark x1="11176" y1="53953" x2="30850" y2="63566"/>
                        <a14:foregroundMark x1="11641" y1="55039" x2="33411" y2="69612"/>
                        <a14:foregroundMark x1="12456" y1="58450" x2="32014" y2="68527"/>
                        <a14:foregroundMark x1="32014" y1="68527" x2="32130" y2="68527"/>
                        <a14:foregroundMark x1="13155" y1="58605" x2="32014" y2="69147"/>
                        <a14:foregroundMark x1="32014" y1="69147" x2="13038" y2="60310"/>
                        <a14:foregroundMark x1="13038" y1="60310" x2="12456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35" y="1108411"/>
            <a:ext cx="76200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3 Conector recto">
            <a:extLst>
              <a:ext uri="{FF2B5EF4-FFF2-40B4-BE49-F238E27FC236}">
                <a16:creationId xmlns:a16="http://schemas.microsoft.com/office/drawing/2014/main" xmlns="" id="{0FF0029C-8417-494F-A487-9BD059EBF61B}"/>
              </a:ext>
            </a:extLst>
          </p:cNvPr>
          <p:cNvCxnSpPr/>
          <p:nvPr/>
        </p:nvCxnSpPr>
        <p:spPr>
          <a:xfrm flipH="1">
            <a:off x="7764238" y="2222954"/>
            <a:ext cx="190501" cy="60619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">
            <a:extLst>
              <a:ext uri="{FF2B5EF4-FFF2-40B4-BE49-F238E27FC236}">
                <a16:creationId xmlns:a16="http://schemas.microsoft.com/office/drawing/2014/main" xmlns="" id="{EF8F06AD-F536-4377-9481-5ED5992C069A}"/>
              </a:ext>
            </a:extLst>
          </p:cNvPr>
          <p:cNvCxnSpPr/>
          <p:nvPr/>
        </p:nvCxnSpPr>
        <p:spPr>
          <a:xfrm flipH="1">
            <a:off x="7231743" y="2829152"/>
            <a:ext cx="550182" cy="856796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5 Conector recto">
            <a:extLst>
              <a:ext uri="{FF2B5EF4-FFF2-40B4-BE49-F238E27FC236}">
                <a16:creationId xmlns:a16="http://schemas.microsoft.com/office/drawing/2014/main" xmlns="" id="{3C7A8CF3-F3BB-4122-90E2-850090EA62BC}"/>
              </a:ext>
            </a:extLst>
          </p:cNvPr>
          <p:cNvCxnSpPr/>
          <p:nvPr/>
        </p:nvCxnSpPr>
        <p:spPr>
          <a:xfrm flipH="1">
            <a:off x="6924680" y="3702055"/>
            <a:ext cx="298449" cy="63436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6 Conector recto">
            <a:extLst>
              <a:ext uri="{FF2B5EF4-FFF2-40B4-BE49-F238E27FC236}">
                <a16:creationId xmlns:a16="http://schemas.microsoft.com/office/drawing/2014/main" xmlns="" id="{BCBFF436-EBF9-42E3-BD96-803203A358E8}"/>
              </a:ext>
            </a:extLst>
          </p:cNvPr>
          <p:cNvCxnSpPr/>
          <p:nvPr/>
        </p:nvCxnSpPr>
        <p:spPr>
          <a:xfrm>
            <a:off x="6943726" y="4270375"/>
            <a:ext cx="298450" cy="133985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7 Conector recto">
            <a:extLst>
              <a:ext uri="{FF2B5EF4-FFF2-40B4-BE49-F238E27FC236}">
                <a16:creationId xmlns:a16="http://schemas.microsoft.com/office/drawing/2014/main" xmlns="" id="{16C995B7-759A-4BF8-A727-A55B76276E81}"/>
              </a:ext>
            </a:extLst>
          </p:cNvPr>
          <p:cNvCxnSpPr/>
          <p:nvPr/>
        </p:nvCxnSpPr>
        <p:spPr>
          <a:xfrm>
            <a:off x="7223126" y="5614040"/>
            <a:ext cx="342900" cy="755015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8 Conector recto">
            <a:extLst>
              <a:ext uri="{FF2B5EF4-FFF2-40B4-BE49-F238E27FC236}">
                <a16:creationId xmlns:a16="http://schemas.microsoft.com/office/drawing/2014/main" xmlns="" id="{6EB13F9B-4B01-43FF-8218-576F31A012F1}"/>
              </a:ext>
            </a:extLst>
          </p:cNvPr>
          <p:cNvCxnSpPr/>
          <p:nvPr/>
        </p:nvCxnSpPr>
        <p:spPr>
          <a:xfrm flipH="1">
            <a:off x="7115175" y="6372225"/>
            <a:ext cx="51435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9 Conector recto">
            <a:extLst>
              <a:ext uri="{FF2B5EF4-FFF2-40B4-BE49-F238E27FC236}">
                <a16:creationId xmlns:a16="http://schemas.microsoft.com/office/drawing/2014/main" xmlns="" id="{2831969D-3EFD-4D0D-BD43-6F0C0D0F42EB}"/>
              </a:ext>
            </a:extLst>
          </p:cNvPr>
          <p:cNvCxnSpPr/>
          <p:nvPr/>
        </p:nvCxnSpPr>
        <p:spPr>
          <a:xfrm flipH="1" flipV="1">
            <a:off x="6388102" y="6216650"/>
            <a:ext cx="768349" cy="1524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0 Conector recto">
            <a:extLst>
              <a:ext uri="{FF2B5EF4-FFF2-40B4-BE49-F238E27FC236}">
                <a16:creationId xmlns:a16="http://schemas.microsoft.com/office/drawing/2014/main" xmlns="" id="{DE344E40-35A3-4881-A7DF-118D551EFCBA}"/>
              </a:ext>
            </a:extLst>
          </p:cNvPr>
          <p:cNvCxnSpPr/>
          <p:nvPr/>
        </p:nvCxnSpPr>
        <p:spPr>
          <a:xfrm flipH="1">
            <a:off x="6165850" y="6216650"/>
            <a:ext cx="222250" cy="381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1 Conector recto">
            <a:extLst>
              <a:ext uri="{FF2B5EF4-FFF2-40B4-BE49-F238E27FC236}">
                <a16:creationId xmlns:a16="http://schemas.microsoft.com/office/drawing/2014/main" xmlns="" id="{96A6BFA9-9E78-41CA-B47F-EB464899B7DA}"/>
              </a:ext>
            </a:extLst>
          </p:cNvPr>
          <p:cNvCxnSpPr/>
          <p:nvPr/>
        </p:nvCxnSpPr>
        <p:spPr>
          <a:xfrm flipH="1" flipV="1">
            <a:off x="5676902" y="5086350"/>
            <a:ext cx="488951" cy="11684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2 Conector recto">
            <a:extLst>
              <a:ext uri="{FF2B5EF4-FFF2-40B4-BE49-F238E27FC236}">
                <a16:creationId xmlns:a16="http://schemas.microsoft.com/office/drawing/2014/main" xmlns="" id="{77B8162C-C5D0-4461-B74F-BA6A8021D292}"/>
              </a:ext>
            </a:extLst>
          </p:cNvPr>
          <p:cNvCxnSpPr/>
          <p:nvPr/>
        </p:nvCxnSpPr>
        <p:spPr>
          <a:xfrm flipH="1" flipV="1">
            <a:off x="5111750" y="4749800"/>
            <a:ext cx="565150" cy="3365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3 Conector recto">
            <a:extLst>
              <a:ext uri="{FF2B5EF4-FFF2-40B4-BE49-F238E27FC236}">
                <a16:creationId xmlns:a16="http://schemas.microsoft.com/office/drawing/2014/main" xmlns="" id="{ED855D34-AC12-478B-B745-F18B162A1787}"/>
              </a:ext>
            </a:extLst>
          </p:cNvPr>
          <p:cNvCxnSpPr/>
          <p:nvPr/>
        </p:nvCxnSpPr>
        <p:spPr>
          <a:xfrm flipH="1">
            <a:off x="4949825" y="4752975"/>
            <a:ext cx="165100" cy="2984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4 Conector recto">
            <a:extLst>
              <a:ext uri="{FF2B5EF4-FFF2-40B4-BE49-F238E27FC236}">
                <a16:creationId xmlns:a16="http://schemas.microsoft.com/office/drawing/2014/main" xmlns="" id="{769555D6-5ED1-4507-BB95-843BE9016DF2}"/>
              </a:ext>
            </a:extLst>
          </p:cNvPr>
          <p:cNvCxnSpPr/>
          <p:nvPr/>
        </p:nvCxnSpPr>
        <p:spPr>
          <a:xfrm flipH="1" flipV="1">
            <a:off x="4165601" y="3613150"/>
            <a:ext cx="781051" cy="14541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5 Conector recto">
            <a:extLst>
              <a:ext uri="{FF2B5EF4-FFF2-40B4-BE49-F238E27FC236}">
                <a16:creationId xmlns:a16="http://schemas.microsoft.com/office/drawing/2014/main" xmlns="" id="{5293C3D8-5B9A-449C-86B7-7428C14EB5AE}"/>
              </a:ext>
            </a:extLst>
          </p:cNvPr>
          <p:cNvCxnSpPr/>
          <p:nvPr/>
        </p:nvCxnSpPr>
        <p:spPr>
          <a:xfrm flipH="1">
            <a:off x="3695700" y="3613150"/>
            <a:ext cx="469900" cy="3175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6 Conector recto">
            <a:extLst>
              <a:ext uri="{FF2B5EF4-FFF2-40B4-BE49-F238E27FC236}">
                <a16:creationId xmlns:a16="http://schemas.microsoft.com/office/drawing/2014/main" xmlns="" id="{E8C4F4CA-6106-4D3A-AC73-2C0AA611AB9C}"/>
              </a:ext>
            </a:extLst>
          </p:cNvPr>
          <p:cNvCxnSpPr/>
          <p:nvPr/>
        </p:nvCxnSpPr>
        <p:spPr>
          <a:xfrm flipH="1">
            <a:off x="3416300" y="3930650"/>
            <a:ext cx="279400" cy="3365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7 Conector recto">
            <a:extLst>
              <a:ext uri="{FF2B5EF4-FFF2-40B4-BE49-F238E27FC236}">
                <a16:creationId xmlns:a16="http://schemas.microsoft.com/office/drawing/2014/main" xmlns="" id="{67DECCEC-BEF4-44F3-800A-6635DD6F29BB}"/>
              </a:ext>
            </a:extLst>
          </p:cNvPr>
          <p:cNvCxnSpPr/>
          <p:nvPr/>
        </p:nvCxnSpPr>
        <p:spPr>
          <a:xfrm flipH="1" flipV="1">
            <a:off x="2851149" y="3981450"/>
            <a:ext cx="565150" cy="2857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8 Conector recto">
            <a:extLst>
              <a:ext uri="{FF2B5EF4-FFF2-40B4-BE49-F238E27FC236}">
                <a16:creationId xmlns:a16="http://schemas.microsoft.com/office/drawing/2014/main" xmlns="" id="{64A9A765-09A8-40A2-BA54-50E669E41044}"/>
              </a:ext>
            </a:extLst>
          </p:cNvPr>
          <p:cNvCxnSpPr/>
          <p:nvPr/>
        </p:nvCxnSpPr>
        <p:spPr>
          <a:xfrm flipH="1">
            <a:off x="2552702" y="3981450"/>
            <a:ext cx="29845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0 Conector recto">
            <a:extLst>
              <a:ext uri="{FF2B5EF4-FFF2-40B4-BE49-F238E27FC236}">
                <a16:creationId xmlns:a16="http://schemas.microsoft.com/office/drawing/2014/main" xmlns="" id="{3A230E88-7D87-4386-9BBC-6B4C8CC003CE}"/>
              </a:ext>
            </a:extLst>
          </p:cNvPr>
          <p:cNvCxnSpPr/>
          <p:nvPr/>
        </p:nvCxnSpPr>
        <p:spPr>
          <a:xfrm flipH="1" flipV="1">
            <a:off x="2495552" y="3873500"/>
            <a:ext cx="57150" cy="1079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1 Conector recto">
            <a:extLst>
              <a:ext uri="{FF2B5EF4-FFF2-40B4-BE49-F238E27FC236}">
                <a16:creationId xmlns:a16="http://schemas.microsoft.com/office/drawing/2014/main" xmlns="" id="{B7ECC249-6840-41C0-9EA4-6E6C8DE2F5EF}"/>
              </a:ext>
            </a:extLst>
          </p:cNvPr>
          <p:cNvCxnSpPr/>
          <p:nvPr/>
        </p:nvCxnSpPr>
        <p:spPr>
          <a:xfrm flipV="1">
            <a:off x="2495550" y="3702050"/>
            <a:ext cx="0" cy="1714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2 Conector recto">
            <a:extLst>
              <a:ext uri="{FF2B5EF4-FFF2-40B4-BE49-F238E27FC236}">
                <a16:creationId xmlns:a16="http://schemas.microsoft.com/office/drawing/2014/main" xmlns="" id="{142B3A50-2132-4D7F-9971-911E9C509955}"/>
              </a:ext>
            </a:extLst>
          </p:cNvPr>
          <p:cNvCxnSpPr/>
          <p:nvPr/>
        </p:nvCxnSpPr>
        <p:spPr>
          <a:xfrm flipV="1">
            <a:off x="2495550" y="3613150"/>
            <a:ext cx="171450" cy="889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3 Conector recto">
            <a:extLst>
              <a:ext uri="{FF2B5EF4-FFF2-40B4-BE49-F238E27FC236}">
                <a16:creationId xmlns:a16="http://schemas.microsoft.com/office/drawing/2014/main" xmlns="" id="{43D89EBF-04FB-459A-B00F-0D6EE9E5D6CF}"/>
              </a:ext>
            </a:extLst>
          </p:cNvPr>
          <p:cNvCxnSpPr/>
          <p:nvPr/>
        </p:nvCxnSpPr>
        <p:spPr>
          <a:xfrm flipV="1">
            <a:off x="2667001" y="3492500"/>
            <a:ext cx="50800" cy="1206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4 Conector recto">
            <a:extLst>
              <a:ext uri="{FF2B5EF4-FFF2-40B4-BE49-F238E27FC236}">
                <a16:creationId xmlns:a16="http://schemas.microsoft.com/office/drawing/2014/main" xmlns="" id="{7D2961E5-BB3E-45AB-A811-7180A50D2533}"/>
              </a:ext>
            </a:extLst>
          </p:cNvPr>
          <p:cNvCxnSpPr/>
          <p:nvPr/>
        </p:nvCxnSpPr>
        <p:spPr>
          <a:xfrm flipH="1" flipV="1">
            <a:off x="2667001" y="3416300"/>
            <a:ext cx="50800" cy="762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5 Conector recto">
            <a:extLst>
              <a:ext uri="{FF2B5EF4-FFF2-40B4-BE49-F238E27FC236}">
                <a16:creationId xmlns:a16="http://schemas.microsoft.com/office/drawing/2014/main" xmlns="" id="{686AF958-E579-44E1-A1E6-CA534DD83746}"/>
              </a:ext>
            </a:extLst>
          </p:cNvPr>
          <p:cNvCxnSpPr/>
          <p:nvPr/>
        </p:nvCxnSpPr>
        <p:spPr>
          <a:xfrm flipV="1">
            <a:off x="2667000" y="3098800"/>
            <a:ext cx="285750" cy="3175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6 Conector recto">
            <a:extLst>
              <a:ext uri="{FF2B5EF4-FFF2-40B4-BE49-F238E27FC236}">
                <a16:creationId xmlns:a16="http://schemas.microsoft.com/office/drawing/2014/main" xmlns="" id="{52F5C53E-5033-47A5-8668-BF001B0F4B34}"/>
              </a:ext>
            </a:extLst>
          </p:cNvPr>
          <p:cNvCxnSpPr/>
          <p:nvPr/>
        </p:nvCxnSpPr>
        <p:spPr>
          <a:xfrm flipV="1">
            <a:off x="2952751" y="2781300"/>
            <a:ext cx="228600" cy="3175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7 Conector recto">
            <a:extLst>
              <a:ext uri="{FF2B5EF4-FFF2-40B4-BE49-F238E27FC236}">
                <a16:creationId xmlns:a16="http://schemas.microsoft.com/office/drawing/2014/main" xmlns="" id="{9B195651-9DB7-4658-9B0B-C9F3EB781C5C}"/>
              </a:ext>
            </a:extLst>
          </p:cNvPr>
          <p:cNvCxnSpPr/>
          <p:nvPr/>
        </p:nvCxnSpPr>
        <p:spPr>
          <a:xfrm>
            <a:off x="3181351" y="2781300"/>
            <a:ext cx="114301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8 Conector recto">
            <a:extLst>
              <a:ext uri="{FF2B5EF4-FFF2-40B4-BE49-F238E27FC236}">
                <a16:creationId xmlns:a16="http://schemas.microsoft.com/office/drawing/2014/main" xmlns="" id="{280FC000-4683-428B-9579-D96CBD524594}"/>
              </a:ext>
            </a:extLst>
          </p:cNvPr>
          <p:cNvCxnSpPr/>
          <p:nvPr/>
        </p:nvCxnSpPr>
        <p:spPr>
          <a:xfrm flipV="1">
            <a:off x="3295649" y="2660650"/>
            <a:ext cx="120650" cy="1206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9 Conector recto">
            <a:extLst>
              <a:ext uri="{FF2B5EF4-FFF2-40B4-BE49-F238E27FC236}">
                <a16:creationId xmlns:a16="http://schemas.microsoft.com/office/drawing/2014/main" xmlns="" id="{1E89A719-829A-4764-A474-18A641F2134B}"/>
              </a:ext>
            </a:extLst>
          </p:cNvPr>
          <p:cNvCxnSpPr/>
          <p:nvPr/>
        </p:nvCxnSpPr>
        <p:spPr>
          <a:xfrm>
            <a:off x="3416301" y="2660650"/>
            <a:ext cx="196850" cy="1206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30 Conector recto">
            <a:extLst>
              <a:ext uri="{FF2B5EF4-FFF2-40B4-BE49-F238E27FC236}">
                <a16:creationId xmlns:a16="http://schemas.microsoft.com/office/drawing/2014/main" xmlns="" id="{A7B7DCA5-B77B-4EAD-99A7-7690B51083CB}"/>
              </a:ext>
            </a:extLst>
          </p:cNvPr>
          <p:cNvCxnSpPr/>
          <p:nvPr/>
        </p:nvCxnSpPr>
        <p:spPr>
          <a:xfrm flipV="1">
            <a:off x="3613150" y="2590800"/>
            <a:ext cx="127000" cy="1905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31 Conector recto">
            <a:extLst>
              <a:ext uri="{FF2B5EF4-FFF2-40B4-BE49-F238E27FC236}">
                <a16:creationId xmlns:a16="http://schemas.microsoft.com/office/drawing/2014/main" xmlns="" id="{9E37CED0-67EF-4BE2-859F-29DF7E25DAC4}"/>
              </a:ext>
            </a:extLst>
          </p:cNvPr>
          <p:cNvCxnSpPr/>
          <p:nvPr/>
        </p:nvCxnSpPr>
        <p:spPr>
          <a:xfrm>
            <a:off x="3740150" y="2590800"/>
            <a:ext cx="266701" cy="698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2 Conector recto">
            <a:extLst>
              <a:ext uri="{FF2B5EF4-FFF2-40B4-BE49-F238E27FC236}">
                <a16:creationId xmlns:a16="http://schemas.microsoft.com/office/drawing/2014/main" xmlns="" id="{E6853362-D628-4BF5-ABBF-6577B3CC1CF0}"/>
              </a:ext>
            </a:extLst>
          </p:cNvPr>
          <p:cNvCxnSpPr/>
          <p:nvPr/>
        </p:nvCxnSpPr>
        <p:spPr>
          <a:xfrm flipV="1">
            <a:off x="4006851" y="2508250"/>
            <a:ext cx="76200" cy="1524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3 Conector recto">
            <a:extLst>
              <a:ext uri="{FF2B5EF4-FFF2-40B4-BE49-F238E27FC236}">
                <a16:creationId xmlns:a16="http://schemas.microsoft.com/office/drawing/2014/main" xmlns="" id="{EC8725D0-2A1A-4876-A0EA-FB3D3EAAC056}"/>
              </a:ext>
            </a:extLst>
          </p:cNvPr>
          <p:cNvCxnSpPr/>
          <p:nvPr/>
        </p:nvCxnSpPr>
        <p:spPr>
          <a:xfrm flipH="1" flipV="1">
            <a:off x="4006851" y="2413000"/>
            <a:ext cx="76200" cy="952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4 Conector recto">
            <a:extLst>
              <a:ext uri="{FF2B5EF4-FFF2-40B4-BE49-F238E27FC236}">
                <a16:creationId xmlns:a16="http://schemas.microsoft.com/office/drawing/2014/main" xmlns="" id="{2685CD81-A64F-487A-9DC0-580CF2DC30A6}"/>
              </a:ext>
            </a:extLst>
          </p:cNvPr>
          <p:cNvCxnSpPr/>
          <p:nvPr/>
        </p:nvCxnSpPr>
        <p:spPr>
          <a:xfrm flipH="1" flipV="1">
            <a:off x="3517900" y="2235200"/>
            <a:ext cx="488951" cy="1778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5 Conector recto">
            <a:extLst>
              <a:ext uri="{FF2B5EF4-FFF2-40B4-BE49-F238E27FC236}">
                <a16:creationId xmlns:a16="http://schemas.microsoft.com/office/drawing/2014/main" xmlns="" id="{7AC29091-56AA-459C-80DF-2B79F540ADE9}"/>
              </a:ext>
            </a:extLst>
          </p:cNvPr>
          <p:cNvCxnSpPr/>
          <p:nvPr/>
        </p:nvCxnSpPr>
        <p:spPr>
          <a:xfrm flipV="1">
            <a:off x="3505203" y="2108200"/>
            <a:ext cx="107949" cy="1460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6 Conector recto">
            <a:extLst>
              <a:ext uri="{FF2B5EF4-FFF2-40B4-BE49-F238E27FC236}">
                <a16:creationId xmlns:a16="http://schemas.microsoft.com/office/drawing/2014/main" xmlns="" id="{0A817E10-4834-4874-AA83-C8401951BF32}"/>
              </a:ext>
            </a:extLst>
          </p:cNvPr>
          <p:cNvCxnSpPr/>
          <p:nvPr/>
        </p:nvCxnSpPr>
        <p:spPr>
          <a:xfrm flipH="1" flipV="1">
            <a:off x="3517902" y="2057400"/>
            <a:ext cx="95250" cy="508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7 Conector recto">
            <a:extLst>
              <a:ext uri="{FF2B5EF4-FFF2-40B4-BE49-F238E27FC236}">
                <a16:creationId xmlns:a16="http://schemas.microsoft.com/office/drawing/2014/main" xmlns="" id="{179CB445-E4A3-48ED-8C7A-16FA450F4055}"/>
              </a:ext>
            </a:extLst>
          </p:cNvPr>
          <p:cNvCxnSpPr/>
          <p:nvPr/>
        </p:nvCxnSpPr>
        <p:spPr>
          <a:xfrm flipH="1" flipV="1">
            <a:off x="3181351" y="2019300"/>
            <a:ext cx="336551" cy="381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8 Conector recto">
            <a:extLst>
              <a:ext uri="{FF2B5EF4-FFF2-40B4-BE49-F238E27FC236}">
                <a16:creationId xmlns:a16="http://schemas.microsoft.com/office/drawing/2014/main" xmlns="" id="{5C75C8A5-1086-4D6A-8A83-21970941F2C1}"/>
              </a:ext>
            </a:extLst>
          </p:cNvPr>
          <p:cNvCxnSpPr/>
          <p:nvPr/>
        </p:nvCxnSpPr>
        <p:spPr>
          <a:xfrm flipH="1" flipV="1">
            <a:off x="3003552" y="1854200"/>
            <a:ext cx="177799" cy="1651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40 Conector recto">
            <a:extLst>
              <a:ext uri="{FF2B5EF4-FFF2-40B4-BE49-F238E27FC236}">
                <a16:creationId xmlns:a16="http://schemas.microsoft.com/office/drawing/2014/main" xmlns="" id="{7D83828D-D0AB-4F27-9A94-14DAA0B8EBE5}"/>
              </a:ext>
            </a:extLst>
          </p:cNvPr>
          <p:cNvCxnSpPr/>
          <p:nvPr/>
        </p:nvCxnSpPr>
        <p:spPr>
          <a:xfrm flipV="1">
            <a:off x="3000378" y="1647829"/>
            <a:ext cx="238125" cy="23812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41 Conector recto">
            <a:extLst>
              <a:ext uri="{FF2B5EF4-FFF2-40B4-BE49-F238E27FC236}">
                <a16:creationId xmlns:a16="http://schemas.microsoft.com/office/drawing/2014/main" xmlns="" id="{80DF9086-3C7B-434F-AF7C-67009182B16E}"/>
              </a:ext>
            </a:extLst>
          </p:cNvPr>
          <p:cNvCxnSpPr/>
          <p:nvPr/>
        </p:nvCxnSpPr>
        <p:spPr>
          <a:xfrm>
            <a:off x="3235325" y="1625600"/>
            <a:ext cx="285750" cy="2286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42 Conector recto">
            <a:extLst>
              <a:ext uri="{FF2B5EF4-FFF2-40B4-BE49-F238E27FC236}">
                <a16:creationId xmlns:a16="http://schemas.microsoft.com/office/drawing/2014/main" xmlns="" id="{CC95FF20-8FF5-4827-B8D7-FBBC0AA46BDC}"/>
              </a:ext>
            </a:extLst>
          </p:cNvPr>
          <p:cNvCxnSpPr/>
          <p:nvPr/>
        </p:nvCxnSpPr>
        <p:spPr>
          <a:xfrm flipV="1">
            <a:off x="3517901" y="1816100"/>
            <a:ext cx="133350" cy="190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3 Conector recto">
            <a:extLst>
              <a:ext uri="{FF2B5EF4-FFF2-40B4-BE49-F238E27FC236}">
                <a16:creationId xmlns:a16="http://schemas.microsoft.com/office/drawing/2014/main" xmlns="" id="{9B30468E-B8DF-4D16-A04C-A46B9764EE4B}"/>
              </a:ext>
            </a:extLst>
          </p:cNvPr>
          <p:cNvCxnSpPr/>
          <p:nvPr/>
        </p:nvCxnSpPr>
        <p:spPr>
          <a:xfrm>
            <a:off x="3651251" y="1816100"/>
            <a:ext cx="234950" cy="1270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4 Conector recto">
            <a:extLst>
              <a:ext uri="{FF2B5EF4-FFF2-40B4-BE49-F238E27FC236}">
                <a16:creationId xmlns:a16="http://schemas.microsoft.com/office/drawing/2014/main" xmlns="" id="{F5BB9B1C-65E0-4A73-906C-123E2D7E0A2E}"/>
              </a:ext>
            </a:extLst>
          </p:cNvPr>
          <p:cNvCxnSpPr/>
          <p:nvPr/>
        </p:nvCxnSpPr>
        <p:spPr>
          <a:xfrm flipV="1">
            <a:off x="3886199" y="1911350"/>
            <a:ext cx="120650" cy="317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5 Conector recto">
            <a:extLst>
              <a:ext uri="{FF2B5EF4-FFF2-40B4-BE49-F238E27FC236}">
                <a16:creationId xmlns:a16="http://schemas.microsoft.com/office/drawing/2014/main" xmlns="" id="{2DB6F6C2-4379-4911-AFC0-F1AB204B2166}"/>
              </a:ext>
            </a:extLst>
          </p:cNvPr>
          <p:cNvCxnSpPr/>
          <p:nvPr/>
        </p:nvCxnSpPr>
        <p:spPr>
          <a:xfrm>
            <a:off x="4006850" y="1911350"/>
            <a:ext cx="241300" cy="1714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6 Conector recto">
            <a:extLst>
              <a:ext uri="{FF2B5EF4-FFF2-40B4-BE49-F238E27FC236}">
                <a16:creationId xmlns:a16="http://schemas.microsoft.com/office/drawing/2014/main" xmlns="" id="{A8AFE911-08F9-4400-B102-E6447E761EE6}"/>
              </a:ext>
            </a:extLst>
          </p:cNvPr>
          <p:cNvCxnSpPr/>
          <p:nvPr/>
        </p:nvCxnSpPr>
        <p:spPr>
          <a:xfrm flipV="1">
            <a:off x="4248150" y="1720850"/>
            <a:ext cx="349250" cy="3619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7 Conector recto">
            <a:extLst>
              <a:ext uri="{FF2B5EF4-FFF2-40B4-BE49-F238E27FC236}">
                <a16:creationId xmlns:a16="http://schemas.microsoft.com/office/drawing/2014/main" xmlns="" id="{6823697C-4F08-4ED1-BDA6-3C1A6A81C9C5}"/>
              </a:ext>
            </a:extLst>
          </p:cNvPr>
          <p:cNvCxnSpPr/>
          <p:nvPr/>
        </p:nvCxnSpPr>
        <p:spPr>
          <a:xfrm flipV="1">
            <a:off x="4597401" y="1454150"/>
            <a:ext cx="349250" cy="2667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9 Conector recto">
            <a:extLst>
              <a:ext uri="{FF2B5EF4-FFF2-40B4-BE49-F238E27FC236}">
                <a16:creationId xmlns:a16="http://schemas.microsoft.com/office/drawing/2014/main" xmlns="" id="{3BA94B2F-4493-45CE-8BA2-DFDA9539217F}"/>
              </a:ext>
            </a:extLst>
          </p:cNvPr>
          <p:cNvCxnSpPr/>
          <p:nvPr/>
        </p:nvCxnSpPr>
        <p:spPr>
          <a:xfrm>
            <a:off x="4946652" y="1454150"/>
            <a:ext cx="107949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50 Conector recto">
            <a:extLst>
              <a:ext uri="{FF2B5EF4-FFF2-40B4-BE49-F238E27FC236}">
                <a16:creationId xmlns:a16="http://schemas.microsoft.com/office/drawing/2014/main" xmlns="" id="{670DF734-0C92-45B3-AAFF-01F0026876DD}"/>
              </a:ext>
            </a:extLst>
          </p:cNvPr>
          <p:cNvCxnSpPr/>
          <p:nvPr/>
        </p:nvCxnSpPr>
        <p:spPr>
          <a:xfrm flipV="1">
            <a:off x="5054601" y="1200150"/>
            <a:ext cx="361950" cy="2540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51 Conector recto">
            <a:extLst>
              <a:ext uri="{FF2B5EF4-FFF2-40B4-BE49-F238E27FC236}">
                <a16:creationId xmlns:a16="http://schemas.microsoft.com/office/drawing/2014/main" xmlns="" id="{6A5231B3-2442-4008-A230-AEA327B8BB7A}"/>
              </a:ext>
            </a:extLst>
          </p:cNvPr>
          <p:cNvCxnSpPr/>
          <p:nvPr/>
        </p:nvCxnSpPr>
        <p:spPr>
          <a:xfrm flipV="1">
            <a:off x="5448302" y="1143000"/>
            <a:ext cx="107949" cy="571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52 Conector recto">
            <a:extLst>
              <a:ext uri="{FF2B5EF4-FFF2-40B4-BE49-F238E27FC236}">
                <a16:creationId xmlns:a16="http://schemas.microsoft.com/office/drawing/2014/main" xmlns="" id="{2DA8A0FB-9FEC-4F9D-8DDB-A582DB5995D4}"/>
              </a:ext>
            </a:extLst>
          </p:cNvPr>
          <p:cNvCxnSpPr/>
          <p:nvPr/>
        </p:nvCxnSpPr>
        <p:spPr>
          <a:xfrm>
            <a:off x="5556252" y="1143000"/>
            <a:ext cx="342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53 Conector recto">
            <a:extLst>
              <a:ext uri="{FF2B5EF4-FFF2-40B4-BE49-F238E27FC236}">
                <a16:creationId xmlns:a16="http://schemas.microsoft.com/office/drawing/2014/main" xmlns="" id="{0CA0C4BC-CBF4-4AF1-BFB4-E3F322590A63}"/>
              </a:ext>
            </a:extLst>
          </p:cNvPr>
          <p:cNvCxnSpPr/>
          <p:nvPr/>
        </p:nvCxnSpPr>
        <p:spPr>
          <a:xfrm>
            <a:off x="5416551" y="1200150"/>
            <a:ext cx="31749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4 Conector recto">
            <a:extLst>
              <a:ext uri="{FF2B5EF4-FFF2-40B4-BE49-F238E27FC236}">
                <a16:creationId xmlns:a16="http://schemas.microsoft.com/office/drawing/2014/main" xmlns="" id="{BE0C5D3D-DFDF-4A7A-AC9D-6455DF018F34}"/>
              </a:ext>
            </a:extLst>
          </p:cNvPr>
          <p:cNvCxnSpPr/>
          <p:nvPr/>
        </p:nvCxnSpPr>
        <p:spPr>
          <a:xfrm>
            <a:off x="5899150" y="1143000"/>
            <a:ext cx="723900" cy="6286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5 Conector recto">
            <a:extLst>
              <a:ext uri="{FF2B5EF4-FFF2-40B4-BE49-F238E27FC236}">
                <a16:creationId xmlns:a16="http://schemas.microsoft.com/office/drawing/2014/main" xmlns="" id="{3E4B5A54-6FC5-49AE-9244-376F58FD4227}"/>
              </a:ext>
            </a:extLst>
          </p:cNvPr>
          <p:cNvCxnSpPr/>
          <p:nvPr/>
        </p:nvCxnSpPr>
        <p:spPr>
          <a:xfrm>
            <a:off x="6623052" y="1771650"/>
            <a:ext cx="381000" cy="2476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6 Conector recto">
            <a:extLst>
              <a:ext uri="{FF2B5EF4-FFF2-40B4-BE49-F238E27FC236}">
                <a16:creationId xmlns:a16="http://schemas.microsoft.com/office/drawing/2014/main" xmlns="" id="{C5431B12-9900-4D0C-9053-245F556C6DEE}"/>
              </a:ext>
            </a:extLst>
          </p:cNvPr>
          <p:cNvCxnSpPr/>
          <p:nvPr/>
        </p:nvCxnSpPr>
        <p:spPr>
          <a:xfrm>
            <a:off x="7004052" y="2019300"/>
            <a:ext cx="1257300" cy="2603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7 Conector recto">
            <a:extLst>
              <a:ext uri="{FF2B5EF4-FFF2-40B4-BE49-F238E27FC236}">
                <a16:creationId xmlns:a16="http://schemas.microsoft.com/office/drawing/2014/main" xmlns="" id="{3694FD74-782E-432B-B629-92039017CA84}"/>
              </a:ext>
            </a:extLst>
          </p:cNvPr>
          <p:cNvCxnSpPr/>
          <p:nvPr/>
        </p:nvCxnSpPr>
        <p:spPr>
          <a:xfrm>
            <a:off x="8096252" y="2279650"/>
            <a:ext cx="552449" cy="381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8 Conector recto">
            <a:extLst>
              <a:ext uri="{FF2B5EF4-FFF2-40B4-BE49-F238E27FC236}">
                <a16:creationId xmlns:a16="http://schemas.microsoft.com/office/drawing/2014/main" xmlns="" id="{16F90DCA-A77C-4767-BF31-E081B9B7E60B}"/>
              </a:ext>
            </a:extLst>
          </p:cNvPr>
          <p:cNvCxnSpPr/>
          <p:nvPr/>
        </p:nvCxnSpPr>
        <p:spPr>
          <a:xfrm flipV="1">
            <a:off x="8648700" y="2184400"/>
            <a:ext cx="742950" cy="1333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9 Conector recto">
            <a:extLst>
              <a:ext uri="{FF2B5EF4-FFF2-40B4-BE49-F238E27FC236}">
                <a16:creationId xmlns:a16="http://schemas.microsoft.com/office/drawing/2014/main" xmlns="" id="{EFB79B47-5C53-4911-8B4F-82D5F2049745}"/>
              </a:ext>
            </a:extLst>
          </p:cNvPr>
          <p:cNvCxnSpPr/>
          <p:nvPr/>
        </p:nvCxnSpPr>
        <p:spPr>
          <a:xfrm>
            <a:off x="9391650" y="2184400"/>
            <a:ext cx="95250" cy="13335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60 Conector recto">
            <a:extLst>
              <a:ext uri="{FF2B5EF4-FFF2-40B4-BE49-F238E27FC236}">
                <a16:creationId xmlns:a16="http://schemas.microsoft.com/office/drawing/2014/main" xmlns="" id="{290FE660-0695-4FA4-BBEB-780DDBF0E715}"/>
              </a:ext>
            </a:extLst>
          </p:cNvPr>
          <p:cNvCxnSpPr/>
          <p:nvPr/>
        </p:nvCxnSpPr>
        <p:spPr>
          <a:xfrm>
            <a:off x="9486900" y="2317750"/>
            <a:ext cx="495300" cy="297180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61 Conector recto">
            <a:extLst>
              <a:ext uri="{FF2B5EF4-FFF2-40B4-BE49-F238E27FC236}">
                <a16:creationId xmlns:a16="http://schemas.microsoft.com/office/drawing/2014/main" xmlns="" id="{3E32E526-D847-4264-A9FF-B509B913C30B}"/>
              </a:ext>
            </a:extLst>
          </p:cNvPr>
          <p:cNvCxnSpPr/>
          <p:nvPr/>
        </p:nvCxnSpPr>
        <p:spPr>
          <a:xfrm>
            <a:off x="9982200" y="5289555"/>
            <a:ext cx="8890" cy="50736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62 Conector recto">
            <a:extLst>
              <a:ext uri="{FF2B5EF4-FFF2-40B4-BE49-F238E27FC236}">
                <a16:creationId xmlns:a16="http://schemas.microsoft.com/office/drawing/2014/main" xmlns="" id="{04510547-62FA-4EAB-AFD3-E3DAD0A7767F}"/>
              </a:ext>
            </a:extLst>
          </p:cNvPr>
          <p:cNvCxnSpPr/>
          <p:nvPr/>
        </p:nvCxnSpPr>
        <p:spPr>
          <a:xfrm flipV="1">
            <a:off x="7632701" y="6216650"/>
            <a:ext cx="927101" cy="1524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63 Conector recto">
            <a:extLst>
              <a:ext uri="{FF2B5EF4-FFF2-40B4-BE49-F238E27FC236}">
                <a16:creationId xmlns:a16="http://schemas.microsoft.com/office/drawing/2014/main" xmlns="" id="{ED614DD5-5942-4FED-A405-720D56C1E49C}"/>
              </a:ext>
            </a:extLst>
          </p:cNvPr>
          <p:cNvCxnSpPr/>
          <p:nvPr/>
        </p:nvCxnSpPr>
        <p:spPr>
          <a:xfrm flipV="1">
            <a:off x="8562976" y="5981700"/>
            <a:ext cx="857251" cy="2349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4 Conector recto">
            <a:extLst>
              <a:ext uri="{FF2B5EF4-FFF2-40B4-BE49-F238E27FC236}">
                <a16:creationId xmlns:a16="http://schemas.microsoft.com/office/drawing/2014/main" xmlns="" id="{2C56C86A-4952-4877-A473-3A750774F218}"/>
              </a:ext>
            </a:extLst>
          </p:cNvPr>
          <p:cNvCxnSpPr/>
          <p:nvPr/>
        </p:nvCxnSpPr>
        <p:spPr>
          <a:xfrm flipV="1">
            <a:off x="9420229" y="5793745"/>
            <a:ext cx="570865" cy="191135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5 Conector recto">
            <a:extLst>
              <a:ext uri="{FF2B5EF4-FFF2-40B4-BE49-F238E27FC236}">
                <a16:creationId xmlns:a16="http://schemas.microsoft.com/office/drawing/2014/main" xmlns="" id="{8139DC90-6C88-4CED-9B6A-8AB58575177F}"/>
              </a:ext>
            </a:extLst>
          </p:cNvPr>
          <p:cNvCxnSpPr/>
          <p:nvPr/>
        </p:nvCxnSpPr>
        <p:spPr>
          <a:xfrm flipV="1">
            <a:off x="4165601" y="3492500"/>
            <a:ext cx="38101" cy="1206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6 Conector recto">
            <a:extLst>
              <a:ext uri="{FF2B5EF4-FFF2-40B4-BE49-F238E27FC236}">
                <a16:creationId xmlns:a16="http://schemas.microsoft.com/office/drawing/2014/main" xmlns="" id="{D506E1A7-279A-4CCD-AEF4-CAB77790729A}"/>
              </a:ext>
            </a:extLst>
          </p:cNvPr>
          <p:cNvCxnSpPr/>
          <p:nvPr/>
        </p:nvCxnSpPr>
        <p:spPr>
          <a:xfrm flipV="1">
            <a:off x="4197985" y="1767840"/>
            <a:ext cx="2423161" cy="174117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7 Conector recto">
            <a:extLst>
              <a:ext uri="{FF2B5EF4-FFF2-40B4-BE49-F238E27FC236}">
                <a16:creationId xmlns:a16="http://schemas.microsoft.com/office/drawing/2014/main" xmlns="" id="{A82072D0-2837-414D-9908-AFD575387FE1}"/>
              </a:ext>
            </a:extLst>
          </p:cNvPr>
          <p:cNvCxnSpPr/>
          <p:nvPr/>
        </p:nvCxnSpPr>
        <p:spPr>
          <a:xfrm>
            <a:off x="4271646" y="3439418"/>
            <a:ext cx="2970531" cy="26263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72 Conector recto">
            <a:extLst>
              <a:ext uri="{FF2B5EF4-FFF2-40B4-BE49-F238E27FC236}">
                <a16:creationId xmlns:a16="http://schemas.microsoft.com/office/drawing/2014/main" xmlns="" id="{679EDE98-8EEB-4AB4-8062-B0CB6299E9D9}"/>
              </a:ext>
            </a:extLst>
          </p:cNvPr>
          <p:cNvCxnSpPr/>
          <p:nvPr/>
        </p:nvCxnSpPr>
        <p:spPr>
          <a:xfrm flipV="1">
            <a:off x="7004051" y="4044950"/>
            <a:ext cx="1555750" cy="2222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79 Forma libre">
            <a:extLst>
              <a:ext uri="{FF2B5EF4-FFF2-40B4-BE49-F238E27FC236}">
                <a16:creationId xmlns:a16="http://schemas.microsoft.com/office/drawing/2014/main" xmlns="" id="{574A6A37-3954-4028-B47C-CB06F1D86CE2}"/>
              </a:ext>
            </a:extLst>
          </p:cNvPr>
          <p:cNvSpPr/>
          <p:nvPr/>
        </p:nvSpPr>
        <p:spPr>
          <a:xfrm>
            <a:off x="8559801" y="3867150"/>
            <a:ext cx="222250" cy="177800"/>
          </a:xfrm>
          <a:custGeom>
            <a:avLst/>
            <a:gdLst>
              <a:gd name="connsiteX0" fmla="*/ 0 w 222250"/>
              <a:gd name="connsiteY0" fmla="*/ 177800 h 177800"/>
              <a:gd name="connsiteX1" fmla="*/ 222250 w 222250"/>
              <a:gd name="connsiteY1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250" h="177800">
                <a:moveTo>
                  <a:pt x="0" y="177800"/>
                </a:moveTo>
                <a:lnTo>
                  <a:pt x="222250" y="0"/>
                </a:lnTo>
              </a:path>
            </a:pathLst>
          </a:cu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cxnSp>
        <p:nvCxnSpPr>
          <p:cNvPr id="67" name="80 Conector recto">
            <a:extLst>
              <a:ext uri="{FF2B5EF4-FFF2-40B4-BE49-F238E27FC236}">
                <a16:creationId xmlns:a16="http://schemas.microsoft.com/office/drawing/2014/main" xmlns="" id="{CF5E378A-4E0D-4C37-9B58-4DA4E76E8E73}"/>
              </a:ext>
            </a:extLst>
          </p:cNvPr>
          <p:cNvCxnSpPr/>
          <p:nvPr/>
        </p:nvCxnSpPr>
        <p:spPr>
          <a:xfrm>
            <a:off x="8782051" y="3873500"/>
            <a:ext cx="393700" cy="23495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82 Conector recto">
            <a:extLst>
              <a:ext uri="{FF2B5EF4-FFF2-40B4-BE49-F238E27FC236}">
                <a16:creationId xmlns:a16="http://schemas.microsoft.com/office/drawing/2014/main" xmlns="" id="{FBDD3B2B-5443-4893-B46E-FCA8AD010E7F}"/>
              </a:ext>
            </a:extLst>
          </p:cNvPr>
          <p:cNvCxnSpPr/>
          <p:nvPr/>
        </p:nvCxnSpPr>
        <p:spPr>
          <a:xfrm>
            <a:off x="9175751" y="4108450"/>
            <a:ext cx="431800" cy="3302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83 Conector recto">
            <a:extLst>
              <a:ext uri="{FF2B5EF4-FFF2-40B4-BE49-F238E27FC236}">
                <a16:creationId xmlns:a16="http://schemas.microsoft.com/office/drawing/2014/main" xmlns="" id="{E28D762D-4C76-4920-924E-464ACD94E037}"/>
              </a:ext>
            </a:extLst>
          </p:cNvPr>
          <p:cNvCxnSpPr/>
          <p:nvPr/>
        </p:nvCxnSpPr>
        <p:spPr>
          <a:xfrm flipV="1">
            <a:off x="9604376" y="4400550"/>
            <a:ext cx="215900" cy="381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A2A70D9-466F-486E-AFC2-F3E669F4D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3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6BE75E6-4B3E-4A0E-B928-136CCC558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3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cxnSp>
        <p:nvCxnSpPr>
          <p:cNvPr id="72" name="2065 Conector recto">
            <a:extLst>
              <a:ext uri="{FF2B5EF4-FFF2-40B4-BE49-F238E27FC236}">
                <a16:creationId xmlns:a16="http://schemas.microsoft.com/office/drawing/2014/main" xmlns="" id="{A787E45C-3562-411A-89CF-A1F9C70FB9B0}"/>
              </a:ext>
            </a:extLst>
          </p:cNvPr>
          <p:cNvCxnSpPr/>
          <p:nvPr/>
        </p:nvCxnSpPr>
        <p:spPr>
          <a:xfrm flipH="1">
            <a:off x="9175751" y="3552827"/>
            <a:ext cx="529906" cy="60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2067 Conector recto">
            <a:extLst>
              <a:ext uri="{FF2B5EF4-FFF2-40B4-BE49-F238E27FC236}">
                <a16:creationId xmlns:a16="http://schemas.microsoft.com/office/drawing/2014/main" xmlns="" id="{E197C0CD-68BB-4014-B449-D29993AD1AA0}"/>
              </a:ext>
            </a:extLst>
          </p:cNvPr>
          <p:cNvCxnSpPr/>
          <p:nvPr/>
        </p:nvCxnSpPr>
        <p:spPr>
          <a:xfrm flipH="1">
            <a:off x="8261352" y="3613150"/>
            <a:ext cx="914399" cy="88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2069 Conector recto">
            <a:extLst>
              <a:ext uri="{FF2B5EF4-FFF2-40B4-BE49-F238E27FC236}">
                <a16:creationId xmlns:a16="http://schemas.microsoft.com/office/drawing/2014/main" xmlns="" id="{F3C5BAD6-DDD7-4C3F-A702-3FC7936635E8}"/>
              </a:ext>
            </a:extLst>
          </p:cNvPr>
          <p:cNvCxnSpPr/>
          <p:nvPr/>
        </p:nvCxnSpPr>
        <p:spPr>
          <a:xfrm flipH="1" flipV="1">
            <a:off x="7242177" y="3685948"/>
            <a:ext cx="1019175" cy="161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2074 Conector recto">
            <a:extLst>
              <a:ext uri="{FF2B5EF4-FFF2-40B4-BE49-F238E27FC236}">
                <a16:creationId xmlns:a16="http://schemas.microsoft.com/office/drawing/2014/main" xmlns="" id="{CB833503-A89E-4A5C-881B-9F3D54FD5BFA}"/>
              </a:ext>
            </a:extLst>
          </p:cNvPr>
          <p:cNvCxnSpPr/>
          <p:nvPr/>
        </p:nvCxnSpPr>
        <p:spPr>
          <a:xfrm>
            <a:off x="8648702" y="2324100"/>
            <a:ext cx="22225" cy="774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2076 Conector recto">
            <a:extLst>
              <a:ext uri="{FF2B5EF4-FFF2-40B4-BE49-F238E27FC236}">
                <a16:creationId xmlns:a16="http://schemas.microsoft.com/office/drawing/2014/main" xmlns="" id="{3E8FF5E9-BB80-4107-B1CD-5DD85DE8A117}"/>
              </a:ext>
            </a:extLst>
          </p:cNvPr>
          <p:cNvCxnSpPr/>
          <p:nvPr/>
        </p:nvCxnSpPr>
        <p:spPr>
          <a:xfrm>
            <a:off x="8670928" y="3098800"/>
            <a:ext cx="47625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69 Conector recto">
            <a:extLst>
              <a:ext uri="{FF2B5EF4-FFF2-40B4-BE49-F238E27FC236}">
                <a16:creationId xmlns:a16="http://schemas.microsoft.com/office/drawing/2014/main" xmlns="" id="{DB8C7428-BB88-42BC-9D56-182AAF188F69}"/>
              </a:ext>
            </a:extLst>
          </p:cNvPr>
          <p:cNvCxnSpPr/>
          <p:nvPr/>
        </p:nvCxnSpPr>
        <p:spPr>
          <a:xfrm flipH="1" flipV="1">
            <a:off x="5448301" y="2625730"/>
            <a:ext cx="2303462" cy="2034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1 Conector recto">
            <a:extLst>
              <a:ext uri="{FF2B5EF4-FFF2-40B4-BE49-F238E27FC236}">
                <a16:creationId xmlns:a16="http://schemas.microsoft.com/office/drawing/2014/main" xmlns="" id="{B032BB04-1251-4FEB-9865-3D3F959F72B3}"/>
              </a:ext>
            </a:extLst>
          </p:cNvPr>
          <p:cNvCxnSpPr/>
          <p:nvPr/>
        </p:nvCxnSpPr>
        <p:spPr>
          <a:xfrm flipH="1">
            <a:off x="6388100" y="2727438"/>
            <a:ext cx="139948" cy="1975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3 Conector recto">
            <a:extLst>
              <a:ext uri="{FF2B5EF4-FFF2-40B4-BE49-F238E27FC236}">
                <a16:creationId xmlns:a16="http://schemas.microsoft.com/office/drawing/2014/main" xmlns="" id="{397EE89A-92D6-4567-937E-40F3AC02A060}"/>
              </a:ext>
            </a:extLst>
          </p:cNvPr>
          <p:cNvCxnSpPr/>
          <p:nvPr/>
        </p:nvCxnSpPr>
        <p:spPr>
          <a:xfrm flipH="1">
            <a:off x="6350063" y="2924944"/>
            <a:ext cx="38038" cy="173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7 Conector recto">
            <a:extLst>
              <a:ext uri="{FF2B5EF4-FFF2-40B4-BE49-F238E27FC236}">
                <a16:creationId xmlns:a16="http://schemas.microsoft.com/office/drawing/2014/main" xmlns="" id="{21F38DEA-7A78-4C1A-9E51-7A2F0A547DBE}"/>
              </a:ext>
            </a:extLst>
          </p:cNvPr>
          <p:cNvCxnSpPr/>
          <p:nvPr/>
        </p:nvCxnSpPr>
        <p:spPr>
          <a:xfrm flipH="1">
            <a:off x="6165851" y="3098800"/>
            <a:ext cx="184212" cy="279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79 Conector recto">
            <a:extLst>
              <a:ext uri="{FF2B5EF4-FFF2-40B4-BE49-F238E27FC236}">
                <a16:creationId xmlns:a16="http://schemas.microsoft.com/office/drawing/2014/main" xmlns="" id="{642E5AAC-2E3E-4611-93E1-03A3C7A14BEA}"/>
              </a:ext>
            </a:extLst>
          </p:cNvPr>
          <p:cNvCxnSpPr/>
          <p:nvPr/>
        </p:nvCxnSpPr>
        <p:spPr>
          <a:xfrm flipH="1">
            <a:off x="6096000" y="3378200"/>
            <a:ext cx="6985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2 Conector recto">
            <a:extLst>
              <a:ext uri="{FF2B5EF4-FFF2-40B4-BE49-F238E27FC236}">
                <a16:creationId xmlns:a16="http://schemas.microsoft.com/office/drawing/2014/main" xmlns="" id="{2F0A3320-5AA8-4919-A750-F043EAB928E3}"/>
              </a:ext>
            </a:extLst>
          </p:cNvPr>
          <p:cNvCxnSpPr/>
          <p:nvPr/>
        </p:nvCxnSpPr>
        <p:spPr>
          <a:xfrm>
            <a:off x="6096002" y="3454405"/>
            <a:ext cx="34924" cy="128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5 Conector recto">
            <a:extLst>
              <a:ext uri="{FF2B5EF4-FFF2-40B4-BE49-F238E27FC236}">
                <a16:creationId xmlns:a16="http://schemas.microsoft.com/office/drawing/2014/main" xmlns="" id="{E2E7E075-43AD-40E6-93DB-098107FBE6DB}"/>
              </a:ext>
            </a:extLst>
          </p:cNvPr>
          <p:cNvCxnSpPr/>
          <p:nvPr/>
        </p:nvCxnSpPr>
        <p:spPr>
          <a:xfrm flipH="1" flipV="1">
            <a:off x="4083051" y="2508255"/>
            <a:ext cx="1311275" cy="1174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7 Conector recto">
            <a:extLst>
              <a:ext uri="{FF2B5EF4-FFF2-40B4-BE49-F238E27FC236}">
                <a16:creationId xmlns:a16="http://schemas.microsoft.com/office/drawing/2014/main" xmlns="" id="{C7826DC9-06E7-471C-83D3-AC8AAB599B5B}"/>
              </a:ext>
            </a:extLst>
          </p:cNvPr>
          <p:cNvCxnSpPr/>
          <p:nvPr/>
        </p:nvCxnSpPr>
        <p:spPr>
          <a:xfrm flipV="1">
            <a:off x="5756912" y="5086350"/>
            <a:ext cx="356552" cy="203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9 Conector recto">
            <a:extLst>
              <a:ext uri="{FF2B5EF4-FFF2-40B4-BE49-F238E27FC236}">
                <a16:creationId xmlns:a16="http://schemas.microsoft.com/office/drawing/2014/main" xmlns="" id="{59308135-ED06-4AAC-A314-6D34FE36E5B7}"/>
              </a:ext>
            </a:extLst>
          </p:cNvPr>
          <p:cNvCxnSpPr/>
          <p:nvPr/>
        </p:nvCxnSpPr>
        <p:spPr>
          <a:xfrm flipV="1">
            <a:off x="6113463" y="4509120"/>
            <a:ext cx="344613" cy="57723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91 Conector recto">
            <a:extLst>
              <a:ext uri="{FF2B5EF4-FFF2-40B4-BE49-F238E27FC236}">
                <a16:creationId xmlns:a16="http://schemas.microsoft.com/office/drawing/2014/main" xmlns="" id="{0F79879C-BC11-4BBC-BD0C-B4B4ECC08C05}"/>
              </a:ext>
            </a:extLst>
          </p:cNvPr>
          <p:cNvCxnSpPr/>
          <p:nvPr/>
        </p:nvCxnSpPr>
        <p:spPr>
          <a:xfrm flipV="1">
            <a:off x="6458075" y="4400550"/>
            <a:ext cx="164976" cy="1085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93 Conector recto">
            <a:extLst>
              <a:ext uri="{FF2B5EF4-FFF2-40B4-BE49-F238E27FC236}">
                <a16:creationId xmlns:a16="http://schemas.microsoft.com/office/drawing/2014/main" xmlns="" id="{ABAD3DA6-C6E2-4DE0-88D0-EB5DDF5E9EB4}"/>
              </a:ext>
            </a:extLst>
          </p:cNvPr>
          <p:cNvCxnSpPr/>
          <p:nvPr/>
        </p:nvCxnSpPr>
        <p:spPr>
          <a:xfrm flipV="1">
            <a:off x="6623051" y="4336420"/>
            <a:ext cx="301626" cy="641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2081 Conector recto">
            <a:extLst>
              <a:ext uri="{FF2B5EF4-FFF2-40B4-BE49-F238E27FC236}">
                <a16:creationId xmlns:a16="http://schemas.microsoft.com/office/drawing/2014/main" xmlns="" id="{86AFF078-DCD6-4F4D-96CB-71707492E48D}"/>
              </a:ext>
            </a:extLst>
          </p:cNvPr>
          <p:cNvCxnSpPr/>
          <p:nvPr/>
        </p:nvCxnSpPr>
        <p:spPr>
          <a:xfrm flipV="1">
            <a:off x="7242178" y="5592627"/>
            <a:ext cx="1086073" cy="190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2083 Conector recto">
            <a:extLst>
              <a:ext uri="{FF2B5EF4-FFF2-40B4-BE49-F238E27FC236}">
                <a16:creationId xmlns:a16="http://schemas.microsoft.com/office/drawing/2014/main" xmlns="" id="{6CAB4076-5FD1-4A69-A4DD-428CF202D598}"/>
              </a:ext>
            </a:extLst>
          </p:cNvPr>
          <p:cNvCxnSpPr/>
          <p:nvPr/>
        </p:nvCxnSpPr>
        <p:spPr>
          <a:xfrm flipV="1">
            <a:off x="8298666" y="5373215"/>
            <a:ext cx="1665382" cy="225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97 Rectángulo redondeado">
            <a:extLst>
              <a:ext uri="{FF2B5EF4-FFF2-40B4-BE49-F238E27FC236}">
                <a16:creationId xmlns:a16="http://schemas.microsoft.com/office/drawing/2014/main" xmlns="" id="{22F42A59-266C-4ECA-ABB5-5F483E102A7B}"/>
              </a:ext>
            </a:extLst>
          </p:cNvPr>
          <p:cNvSpPr/>
          <p:nvPr/>
        </p:nvSpPr>
        <p:spPr>
          <a:xfrm rot="659749">
            <a:off x="6832186" y="1933568"/>
            <a:ext cx="1601029" cy="197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   NARANJAL</a:t>
            </a:r>
          </a:p>
        </p:txBody>
      </p:sp>
      <p:sp>
        <p:nvSpPr>
          <p:cNvPr id="91" name="98 Rectángulo redondeado">
            <a:extLst>
              <a:ext uri="{FF2B5EF4-FFF2-40B4-BE49-F238E27FC236}">
                <a16:creationId xmlns:a16="http://schemas.microsoft.com/office/drawing/2014/main" xmlns="" id="{9E905FFA-9714-47FC-9C89-C4D9781630F3}"/>
              </a:ext>
            </a:extLst>
          </p:cNvPr>
          <p:cNvSpPr/>
          <p:nvPr/>
        </p:nvSpPr>
        <p:spPr>
          <a:xfrm rot="320223">
            <a:off x="5766401" y="2633307"/>
            <a:ext cx="1259688" cy="105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LOS ALISOS</a:t>
            </a:r>
          </a:p>
        </p:txBody>
      </p:sp>
      <p:sp>
        <p:nvSpPr>
          <p:cNvPr id="92" name="99 Rectángulo redondeado">
            <a:extLst>
              <a:ext uri="{FF2B5EF4-FFF2-40B4-BE49-F238E27FC236}">
                <a16:creationId xmlns:a16="http://schemas.microsoft.com/office/drawing/2014/main" xmlns="" id="{17682820-1C1D-4231-9DF0-A092C5B44364}"/>
              </a:ext>
            </a:extLst>
          </p:cNvPr>
          <p:cNvSpPr/>
          <p:nvPr/>
        </p:nvSpPr>
        <p:spPr>
          <a:xfrm rot="19817741">
            <a:off x="3947143" y="1357960"/>
            <a:ext cx="1861897" cy="1837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PACASMAYO</a:t>
            </a:r>
          </a:p>
        </p:txBody>
      </p:sp>
      <p:sp>
        <p:nvSpPr>
          <p:cNvPr id="93" name="100 Rectángulo redondeado">
            <a:extLst>
              <a:ext uri="{FF2B5EF4-FFF2-40B4-BE49-F238E27FC236}">
                <a16:creationId xmlns:a16="http://schemas.microsoft.com/office/drawing/2014/main" xmlns="" id="{9445E621-7031-4928-AF38-D6EAFDC802BB}"/>
              </a:ext>
            </a:extLst>
          </p:cNvPr>
          <p:cNvSpPr/>
          <p:nvPr/>
        </p:nvSpPr>
        <p:spPr>
          <a:xfrm rot="18909422">
            <a:off x="2197642" y="2778074"/>
            <a:ext cx="1605469" cy="149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BERTELLO</a:t>
            </a:r>
          </a:p>
        </p:txBody>
      </p:sp>
      <p:sp>
        <p:nvSpPr>
          <p:cNvPr id="94" name="101 Rectángulo redondeado">
            <a:extLst>
              <a:ext uri="{FF2B5EF4-FFF2-40B4-BE49-F238E27FC236}">
                <a16:creationId xmlns:a16="http://schemas.microsoft.com/office/drawing/2014/main" xmlns="" id="{1EF7BEFC-5B9C-4B28-983F-8FBC33DD39BB}"/>
              </a:ext>
            </a:extLst>
          </p:cNvPr>
          <p:cNvSpPr/>
          <p:nvPr/>
        </p:nvSpPr>
        <p:spPr>
          <a:xfrm rot="1812960">
            <a:off x="5231700" y="1560088"/>
            <a:ext cx="1377239" cy="104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 SOL DE NARANJAL</a:t>
            </a:r>
          </a:p>
        </p:txBody>
      </p:sp>
      <p:sp>
        <p:nvSpPr>
          <p:cNvPr id="95" name="102 Rectángulo redondeado">
            <a:extLst>
              <a:ext uri="{FF2B5EF4-FFF2-40B4-BE49-F238E27FC236}">
                <a16:creationId xmlns:a16="http://schemas.microsoft.com/office/drawing/2014/main" xmlns="" id="{1BA24F15-0844-4621-B6D4-D8674CA24719}"/>
              </a:ext>
            </a:extLst>
          </p:cNvPr>
          <p:cNvSpPr/>
          <p:nvPr/>
        </p:nvSpPr>
        <p:spPr>
          <a:xfrm rot="2242074">
            <a:off x="5638594" y="1378159"/>
            <a:ext cx="1601029" cy="197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   NARANJAL</a:t>
            </a:r>
          </a:p>
        </p:txBody>
      </p:sp>
      <p:sp>
        <p:nvSpPr>
          <p:cNvPr id="96" name="103 Rectángulo redondeado">
            <a:extLst>
              <a:ext uri="{FF2B5EF4-FFF2-40B4-BE49-F238E27FC236}">
                <a16:creationId xmlns:a16="http://schemas.microsoft.com/office/drawing/2014/main" xmlns="" id="{06BFEC07-B95D-41A1-9790-EC1B954E46F5}"/>
              </a:ext>
            </a:extLst>
          </p:cNvPr>
          <p:cNvSpPr/>
          <p:nvPr/>
        </p:nvSpPr>
        <p:spPr>
          <a:xfrm>
            <a:off x="7860884" y="2723666"/>
            <a:ext cx="1259688" cy="1054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LOS ALISOS</a:t>
            </a:r>
          </a:p>
        </p:txBody>
      </p:sp>
      <p:sp>
        <p:nvSpPr>
          <p:cNvPr id="97" name="104 Rectángulo redondeado">
            <a:extLst>
              <a:ext uri="{FF2B5EF4-FFF2-40B4-BE49-F238E27FC236}">
                <a16:creationId xmlns:a16="http://schemas.microsoft.com/office/drawing/2014/main" xmlns="" id="{C5D5A0D7-93EF-43BA-A046-C79823FD9776}"/>
              </a:ext>
            </a:extLst>
          </p:cNvPr>
          <p:cNvSpPr/>
          <p:nvPr/>
        </p:nvSpPr>
        <p:spPr>
          <a:xfrm rot="-480000">
            <a:off x="9666988" y="2317140"/>
            <a:ext cx="256683" cy="2866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PANAMERICANA NORTE</a:t>
            </a:r>
          </a:p>
        </p:txBody>
      </p:sp>
      <p:sp>
        <p:nvSpPr>
          <p:cNvPr id="98" name="29 Rectángulo redondeado">
            <a:extLst>
              <a:ext uri="{FF2B5EF4-FFF2-40B4-BE49-F238E27FC236}">
                <a16:creationId xmlns:a16="http://schemas.microsoft.com/office/drawing/2014/main" xmlns="" id="{6C58DA92-5C87-4963-88AD-1F26463402DB}"/>
              </a:ext>
            </a:extLst>
          </p:cNvPr>
          <p:cNvSpPr/>
          <p:nvPr/>
        </p:nvSpPr>
        <p:spPr>
          <a:xfrm rot="5012561">
            <a:off x="9051951" y="3233553"/>
            <a:ext cx="1994286" cy="3322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CIA. INDEPENDENCIA</a:t>
            </a:r>
          </a:p>
        </p:txBody>
      </p:sp>
      <p:sp>
        <p:nvSpPr>
          <p:cNvPr id="99" name="106 Rectángulo redondeado">
            <a:extLst>
              <a:ext uri="{FF2B5EF4-FFF2-40B4-BE49-F238E27FC236}">
                <a16:creationId xmlns:a16="http://schemas.microsoft.com/office/drawing/2014/main" xmlns="" id="{B582F639-6FFD-45BD-B216-5190FE7A9E1C}"/>
              </a:ext>
            </a:extLst>
          </p:cNvPr>
          <p:cNvSpPr/>
          <p:nvPr/>
        </p:nvSpPr>
        <p:spPr>
          <a:xfrm rot="21402529">
            <a:off x="7333723" y="5379073"/>
            <a:ext cx="2199297" cy="1782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ANGELICA GAMARRA</a:t>
            </a:r>
          </a:p>
        </p:txBody>
      </p:sp>
      <p:sp>
        <p:nvSpPr>
          <p:cNvPr id="100" name="107 Rectángulo redondeado">
            <a:extLst>
              <a:ext uri="{FF2B5EF4-FFF2-40B4-BE49-F238E27FC236}">
                <a16:creationId xmlns:a16="http://schemas.microsoft.com/office/drawing/2014/main" xmlns="" id="{70226678-9622-4B66-991B-F109E5A880D4}"/>
              </a:ext>
            </a:extLst>
          </p:cNvPr>
          <p:cNvSpPr/>
          <p:nvPr/>
        </p:nvSpPr>
        <p:spPr>
          <a:xfrm rot="20968968">
            <a:off x="7603824" y="6175054"/>
            <a:ext cx="2630684" cy="1593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T O M A S  V A L </a:t>
            </a:r>
            <a:r>
              <a:rPr lang="es-PE" sz="800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</a:t>
            </a:r>
          </a:p>
        </p:txBody>
      </p:sp>
      <p:sp>
        <p:nvSpPr>
          <p:cNvPr id="101" name="108 Rectángulo">
            <a:extLst>
              <a:ext uri="{FF2B5EF4-FFF2-40B4-BE49-F238E27FC236}">
                <a16:creationId xmlns:a16="http://schemas.microsoft.com/office/drawing/2014/main" xmlns="" id="{047D1014-2B9B-4E3B-85FB-3D87C19F7CDA}"/>
              </a:ext>
            </a:extLst>
          </p:cNvPr>
          <p:cNvSpPr/>
          <p:nvPr/>
        </p:nvSpPr>
        <p:spPr>
          <a:xfrm>
            <a:off x="6051682" y="6342365"/>
            <a:ext cx="17459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 V. T O M A S  V A L </a:t>
            </a:r>
            <a:r>
              <a:rPr lang="es-PE" sz="9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s-PE" sz="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</a:t>
            </a:r>
          </a:p>
        </p:txBody>
      </p:sp>
      <p:sp>
        <p:nvSpPr>
          <p:cNvPr id="102" name="109 Rectángulo redondeado">
            <a:extLst>
              <a:ext uri="{FF2B5EF4-FFF2-40B4-BE49-F238E27FC236}">
                <a16:creationId xmlns:a16="http://schemas.microsoft.com/office/drawing/2014/main" xmlns="" id="{78926DBF-E80B-4E6A-B6C8-28F633F3EBC2}"/>
              </a:ext>
            </a:extLst>
          </p:cNvPr>
          <p:cNvSpPr/>
          <p:nvPr/>
        </p:nvSpPr>
        <p:spPr>
          <a:xfrm>
            <a:off x="6784178" y="3681535"/>
            <a:ext cx="2261308" cy="212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     CARLOS IZAGUIRRE</a:t>
            </a:r>
          </a:p>
        </p:txBody>
      </p:sp>
      <p:sp>
        <p:nvSpPr>
          <p:cNvPr id="103" name="110 Rectángulo redondeado">
            <a:extLst>
              <a:ext uri="{FF2B5EF4-FFF2-40B4-BE49-F238E27FC236}">
                <a16:creationId xmlns:a16="http://schemas.microsoft.com/office/drawing/2014/main" xmlns="" id="{45F6667F-E76E-42A5-9C9C-B2E7BF4119AA}"/>
              </a:ext>
            </a:extLst>
          </p:cNvPr>
          <p:cNvSpPr/>
          <p:nvPr/>
        </p:nvSpPr>
        <p:spPr>
          <a:xfrm rot="21009337">
            <a:off x="6906415" y="4108342"/>
            <a:ext cx="2047470" cy="1750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ANTUNEZ DE MAYOLO</a:t>
            </a:r>
          </a:p>
        </p:txBody>
      </p:sp>
      <p:sp>
        <p:nvSpPr>
          <p:cNvPr id="104" name="111 Rectángulo redondeado">
            <a:extLst>
              <a:ext uri="{FF2B5EF4-FFF2-40B4-BE49-F238E27FC236}">
                <a16:creationId xmlns:a16="http://schemas.microsoft.com/office/drawing/2014/main" xmlns="" id="{80EDB8B6-6BCB-4BB8-8662-B4ED74027E1C}"/>
              </a:ext>
            </a:extLst>
          </p:cNvPr>
          <p:cNvSpPr/>
          <p:nvPr/>
        </p:nvSpPr>
        <p:spPr>
          <a:xfrm rot="274242">
            <a:off x="4427648" y="3519736"/>
            <a:ext cx="2261308" cy="212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     CARLOS IZAGUIRRE</a:t>
            </a:r>
          </a:p>
        </p:txBody>
      </p:sp>
      <p:sp>
        <p:nvSpPr>
          <p:cNvPr id="105" name="112 Rectángulo redondeado">
            <a:extLst>
              <a:ext uri="{FF2B5EF4-FFF2-40B4-BE49-F238E27FC236}">
                <a16:creationId xmlns:a16="http://schemas.microsoft.com/office/drawing/2014/main" xmlns="" id="{5BCA1AD7-51DB-4AD4-B49E-83E1DBC3B654}"/>
              </a:ext>
            </a:extLst>
          </p:cNvPr>
          <p:cNvSpPr/>
          <p:nvPr/>
        </p:nvSpPr>
        <p:spPr>
          <a:xfrm rot="19278322">
            <a:off x="5181969" y="4527464"/>
            <a:ext cx="2097156" cy="2107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ANTUNEZ DE MAYOLO</a:t>
            </a:r>
          </a:p>
        </p:txBody>
      </p:sp>
      <p:sp>
        <p:nvSpPr>
          <p:cNvPr id="106" name="113 Rectángulo redondeado">
            <a:extLst>
              <a:ext uri="{FF2B5EF4-FFF2-40B4-BE49-F238E27FC236}">
                <a16:creationId xmlns:a16="http://schemas.microsoft.com/office/drawing/2014/main" xmlns="" id="{BEC3933D-D69D-4F14-94DA-E5040E8C5BD8}"/>
              </a:ext>
            </a:extLst>
          </p:cNvPr>
          <p:cNvSpPr/>
          <p:nvPr/>
        </p:nvSpPr>
        <p:spPr>
          <a:xfrm rot="19627975">
            <a:off x="4316094" y="3645676"/>
            <a:ext cx="361900" cy="22292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DOMINICOS</a:t>
            </a:r>
          </a:p>
        </p:txBody>
      </p:sp>
      <p:sp>
        <p:nvSpPr>
          <p:cNvPr id="107" name="115 Rectángulo redondeado">
            <a:extLst>
              <a:ext uri="{FF2B5EF4-FFF2-40B4-BE49-F238E27FC236}">
                <a16:creationId xmlns:a16="http://schemas.microsoft.com/office/drawing/2014/main" xmlns="" id="{190E1C60-3A1A-40B5-9FE2-8A3630A3BA69}"/>
              </a:ext>
            </a:extLst>
          </p:cNvPr>
          <p:cNvSpPr/>
          <p:nvPr/>
        </p:nvSpPr>
        <p:spPr>
          <a:xfrm rot="19405623">
            <a:off x="4411245" y="2243341"/>
            <a:ext cx="2422525" cy="293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CANTA    CALLAO</a:t>
            </a:r>
          </a:p>
        </p:txBody>
      </p:sp>
      <p:sp>
        <p:nvSpPr>
          <p:cNvPr id="108" name="116 Rectángulo redondeado">
            <a:extLst>
              <a:ext uri="{FF2B5EF4-FFF2-40B4-BE49-F238E27FC236}">
                <a16:creationId xmlns:a16="http://schemas.microsoft.com/office/drawing/2014/main" xmlns="" id="{B4A98D10-A3C8-40C2-B939-9F70F590DDAB}"/>
              </a:ext>
            </a:extLst>
          </p:cNvPr>
          <p:cNvSpPr/>
          <p:nvPr/>
        </p:nvSpPr>
        <p:spPr>
          <a:xfrm rot="19454564">
            <a:off x="2973928" y="3247111"/>
            <a:ext cx="2422525" cy="293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CANTA    CALLAO</a:t>
            </a:r>
          </a:p>
        </p:txBody>
      </p:sp>
      <p:sp>
        <p:nvSpPr>
          <p:cNvPr id="109" name="117 Rectángulo redondeado">
            <a:extLst>
              <a:ext uri="{FF2B5EF4-FFF2-40B4-BE49-F238E27FC236}">
                <a16:creationId xmlns:a16="http://schemas.microsoft.com/office/drawing/2014/main" xmlns="" id="{55835EB1-019C-4F20-8E46-5F7AC62933FB}"/>
              </a:ext>
            </a:extLst>
          </p:cNvPr>
          <p:cNvSpPr/>
          <p:nvPr/>
        </p:nvSpPr>
        <p:spPr>
          <a:xfrm rot="16015351">
            <a:off x="7811617" y="2978453"/>
            <a:ext cx="1966835" cy="1428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AV.LAS PALMERAS</a:t>
            </a:r>
          </a:p>
        </p:txBody>
      </p:sp>
      <p:sp>
        <p:nvSpPr>
          <p:cNvPr id="110" name="29 Rectángulo redondeado">
            <a:extLst>
              <a:ext uri="{FF2B5EF4-FFF2-40B4-BE49-F238E27FC236}">
                <a16:creationId xmlns:a16="http://schemas.microsoft.com/office/drawing/2014/main" xmlns="" id="{0EC7EF0D-ED61-497C-9B95-5B725A683C23}"/>
              </a:ext>
            </a:extLst>
          </p:cNvPr>
          <p:cNvSpPr/>
          <p:nvPr/>
        </p:nvSpPr>
        <p:spPr>
          <a:xfrm rot="822087">
            <a:off x="6793211" y="1787321"/>
            <a:ext cx="2419908" cy="1875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CIA. LAURA CALLER</a:t>
            </a:r>
          </a:p>
        </p:txBody>
      </p:sp>
      <p:sp>
        <p:nvSpPr>
          <p:cNvPr id="111" name="119 Rectángulo redondeado">
            <a:extLst>
              <a:ext uri="{FF2B5EF4-FFF2-40B4-BE49-F238E27FC236}">
                <a16:creationId xmlns:a16="http://schemas.microsoft.com/office/drawing/2014/main" xmlns="" id="{4A71F1A0-6653-4BC8-9891-DAA25502F158}"/>
              </a:ext>
            </a:extLst>
          </p:cNvPr>
          <p:cNvSpPr/>
          <p:nvPr/>
        </p:nvSpPr>
        <p:spPr>
          <a:xfrm rot="19351976">
            <a:off x="4098020" y="1918323"/>
            <a:ext cx="2166216" cy="1095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SAN JOSE</a:t>
            </a:r>
          </a:p>
        </p:txBody>
      </p:sp>
      <p:sp>
        <p:nvSpPr>
          <p:cNvPr id="112" name="120 Rectángulo redondeado">
            <a:extLst>
              <a:ext uri="{FF2B5EF4-FFF2-40B4-BE49-F238E27FC236}">
                <a16:creationId xmlns:a16="http://schemas.microsoft.com/office/drawing/2014/main" xmlns="" id="{DC0BDA10-6503-4E55-8803-F18AD1138E16}"/>
              </a:ext>
            </a:extLst>
          </p:cNvPr>
          <p:cNvSpPr/>
          <p:nvPr/>
        </p:nvSpPr>
        <p:spPr>
          <a:xfrm rot="2230749">
            <a:off x="8402302" y="4118826"/>
            <a:ext cx="1510595" cy="166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GONZALES P</a:t>
            </a: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13" name="121 Rectángulo redondeado">
            <a:extLst>
              <a:ext uri="{FF2B5EF4-FFF2-40B4-BE49-F238E27FC236}">
                <a16:creationId xmlns:a16="http://schemas.microsoft.com/office/drawing/2014/main" xmlns="" id="{81EC6841-EE76-48DA-9788-8C976AC29F62}"/>
              </a:ext>
            </a:extLst>
          </p:cNvPr>
          <p:cNvSpPr/>
          <p:nvPr/>
        </p:nvSpPr>
        <p:spPr>
          <a:xfrm rot="6452908">
            <a:off x="8828908" y="4812791"/>
            <a:ext cx="990713" cy="1967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VENUS</a:t>
            </a:r>
          </a:p>
        </p:txBody>
      </p:sp>
      <p:sp>
        <p:nvSpPr>
          <p:cNvPr id="114" name="122 Rectángulo redondeado">
            <a:extLst>
              <a:ext uri="{FF2B5EF4-FFF2-40B4-BE49-F238E27FC236}">
                <a16:creationId xmlns:a16="http://schemas.microsoft.com/office/drawing/2014/main" xmlns="" id="{76D489E1-5106-4FB3-89A7-43E22BF3FC0F}"/>
              </a:ext>
            </a:extLst>
          </p:cNvPr>
          <p:cNvSpPr/>
          <p:nvPr/>
        </p:nvSpPr>
        <p:spPr>
          <a:xfrm rot="5400000">
            <a:off x="9356593" y="5700291"/>
            <a:ext cx="1632290" cy="1888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2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CIA. SAN MARTIN</a:t>
            </a:r>
          </a:p>
        </p:txBody>
      </p:sp>
      <p:sp>
        <p:nvSpPr>
          <p:cNvPr id="115" name="123 Rectángulo redondeado">
            <a:extLst>
              <a:ext uri="{FF2B5EF4-FFF2-40B4-BE49-F238E27FC236}">
                <a16:creationId xmlns:a16="http://schemas.microsoft.com/office/drawing/2014/main" xmlns="" id="{FE49CF53-4BC3-4B2F-873D-767E5E265096}"/>
              </a:ext>
            </a:extLst>
          </p:cNvPr>
          <p:cNvSpPr/>
          <p:nvPr/>
        </p:nvSpPr>
        <p:spPr>
          <a:xfrm rot="21163554">
            <a:off x="8061066" y="2061134"/>
            <a:ext cx="1601029" cy="197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7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   NARANJAL</a:t>
            </a:r>
          </a:p>
        </p:txBody>
      </p:sp>
      <p:sp>
        <p:nvSpPr>
          <p:cNvPr id="116" name="125 Rectángulo redondeado">
            <a:extLst>
              <a:ext uri="{FF2B5EF4-FFF2-40B4-BE49-F238E27FC236}">
                <a16:creationId xmlns:a16="http://schemas.microsoft.com/office/drawing/2014/main" xmlns="" id="{EDB26D80-9E77-448B-85F7-B2D21053BADF}"/>
              </a:ext>
            </a:extLst>
          </p:cNvPr>
          <p:cNvSpPr/>
          <p:nvPr/>
        </p:nvSpPr>
        <p:spPr>
          <a:xfrm rot="15448687">
            <a:off x="6127542" y="4763083"/>
            <a:ext cx="2097156" cy="2107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UNIVERSITARIA</a:t>
            </a:r>
          </a:p>
        </p:txBody>
      </p:sp>
      <p:sp>
        <p:nvSpPr>
          <p:cNvPr id="117" name="126 Rectángulo redondeado">
            <a:extLst>
              <a:ext uri="{FF2B5EF4-FFF2-40B4-BE49-F238E27FC236}">
                <a16:creationId xmlns:a16="http://schemas.microsoft.com/office/drawing/2014/main" xmlns="" id="{A53CD1F7-186D-4A52-8501-21D7526175FE}"/>
              </a:ext>
            </a:extLst>
          </p:cNvPr>
          <p:cNvSpPr/>
          <p:nvPr/>
        </p:nvSpPr>
        <p:spPr>
          <a:xfrm rot="18176463">
            <a:off x="6481024" y="3181287"/>
            <a:ext cx="1975296" cy="1494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UNIVERSITARIA</a:t>
            </a:r>
          </a:p>
        </p:txBody>
      </p:sp>
      <p:sp>
        <p:nvSpPr>
          <p:cNvPr id="118" name="127 Rectángulo redondeado">
            <a:extLst>
              <a:ext uri="{FF2B5EF4-FFF2-40B4-BE49-F238E27FC236}">
                <a16:creationId xmlns:a16="http://schemas.microsoft.com/office/drawing/2014/main" xmlns="" id="{4E5BDD00-EE1B-405A-A318-A67967E45607}"/>
              </a:ext>
            </a:extLst>
          </p:cNvPr>
          <p:cNvSpPr/>
          <p:nvPr/>
        </p:nvSpPr>
        <p:spPr>
          <a:xfrm rot="19709543">
            <a:off x="5729448" y="5729343"/>
            <a:ext cx="1895513" cy="1502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V. ANGELICA GAMARRA</a:t>
            </a:r>
          </a:p>
        </p:txBody>
      </p:sp>
      <p:sp>
        <p:nvSpPr>
          <p:cNvPr id="119" name="29 Rectángulo redondeado">
            <a:extLst>
              <a:ext uri="{FF2B5EF4-FFF2-40B4-BE49-F238E27FC236}">
                <a16:creationId xmlns:a16="http://schemas.microsoft.com/office/drawing/2014/main" xmlns="" id="{4B9F4251-0012-4FB3-AAD8-8F35CDB1F143}"/>
              </a:ext>
            </a:extLst>
          </p:cNvPr>
          <p:cNvSpPr/>
          <p:nvPr/>
        </p:nvSpPr>
        <p:spPr>
          <a:xfrm rot="21308520">
            <a:off x="7688875" y="6413024"/>
            <a:ext cx="2212311" cy="131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2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CIA. CONDEVILLA</a:t>
            </a:r>
          </a:p>
        </p:txBody>
      </p:sp>
      <p:sp>
        <p:nvSpPr>
          <p:cNvPr id="120" name="29 Rectángulo redondeado">
            <a:extLst>
              <a:ext uri="{FF2B5EF4-FFF2-40B4-BE49-F238E27FC236}">
                <a16:creationId xmlns:a16="http://schemas.microsoft.com/office/drawing/2014/main" xmlns="" id="{40C90DC8-0B90-44C3-8D60-4B072FA3B0D5}"/>
              </a:ext>
            </a:extLst>
          </p:cNvPr>
          <p:cNvSpPr/>
          <p:nvPr/>
        </p:nvSpPr>
        <p:spPr>
          <a:xfrm rot="3541498">
            <a:off x="4044470" y="5636815"/>
            <a:ext cx="1680803" cy="1325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PE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CIA. </a:t>
            </a:r>
            <a:r>
              <a:rPr lang="es-PE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INGUNZA</a:t>
            </a:r>
            <a:endParaRPr lang="es-PE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1" name="CuadroTexto 96">
            <a:hlinkClick r:id="" action="ppaction://noaction"/>
            <a:extLst>
              <a:ext uri="{FF2B5EF4-FFF2-40B4-BE49-F238E27FC236}">
                <a16:creationId xmlns:a16="http://schemas.microsoft.com/office/drawing/2014/main" xmlns="" id="{BCEE2DB8-5063-4468-AAA2-C844536F972E}"/>
              </a:ext>
            </a:extLst>
          </p:cNvPr>
          <p:cNvSpPr txBox="1"/>
          <p:nvPr/>
        </p:nvSpPr>
        <p:spPr>
          <a:xfrm>
            <a:off x="8727883" y="3725894"/>
            <a:ext cx="59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C-3</a:t>
            </a:r>
          </a:p>
        </p:txBody>
      </p:sp>
      <p:sp>
        <p:nvSpPr>
          <p:cNvPr id="122" name="CuadroTexto 96">
            <a:extLst>
              <a:ext uri="{FF2B5EF4-FFF2-40B4-BE49-F238E27FC236}">
                <a16:creationId xmlns:a16="http://schemas.microsoft.com/office/drawing/2014/main" xmlns="" id="{2F6D5AF3-350A-401E-8F28-6822D04177CD}"/>
              </a:ext>
            </a:extLst>
          </p:cNvPr>
          <p:cNvSpPr txBox="1"/>
          <p:nvPr/>
        </p:nvSpPr>
        <p:spPr>
          <a:xfrm>
            <a:off x="4467465" y="1979280"/>
            <a:ext cx="333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C-1</a:t>
            </a:r>
          </a:p>
        </p:txBody>
      </p:sp>
      <p:sp>
        <p:nvSpPr>
          <p:cNvPr id="123" name="CuadroTexto 96">
            <a:extLst>
              <a:ext uri="{FF2B5EF4-FFF2-40B4-BE49-F238E27FC236}">
                <a16:creationId xmlns:a16="http://schemas.microsoft.com/office/drawing/2014/main" xmlns="" id="{6118CC0E-592E-4FBE-ADC7-EE0A12D540B4}"/>
              </a:ext>
            </a:extLst>
          </p:cNvPr>
          <p:cNvSpPr txBox="1"/>
          <p:nvPr/>
        </p:nvSpPr>
        <p:spPr>
          <a:xfrm>
            <a:off x="3351117" y="2988742"/>
            <a:ext cx="333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C-2</a:t>
            </a:r>
          </a:p>
        </p:txBody>
      </p:sp>
      <p:sp>
        <p:nvSpPr>
          <p:cNvPr id="124" name="CuadroTexto 96">
            <a:hlinkClick r:id="" action="ppaction://noaction"/>
            <a:extLst>
              <a:ext uri="{FF2B5EF4-FFF2-40B4-BE49-F238E27FC236}">
                <a16:creationId xmlns:a16="http://schemas.microsoft.com/office/drawing/2014/main" xmlns="" id="{CFED7382-E46B-4728-8E0D-DC74006E5B8F}"/>
              </a:ext>
            </a:extLst>
          </p:cNvPr>
          <p:cNvSpPr txBox="1"/>
          <p:nvPr/>
        </p:nvSpPr>
        <p:spPr>
          <a:xfrm>
            <a:off x="6525508" y="3277805"/>
            <a:ext cx="57608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hlinkClick r:id="" action="ppaction://noaction"/>
              </a:rPr>
              <a:t>C-3</a:t>
            </a:r>
            <a:endParaRPr lang="es-PE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5" name="CuadroTexto 96">
            <a:hlinkClick r:id="" action="ppaction://noaction"/>
            <a:extLst>
              <a:ext uri="{FF2B5EF4-FFF2-40B4-BE49-F238E27FC236}">
                <a16:creationId xmlns:a16="http://schemas.microsoft.com/office/drawing/2014/main" xmlns="" id="{5EE73B6E-4276-459E-8029-D5CA4D48B944}"/>
              </a:ext>
            </a:extLst>
          </p:cNvPr>
          <p:cNvSpPr txBox="1"/>
          <p:nvPr/>
        </p:nvSpPr>
        <p:spPr>
          <a:xfrm>
            <a:off x="8972480" y="5549537"/>
            <a:ext cx="695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C-2</a:t>
            </a:r>
          </a:p>
        </p:txBody>
      </p:sp>
      <p:sp>
        <p:nvSpPr>
          <p:cNvPr id="126" name="CuadroTexto 20">
            <a:extLst>
              <a:ext uri="{FF2B5EF4-FFF2-40B4-BE49-F238E27FC236}">
                <a16:creationId xmlns:a16="http://schemas.microsoft.com/office/drawing/2014/main" xmlns="" id="{2B19EBA3-F5FB-4B68-9DA9-0AE253639F56}"/>
              </a:ext>
            </a:extLst>
          </p:cNvPr>
          <p:cNvSpPr txBox="1">
            <a:spLocks noChangeAspect="1"/>
          </p:cNvSpPr>
          <p:nvPr/>
        </p:nvSpPr>
        <p:spPr>
          <a:xfrm>
            <a:off x="8269793" y="5146564"/>
            <a:ext cx="3832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S-4</a:t>
            </a:r>
          </a:p>
        </p:txBody>
      </p:sp>
      <p:sp>
        <p:nvSpPr>
          <p:cNvPr id="127" name="CuadroTexto 21">
            <a:extLst>
              <a:ext uri="{FF2B5EF4-FFF2-40B4-BE49-F238E27FC236}">
                <a16:creationId xmlns:a16="http://schemas.microsoft.com/office/drawing/2014/main" xmlns="" id="{FC699259-DF58-4062-AB0A-3ABB5680DE68}"/>
              </a:ext>
            </a:extLst>
          </p:cNvPr>
          <p:cNvSpPr txBox="1">
            <a:spLocks noChangeAspect="1"/>
          </p:cNvSpPr>
          <p:nvPr/>
        </p:nvSpPr>
        <p:spPr>
          <a:xfrm>
            <a:off x="9041232" y="3257154"/>
            <a:ext cx="3590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P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S-5</a:t>
            </a:r>
          </a:p>
        </p:txBody>
      </p:sp>
      <p:sp>
        <p:nvSpPr>
          <p:cNvPr id="128" name="CuadroTexto 23">
            <a:extLst>
              <a:ext uri="{FF2B5EF4-FFF2-40B4-BE49-F238E27FC236}">
                <a16:creationId xmlns:a16="http://schemas.microsoft.com/office/drawing/2014/main" xmlns="" id="{62F9D035-0DEC-4A66-8E1D-859C7BFD6A2E}"/>
              </a:ext>
            </a:extLst>
          </p:cNvPr>
          <p:cNvSpPr txBox="1">
            <a:spLocks noChangeAspect="1"/>
          </p:cNvSpPr>
          <p:nvPr/>
        </p:nvSpPr>
        <p:spPr>
          <a:xfrm>
            <a:off x="5817073" y="2878720"/>
            <a:ext cx="3590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P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S-2</a:t>
            </a:r>
          </a:p>
        </p:txBody>
      </p:sp>
      <p:sp>
        <p:nvSpPr>
          <p:cNvPr id="129" name="CuadroTexto 29">
            <a:extLst>
              <a:ext uri="{FF2B5EF4-FFF2-40B4-BE49-F238E27FC236}">
                <a16:creationId xmlns:a16="http://schemas.microsoft.com/office/drawing/2014/main" xmlns="" id="{A6795509-707A-41BF-A72E-9B2144DFBC89}"/>
              </a:ext>
            </a:extLst>
          </p:cNvPr>
          <p:cNvSpPr txBox="1">
            <a:spLocks noChangeAspect="1"/>
          </p:cNvSpPr>
          <p:nvPr/>
        </p:nvSpPr>
        <p:spPr>
          <a:xfrm>
            <a:off x="5799052" y="4370306"/>
            <a:ext cx="3590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P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S-3</a:t>
            </a:r>
          </a:p>
        </p:txBody>
      </p:sp>
      <p:sp>
        <p:nvSpPr>
          <p:cNvPr id="130" name="CuadroTexto 33">
            <a:extLst>
              <a:ext uri="{FF2B5EF4-FFF2-40B4-BE49-F238E27FC236}">
                <a16:creationId xmlns:a16="http://schemas.microsoft.com/office/drawing/2014/main" xmlns="" id="{41AB433F-C06C-4147-AE4E-87E60779BE32}"/>
              </a:ext>
            </a:extLst>
          </p:cNvPr>
          <p:cNvSpPr txBox="1">
            <a:spLocks noChangeAspect="1"/>
          </p:cNvSpPr>
          <p:nvPr/>
        </p:nvSpPr>
        <p:spPr>
          <a:xfrm>
            <a:off x="4549947" y="2283015"/>
            <a:ext cx="3774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P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S-1</a:t>
            </a:r>
          </a:p>
        </p:txBody>
      </p:sp>
      <p:sp>
        <p:nvSpPr>
          <p:cNvPr id="131" name="CuadroTexto 96">
            <a:hlinkClick r:id="" action="ppaction://noaction"/>
            <a:extLst>
              <a:ext uri="{FF2B5EF4-FFF2-40B4-BE49-F238E27FC236}">
                <a16:creationId xmlns:a16="http://schemas.microsoft.com/office/drawing/2014/main" xmlns="" id="{1894F0F2-4213-4061-8A24-56A3CA045CF5}"/>
              </a:ext>
            </a:extLst>
          </p:cNvPr>
          <p:cNvSpPr txBox="1"/>
          <p:nvPr/>
        </p:nvSpPr>
        <p:spPr>
          <a:xfrm>
            <a:off x="5297487" y="1393945"/>
            <a:ext cx="60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C-1</a:t>
            </a:r>
          </a:p>
        </p:txBody>
      </p:sp>
      <p:pic>
        <p:nvPicPr>
          <p:cNvPr id="132" name="207 Imagen">
            <a:extLst>
              <a:ext uri="{FF2B5EF4-FFF2-40B4-BE49-F238E27FC236}">
                <a16:creationId xmlns:a16="http://schemas.microsoft.com/office/drawing/2014/main" xmlns="" id="{73031AF7-43AF-4179-998D-96E5162BD6F8}"/>
              </a:ext>
            </a:extLst>
          </p:cNvPr>
          <p:cNvPicPr/>
          <p:nvPr/>
        </p:nvPicPr>
        <p:blipFill rotWithShape="1">
          <a:blip r:embed="rId4"/>
          <a:srcRect l="28052" t="30478" r="62597" b="58942"/>
          <a:stretch/>
        </p:blipFill>
        <p:spPr bwMode="auto">
          <a:xfrm>
            <a:off x="9414829" y="4438650"/>
            <a:ext cx="405448" cy="377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" name="Picture 5" descr="C:\Users\USUARIO\Desktop\MOTODESERENAZGO.jpg">
            <a:extLst>
              <a:ext uri="{FF2B5EF4-FFF2-40B4-BE49-F238E27FC236}">
                <a16:creationId xmlns:a16="http://schemas.microsoft.com/office/drawing/2014/main" xmlns="" id="{86D273D2-7B2C-4033-8EFE-41363E24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65" y="2129601"/>
            <a:ext cx="182570" cy="150053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34" name="CuadroTexto 96">
            <a:hlinkClick r:id="" action="ppaction://noaction"/>
            <a:extLst>
              <a:ext uri="{FF2B5EF4-FFF2-40B4-BE49-F238E27FC236}">
                <a16:creationId xmlns:a16="http://schemas.microsoft.com/office/drawing/2014/main" xmlns="" id="{D3D2A6E0-F52C-47E9-941E-4BEA26262157}"/>
              </a:ext>
            </a:extLst>
          </p:cNvPr>
          <p:cNvSpPr txBox="1"/>
          <p:nvPr/>
        </p:nvSpPr>
        <p:spPr>
          <a:xfrm>
            <a:off x="8685798" y="4480571"/>
            <a:ext cx="695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C-1</a:t>
            </a:r>
          </a:p>
        </p:txBody>
      </p:sp>
      <p:sp>
        <p:nvSpPr>
          <p:cNvPr id="135" name="CuadroTexto 10">
            <a:extLst>
              <a:ext uri="{FF2B5EF4-FFF2-40B4-BE49-F238E27FC236}">
                <a16:creationId xmlns:a16="http://schemas.microsoft.com/office/drawing/2014/main" xmlns="" id="{A2602156-3683-4B2D-A53F-851D6E46AD29}"/>
              </a:ext>
            </a:extLst>
          </p:cNvPr>
          <p:cNvSpPr txBox="1"/>
          <p:nvPr/>
        </p:nvSpPr>
        <p:spPr>
          <a:xfrm>
            <a:off x="719667" y="91780"/>
            <a:ext cx="1077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POR SECTOR, SUB SECTOR Y CUADRANTE DE LA COMISARIA SOL DE ORO PNP</a:t>
            </a:r>
            <a:endParaRPr lang="es-P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CuadroTexto 94">
            <a:extLst>
              <a:ext uri="{FF2B5EF4-FFF2-40B4-BE49-F238E27FC236}">
                <a16:creationId xmlns:a16="http://schemas.microsoft.com/office/drawing/2014/main" xmlns="" id="{ABBCEE6A-E623-45F8-B0A3-8A052DB73493}"/>
              </a:ext>
            </a:extLst>
          </p:cNvPr>
          <p:cNvSpPr txBox="1"/>
          <p:nvPr/>
        </p:nvSpPr>
        <p:spPr>
          <a:xfrm rot="21433347">
            <a:off x="6259647" y="5538795"/>
            <a:ext cx="701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PL-13137</a:t>
            </a:r>
          </a:p>
        </p:txBody>
      </p:sp>
      <p:sp>
        <p:nvSpPr>
          <p:cNvPr id="137" name="CuadroTexto 94">
            <a:extLst>
              <a:ext uri="{FF2B5EF4-FFF2-40B4-BE49-F238E27FC236}">
                <a16:creationId xmlns:a16="http://schemas.microsoft.com/office/drawing/2014/main" xmlns="" id="{EF5D881C-C073-43D9-87B2-21E78734D26B}"/>
              </a:ext>
            </a:extLst>
          </p:cNvPr>
          <p:cNvSpPr txBox="1"/>
          <p:nvPr/>
        </p:nvSpPr>
        <p:spPr>
          <a:xfrm rot="21433347">
            <a:off x="6268550" y="2347691"/>
            <a:ext cx="99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PE" sz="1000" b="1" dirty="0">
              <a:solidFill>
                <a:srgbClr val="C00000"/>
              </a:solidFill>
            </a:endParaRPr>
          </a:p>
          <a:p>
            <a:pPr algn="ctr"/>
            <a:r>
              <a:rPr lang="es-PE" sz="1000" b="1" dirty="0">
                <a:solidFill>
                  <a:srgbClr val="C00000"/>
                </a:solidFill>
              </a:rPr>
              <a:t>TMP- 1626</a:t>
            </a:r>
          </a:p>
        </p:txBody>
      </p:sp>
      <p:sp>
        <p:nvSpPr>
          <p:cNvPr id="138" name="CuadroTexto 94">
            <a:extLst>
              <a:ext uri="{FF2B5EF4-FFF2-40B4-BE49-F238E27FC236}">
                <a16:creationId xmlns:a16="http://schemas.microsoft.com/office/drawing/2014/main" xmlns="" id="{C8695302-B586-4C6A-9167-3488EA4DD4E0}"/>
              </a:ext>
            </a:extLst>
          </p:cNvPr>
          <p:cNvSpPr txBox="1"/>
          <p:nvPr/>
        </p:nvSpPr>
        <p:spPr>
          <a:xfrm>
            <a:off x="6470578" y="3117508"/>
            <a:ext cx="754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TMP-2461</a:t>
            </a:r>
          </a:p>
        </p:txBody>
      </p:sp>
      <p:cxnSp>
        <p:nvCxnSpPr>
          <p:cNvPr id="139" name="240 Conector recto">
            <a:extLst>
              <a:ext uri="{FF2B5EF4-FFF2-40B4-BE49-F238E27FC236}">
                <a16:creationId xmlns:a16="http://schemas.microsoft.com/office/drawing/2014/main" xmlns="" id="{813EF83A-BC6F-4978-B02E-5FA4EB8DC4A8}"/>
              </a:ext>
            </a:extLst>
          </p:cNvPr>
          <p:cNvCxnSpPr/>
          <p:nvPr/>
        </p:nvCxnSpPr>
        <p:spPr>
          <a:xfrm>
            <a:off x="3416301" y="4220924"/>
            <a:ext cx="1479066" cy="78319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uadroTexto 94">
            <a:extLst>
              <a:ext uri="{FF2B5EF4-FFF2-40B4-BE49-F238E27FC236}">
                <a16:creationId xmlns:a16="http://schemas.microsoft.com/office/drawing/2014/main" xmlns="" id="{D5CA6E06-0494-4853-B2F2-AD1A21A81D46}"/>
              </a:ext>
            </a:extLst>
          </p:cNvPr>
          <p:cNvSpPr txBox="1"/>
          <p:nvPr/>
        </p:nvSpPr>
        <p:spPr>
          <a:xfrm rot="21433347">
            <a:off x="3932298" y="2934852"/>
            <a:ext cx="792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TMP-2490 </a:t>
            </a:r>
          </a:p>
        </p:txBody>
      </p:sp>
      <p:sp>
        <p:nvSpPr>
          <p:cNvPr id="141" name="CuadroTexto 94">
            <a:extLst>
              <a:ext uri="{FF2B5EF4-FFF2-40B4-BE49-F238E27FC236}">
                <a16:creationId xmlns:a16="http://schemas.microsoft.com/office/drawing/2014/main" xmlns="" id="{B500F8CB-E4BA-4996-BACC-E469FDDBD508}"/>
              </a:ext>
            </a:extLst>
          </p:cNvPr>
          <p:cNvSpPr txBox="1"/>
          <p:nvPr/>
        </p:nvSpPr>
        <p:spPr>
          <a:xfrm rot="21433347">
            <a:off x="7705355" y="4572662"/>
            <a:ext cx="787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TMP-2237</a:t>
            </a:r>
          </a:p>
        </p:txBody>
      </p:sp>
      <p:pic>
        <p:nvPicPr>
          <p:cNvPr id="142" name="Picture 11">
            <a:extLst>
              <a:ext uri="{FF2B5EF4-FFF2-40B4-BE49-F238E27FC236}">
                <a16:creationId xmlns:a16="http://schemas.microsoft.com/office/drawing/2014/main" xmlns="" id="{C0ED7501-D5C5-4A29-AC06-8418A07A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22" y="1812430"/>
            <a:ext cx="474407" cy="30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" name="CuadroTexto 94">
            <a:extLst>
              <a:ext uri="{FF2B5EF4-FFF2-40B4-BE49-F238E27FC236}">
                <a16:creationId xmlns:a16="http://schemas.microsoft.com/office/drawing/2014/main" xmlns="" id="{8F9A19F3-628C-436E-A2B5-9B8FEDC1DBFB}"/>
              </a:ext>
            </a:extLst>
          </p:cNvPr>
          <p:cNvSpPr txBox="1"/>
          <p:nvPr/>
        </p:nvSpPr>
        <p:spPr>
          <a:xfrm rot="21433347">
            <a:off x="8759116" y="2937112"/>
            <a:ext cx="787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PL-19913</a:t>
            </a:r>
          </a:p>
        </p:txBody>
      </p:sp>
      <p:sp>
        <p:nvSpPr>
          <p:cNvPr id="144" name="CuadroTexto 96">
            <a:hlinkClick r:id="" action="ppaction://noaction"/>
            <a:extLst>
              <a:ext uri="{FF2B5EF4-FFF2-40B4-BE49-F238E27FC236}">
                <a16:creationId xmlns:a16="http://schemas.microsoft.com/office/drawing/2014/main" xmlns="" id="{EF79E7ED-3B9D-42CC-AF7A-AA05A07EA643}"/>
              </a:ext>
            </a:extLst>
          </p:cNvPr>
          <p:cNvSpPr txBox="1"/>
          <p:nvPr/>
        </p:nvSpPr>
        <p:spPr>
          <a:xfrm>
            <a:off x="8727883" y="3725894"/>
            <a:ext cx="59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C-3</a:t>
            </a:r>
          </a:p>
        </p:txBody>
      </p:sp>
      <p:sp>
        <p:nvSpPr>
          <p:cNvPr id="145" name="CuadroTexto 94">
            <a:extLst>
              <a:ext uri="{FF2B5EF4-FFF2-40B4-BE49-F238E27FC236}">
                <a16:creationId xmlns:a16="http://schemas.microsoft.com/office/drawing/2014/main" xmlns="" id="{591B28AB-9916-4EDE-BB98-959BDFD358E0}"/>
              </a:ext>
            </a:extLst>
          </p:cNvPr>
          <p:cNvSpPr txBox="1"/>
          <p:nvPr/>
        </p:nvSpPr>
        <p:spPr>
          <a:xfrm rot="21433347">
            <a:off x="7307784" y="3999886"/>
            <a:ext cx="701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PL-23415</a:t>
            </a:r>
          </a:p>
        </p:txBody>
      </p:sp>
      <p:sp>
        <p:nvSpPr>
          <p:cNvPr id="146" name="CuadroTexto 94">
            <a:extLst>
              <a:ext uri="{FF2B5EF4-FFF2-40B4-BE49-F238E27FC236}">
                <a16:creationId xmlns:a16="http://schemas.microsoft.com/office/drawing/2014/main" xmlns="" id="{1E0C7E6B-6688-456C-B2E1-B66C1B2A7AD3}"/>
              </a:ext>
            </a:extLst>
          </p:cNvPr>
          <p:cNvSpPr txBox="1"/>
          <p:nvPr/>
        </p:nvSpPr>
        <p:spPr>
          <a:xfrm rot="21433347">
            <a:off x="9204862" y="5248558"/>
            <a:ext cx="701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PL-24719</a:t>
            </a:r>
          </a:p>
        </p:txBody>
      </p:sp>
      <p:sp>
        <p:nvSpPr>
          <p:cNvPr id="147" name="CuadroTexto 94">
            <a:extLst>
              <a:ext uri="{FF2B5EF4-FFF2-40B4-BE49-F238E27FC236}">
                <a16:creationId xmlns:a16="http://schemas.microsoft.com/office/drawing/2014/main" xmlns="" id="{E603E353-9ED2-41C4-B046-265F5C38B6D1}"/>
              </a:ext>
            </a:extLst>
          </p:cNvPr>
          <p:cNvSpPr txBox="1"/>
          <p:nvPr/>
        </p:nvSpPr>
        <p:spPr>
          <a:xfrm rot="21433347">
            <a:off x="5497550" y="3305264"/>
            <a:ext cx="701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PL-24697</a:t>
            </a:r>
          </a:p>
        </p:txBody>
      </p:sp>
      <p:sp>
        <p:nvSpPr>
          <p:cNvPr id="148" name="CuadroTexto 94">
            <a:extLst>
              <a:ext uri="{FF2B5EF4-FFF2-40B4-BE49-F238E27FC236}">
                <a16:creationId xmlns:a16="http://schemas.microsoft.com/office/drawing/2014/main" xmlns="" id="{FAB13033-7B4B-4BDB-B9D0-C329119A88DD}"/>
              </a:ext>
            </a:extLst>
          </p:cNvPr>
          <p:cNvSpPr txBox="1"/>
          <p:nvPr/>
        </p:nvSpPr>
        <p:spPr>
          <a:xfrm rot="21433347">
            <a:off x="8788587" y="4049997"/>
            <a:ext cx="701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PL-23419</a:t>
            </a:r>
          </a:p>
        </p:txBody>
      </p:sp>
      <p:sp>
        <p:nvSpPr>
          <p:cNvPr id="149" name="CuadroTexto 94">
            <a:extLst>
              <a:ext uri="{FF2B5EF4-FFF2-40B4-BE49-F238E27FC236}">
                <a16:creationId xmlns:a16="http://schemas.microsoft.com/office/drawing/2014/main" xmlns="" id="{3B0E19F3-25B6-4AF5-8297-9249673BF3FE}"/>
              </a:ext>
            </a:extLst>
          </p:cNvPr>
          <p:cNvSpPr txBox="1"/>
          <p:nvPr/>
        </p:nvSpPr>
        <p:spPr>
          <a:xfrm rot="21433347">
            <a:off x="6710510" y="5953001"/>
            <a:ext cx="701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PL-23423</a:t>
            </a:r>
          </a:p>
        </p:txBody>
      </p:sp>
      <p:sp>
        <p:nvSpPr>
          <p:cNvPr id="150" name="CuadroTexto 94">
            <a:extLst>
              <a:ext uri="{FF2B5EF4-FFF2-40B4-BE49-F238E27FC236}">
                <a16:creationId xmlns:a16="http://schemas.microsoft.com/office/drawing/2014/main" xmlns="" id="{A77B4232-4267-415B-93A0-D9E4D25E8200}"/>
              </a:ext>
            </a:extLst>
          </p:cNvPr>
          <p:cNvSpPr txBox="1"/>
          <p:nvPr/>
        </p:nvSpPr>
        <p:spPr>
          <a:xfrm rot="21433347">
            <a:off x="5474671" y="4093333"/>
            <a:ext cx="792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TMP-1963 </a:t>
            </a:r>
          </a:p>
        </p:txBody>
      </p:sp>
      <p:sp>
        <p:nvSpPr>
          <p:cNvPr id="151" name="CuadroTexto 94">
            <a:extLst>
              <a:ext uri="{FF2B5EF4-FFF2-40B4-BE49-F238E27FC236}">
                <a16:creationId xmlns:a16="http://schemas.microsoft.com/office/drawing/2014/main" xmlns="" id="{FCB44F3D-ADE3-46E9-AF15-64F80788D3E6}"/>
              </a:ext>
            </a:extLst>
          </p:cNvPr>
          <p:cNvSpPr txBox="1"/>
          <p:nvPr/>
        </p:nvSpPr>
        <p:spPr>
          <a:xfrm rot="21433347">
            <a:off x="7855613" y="5122000"/>
            <a:ext cx="787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TMP-2485</a:t>
            </a:r>
          </a:p>
        </p:txBody>
      </p:sp>
      <p:sp>
        <p:nvSpPr>
          <p:cNvPr id="152" name="CuadroTexto 94">
            <a:extLst>
              <a:ext uri="{FF2B5EF4-FFF2-40B4-BE49-F238E27FC236}">
                <a16:creationId xmlns:a16="http://schemas.microsoft.com/office/drawing/2014/main" xmlns="" id="{ECE63864-B1F3-4A7E-8F11-47DFA99C890D}"/>
              </a:ext>
            </a:extLst>
          </p:cNvPr>
          <p:cNvSpPr txBox="1"/>
          <p:nvPr/>
        </p:nvSpPr>
        <p:spPr>
          <a:xfrm rot="21433347">
            <a:off x="8838695" y="5860087"/>
            <a:ext cx="787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TMP-2319</a:t>
            </a:r>
          </a:p>
        </p:txBody>
      </p:sp>
      <p:sp>
        <p:nvSpPr>
          <p:cNvPr id="153" name="CuadroTexto 94">
            <a:extLst>
              <a:ext uri="{FF2B5EF4-FFF2-40B4-BE49-F238E27FC236}">
                <a16:creationId xmlns:a16="http://schemas.microsoft.com/office/drawing/2014/main" xmlns="" id="{A3D71BB0-7B58-4D90-A383-C31749EC3D6D}"/>
              </a:ext>
            </a:extLst>
          </p:cNvPr>
          <p:cNvSpPr txBox="1"/>
          <p:nvPr/>
        </p:nvSpPr>
        <p:spPr>
          <a:xfrm>
            <a:off x="7843291" y="3332848"/>
            <a:ext cx="701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00" b="1" dirty="0">
                <a:solidFill>
                  <a:srgbClr val="C00000"/>
                </a:solidFill>
              </a:rPr>
              <a:t>PL-21966</a:t>
            </a:r>
          </a:p>
        </p:txBody>
      </p:sp>
      <p:pic>
        <p:nvPicPr>
          <p:cNvPr id="158" name="Imagen 157">
            <a:extLst>
              <a:ext uri="{FF2B5EF4-FFF2-40B4-BE49-F238E27FC236}">
                <a16:creationId xmlns:a16="http://schemas.microsoft.com/office/drawing/2014/main" xmlns="" id="{5BE42887-E8D7-4FD2-99A8-04E19AA5B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6142"/>
            <a:ext cx="12192000" cy="582530"/>
          </a:xfrm>
          <a:prstGeom prst="rect">
            <a:avLst/>
          </a:prstGeom>
        </p:spPr>
      </p:pic>
      <p:sp>
        <p:nvSpPr>
          <p:cNvPr id="159" name="CuadroTexto 158">
            <a:extLst>
              <a:ext uri="{FF2B5EF4-FFF2-40B4-BE49-F238E27FC236}">
                <a16:creationId xmlns:a16="http://schemas.microsoft.com/office/drawing/2014/main" xmlns="" id="{87824716-7FBB-4F0C-ACA1-5D65F4A0B5F5}"/>
              </a:ext>
            </a:extLst>
          </p:cNvPr>
          <p:cNvSpPr txBox="1"/>
          <p:nvPr/>
        </p:nvSpPr>
        <p:spPr>
          <a:xfrm>
            <a:off x="719667" y="91779"/>
            <a:ext cx="1077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DEL DELITO DE LA COMISARIA DE SOL DE ORO 2022 (TIPO A)</a:t>
            </a:r>
          </a:p>
        </p:txBody>
      </p:sp>
    </p:spTree>
    <p:extLst>
      <p:ext uri="{BB962C8B-B14F-4D97-AF65-F5344CB8AC3E}">
        <p14:creationId xmlns:p14="http://schemas.microsoft.com/office/powerpoint/2010/main" val="98184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5" descr="puntos-cardinale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06" y="1195497"/>
            <a:ext cx="857251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6" name="127 Grupo"/>
          <p:cNvGrpSpPr>
            <a:grpSpLocks/>
          </p:cNvGrpSpPr>
          <p:nvPr/>
        </p:nvGrpSpPr>
        <p:grpSpPr bwMode="auto">
          <a:xfrm>
            <a:off x="2235902" y="785214"/>
            <a:ext cx="7505700" cy="5916935"/>
            <a:chOff x="2992892" y="196893"/>
            <a:chExt cx="7123348" cy="6112417"/>
          </a:xfrm>
        </p:grpSpPr>
        <p:sp>
          <p:nvSpPr>
            <p:cNvPr id="17430" name="93 CuadroTexto"/>
            <p:cNvSpPr txBox="1">
              <a:spLocks noChangeArrowheads="1"/>
            </p:cNvSpPr>
            <p:nvPr/>
          </p:nvSpPr>
          <p:spPr bwMode="auto">
            <a:xfrm rot="4545021">
              <a:off x="4308000" y="4812614"/>
              <a:ext cx="675632" cy="32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PE" sz="1100" b="1">
                  <a:solidFill>
                    <a:srgbClr val="000000"/>
                  </a:solidFill>
                  <a:latin typeface="Arial Narrow" pitchFamily="34" charset="0"/>
                </a:rPr>
                <a:t>PLAYA </a:t>
              </a:r>
            </a:p>
            <a:p>
              <a:r>
                <a:rPr lang="es-PE" sz="1100" b="1">
                  <a:solidFill>
                    <a:srgbClr val="000000"/>
                  </a:solidFill>
                  <a:latin typeface="Arial Narrow" pitchFamily="34" charset="0"/>
                </a:rPr>
                <a:t>HONDABLE</a:t>
              </a:r>
            </a:p>
          </p:txBody>
        </p:sp>
        <p:sp>
          <p:nvSpPr>
            <p:cNvPr id="17431" name="93 CuadroTexto"/>
            <p:cNvSpPr txBox="1">
              <a:spLocks noChangeArrowheads="1"/>
            </p:cNvSpPr>
            <p:nvPr/>
          </p:nvSpPr>
          <p:spPr bwMode="auto">
            <a:xfrm rot="3018474">
              <a:off x="2994986" y="2009007"/>
              <a:ext cx="953835" cy="16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PE" sz="1100" b="1">
                  <a:solidFill>
                    <a:srgbClr val="000000"/>
                  </a:solidFill>
                  <a:latin typeface="Arial Narrow" pitchFamily="34" charset="0"/>
                </a:rPr>
                <a:t>PLAYA GRANDE</a:t>
              </a:r>
            </a:p>
          </p:txBody>
        </p:sp>
        <p:sp>
          <p:nvSpPr>
            <p:cNvPr id="17432" name="53 CuadroTexto"/>
            <p:cNvSpPr txBox="1">
              <a:spLocks noChangeArrowheads="1"/>
            </p:cNvSpPr>
            <p:nvPr/>
          </p:nvSpPr>
          <p:spPr bwMode="auto">
            <a:xfrm rot="4671025">
              <a:off x="2984548" y="3598638"/>
              <a:ext cx="1225619" cy="16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1100" b="1">
                  <a:solidFill>
                    <a:srgbClr val="000000"/>
                  </a:solidFill>
                  <a:latin typeface="Arial Narrow" pitchFamily="34" charset="0"/>
                </a:rPr>
                <a:t>OCEANO PACÍFICO</a:t>
              </a:r>
            </a:p>
          </p:txBody>
        </p:sp>
        <p:pic>
          <p:nvPicPr>
            <p:cNvPr id="17433" name="Imagen 5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688" y="2828586"/>
              <a:ext cx="63281" cy="776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4" name="93 CuadroTexto"/>
            <p:cNvSpPr txBox="1">
              <a:spLocks noChangeArrowheads="1"/>
            </p:cNvSpPr>
            <p:nvPr/>
          </p:nvSpPr>
          <p:spPr bwMode="auto">
            <a:xfrm rot="4164313">
              <a:off x="3849587" y="3653779"/>
              <a:ext cx="814733" cy="16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PE" sz="1100" b="1">
                  <a:solidFill>
                    <a:srgbClr val="000000"/>
                  </a:solidFill>
                  <a:latin typeface="Arial Narrow" pitchFamily="34" charset="0"/>
                </a:rPr>
                <a:t>PLAYA CHICA</a:t>
              </a:r>
            </a:p>
          </p:txBody>
        </p:sp>
        <p:sp>
          <p:nvSpPr>
            <p:cNvPr id="137" name="53 CuadroTexto"/>
            <p:cNvSpPr txBox="1">
              <a:spLocks noChangeArrowheads="1"/>
            </p:cNvSpPr>
            <p:nvPr/>
          </p:nvSpPr>
          <p:spPr bwMode="auto">
            <a:xfrm rot="18162840">
              <a:off x="6873715" y="2625621"/>
              <a:ext cx="701897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MX" sz="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</a:rPr>
                <a:t> AV. BERTELLO</a:t>
              </a:r>
            </a:p>
          </p:txBody>
        </p:sp>
        <p:pic>
          <p:nvPicPr>
            <p:cNvPr id="17436" name="Imagen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9579" l="0" r="98527">
                          <a14:backgroundMark x1="25046" y1="93053" x2="37569" y2="97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892" y="196893"/>
              <a:ext cx="7123348" cy="61124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5" name="53 CuadroTexto"/>
            <p:cNvSpPr txBox="1">
              <a:spLocks noChangeArrowheads="1"/>
            </p:cNvSpPr>
            <p:nvPr/>
          </p:nvSpPr>
          <p:spPr bwMode="auto">
            <a:xfrm rot="20798414">
              <a:off x="4947092" y="898448"/>
              <a:ext cx="928084" cy="29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MX" sz="1050" b="1" dirty="0">
                  <a:solidFill>
                    <a:prstClr val="black"/>
                  </a:solidFill>
                  <a:latin typeface="Arial Narrow" pitchFamily="34" charset="0"/>
                </a:rPr>
                <a:t>        </a:t>
              </a:r>
              <a:r>
                <a:rPr lang="es-MX" sz="800" b="1" dirty="0">
                  <a:solidFill>
                    <a:prstClr val="black"/>
                  </a:solidFill>
                  <a:latin typeface="Arial Narrow" pitchFamily="34" charset="0"/>
                </a:rPr>
                <a:t>AA.HH</a:t>
              </a:r>
            </a:p>
            <a:p>
              <a:pPr eaLnBrk="1" hangingPunct="1">
                <a:defRPr/>
              </a:pPr>
              <a:r>
                <a:rPr lang="es-MX" sz="800" b="1" dirty="0">
                  <a:solidFill>
                    <a:prstClr val="black"/>
                  </a:solidFill>
                  <a:latin typeface="Arial Narrow" pitchFamily="34" charset="0"/>
                </a:rPr>
                <a:t>NUEVA ESTRELLA</a:t>
              </a:r>
            </a:p>
          </p:txBody>
        </p:sp>
        <p:sp>
          <p:nvSpPr>
            <p:cNvPr id="17454" name="53 CuadroTexto"/>
            <p:cNvSpPr txBox="1">
              <a:spLocks noChangeArrowheads="1"/>
            </p:cNvSpPr>
            <p:nvPr/>
          </p:nvSpPr>
          <p:spPr bwMode="auto">
            <a:xfrm rot="19652484">
              <a:off x="5991654" y="1081469"/>
              <a:ext cx="485309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  </a:t>
              </a:r>
              <a:r>
                <a:rPr lang="es-MX" sz="800" b="1" dirty="0">
                  <a:solidFill>
                    <a:srgbClr val="000000"/>
                  </a:solidFill>
                  <a:latin typeface="Arial Narrow" pitchFamily="34" charset="0"/>
                </a:rPr>
                <a:t>ASOC.VIV.</a:t>
              </a:r>
            </a:p>
            <a:p>
              <a:r>
                <a:rPr lang="es-MX" sz="800" b="1" dirty="0">
                  <a:solidFill>
                    <a:srgbClr val="000000"/>
                  </a:solidFill>
                  <a:latin typeface="Arial Narrow" pitchFamily="34" charset="0"/>
                </a:rPr>
                <a:t>LAS BRISAS</a:t>
              </a:r>
            </a:p>
          </p:txBody>
        </p:sp>
        <p:sp>
          <p:nvSpPr>
            <p:cNvPr id="17458" name="53 CuadroTexto"/>
            <p:cNvSpPr txBox="1">
              <a:spLocks noChangeArrowheads="1"/>
            </p:cNvSpPr>
            <p:nvPr/>
          </p:nvSpPr>
          <p:spPr bwMode="auto">
            <a:xfrm rot="19202539">
              <a:off x="7825021" y="2228977"/>
              <a:ext cx="622230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600" b="1">
                  <a:solidFill>
                    <a:srgbClr val="000000"/>
                  </a:solidFill>
                  <a:latin typeface="Arial Narrow" pitchFamily="34" charset="0"/>
                </a:rPr>
                <a:t>  </a:t>
              </a:r>
              <a:r>
                <a:rPr lang="es-MX" sz="800" b="1">
                  <a:solidFill>
                    <a:srgbClr val="000000"/>
                  </a:solidFill>
                  <a:latin typeface="Arial Narrow" pitchFamily="34" charset="0"/>
                </a:rPr>
                <a:t>URB.RES. </a:t>
              </a:r>
            </a:p>
            <a:p>
              <a:r>
                <a:rPr lang="es-MX" sz="800" b="1">
                  <a:solidFill>
                    <a:srgbClr val="000000"/>
                  </a:solidFill>
                  <a:latin typeface="Arial Narrow" pitchFamily="34" charset="0"/>
                </a:rPr>
                <a:t>LOS PORTALES</a:t>
              </a:r>
              <a:endParaRPr lang="es-MX" sz="8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7459" name="53 CuadroTexto"/>
            <p:cNvSpPr txBox="1">
              <a:spLocks noChangeArrowheads="1"/>
            </p:cNvSpPr>
            <p:nvPr/>
          </p:nvSpPr>
          <p:spPr bwMode="auto">
            <a:xfrm>
              <a:off x="6394773" y="3004214"/>
              <a:ext cx="613102" cy="2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900" b="1" dirty="0">
                  <a:solidFill>
                    <a:srgbClr val="000000"/>
                  </a:solidFill>
                  <a:latin typeface="Arial Narrow" pitchFamily="34" charset="0"/>
                </a:rPr>
                <a:t>AA.HH. GOLF</a:t>
              </a:r>
            </a:p>
            <a:p>
              <a:r>
                <a:rPr lang="es-MX" sz="900" b="1" dirty="0">
                  <a:solidFill>
                    <a:srgbClr val="000000"/>
                  </a:solidFill>
                  <a:latin typeface="Arial Narrow" pitchFamily="34" charset="0"/>
                </a:rPr>
                <a:t>DE STA.ROSA</a:t>
              </a:r>
            </a:p>
          </p:txBody>
        </p:sp>
        <p:sp>
          <p:nvSpPr>
            <p:cNvPr id="17460" name="53 CuadroTexto"/>
            <p:cNvSpPr txBox="1">
              <a:spLocks noChangeArrowheads="1"/>
            </p:cNvSpPr>
            <p:nvPr/>
          </p:nvSpPr>
          <p:spPr bwMode="auto">
            <a:xfrm>
              <a:off x="7027611" y="3335969"/>
              <a:ext cx="459446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800" b="1">
                  <a:solidFill>
                    <a:srgbClr val="000000"/>
                  </a:solidFill>
                  <a:latin typeface="Arial Narrow" pitchFamily="34" charset="0"/>
                </a:rPr>
                <a:t>AA.HH. LAS</a:t>
              </a:r>
            </a:p>
            <a:p>
              <a:r>
                <a:rPr lang="es-MX" sz="800" b="1">
                  <a:solidFill>
                    <a:srgbClr val="000000"/>
                  </a:solidFill>
                  <a:latin typeface="Arial Narrow" pitchFamily="34" charset="0"/>
                </a:rPr>
                <a:t>BRISAS</a:t>
              </a:r>
            </a:p>
          </p:txBody>
        </p:sp>
        <p:sp>
          <p:nvSpPr>
            <p:cNvPr id="17461" name="53 CuadroTexto"/>
            <p:cNvSpPr txBox="1">
              <a:spLocks noChangeArrowheads="1"/>
            </p:cNvSpPr>
            <p:nvPr/>
          </p:nvSpPr>
          <p:spPr bwMode="auto">
            <a:xfrm>
              <a:off x="5852625" y="3305947"/>
              <a:ext cx="520299" cy="2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ASOC.KARTOD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STA. ROSA</a:t>
              </a:r>
            </a:p>
          </p:txBody>
        </p:sp>
        <p:sp>
          <p:nvSpPr>
            <p:cNvPr id="17462" name="53 CuadroTexto"/>
            <p:cNvSpPr txBox="1">
              <a:spLocks noChangeArrowheads="1"/>
            </p:cNvSpPr>
            <p:nvPr/>
          </p:nvSpPr>
          <p:spPr bwMode="auto">
            <a:xfrm>
              <a:off x="6485602" y="3588516"/>
              <a:ext cx="395550" cy="2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AA.HH. LA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ARBOLEDA</a:t>
              </a:r>
            </a:p>
          </p:txBody>
        </p:sp>
        <p:sp>
          <p:nvSpPr>
            <p:cNvPr id="17463" name="53 CuadroTexto"/>
            <p:cNvSpPr txBox="1">
              <a:spLocks noChangeArrowheads="1"/>
            </p:cNvSpPr>
            <p:nvPr/>
          </p:nvSpPr>
          <p:spPr bwMode="auto">
            <a:xfrm>
              <a:off x="7017207" y="3800546"/>
              <a:ext cx="459446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800" b="1" dirty="0">
                  <a:solidFill>
                    <a:srgbClr val="000000"/>
                  </a:solidFill>
                  <a:latin typeface="Arial Narrow" pitchFamily="34" charset="0"/>
                </a:rPr>
                <a:t>AA.HH. LAS</a:t>
              </a:r>
            </a:p>
            <a:p>
              <a:r>
                <a:rPr lang="es-MX" sz="800" b="1" dirty="0">
                  <a:solidFill>
                    <a:srgbClr val="000000"/>
                  </a:solidFill>
                  <a:latin typeface="Arial Narrow" pitchFamily="34" charset="0"/>
                </a:rPr>
                <a:t>COLINAS</a:t>
              </a:r>
            </a:p>
          </p:txBody>
        </p:sp>
        <p:sp>
          <p:nvSpPr>
            <p:cNvPr id="17464" name="53 CuadroTexto"/>
            <p:cNvSpPr txBox="1">
              <a:spLocks noChangeArrowheads="1"/>
            </p:cNvSpPr>
            <p:nvPr/>
          </p:nvSpPr>
          <p:spPr bwMode="auto">
            <a:xfrm>
              <a:off x="5998496" y="4023878"/>
              <a:ext cx="471617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800" b="1" dirty="0">
                  <a:solidFill>
                    <a:srgbClr val="000000"/>
                  </a:solidFill>
                  <a:latin typeface="Arial Narrow" pitchFamily="34" charset="0"/>
                </a:rPr>
                <a:t>ASOC. </a:t>
              </a:r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LOS</a:t>
              </a:r>
              <a:endParaRPr lang="es-MX" sz="800" b="1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r>
                <a:rPr lang="es-MX" sz="800" b="1" dirty="0">
                  <a:solidFill>
                    <a:srgbClr val="000000"/>
                  </a:solidFill>
                  <a:latin typeface="Arial Narrow" pitchFamily="34" charset="0"/>
                </a:rPr>
                <a:t>GIRASOLES</a:t>
              </a:r>
            </a:p>
          </p:txBody>
        </p:sp>
        <p:sp>
          <p:nvSpPr>
            <p:cNvPr id="17465" name="53 CuadroTexto"/>
            <p:cNvSpPr txBox="1">
              <a:spLocks noChangeArrowheads="1"/>
            </p:cNvSpPr>
            <p:nvPr/>
          </p:nvSpPr>
          <p:spPr bwMode="auto">
            <a:xfrm rot="20948058">
              <a:off x="7360739" y="4184827"/>
              <a:ext cx="471617" cy="2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AA.HH. HIJOS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ARBOLEDA</a:t>
              </a:r>
            </a:p>
          </p:txBody>
        </p:sp>
        <p:sp>
          <p:nvSpPr>
            <p:cNvPr id="17466" name="53 CuadroTexto"/>
            <p:cNvSpPr txBox="1">
              <a:spLocks noChangeArrowheads="1"/>
            </p:cNvSpPr>
            <p:nvPr/>
          </p:nvSpPr>
          <p:spPr bwMode="auto">
            <a:xfrm rot="2682184">
              <a:off x="7761282" y="3317392"/>
              <a:ext cx="468574" cy="2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ASOC.VIV. LA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PRODCTIVA</a:t>
              </a:r>
            </a:p>
          </p:txBody>
        </p:sp>
        <p:sp>
          <p:nvSpPr>
            <p:cNvPr id="17467" name="53 CuadroTexto"/>
            <p:cNvSpPr txBox="1">
              <a:spLocks noChangeArrowheads="1"/>
            </p:cNvSpPr>
            <p:nvPr/>
          </p:nvSpPr>
          <p:spPr bwMode="auto">
            <a:xfrm rot="20846397">
              <a:off x="8780633" y="3565258"/>
              <a:ext cx="686127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600" b="1" dirty="0">
                  <a:solidFill>
                    <a:srgbClr val="000000"/>
                  </a:solidFill>
                  <a:latin typeface="Arial Narrow" pitchFamily="34" charset="0"/>
                </a:rPr>
                <a:t>  </a:t>
              </a:r>
              <a:r>
                <a:rPr lang="es-MX" sz="800" b="1" dirty="0">
                  <a:solidFill>
                    <a:srgbClr val="000000"/>
                  </a:solidFill>
                  <a:latin typeface="Arial Narrow" pitchFamily="34" charset="0"/>
                </a:rPr>
                <a:t>AA.HH.HIJOS DE</a:t>
              </a:r>
            </a:p>
            <a:p>
              <a:r>
                <a:rPr lang="es-MX" sz="800" b="1" dirty="0">
                  <a:solidFill>
                    <a:srgbClr val="000000"/>
                  </a:solidFill>
                  <a:latin typeface="Arial Narrow" pitchFamily="34" charset="0"/>
                </a:rPr>
                <a:t> VILLA HERMOSA</a:t>
              </a:r>
              <a:endParaRPr lang="es-MX" sz="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7468" name="53 CuadroTexto"/>
            <p:cNvSpPr txBox="1">
              <a:spLocks noChangeArrowheads="1"/>
            </p:cNvSpPr>
            <p:nvPr/>
          </p:nvSpPr>
          <p:spPr bwMode="auto">
            <a:xfrm rot="19626016">
              <a:off x="9163201" y="2934444"/>
              <a:ext cx="676999" cy="2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ASOC.VIV. VIRGEN 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DEL LORETO (FAP) </a:t>
              </a:r>
            </a:p>
          </p:txBody>
        </p:sp>
        <p:sp>
          <p:nvSpPr>
            <p:cNvPr id="17469" name="53 CuadroTexto"/>
            <p:cNvSpPr txBox="1">
              <a:spLocks noChangeArrowheads="1"/>
            </p:cNvSpPr>
            <p:nvPr/>
          </p:nvSpPr>
          <p:spPr bwMode="auto">
            <a:xfrm rot="19296985">
              <a:off x="8260802" y="2358142"/>
              <a:ext cx="771322" cy="2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ASASO.VIV. ALAMEDA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DEL NORTE</a:t>
              </a:r>
            </a:p>
          </p:txBody>
        </p:sp>
        <p:sp>
          <p:nvSpPr>
            <p:cNvPr id="17470" name="53 CuadroTexto"/>
            <p:cNvSpPr txBox="1">
              <a:spLocks noChangeArrowheads="1"/>
            </p:cNvSpPr>
            <p:nvPr/>
          </p:nvSpPr>
          <p:spPr bwMode="auto">
            <a:xfrm rot="848189">
              <a:off x="8665305" y="3144245"/>
              <a:ext cx="404678" cy="2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>
                  <a:solidFill>
                    <a:srgbClr val="000000"/>
                  </a:solidFill>
                  <a:latin typeface="Arial Narrow" pitchFamily="34" charset="0"/>
                </a:rPr>
                <a:t>AA.HH. LOS</a:t>
              </a:r>
            </a:p>
            <a:p>
              <a:r>
                <a:rPr lang="es-MX" sz="700" b="1">
                  <a:solidFill>
                    <a:srgbClr val="000000"/>
                  </a:solidFill>
                  <a:latin typeface="Arial Narrow" pitchFamily="34" charset="0"/>
                </a:rPr>
                <a:t>JARDINES</a:t>
              </a:r>
            </a:p>
          </p:txBody>
        </p:sp>
        <p:sp>
          <p:nvSpPr>
            <p:cNvPr id="17471" name="53 CuadroTexto"/>
            <p:cNvSpPr txBox="1">
              <a:spLocks noChangeArrowheads="1"/>
            </p:cNvSpPr>
            <p:nvPr/>
          </p:nvSpPr>
          <p:spPr bwMode="auto">
            <a:xfrm rot="19102789">
              <a:off x="8478453" y="2587648"/>
              <a:ext cx="754586" cy="33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ASOC.VIV. SR DE LOS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MILAGROS 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(CAMPAMENTO)</a:t>
              </a:r>
            </a:p>
          </p:txBody>
        </p:sp>
        <p:sp>
          <p:nvSpPr>
            <p:cNvPr id="17472" name="53 CuadroTexto"/>
            <p:cNvSpPr txBox="1">
              <a:spLocks noChangeArrowheads="1"/>
            </p:cNvSpPr>
            <p:nvPr/>
          </p:nvSpPr>
          <p:spPr bwMode="auto">
            <a:xfrm rot="18887585">
              <a:off x="7941212" y="1745680"/>
              <a:ext cx="506725" cy="175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600" b="1">
                  <a:solidFill>
                    <a:srgbClr val="000000"/>
                  </a:solidFill>
                </a:rPr>
                <a:t>ASOC.VIV. </a:t>
              </a:r>
            </a:p>
            <a:p>
              <a:r>
                <a:rPr lang="es-MX" sz="600" b="1">
                  <a:solidFill>
                    <a:srgbClr val="000000"/>
                  </a:solidFill>
                </a:rPr>
                <a:t>COVITIOMAR</a:t>
              </a:r>
            </a:p>
          </p:txBody>
        </p:sp>
        <p:sp>
          <p:nvSpPr>
            <p:cNvPr id="17473" name="53 CuadroTexto"/>
            <p:cNvSpPr txBox="1">
              <a:spLocks noChangeArrowheads="1"/>
            </p:cNvSpPr>
            <p:nvPr/>
          </p:nvSpPr>
          <p:spPr bwMode="auto">
            <a:xfrm rot="18839444">
              <a:off x="7569147" y="1432784"/>
              <a:ext cx="614363" cy="20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  ASOC. RAMON 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CASTILLA</a:t>
              </a:r>
            </a:p>
          </p:txBody>
        </p:sp>
        <p:sp>
          <p:nvSpPr>
            <p:cNvPr id="17475" name="53 CuadroTexto"/>
            <p:cNvSpPr txBox="1">
              <a:spLocks noChangeArrowheads="1"/>
            </p:cNvSpPr>
            <p:nvPr/>
          </p:nvSpPr>
          <p:spPr bwMode="auto">
            <a:xfrm rot="18847254">
              <a:off x="6251897" y="1224903"/>
              <a:ext cx="824669" cy="20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ASOC.VIV. PORTALES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 DE SANTA ROSA</a:t>
              </a:r>
              <a:endParaRPr lang="es-MX" sz="9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7476" name="53 CuadroTexto"/>
            <p:cNvSpPr txBox="1">
              <a:spLocks noChangeArrowheads="1"/>
            </p:cNvSpPr>
            <p:nvPr/>
          </p:nvSpPr>
          <p:spPr bwMode="auto">
            <a:xfrm rot="2810949">
              <a:off x="4920667" y="3028388"/>
              <a:ext cx="634235" cy="23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800" b="1">
                  <a:solidFill>
                    <a:srgbClr val="000000"/>
                  </a:solidFill>
                  <a:latin typeface="Arial Narrow" pitchFamily="34" charset="0"/>
                </a:rPr>
                <a:t>CONTRY CLUB</a:t>
              </a:r>
            </a:p>
            <a:p>
              <a:r>
                <a:rPr lang="es-MX" sz="800" b="1">
                  <a:solidFill>
                    <a:srgbClr val="000000"/>
                  </a:solidFill>
                  <a:latin typeface="Arial Narrow" pitchFamily="34" charset="0"/>
                </a:rPr>
                <a:t>BALNEARIO</a:t>
              </a:r>
            </a:p>
          </p:txBody>
        </p:sp>
        <p:sp>
          <p:nvSpPr>
            <p:cNvPr id="17477" name="53 CuadroTexto"/>
            <p:cNvSpPr txBox="1">
              <a:spLocks noChangeArrowheads="1"/>
            </p:cNvSpPr>
            <p:nvPr/>
          </p:nvSpPr>
          <p:spPr bwMode="auto">
            <a:xfrm rot="20978757">
              <a:off x="5365925" y="2120221"/>
              <a:ext cx="568982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800" b="1">
                  <a:solidFill>
                    <a:srgbClr val="000000"/>
                  </a:solidFill>
                  <a:latin typeface="Arial Narrow" pitchFamily="34" charset="0"/>
                </a:rPr>
                <a:t>URB. LOS</a:t>
              </a:r>
            </a:p>
            <a:p>
              <a:r>
                <a:rPr lang="es-MX" sz="800" b="1">
                  <a:solidFill>
                    <a:srgbClr val="000000"/>
                  </a:solidFill>
                  <a:latin typeface="Arial Narrow" pitchFamily="34" charset="0"/>
                </a:rPr>
                <a:t>EDUCADORES</a:t>
              </a:r>
            </a:p>
          </p:txBody>
        </p:sp>
        <p:sp>
          <p:nvSpPr>
            <p:cNvPr id="17478" name="53 CuadroTexto"/>
            <p:cNvSpPr txBox="1">
              <a:spLocks noChangeArrowheads="1"/>
            </p:cNvSpPr>
            <p:nvPr/>
          </p:nvSpPr>
          <p:spPr bwMode="auto">
            <a:xfrm>
              <a:off x="6152931" y="2065616"/>
              <a:ext cx="401635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800" b="1">
                  <a:solidFill>
                    <a:srgbClr val="000000"/>
                  </a:solidFill>
                  <a:latin typeface="Arial Narrow" pitchFamily="34" charset="0"/>
                </a:rPr>
                <a:t>URB. STA.</a:t>
              </a:r>
            </a:p>
            <a:p>
              <a:r>
                <a:rPr lang="es-MX" sz="800" b="1">
                  <a:solidFill>
                    <a:srgbClr val="000000"/>
                  </a:solidFill>
                  <a:latin typeface="Arial Narrow" pitchFamily="34" charset="0"/>
                </a:rPr>
                <a:t>ROSA</a:t>
              </a:r>
            </a:p>
          </p:txBody>
        </p:sp>
        <p:sp>
          <p:nvSpPr>
            <p:cNvPr id="17479" name="53 CuadroTexto"/>
            <p:cNvSpPr txBox="1">
              <a:spLocks noChangeArrowheads="1"/>
            </p:cNvSpPr>
            <p:nvPr/>
          </p:nvSpPr>
          <p:spPr bwMode="auto">
            <a:xfrm rot="1780650">
              <a:off x="6414866" y="2370864"/>
              <a:ext cx="667870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800" b="1" dirty="0">
                  <a:solidFill>
                    <a:srgbClr val="000000"/>
                  </a:solidFill>
                  <a:latin typeface="Arial Narrow" pitchFamily="34" charset="0"/>
                </a:rPr>
                <a:t>ASOC.DE TRABA</a:t>
              </a:r>
            </a:p>
            <a:p>
              <a:r>
                <a:rPr lang="es-MX" sz="800" b="1" dirty="0">
                  <a:solidFill>
                    <a:srgbClr val="000000"/>
                  </a:solidFill>
                  <a:latin typeface="Arial Narrow" pitchFamily="34" charset="0"/>
                </a:rPr>
                <a:t>DEL MTC</a:t>
              </a:r>
            </a:p>
          </p:txBody>
        </p:sp>
        <p:sp>
          <p:nvSpPr>
            <p:cNvPr id="183" name="53 CuadroTexto"/>
            <p:cNvSpPr txBox="1">
              <a:spLocks noChangeArrowheads="1"/>
            </p:cNvSpPr>
            <p:nvPr/>
          </p:nvSpPr>
          <p:spPr bwMode="auto">
            <a:xfrm rot="20625824">
              <a:off x="8245666" y="4551858"/>
              <a:ext cx="517257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MX" sz="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</a:rPr>
                <a:t> ASOC HIJOS</a:t>
              </a:r>
            </a:p>
            <a:p>
              <a:pPr eaLnBrk="1" hangingPunct="1">
                <a:defRPr/>
              </a:pPr>
              <a:r>
                <a:rPr lang="es-MX" sz="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</a:rPr>
                <a:t>DE PROFAM</a:t>
              </a:r>
            </a:p>
          </p:txBody>
        </p:sp>
        <p:sp>
          <p:nvSpPr>
            <p:cNvPr id="184" name="53 CuadroTexto"/>
            <p:cNvSpPr txBox="1">
              <a:spLocks noChangeArrowheads="1"/>
            </p:cNvSpPr>
            <p:nvPr/>
          </p:nvSpPr>
          <p:spPr bwMode="auto">
            <a:xfrm rot="20625824">
              <a:off x="7355338" y="5247196"/>
              <a:ext cx="602452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MX" sz="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</a:rPr>
                <a:t> ASOCPRO .VIV</a:t>
              </a:r>
            </a:p>
            <a:p>
              <a:pPr eaLnBrk="1" hangingPunct="1">
                <a:defRPr/>
              </a:pPr>
              <a:r>
                <a:rPr lang="es-MX" sz="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</a:rPr>
                <a:t>PROFAM</a:t>
              </a:r>
            </a:p>
          </p:txBody>
        </p:sp>
        <p:sp>
          <p:nvSpPr>
            <p:cNvPr id="185" name="53 CuadroTexto"/>
            <p:cNvSpPr txBox="1">
              <a:spLocks noChangeArrowheads="1"/>
            </p:cNvSpPr>
            <p:nvPr/>
          </p:nvSpPr>
          <p:spPr bwMode="auto">
            <a:xfrm rot="20625824">
              <a:off x="6473219" y="5232436"/>
              <a:ext cx="807834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MX" sz="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</a:rPr>
                <a:t> ASOC. EL MIRADOR</a:t>
              </a:r>
            </a:p>
            <a:p>
              <a:pPr eaLnBrk="1" hangingPunct="1">
                <a:defRPr/>
              </a:pPr>
              <a:r>
                <a:rPr lang="es-MX" sz="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</a:rPr>
                <a:t>DE PROFAM</a:t>
              </a:r>
            </a:p>
          </p:txBody>
        </p:sp>
        <p:sp>
          <p:nvSpPr>
            <p:cNvPr id="186" name="53 CuadroTexto"/>
            <p:cNvSpPr txBox="1">
              <a:spLocks noChangeArrowheads="1"/>
            </p:cNvSpPr>
            <p:nvPr/>
          </p:nvSpPr>
          <p:spPr bwMode="auto">
            <a:xfrm>
              <a:off x="5651741" y="5437512"/>
              <a:ext cx="429019" cy="25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MX" sz="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</a:rPr>
                <a:t> ASOC.VIV.</a:t>
              </a:r>
            </a:p>
            <a:p>
              <a:pPr eaLnBrk="1" hangingPunct="1">
                <a:defRPr/>
              </a:pPr>
              <a:r>
                <a:rPr lang="es-MX" sz="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 Narrow" pitchFamily="34" charset="0"/>
                </a:rPr>
                <a:t>ADESEP</a:t>
              </a:r>
            </a:p>
          </p:txBody>
        </p:sp>
        <p:sp>
          <p:nvSpPr>
            <p:cNvPr id="17474" name="53 CuadroTexto"/>
            <p:cNvSpPr txBox="1">
              <a:spLocks noChangeArrowheads="1"/>
            </p:cNvSpPr>
            <p:nvPr/>
          </p:nvSpPr>
          <p:spPr bwMode="auto">
            <a:xfrm rot="18844597">
              <a:off x="7285452" y="1117680"/>
              <a:ext cx="554747" cy="20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ASOC. SANTA </a:t>
              </a:r>
            </a:p>
            <a:p>
              <a:r>
                <a:rPr lang="es-MX" sz="700" b="1" dirty="0">
                  <a:solidFill>
                    <a:srgbClr val="000000"/>
                  </a:solidFill>
                  <a:latin typeface="Arial Narrow" pitchFamily="34" charset="0"/>
                </a:rPr>
                <a:t>ROSA DE LIMA</a:t>
              </a:r>
            </a:p>
          </p:txBody>
        </p:sp>
      </p:grpSp>
      <p:sp>
        <p:nvSpPr>
          <p:cNvPr id="7" name="Forma libre 6"/>
          <p:cNvSpPr/>
          <p:nvPr/>
        </p:nvSpPr>
        <p:spPr>
          <a:xfrm>
            <a:off x="4345637" y="2557270"/>
            <a:ext cx="4124829" cy="2022576"/>
          </a:xfrm>
          <a:custGeom>
            <a:avLst/>
            <a:gdLst>
              <a:gd name="connsiteX0" fmla="*/ 0 w 3978876"/>
              <a:gd name="connsiteY0" fmla="*/ 1985319 h 1985319"/>
              <a:gd name="connsiteX1" fmla="*/ 568411 w 3978876"/>
              <a:gd name="connsiteY1" fmla="*/ 1729946 h 1985319"/>
              <a:gd name="connsiteX2" fmla="*/ 543697 w 3978876"/>
              <a:gd name="connsiteY2" fmla="*/ 1598141 h 1985319"/>
              <a:gd name="connsiteX3" fmla="*/ 766119 w 3978876"/>
              <a:gd name="connsiteY3" fmla="*/ 1524000 h 1985319"/>
              <a:gd name="connsiteX4" fmla="*/ 708454 w 3978876"/>
              <a:gd name="connsiteY4" fmla="*/ 1309816 h 1985319"/>
              <a:gd name="connsiteX5" fmla="*/ 848497 w 3978876"/>
              <a:gd name="connsiteY5" fmla="*/ 1145060 h 1985319"/>
              <a:gd name="connsiteX6" fmla="*/ 840260 w 3978876"/>
              <a:gd name="connsiteY6" fmla="*/ 584887 h 1985319"/>
              <a:gd name="connsiteX7" fmla="*/ 1449860 w 3978876"/>
              <a:gd name="connsiteY7" fmla="*/ 428368 h 1985319"/>
              <a:gd name="connsiteX8" fmla="*/ 2108887 w 3978876"/>
              <a:gd name="connsiteY8" fmla="*/ 757881 h 1985319"/>
              <a:gd name="connsiteX9" fmla="*/ 2759676 w 3978876"/>
              <a:gd name="connsiteY9" fmla="*/ 906162 h 1985319"/>
              <a:gd name="connsiteX10" fmla="*/ 3978876 w 3978876"/>
              <a:gd name="connsiteY10" fmla="*/ 0 h 198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8876" h="1985319">
                <a:moveTo>
                  <a:pt x="0" y="1985319"/>
                </a:moveTo>
                <a:cubicBezTo>
                  <a:pt x="238897" y="1889897"/>
                  <a:pt x="477795" y="1794476"/>
                  <a:pt x="568411" y="1729946"/>
                </a:cubicBezTo>
                <a:cubicBezTo>
                  <a:pt x="659027" y="1665416"/>
                  <a:pt x="510746" y="1632465"/>
                  <a:pt x="543697" y="1598141"/>
                </a:cubicBezTo>
                <a:cubicBezTo>
                  <a:pt x="576648" y="1563817"/>
                  <a:pt x="738660" y="1572054"/>
                  <a:pt x="766119" y="1524000"/>
                </a:cubicBezTo>
                <a:cubicBezTo>
                  <a:pt x="793578" y="1475946"/>
                  <a:pt x="694724" y="1372973"/>
                  <a:pt x="708454" y="1309816"/>
                </a:cubicBezTo>
                <a:cubicBezTo>
                  <a:pt x="722184" y="1246659"/>
                  <a:pt x="826529" y="1265881"/>
                  <a:pt x="848497" y="1145060"/>
                </a:cubicBezTo>
                <a:cubicBezTo>
                  <a:pt x="870465" y="1024239"/>
                  <a:pt x="740033" y="704336"/>
                  <a:pt x="840260" y="584887"/>
                </a:cubicBezTo>
                <a:cubicBezTo>
                  <a:pt x="940487" y="465438"/>
                  <a:pt x="1238422" y="399536"/>
                  <a:pt x="1449860" y="428368"/>
                </a:cubicBezTo>
                <a:cubicBezTo>
                  <a:pt x="1661298" y="457200"/>
                  <a:pt x="1890584" y="678249"/>
                  <a:pt x="2108887" y="757881"/>
                </a:cubicBezTo>
                <a:cubicBezTo>
                  <a:pt x="2327190" y="837513"/>
                  <a:pt x="2448011" y="1032475"/>
                  <a:pt x="2759676" y="906162"/>
                </a:cubicBezTo>
                <a:cubicBezTo>
                  <a:pt x="3071341" y="779849"/>
                  <a:pt x="3525108" y="389924"/>
                  <a:pt x="3978876" y="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2" name="Conector recto 11"/>
          <p:cNvCxnSpPr/>
          <p:nvPr/>
        </p:nvCxnSpPr>
        <p:spPr>
          <a:xfrm>
            <a:off x="7214369" y="1340261"/>
            <a:ext cx="2418818" cy="214573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6878235" y="1315660"/>
            <a:ext cx="368879" cy="26757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/>
          <p:cNvCxnSpPr/>
          <p:nvPr/>
        </p:nvCxnSpPr>
        <p:spPr>
          <a:xfrm flipH="1" flipV="1">
            <a:off x="6420503" y="1292949"/>
            <a:ext cx="507519" cy="27264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108"/>
          <p:cNvCxnSpPr/>
          <p:nvPr/>
        </p:nvCxnSpPr>
        <p:spPr>
          <a:xfrm flipH="1">
            <a:off x="6202415" y="1292776"/>
            <a:ext cx="286347" cy="21429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/>
          <p:cNvCxnSpPr/>
          <p:nvPr/>
        </p:nvCxnSpPr>
        <p:spPr>
          <a:xfrm flipH="1" flipV="1">
            <a:off x="5597074" y="1467267"/>
            <a:ext cx="640557" cy="439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/>
          <p:cNvCxnSpPr/>
          <p:nvPr/>
        </p:nvCxnSpPr>
        <p:spPr>
          <a:xfrm flipH="1" flipV="1">
            <a:off x="5132187" y="1197398"/>
            <a:ext cx="464887" cy="26385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/>
          <p:cNvCxnSpPr/>
          <p:nvPr/>
        </p:nvCxnSpPr>
        <p:spPr>
          <a:xfrm flipH="1">
            <a:off x="4587314" y="1199022"/>
            <a:ext cx="553241" cy="11663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/>
          <p:cNvCxnSpPr/>
          <p:nvPr/>
        </p:nvCxnSpPr>
        <p:spPr>
          <a:xfrm flipH="1" flipV="1">
            <a:off x="3835850" y="1211812"/>
            <a:ext cx="780439" cy="11497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/>
          <p:cNvCxnSpPr/>
          <p:nvPr/>
        </p:nvCxnSpPr>
        <p:spPr>
          <a:xfrm flipH="1">
            <a:off x="3104320" y="1205418"/>
            <a:ext cx="766510" cy="8735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125"/>
          <p:cNvCxnSpPr/>
          <p:nvPr/>
        </p:nvCxnSpPr>
        <p:spPr>
          <a:xfrm flipH="1">
            <a:off x="2439757" y="1273535"/>
            <a:ext cx="740108" cy="20072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127"/>
          <p:cNvCxnSpPr/>
          <p:nvPr/>
        </p:nvCxnSpPr>
        <p:spPr>
          <a:xfrm flipH="1" flipV="1">
            <a:off x="2450398" y="1447622"/>
            <a:ext cx="1025422" cy="106064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130"/>
          <p:cNvCxnSpPr/>
          <p:nvPr/>
        </p:nvCxnSpPr>
        <p:spPr>
          <a:xfrm flipH="1" flipV="1">
            <a:off x="3439614" y="2507952"/>
            <a:ext cx="273642" cy="2396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/>
          <p:cNvCxnSpPr/>
          <p:nvPr/>
        </p:nvCxnSpPr>
        <p:spPr>
          <a:xfrm flipH="1" flipV="1">
            <a:off x="3687880" y="2507952"/>
            <a:ext cx="363962" cy="68689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138"/>
          <p:cNvCxnSpPr/>
          <p:nvPr/>
        </p:nvCxnSpPr>
        <p:spPr>
          <a:xfrm flipH="1">
            <a:off x="3916569" y="3170407"/>
            <a:ext cx="166283" cy="4785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146"/>
          <p:cNvCxnSpPr/>
          <p:nvPr/>
        </p:nvCxnSpPr>
        <p:spPr>
          <a:xfrm>
            <a:off x="3937607" y="3195179"/>
            <a:ext cx="24738" cy="29182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148"/>
          <p:cNvCxnSpPr/>
          <p:nvPr/>
        </p:nvCxnSpPr>
        <p:spPr>
          <a:xfrm flipH="1">
            <a:off x="3943696" y="3433610"/>
            <a:ext cx="176391" cy="4626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149"/>
          <p:cNvCxnSpPr/>
          <p:nvPr/>
        </p:nvCxnSpPr>
        <p:spPr>
          <a:xfrm flipH="1" flipV="1">
            <a:off x="4089250" y="3438597"/>
            <a:ext cx="289792" cy="2789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recto 150"/>
          <p:cNvCxnSpPr/>
          <p:nvPr/>
        </p:nvCxnSpPr>
        <p:spPr>
          <a:xfrm flipH="1">
            <a:off x="4253531" y="3683772"/>
            <a:ext cx="156686" cy="32234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cto 152"/>
          <p:cNvCxnSpPr/>
          <p:nvPr/>
        </p:nvCxnSpPr>
        <p:spPr>
          <a:xfrm>
            <a:off x="4297319" y="3973896"/>
            <a:ext cx="75954" cy="9310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/>
          <p:cNvCxnSpPr/>
          <p:nvPr/>
        </p:nvCxnSpPr>
        <p:spPr>
          <a:xfrm flipH="1">
            <a:off x="4133150" y="4046685"/>
            <a:ext cx="268795" cy="25339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/>
          <p:cNvCxnSpPr/>
          <p:nvPr/>
        </p:nvCxnSpPr>
        <p:spPr>
          <a:xfrm flipH="1" flipV="1">
            <a:off x="4076666" y="4302992"/>
            <a:ext cx="437729" cy="13768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cto 159"/>
          <p:cNvCxnSpPr/>
          <p:nvPr/>
        </p:nvCxnSpPr>
        <p:spPr>
          <a:xfrm flipH="1">
            <a:off x="4253531" y="4423594"/>
            <a:ext cx="274421" cy="16737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cto 164"/>
          <p:cNvCxnSpPr/>
          <p:nvPr/>
        </p:nvCxnSpPr>
        <p:spPr>
          <a:xfrm>
            <a:off x="4271163" y="4605940"/>
            <a:ext cx="233005" cy="5932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166"/>
          <p:cNvCxnSpPr/>
          <p:nvPr/>
        </p:nvCxnSpPr>
        <p:spPr>
          <a:xfrm flipH="1" flipV="1">
            <a:off x="4445863" y="4635601"/>
            <a:ext cx="82089" cy="31747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recto 169"/>
          <p:cNvCxnSpPr/>
          <p:nvPr/>
        </p:nvCxnSpPr>
        <p:spPr>
          <a:xfrm flipH="1" flipV="1">
            <a:off x="4506339" y="4895143"/>
            <a:ext cx="109950" cy="16661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cto 170"/>
          <p:cNvCxnSpPr/>
          <p:nvPr/>
        </p:nvCxnSpPr>
        <p:spPr>
          <a:xfrm flipV="1">
            <a:off x="4587314" y="5003824"/>
            <a:ext cx="7363" cy="37322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ctor recto 172"/>
          <p:cNvCxnSpPr/>
          <p:nvPr/>
        </p:nvCxnSpPr>
        <p:spPr>
          <a:xfrm flipV="1">
            <a:off x="4445863" y="5324635"/>
            <a:ext cx="136251" cy="24688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cto 174"/>
          <p:cNvCxnSpPr/>
          <p:nvPr/>
        </p:nvCxnSpPr>
        <p:spPr>
          <a:xfrm flipH="1" flipV="1">
            <a:off x="4133150" y="5520716"/>
            <a:ext cx="307514" cy="6055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cto 176"/>
          <p:cNvCxnSpPr/>
          <p:nvPr/>
        </p:nvCxnSpPr>
        <p:spPr>
          <a:xfrm flipV="1">
            <a:off x="4082852" y="5490695"/>
            <a:ext cx="55110" cy="1522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recto 179"/>
          <p:cNvCxnSpPr/>
          <p:nvPr/>
        </p:nvCxnSpPr>
        <p:spPr>
          <a:xfrm flipV="1">
            <a:off x="3790314" y="5593830"/>
            <a:ext cx="308464" cy="14102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cto 181"/>
          <p:cNvCxnSpPr/>
          <p:nvPr/>
        </p:nvCxnSpPr>
        <p:spPr>
          <a:xfrm flipH="1" flipV="1">
            <a:off x="3806988" y="5673294"/>
            <a:ext cx="70592" cy="12268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/>
          <p:cNvCxnSpPr/>
          <p:nvPr/>
        </p:nvCxnSpPr>
        <p:spPr>
          <a:xfrm flipH="1" flipV="1">
            <a:off x="3798751" y="5809681"/>
            <a:ext cx="389846" cy="33752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Forma libre 246"/>
          <p:cNvSpPr/>
          <p:nvPr/>
        </p:nvSpPr>
        <p:spPr>
          <a:xfrm>
            <a:off x="4165469" y="6130599"/>
            <a:ext cx="1655806" cy="395416"/>
          </a:xfrm>
          <a:custGeom>
            <a:avLst/>
            <a:gdLst>
              <a:gd name="connsiteX0" fmla="*/ 0 w 1655806"/>
              <a:gd name="connsiteY0" fmla="*/ 0 h 395416"/>
              <a:gd name="connsiteX1" fmla="*/ 922638 w 1655806"/>
              <a:gd name="connsiteY1" fmla="*/ 271849 h 395416"/>
              <a:gd name="connsiteX2" fmla="*/ 1655806 w 1655806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5806" h="395416">
                <a:moveTo>
                  <a:pt x="0" y="0"/>
                </a:moveTo>
                <a:cubicBezTo>
                  <a:pt x="323335" y="102973"/>
                  <a:pt x="646670" y="205946"/>
                  <a:pt x="922638" y="271849"/>
                </a:cubicBezTo>
                <a:cubicBezTo>
                  <a:pt x="1198606" y="337752"/>
                  <a:pt x="1427206" y="366584"/>
                  <a:pt x="1655806" y="395416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49" name="Conector recto 248"/>
          <p:cNvCxnSpPr>
            <a:stCxn id="247" idx="2"/>
          </p:cNvCxnSpPr>
          <p:nvPr/>
        </p:nvCxnSpPr>
        <p:spPr>
          <a:xfrm flipV="1">
            <a:off x="5821275" y="6383168"/>
            <a:ext cx="948561" cy="14284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cto 193"/>
          <p:cNvCxnSpPr/>
          <p:nvPr/>
        </p:nvCxnSpPr>
        <p:spPr>
          <a:xfrm flipH="1">
            <a:off x="6769836" y="6147202"/>
            <a:ext cx="214412" cy="2359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ctor recto 197"/>
          <p:cNvCxnSpPr/>
          <p:nvPr/>
        </p:nvCxnSpPr>
        <p:spPr>
          <a:xfrm flipV="1">
            <a:off x="6955424" y="5926615"/>
            <a:ext cx="546957" cy="23577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cto 199"/>
          <p:cNvCxnSpPr/>
          <p:nvPr/>
        </p:nvCxnSpPr>
        <p:spPr>
          <a:xfrm flipV="1">
            <a:off x="7482230" y="5642919"/>
            <a:ext cx="496796" cy="2976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recto 202"/>
          <p:cNvCxnSpPr/>
          <p:nvPr/>
        </p:nvCxnSpPr>
        <p:spPr>
          <a:xfrm flipV="1">
            <a:off x="7961415" y="5324635"/>
            <a:ext cx="721538" cy="31414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cto 205"/>
          <p:cNvCxnSpPr/>
          <p:nvPr/>
        </p:nvCxnSpPr>
        <p:spPr>
          <a:xfrm flipV="1">
            <a:off x="8661696" y="4096998"/>
            <a:ext cx="294739" cy="124958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cto 207"/>
          <p:cNvCxnSpPr/>
          <p:nvPr/>
        </p:nvCxnSpPr>
        <p:spPr>
          <a:xfrm flipV="1">
            <a:off x="8945603" y="3448597"/>
            <a:ext cx="663364" cy="66523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/>
          <p:cNvCxnSpPr/>
          <p:nvPr/>
        </p:nvCxnSpPr>
        <p:spPr>
          <a:xfrm flipH="1">
            <a:off x="7211032" y="1664896"/>
            <a:ext cx="297640" cy="326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/>
          <p:nvPr/>
        </p:nvCxnSpPr>
        <p:spPr>
          <a:xfrm flipH="1" flipV="1">
            <a:off x="6991530" y="1802697"/>
            <a:ext cx="239330" cy="157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/>
          <p:cNvCxnSpPr/>
          <p:nvPr/>
        </p:nvCxnSpPr>
        <p:spPr>
          <a:xfrm flipH="1">
            <a:off x="6698704" y="1777513"/>
            <a:ext cx="310584" cy="2788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 flipH="1">
            <a:off x="6610496" y="2049375"/>
            <a:ext cx="85609" cy="44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/>
          <p:cNvCxnSpPr/>
          <p:nvPr/>
        </p:nvCxnSpPr>
        <p:spPr>
          <a:xfrm flipH="1">
            <a:off x="5287404" y="2467403"/>
            <a:ext cx="1319882" cy="946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/>
          <p:cNvCxnSpPr/>
          <p:nvPr/>
        </p:nvCxnSpPr>
        <p:spPr>
          <a:xfrm>
            <a:off x="3825221" y="1266406"/>
            <a:ext cx="1467115" cy="12884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6086929" y="1603408"/>
            <a:ext cx="5835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SS-A</a:t>
            </a:r>
            <a:endParaRPr lang="es-PE" altLang="es-PE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6513821" y="2745088"/>
            <a:ext cx="5573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SS-B</a:t>
            </a:r>
            <a:endParaRPr lang="es-PE" altLang="es-PE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5" name="Conector recto 114"/>
          <p:cNvCxnSpPr/>
          <p:nvPr/>
        </p:nvCxnSpPr>
        <p:spPr>
          <a:xfrm flipH="1" flipV="1">
            <a:off x="4989569" y="4266823"/>
            <a:ext cx="1468784" cy="583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bre 20"/>
          <p:cNvSpPr/>
          <p:nvPr/>
        </p:nvSpPr>
        <p:spPr>
          <a:xfrm>
            <a:off x="6435491" y="4405491"/>
            <a:ext cx="879709" cy="413644"/>
          </a:xfrm>
          <a:custGeom>
            <a:avLst/>
            <a:gdLst>
              <a:gd name="connsiteX0" fmla="*/ 14736 w 879709"/>
              <a:gd name="connsiteY0" fmla="*/ 413644 h 413644"/>
              <a:gd name="connsiteX1" fmla="*/ 47687 w 879709"/>
              <a:gd name="connsiteY1" fmla="*/ 141795 h 413644"/>
              <a:gd name="connsiteX2" fmla="*/ 410152 w 879709"/>
              <a:gd name="connsiteY2" fmla="*/ 1752 h 413644"/>
              <a:gd name="connsiteX3" fmla="*/ 879709 w 879709"/>
              <a:gd name="connsiteY3" fmla="*/ 75893 h 4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709" h="413644">
                <a:moveTo>
                  <a:pt x="14736" y="413644"/>
                </a:moveTo>
                <a:cubicBezTo>
                  <a:pt x="-1740" y="312044"/>
                  <a:pt x="-18216" y="210444"/>
                  <a:pt x="47687" y="141795"/>
                </a:cubicBezTo>
                <a:cubicBezTo>
                  <a:pt x="113590" y="73146"/>
                  <a:pt x="271482" y="12736"/>
                  <a:pt x="410152" y="1752"/>
                </a:cubicBezTo>
                <a:cubicBezTo>
                  <a:pt x="548822" y="-9232"/>
                  <a:pt x="714265" y="33330"/>
                  <a:pt x="879709" y="7589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6" name="Conector recto 115"/>
          <p:cNvCxnSpPr/>
          <p:nvPr/>
        </p:nvCxnSpPr>
        <p:spPr>
          <a:xfrm flipH="1" flipV="1">
            <a:off x="7312283" y="4480595"/>
            <a:ext cx="1438090" cy="237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7668786" y="3968209"/>
            <a:ext cx="491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b="1" dirty="0">
                <a:solidFill>
                  <a:srgbClr val="FF0000"/>
                </a:solidFill>
                <a:latin typeface="Arial Narrow" panose="020B0606020202030204" pitchFamily="34" charset="0"/>
              </a:rPr>
              <a:t>SS-A</a:t>
            </a:r>
            <a:endParaRPr lang="es-PE" altLang="es-PE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6254417" y="5108175"/>
            <a:ext cx="491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b="1" dirty="0">
                <a:solidFill>
                  <a:srgbClr val="FF0000"/>
                </a:solidFill>
                <a:latin typeface="Arial Narrow" panose="020B0606020202030204" pitchFamily="34" charset="0"/>
              </a:rPr>
              <a:t>SS-B</a:t>
            </a:r>
            <a:endParaRPr lang="es-PE" altLang="es-PE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6" name="CuadroTexto 64">
            <a:hlinkClick r:id="" action="ppaction://noaction"/>
          </p:cNvPr>
          <p:cNvSpPr txBox="1">
            <a:spLocks noChangeAspect="1"/>
          </p:cNvSpPr>
          <p:nvPr/>
        </p:nvSpPr>
        <p:spPr bwMode="auto">
          <a:xfrm>
            <a:off x="4640334" y="2200579"/>
            <a:ext cx="22493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SECTOR-1</a:t>
            </a:r>
            <a:endParaRPr lang="es-PE" altLang="es-PE" sz="4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6237261" y="1507068"/>
            <a:ext cx="441688" cy="542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6602518" y="1731944"/>
            <a:ext cx="336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b="1" dirty="0">
                <a:latin typeface="Arial Narrow" panose="020B0606020202030204" pitchFamily="34" charset="0"/>
              </a:rPr>
              <a:t>C2</a:t>
            </a:r>
            <a:endParaRPr lang="es-PE" altLang="es-PE" sz="1200" b="1" dirty="0">
              <a:latin typeface="Arial Narrow" panose="020B0606020202030204" pitchFamily="34" charset="0"/>
            </a:endParaRPr>
          </a:p>
        </p:txBody>
      </p:sp>
      <p:sp>
        <p:nvSpPr>
          <p:cNvPr id="107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5411958" y="2030740"/>
            <a:ext cx="336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b="1" dirty="0">
                <a:latin typeface="Arial Narrow" panose="020B0606020202030204" pitchFamily="34" charset="0"/>
              </a:rPr>
              <a:t>C1</a:t>
            </a:r>
            <a:endParaRPr lang="es-PE" altLang="es-PE" sz="1200" b="1" dirty="0">
              <a:latin typeface="Arial Narrow" panose="020B0606020202030204" pitchFamily="34" charset="0"/>
            </a:endParaRPr>
          </a:p>
        </p:txBody>
      </p:sp>
      <p:cxnSp>
        <p:nvCxnSpPr>
          <p:cNvPr id="114" name="Conector recto 113"/>
          <p:cNvCxnSpPr/>
          <p:nvPr/>
        </p:nvCxnSpPr>
        <p:spPr>
          <a:xfrm>
            <a:off x="6612032" y="2459441"/>
            <a:ext cx="491753" cy="1070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7157803" y="2509108"/>
            <a:ext cx="336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b="1" dirty="0">
                <a:latin typeface="Arial Narrow" panose="020B0606020202030204" pitchFamily="34" charset="0"/>
              </a:rPr>
              <a:t>C2</a:t>
            </a:r>
            <a:endParaRPr lang="es-PE" altLang="es-PE" sz="1200" b="1" dirty="0">
              <a:latin typeface="Arial Narrow" panose="020B0606020202030204" pitchFamily="34" charset="0"/>
            </a:endParaRPr>
          </a:p>
        </p:txBody>
      </p:sp>
      <p:sp>
        <p:nvSpPr>
          <p:cNvPr id="124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4847250" y="2841106"/>
            <a:ext cx="336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b="1" dirty="0">
                <a:latin typeface="Arial Narrow" panose="020B0606020202030204" pitchFamily="34" charset="0"/>
              </a:rPr>
              <a:t>C1</a:t>
            </a:r>
            <a:endParaRPr lang="es-PE" altLang="es-PE" sz="1200" b="1" dirty="0">
              <a:latin typeface="Arial Narrow" panose="020B0606020202030204" pitchFamily="34" charset="0"/>
            </a:endParaRPr>
          </a:p>
        </p:txBody>
      </p:sp>
      <p:cxnSp>
        <p:nvCxnSpPr>
          <p:cNvPr id="125" name="Conector recto 124"/>
          <p:cNvCxnSpPr/>
          <p:nvPr/>
        </p:nvCxnSpPr>
        <p:spPr>
          <a:xfrm>
            <a:off x="7110492" y="3501965"/>
            <a:ext cx="1691730" cy="12351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 9"/>
          <p:cNvSpPr/>
          <p:nvPr/>
        </p:nvSpPr>
        <p:spPr>
          <a:xfrm>
            <a:off x="6414359" y="4860324"/>
            <a:ext cx="423046" cy="1441622"/>
          </a:xfrm>
          <a:custGeom>
            <a:avLst/>
            <a:gdLst>
              <a:gd name="connsiteX0" fmla="*/ 52344 w 423046"/>
              <a:gd name="connsiteY0" fmla="*/ 0 h 1441622"/>
              <a:gd name="connsiteX1" fmla="*/ 44106 w 423046"/>
              <a:gd name="connsiteY1" fmla="*/ 205946 h 1441622"/>
              <a:gd name="connsiteX2" fmla="*/ 2917 w 423046"/>
              <a:gd name="connsiteY2" fmla="*/ 370703 h 1441622"/>
              <a:gd name="connsiteX3" fmla="*/ 134722 w 423046"/>
              <a:gd name="connsiteY3" fmla="*/ 543698 h 1441622"/>
              <a:gd name="connsiteX4" fmla="*/ 250052 w 423046"/>
              <a:gd name="connsiteY4" fmla="*/ 840260 h 1441622"/>
              <a:gd name="connsiteX5" fmla="*/ 423046 w 423046"/>
              <a:gd name="connsiteY5" fmla="*/ 1441622 h 1441622"/>
              <a:gd name="connsiteX6" fmla="*/ 423046 w 423046"/>
              <a:gd name="connsiteY6" fmla="*/ 1441622 h 144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046" h="1441622">
                <a:moveTo>
                  <a:pt x="52344" y="0"/>
                </a:moveTo>
                <a:cubicBezTo>
                  <a:pt x="52344" y="72081"/>
                  <a:pt x="52344" y="144162"/>
                  <a:pt x="44106" y="205946"/>
                </a:cubicBezTo>
                <a:cubicBezTo>
                  <a:pt x="35868" y="267730"/>
                  <a:pt x="-12186" y="314411"/>
                  <a:pt x="2917" y="370703"/>
                </a:cubicBezTo>
                <a:cubicBezTo>
                  <a:pt x="18020" y="426995"/>
                  <a:pt x="93533" y="465439"/>
                  <a:pt x="134722" y="543698"/>
                </a:cubicBezTo>
                <a:cubicBezTo>
                  <a:pt x="175911" y="621958"/>
                  <a:pt x="201998" y="690606"/>
                  <a:pt x="250052" y="840260"/>
                </a:cubicBezTo>
                <a:cubicBezTo>
                  <a:pt x="298106" y="989914"/>
                  <a:pt x="423046" y="1441622"/>
                  <a:pt x="423046" y="1441622"/>
                </a:cubicBezTo>
                <a:lnTo>
                  <a:pt x="423046" y="1441622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0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5668473" y="3793114"/>
            <a:ext cx="336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b="1" dirty="0">
                <a:latin typeface="Arial Narrow" panose="020B0606020202030204" pitchFamily="34" charset="0"/>
              </a:rPr>
              <a:t>C1</a:t>
            </a:r>
            <a:endParaRPr lang="es-PE" altLang="es-PE" sz="1200" b="1" dirty="0">
              <a:latin typeface="Arial Narrow" panose="020B0606020202030204" pitchFamily="34" charset="0"/>
            </a:endParaRPr>
          </a:p>
        </p:txBody>
      </p:sp>
      <p:sp>
        <p:nvSpPr>
          <p:cNvPr id="132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7211032" y="4894259"/>
            <a:ext cx="336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b="1" dirty="0">
                <a:latin typeface="Arial Narrow" panose="020B0606020202030204" pitchFamily="34" charset="0"/>
              </a:rPr>
              <a:t>C2</a:t>
            </a:r>
            <a:endParaRPr lang="es-PE" altLang="es-PE" sz="1200" b="1" dirty="0">
              <a:latin typeface="Arial Narrow" panose="020B0606020202030204" pitchFamily="34" charset="0"/>
            </a:endParaRPr>
          </a:p>
        </p:txBody>
      </p:sp>
      <p:sp>
        <p:nvSpPr>
          <p:cNvPr id="133" name="CuadroTexto 100">
            <a:hlinkClick r:id="rId7" action="ppaction://hlinksldjump"/>
          </p:cNvPr>
          <p:cNvSpPr txBox="1">
            <a:spLocks noChangeAspect="1"/>
          </p:cNvSpPr>
          <p:nvPr/>
        </p:nvSpPr>
        <p:spPr bwMode="auto">
          <a:xfrm>
            <a:off x="4900479" y="5226257"/>
            <a:ext cx="3367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b="1" dirty="0">
                <a:latin typeface="Arial Narrow" panose="020B0606020202030204" pitchFamily="34" charset="0"/>
              </a:rPr>
              <a:t>C1</a:t>
            </a:r>
            <a:endParaRPr lang="es-PE" altLang="es-PE" sz="1200" b="1" dirty="0">
              <a:latin typeface="Arial Narrow" panose="020B0606020202030204" pitchFamily="34" charset="0"/>
            </a:endParaRPr>
          </a:p>
        </p:txBody>
      </p:sp>
      <p:sp>
        <p:nvSpPr>
          <p:cNvPr id="217" name="CuadroTexto 64">
            <a:hlinkClick r:id="" action="ppaction://noaction"/>
          </p:cNvPr>
          <p:cNvSpPr txBox="1">
            <a:spLocks noChangeAspect="1"/>
          </p:cNvSpPr>
          <p:nvPr/>
        </p:nvSpPr>
        <p:spPr bwMode="auto">
          <a:xfrm>
            <a:off x="5588645" y="4390470"/>
            <a:ext cx="21057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s-PE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SECTOR-2</a:t>
            </a:r>
            <a:endParaRPr lang="es-PE" altLang="es-PE" sz="4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91" name="Rectangle 6247"/>
          <p:cNvSpPr>
            <a:spLocks noChangeArrowheads="1"/>
          </p:cNvSpPr>
          <p:nvPr/>
        </p:nvSpPr>
        <p:spPr bwMode="auto">
          <a:xfrm>
            <a:off x="3790314" y="6654652"/>
            <a:ext cx="244414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PE" sz="1050" b="1" dirty="0">
                <a:latin typeface="Arial Black" panose="020B0A04020102020204" pitchFamily="34" charset="0"/>
              </a:rPr>
              <a:t>COMISARIA DE PACHACUTEC</a:t>
            </a:r>
          </a:p>
        </p:txBody>
      </p:sp>
      <p:sp>
        <p:nvSpPr>
          <p:cNvPr id="192" name="Rectangle 6247"/>
          <p:cNvSpPr>
            <a:spLocks noChangeArrowheads="1"/>
          </p:cNvSpPr>
          <p:nvPr/>
        </p:nvSpPr>
        <p:spPr bwMode="auto">
          <a:xfrm>
            <a:off x="3790314" y="777129"/>
            <a:ext cx="244414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PE" sz="1050" b="1" dirty="0">
                <a:latin typeface="Arial Black" panose="020B0A04020102020204" pitchFamily="34" charset="0"/>
              </a:rPr>
              <a:t>COMISARIA DE ANCON</a:t>
            </a:r>
          </a:p>
        </p:txBody>
      </p:sp>
      <p:sp>
        <p:nvSpPr>
          <p:cNvPr id="193" name="Rectangle 6247"/>
          <p:cNvSpPr>
            <a:spLocks noChangeArrowheads="1"/>
          </p:cNvSpPr>
          <p:nvPr/>
        </p:nvSpPr>
        <p:spPr bwMode="auto">
          <a:xfrm rot="2477245">
            <a:off x="7226743" y="2166895"/>
            <a:ext cx="244414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PE" sz="1050" b="1" dirty="0">
                <a:latin typeface="Arial Black" panose="020B0A04020102020204" pitchFamily="34" charset="0"/>
              </a:rPr>
              <a:t>PANAMERICANA NORTE</a:t>
            </a:r>
          </a:p>
        </p:txBody>
      </p:sp>
      <p:sp>
        <p:nvSpPr>
          <p:cNvPr id="195" name="Rectangle 6247"/>
          <p:cNvSpPr>
            <a:spLocks noChangeArrowheads="1"/>
          </p:cNvSpPr>
          <p:nvPr/>
        </p:nvSpPr>
        <p:spPr bwMode="auto">
          <a:xfrm rot="21402825">
            <a:off x="2404118" y="1123939"/>
            <a:ext cx="244414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PE" sz="1050" dirty="0">
                <a:latin typeface="Arial Black" panose="020B0A04020102020204" pitchFamily="34" charset="0"/>
              </a:rPr>
              <a:t>CERRO LA LOMA</a:t>
            </a:r>
          </a:p>
        </p:txBody>
      </p:sp>
      <p:sp>
        <p:nvSpPr>
          <p:cNvPr id="129" name="Rombo 6"/>
          <p:cNvSpPr/>
          <p:nvPr/>
        </p:nvSpPr>
        <p:spPr>
          <a:xfrm>
            <a:off x="7007057" y="5336043"/>
            <a:ext cx="172078" cy="246793"/>
          </a:xfrm>
          <a:prstGeom prst="diamond">
            <a:avLst/>
          </a:prstGeom>
          <a:solidFill>
            <a:srgbClr val="59B3C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5" name="Rombo 92"/>
          <p:cNvSpPr/>
          <p:nvPr/>
        </p:nvSpPr>
        <p:spPr>
          <a:xfrm>
            <a:off x="5860710" y="1506475"/>
            <a:ext cx="192633" cy="222284"/>
          </a:xfrm>
          <a:prstGeom prst="diamond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ombo 100"/>
          <p:cNvSpPr/>
          <p:nvPr/>
        </p:nvSpPr>
        <p:spPr>
          <a:xfrm>
            <a:off x="4799023" y="2221788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8" name="Rombo 118"/>
          <p:cNvSpPr/>
          <p:nvPr/>
        </p:nvSpPr>
        <p:spPr>
          <a:xfrm>
            <a:off x="5624048" y="3287533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0" name="Rombo 120"/>
          <p:cNvSpPr/>
          <p:nvPr/>
        </p:nvSpPr>
        <p:spPr>
          <a:xfrm>
            <a:off x="7335239" y="5553588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1" name="Rombo 124"/>
          <p:cNvSpPr/>
          <p:nvPr/>
        </p:nvSpPr>
        <p:spPr>
          <a:xfrm>
            <a:off x="6758534" y="5613022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5" name="Rombo 130"/>
          <p:cNvSpPr/>
          <p:nvPr/>
        </p:nvSpPr>
        <p:spPr>
          <a:xfrm>
            <a:off x="7839629" y="4940672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6" name="Rombo 136"/>
          <p:cNvSpPr/>
          <p:nvPr/>
        </p:nvSpPr>
        <p:spPr>
          <a:xfrm>
            <a:off x="5493542" y="3686990"/>
            <a:ext cx="175630" cy="187433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4" name="Rombo 137"/>
          <p:cNvSpPr/>
          <p:nvPr/>
        </p:nvSpPr>
        <p:spPr>
          <a:xfrm>
            <a:off x="5967046" y="3607894"/>
            <a:ext cx="175630" cy="187433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6" name="Rombo 139"/>
          <p:cNvSpPr/>
          <p:nvPr/>
        </p:nvSpPr>
        <p:spPr>
          <a:xfrm>
            <a:off x="8000886" y="5217371"/>
            <a:ext cx="175630" cy="187433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7" name="Rombo 140"/>
          <p:cNvSpPr/>
          <p:nvPr/>
        </p:nvSpPr>
        <p:spPr>
          <a:xfrm>
            <a:off x="8196708" y="4922630"/>
            <a:ext cx="175630" cy="187433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1" name="Rombo 147"/>
          <p:cNvSpPr/>
          <p:nvPr/>
        </p:nvSpPr>
        <p:spPr>
          <a:xfrm>
            <a:off x="8041234" y="4775800"/>
            <a:ext cx="172078" cy="246793"/>
          </a:xfrm>
          <a:prstGeom prst="diamond">
            <a:avLst/>
          </a:prstGeom>
          <a:solidFill>
            <a:srgbClr val="59B3C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Rombo 148"/>
          <p:cNvSpPr/>
          <p:nvPr/>
        </p:nvSpPr>
        <p:spPr>
          <a:xfrm>
            <a:off x="6526450" y="2958938"/>
            <a:ext cx="172078" cy="246793"/>
          </a:xfrm>
          <a:prstGeom prst="diamond">
            <a:avLst/>
          </a:prstGeom>
          <a:solidFill>
            <a:srgbClr val="59B3C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3" name="Rombo 156"/>
          <p:cNvSpPr/>
          <p:nvPr/>
        </p:nvSpPr>
        <p:spPr>
          <a:xfrm>
            <a:off x="5551755" y="5748515"/>
            <a:ext cx="172078" cy="246793"/>
          </a:xfrm>
          <a:prstGeom prst="diamond">
            <a:avLst/>
          </a:prstGeom>
          <a:solidFill>
            <a:srgbClr val="59B3C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4" name="Rombo 157"/>
          <p:cNvSpPr/>
          <p:nvPr/>
        </p:nvSpPr>
        <p:spPr>
          <a:xfrm>
            <a:off x="6467950" y="5680693"/>
            <a:ext cx="172078" cy="246793"/>
          </a:xfrm>
          <a:prstGeom prst="diamond">
            <a:avLst/>
          </a:prstGeom>
          <a:solidFill>
            <a:srgbClr val="59B3C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6" name="Rombo 158"/>
          <p:cNvSpPr/>
          <p:nvPr/>
        </p:nvSpPr>
        <p:spPr>
          <a:xfrm>
            <a:off x="6329079" y="2533980"/>
            <a:ext cx="172078" cy="246793"/>
          </a:xfrm>
          <a:prstGeom prst="diamond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8" name="Rombo 160"/>
          <p:cNvSpPr/>
          <p:nvPr/>
        </p:nvSpPr>
        <p:spPr>
          <a:xfrm>
            <a:off x="7224821" y="5108526"/>
            <a:ext cx="172078" cy="246793"/>
          </a:xfrm>
          <a:prstGeom prst="diamond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9" name="Rombo 168"/>
          <p:cNvSpPr/>
          <p:nvPr/>
        </p:nvSpPr>
        <p:spPr>
          <a:xfrm>
            <a:off x="7706392" y="4688922"/>
            <a:ext cx="172078" cy="246793"/>
          </a:xfrm>
          <a:prstGeom prst="diamond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2" name="Rombo 172"/>
          <p:cNvSpPr/>
          <p:nvPr/>
        </p:nvSpPr>
        <p:spPr>
          <a:xfrm>
            <a:off x="4190530" y="1619443"/>
            <a:ext cx="172078" cy="246793"/>
          </a:xfrm>
          <a:prstGeom prst="diamond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4" name="Rombo 173"/>
          <p:cNvSpPr/>
          <p:nvPr/>
        </p:nvSpPr>
        <p:spPr>
          <a:xfrm>
            <a:off x="4491568" y="2397860"/>
            <a:ext cx="172078" cy="246793"/>
          </a:xfrm>
          <a:prstGeom prst="diamond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6" name="Rombo 178"/>
          <p:cNvSpPr/>
          <p:nvPr/>
        </p:nvSpPr>
        <p:spPr>
          <a:xfrm>
            <a:off x="5013011" y="1427423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8" name="Rombo 181"/>
          <p:cNvSpPr/>
          <p:nvPr/>
        </p:nvSpPr>
        <p:spPr>
          <a:xfrm>
            <a:off x="5718426" y="5666099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9" name="Rombo 184"/>
          <p:cNvSpPr/>
          <p:nvPr/>
        </p:nvSpPr>
        <p:spPr>
          <a:xfrm>
            <a:off x="5310308" y="3535434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1" name="Rombo 185"/>
          <p:cNvSpPr/>
          <p:nvPr/>
        </p:nvSpPr>
        <p:spPr>
          <a:xfrm>
            <a:off x="5947236" y="4219570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7" name="Rombo 190"/>
          <p:cNvSpPr/>
          <p:nvPr/>
        </p:nvSpPr>
        <p:spPr>
          <a:xfrm>
            <a:off x="7548022" y="5062250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9" name="Rombo 191"/>
          <p:cNvSpPr/>
          <p:nvPr/>
        </p:nvSpPr>
        <p:spPr>
          <a:xfrm>
            <a:off x="6163588" y="5233070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0" name="Rombo 192"/>
          <p:cNvSpPr/>
          <p:nvPr/>
        </p:nvSpPr>
        <p:spPr>
          <a:xfrm>
            <a:off x="5947236" y="5639064"/>
            <a:ext cx="175630" cy="187433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4" name="Rombo 193"/>
          <p:cNvSpPr/>
          <p:nvPr/>
        </p:nvSpPr>
        <p:spPr>
          <a:xfrm>
            <a:off x="5495029" y="2945856"/>
            <a:ext cx="175630" cy="187433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3" name="Rombo 185"/>
          <p:cNvSpPr/>
          <p:nvPr/>
        </p:nvSpPr>
        <p:spPr>
          <a:xfrm>
            <a:off x="7914443" y="2554876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44" name="90 Image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t="42819" r="62063" b="16396"/>
          <a:stretch/>
        </p:blipFill>
        <p:spPr bwMode="auto">
          <a:xfrm>
            <a:off x="9062352" y="1315660"/>
            <a:ext cx="875967" cy="958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2" descr="Resultado de imagen para ICONO DE COMISARIA PARA MAPA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16" y="2718521"/>
            <a:ext cx="450572" cy="45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" name="50 Conector recto de flecha"/>
          <p:cNvCxnSpPr/>
          <p:nvPr/>
        </p:nvCxnSpPr>
        <p:spPr>
          <a:xfrm flipH="1">
            <a:off x="5396751" y="1920722"/>
            <a:ext cx="3880534" cy="1188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6" name="Rombo 184"/>
          <p:cNvSpPr/>
          <p:nvPr/>
        </p:nvSpPr>
        <p:spPr>
          <a:xfrm>
            <a:off x="4143971" y="4173902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7" name="Rombo 184"/>
          <p:cNvSpPr/>
          <p:nvPr/>
        </p:nvSpPr>
        <p:spPr>
          <a:xfrm>
            <a:off x="3965399" y="3209905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9" name="Rombo 184"/>
          <p:cNvSpPr/>
          <p:nvPr/>
        </p:nvSpPr>
        <p:spPr>
          <a:xfrm>
            <a:off x="4500871" y="5039404"/>
            <a:ext cx="172885" cy="208248"/>
          </a:xfrm>
          <a:prstGeom prst="diamond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1" name="Imagen 200">
            <a:extLst>
              <a:ext uri="{FF2B5EF4-FFF2-40B4-BE49-F238E27FC236}">
                <a16:creationId xmlns:a16="http://schemas.microsoft.com/office/drawing/2014/main" xmlns="" id="{DEFEFABB-36F4-4BC5-B8E6-E8F677A181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6142"/>
            <a:ext cx="12192000" cy="582530"/>
          </a:xfrm>
          <a:prstGeom prst="rect">
            <a:avLst/>
          </a:prstGeom>
        </p:spPr>
      </p:pic>
      <p:sp>
        <p:nvSpPr>
          <p:cNvPr id="202" name="CuadroTexto 201">
            <a:extLst>
              <a:ext uri="{FF2B5EF4-FFF2-40B4-BE49-F238E27FC236}">
                <a16:creationId xmlns:a16="http://schemas.microsoft.com/office/drawing/2014/main" xmlns="" id="{859A4A6C-E9AB-49DE-BABF-D04A6364C62A}"/>
              </a:ext>
            </a:extLst>
          </p:cNvPr>
          <p:cNvSpPr txBox="1"/>
          <p:nvPr/>
        </p:nvSpPr>
        <p:spPr>
          <a:xfrm>
            <a:off x="719667" y="91779"/>
            <a:ext cx="1077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SECTORIZADO COMISARIA DE SANTA ROSA 2022 (TIPO B)</a:t>
            </a:r>
          </a:p>
        </p:txBody>
      </p:sp>
    </p:spTree>
    <p:extLst>
      <p:ext uri="{BB962C8B-B14F-4D97-AF65-F5344CB8AC3E}">
        <p14:creationId xmlns:p14="http://schemas.microsoft.com/office/powerpoint/2010/main" val="6957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249BF3C9-B136-40CB-A511-F7922DF02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95192"/>
              </p:ext>
            </p:extLst>
          </p:nvPr>
        </p:nvGraphicFramePr>
        <p:xfrm>
          <a:off x="2274581" y="1384527"/>
          <a:ext cx="7980135" cy="45259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60584">
                  <a:extLst>
                    <a:ext uri="{9D8B030D-6E8A-4147-A177-3AD203B41FA5}">
                      <a16:colId xmlns:a16="http://schemas.microsoft.com/office/drawing/2014/main" xmlns="" val="1118132022"/>
                    </a:ext>
                  </a:extLst>
                </a:gridCol>
                <a:gridCol w="2274202">
                  <a:extLst>
                    <a:ext uri="{9D8B030D-6E8A-4147-A177-3AD203B41FA5}">
                      <a16:colId xmlns:a16="http://schemas.microsoft.com/office/drawing/2014/main" xmlns="" val="3403172820"/>
                    </a:ext>
                  </a:extLst>
                </a:gridCol>
                <a:gridCol w="1688629">
                  <a:extLst>
                    <a:ext uri="{9D8B030D-6E8A-4147-A177-3AD203B41FA5}">
                      <a16:colId xmlns:a16="http://schemas.microsoft.com/office/drawing/2014/main" xmlns="" val="1305642985"/>
                    </a:ext>
                  </a:extLst>
                </a:gridCol>
                <a:gridCol w="1756720">
                  <a:extLst>
                    <a:ext uri="{9D8B030D-6E8A-4147-A177-3AD203B41FA5}">
                      <a16:colId xmlns:a16="http://schemas.microsoft.com/office/drawing/2014/main" xmlns="" val="16499607"/>
                    </a:ext>
                  </a:extLst>
                </a:gridCol>
              </a:tblGrid>
              <a:tr h="6108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SECTORES SUB SECTORES Y CUADRANTES DE LAS COMISARIAS PERTENECIENTES A LA DIVPOL NORTE 1</a:t>
                      </a:r>
                      <a:endParaRPr lang="es-ES" sz="14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2102989"/>
                  </a:ext>
                </a:extLst>
              </a:tr>
              <a:tr h="4026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solidFill>
                            <a:srgbClr val="FFC000"/>
                          </a:solidFill>
                          <a:effectLst/>
                        </a:rPr>
                        <a:t>COMISARIAS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solidFill>
                            <a:srgbClr val="FFC000"/>
                          </a:solidFill>
                          <a:effectLst/>
                        </a:rPr>
                        <a:t>SECTORES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>
                          <a:solidFill>
                            <a:srgbClr val="FFC000"/>
                          </a:solidFill>
                          <a:effectLst/>
                        </a:rPr>
                        <a:t>SUB SECTORES</a:t>
                      </a:r>
                      <a:endParaRPr lang="es-PE" sz="1400" b="1" i="0" u="none" strike="noStrike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CUADRANTES</a:t>
                      </a:r>
                      <a:endParaRPr lang="es-PE" sz="1400" b="1" i="0" u="none" strike="noStrike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ctr"/>
                </a:tc>
                <a:extLst>
                  <a:ext uri="{0D108BD9-81ED-4DB2-BD59-A6C34878D82A}">
                    <a16:rowId xmlns:a16="http://schemas.microsoft.com/office/drawing/2014/main" xmlns="" val="2113892739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PRO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913114729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LAURA CALLER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12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24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2890865764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SOL DE ORO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10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12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1622111178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PUENTE PIEDRA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6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12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24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2351768096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ZAPALLAL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12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2199275343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ENSENADA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9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1516778754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CARABAYLLO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8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23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3759788945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SANTA ISABEL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8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9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2409042759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EL PROGRESO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16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1116391358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SANTA ROSA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207900952"/>
                  </a:ext>
                </a:extLst>
              </a:tr>
              <a:tr h="298491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effectLst/>
                        </a:rPr>
                        <a:t>ANCON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>
                          <a:effectLst/>
                        </a:rPr>
                        <a:t>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14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839337666"/>
                  </a:ext>
                </a:extLst>
              </a:tr>
              <a:tr h="298491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 dirty="0">
                          <a:effectLst/>
                        </a:rPr>
                        <a:t>TOTAL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>
                          <a:effectLst/>
                        </a:rPr>
                        <a:t>43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>
                          <a:effectLst/>
                        </a:rPr>
                        <a:t>92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effectLst/>
                        </a:rPr>
                        <a:t>150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942" marR="6942" marT="6942" marB="0" anchor="b"/>
                </a:tc>
                <a:extLst>
                  <a:ext uri="{0D108BD9-81ED-4DB2-BD59-A6C34878D82A}">
                    <a16:rowId xmlns:a16="http://schemas.microsoft.com/office/drawing/2014/main" xmlns="" val="272105560"/>
                  </a:ext>
                </a:extLst>
              </a:tr>
            </a:tbl>
          </a:graphicData>
        </a:graphic>
      </p:graphicFrame>
      <p:sp>
        <p:nvSpPr>
          <p:cNvPr id="3" name="9 CuadroTexto">
            <a:extLst>
              <a:ext uri="{FF2B5EF4-FFF2-40B4-BE49-F238E27FC236}">
                <a16:creationId xmlns:a16="http://schemas.microsoft.com/office/drawing/2014/main" xmlns="" id="{079E64B7-6A69-7E55-040A-ECD7D7D2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249" y="578945"/>
            <a:ext cx="8743502" cy="401673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b="1" u="sng" dirty="0">
                <a:solidFill>
                  <a:srgbClr val="FFC000"/>
                </a:solidFill>
                <a:latin typeface="Arial Narrow" pitchFamily="34" charset="0"/>
              </a:rPr>
              <a:t>SECTORIZACIÓN DE LAS COMISARÍAS PNP DE LA DIVPOL NORTE 1: </a:t>
            </a:r>
          </a:p>
        </p:txBody>
      </p:sp>
    </p:spTree>
    <p:extLst>
      <p:ext uri="{BB962C8B-B14F-4D97-AF65-F5344CB8AC3E}">
        <p14:creationId xmlns:p14="http://schemas.microsoft.com/office/powerpoint/2010/main" val="155705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/>
          <p:cNvSpPr txBox="1">
            <a:spLocks noChangeArrowheads="1"/>
          </p:cNvSpPr>
          <p:nvPr/>
        </p:nvSpPr>
        <p:spPr bwMode="auto">
          <a:xfrm>
            <a:off x="1766213" y="353509"/>
            <a:ext cx="9738112" cy="740227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000" b="1" u="sng" dirty="0">
                <a:solidFill>
                  <a:srgbClr val="FFC000"/>
                </a:solidFill>
                <a:latin typeface="Arial Narrow" pitchFamily="34" charset="0"/>
              </a:rPr>
              <a:t>EN MÉRITO A LOS LINEAMIENTOS DEL COMANDO SE DA CUMPLIMIENTO A LOS PLANES DE OPERACIONES DE LA PNP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51674" y="1505562"/>
            <a:ext cx="71762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 HAN EJECUTADO OPERATIVOS POLICIALES EN CUMPLIMIENTO DEL:</a:t>
            </a:r>
          </a:p>
          <a:p>
            <a:pPr>
              <a:tabLst>
                <a:tab pos="1077913" algn="l"/>
              </a:tabLst>
            </a:pPr>
            <a:endParaRPr lang="es-PE" sz="1400" b="1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P/O.003-REG.POL.LIMA “SOMBRA 1  SAN MARTIN -2022”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P/O.006-REG.POL.LIMA “SOMBRA 2  SAN MARTIN -2022”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P/O.007 -REG.POL.LIMA “ CONFLICTOS SOCIALES-2022”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P/O.018-REG.POL.LIMA “SOMBRA 3 LOS OLIVOS - 2022”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P/O.017-REG.POL.LIMA “DESTELLO -2022”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P/O.023-REG.POL.LIMA “CIUDAD SEGURA I -2022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PO:065-REGPOL-LIMA”CIUDAD SEGURA II-2022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P/O.062-REG.POL.LIMA “PAIS SEGURO-2022”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PO. N° 042-ESCOLAR-2022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PO.036-REG.POL.LIMA “ESTADO DE EMERGENCIA – 2022”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PO.048 PRESENCIAL POLICIAL, PARADEROS Y PUENTES PEATONALES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PO.051-SODOMA Y GOMORRA-2022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PO.050-RPLIMA-VECINDARIO SEGURO 2022.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r>
              <a:rPr lang="es-PE" sz="14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PO.035-REG.POL.LIMA “IMPACTO – 2022”</a:t>
            </a:r>
          </a:p>
          <a:p>
            <a:pPr marL="285750" indent="-285750">
              <a:buFontTx/>
              <a:buChar char="-"/>
              <a:tabLst>
                <a:tab pos="1077913" algn="l"/>
              </a:tabLst>
            </a:pPr>
            <a:endParaRPr lang="es-PE" sz="1400" b="1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tabLst>
                <a:tab pos="1077913" algn="l"/>
              </a:tabLst>
            </a:pPr>
            <a:endParaRPr lang="es-PE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92" y="1634037"/>
            <a:ext cx="1488558" cy="20716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r="3230" b="26512"/>
          <a:stretch/>
        </p:blipFill>
        <p:spPr>
          <a:xfrm>
            <a:off x="6880964" y="1634037"/>
            <a:ext cx="2693870" cy="2071654"/>
          </a:xfrm>
          <a:prstGeom prst="rect">
            <a:avLst/>
          </a:prstGeom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xmlns="" id="{B13EA2A2-29B4-FF82-F109-AF6A80F9C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9352"/>
              </p:ext>
            </p:extLst>
          </p:nvPr>
        </p:nvGraphicFramePr>
        <p:xfrm>
          <a:off x="6509570" y="4509698"/>
          <a:ext cx="4783593" cy="1685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77956">
                  <a:extLst>
                    <a:ext uri="{9D8B030D-6E8A-4147-A177-3AD203B41FA5}">
                      <a16:colId xmlns:a16="http://schemas.microsoft.com/office/drawing/2014/main" xmlns="" val="1956323401"/>
                    </a:ext>
                  </a:extLst>
                </a:gridCol>
                <a:gridCol w="848085">
                  <a:extLst>
                    <a:ext uri="{9D8B030D-6E8A-4147-A177-3AD203B41FA5}">
                      <a16:colId xmlns:a16="http://schemas.microsoft.com/office/drawing/2014/main" xmlns="" val="1653408867"/>
                    </a:ext>
                  </a:extLst>
                </a:gridCol>
                <a:gridCol w="804445">
                  <a:extLst>
                    <a:ext uri="{9D8B030D-6E8A-4147-A177-3AD203B41FA5}">
                      <a16:colId xmlns:a16="http://schemas.microsoft.com/office/drawing/2014/main" xmlns="" val="2857220650"/>
                    </a:ext>
                  </a:extLst>
                </a:gridCol>
                <a:gridCol w="826265">
                  <a:extLst>
                    <a:ext uri="{9D8B030D-6E8A-4147-A177-3AD203B41FA5}">
                      <a16:colId xmlns:a16="http://schemas.microsoft.com/office/drawing/2014/main" xmlns="" val="66611214"/>
                    </a:ext>
                  </a:extLst>
                </a:gridCol>
                <a:gridCol w="1026842">
                  <a:extLst>
                    <a:ext uri="{9D8B030D-6E8A-4147-A177-3AD203B41FA5}">
                      <a16:colId xmlns:a16="http://schemas.microsoft.com/office/drawing/2014/main" xmlns="" val="345639337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s-P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5813968"/>
                  </a:ext>
                </a:extLst>
              </a:tr>
              <a:tr h="614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/>
                        <a:t>OPERATIVOS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4950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4345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5208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7821778"/>
                  </a:ext>
                </a:extLst>
              </a:tr>
              <a:tr h="614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/>
                        <a:t>MEGA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/>
                        <a:t>OPERATIVOS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4814983"/>
                  </a:ext>
                </a:extLst>
              </a:tr>
            </a:tbl>
          </a:graphicData>
        </a:graphic>
      </p:graphicFrame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7193E9A0-826D-C492-75A0-6A8A26BE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4088"/>
            <a:ext cx="3532427" cy="401673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u="sng" dirty="0">
                <a:solidFill>
                  <a:srgbClr val="FFC000"/>
                </a:solidFill>
                <a:latin typeface="Arial Narrow" pitchFamily="34" charset="0"/>
              </a:rPr>
              <a:t>Fuente: SIDPOL</a:t>
            </a:r>
          </a:p>
        </p:txBody>
      </p:sp>
    </p:spTree>
    <p:extLst>
      <p:ext uri="{BB962C8B-B14F-4D97-AF65-F5344CB8AC3E}">
        <p14:creationId xmlns:p14="http://schemas.microsoft.com/office/powerpoint/2010/main" val="417734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xmlns="" id="{24B853C6-090D-12D7-79F6-92B7F6FD8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213" y="2443823"/>
            <a:ext cx="6963574" cy="1232669"/>
          </a:xfrm>
          <a:prstGeom prst="rect">
            <a:avLst/>
          </a:prstGeom>
          <a:noFill/>
          <a:ln>
            <a:noFill/>
          </a:ln>
        </p:spPr>
        <p:txBody>
          <a:bodyPr wrap="square" lIns="123469" tIns="61734" rIns="123469" bIns="617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u="sng" dirty="0">
                <a:solidFill>
                  <a:srgbClr val="FFC000"/>
                </a:solidFill>
                <a:latin typeface="Arial Narrow" pitchFamily="34" charset="0"/>
              </a:rPr>
              <a:t>III. PRODUCCIÓN POLICIAL:</a:t>
            </a:r>
          </a:p>
          <a:p>
            <a:pPr algn="ctr" eaLnBrk="1" hangingPunct="1">
              <a:defRPr/>
            </a:pPr>
            <a:r>
              <a:rPr lang="es-ES" sz="2400" b="1" u="sng" dirty="0">
                <a:solidFill>
                  <a:srgbClr val="FFC000"/>
                </a:solidFill>
                <a:latin typeface="Arial Narrow" pitchFamily="34" charset="0"/>
              </a:rPr>
              <a:t>INTERVENCIONES, INCAUTACIONES, TIPOS DE DELITOS E INFRACCIONES (INCIDENCIA DELICTIVA).</a:t>
            </a:r>
          </a:p>
        </p:txBody>
      </p:sp>
    </p:spTree>
    <p:extLst>
      <p:ext uri="{BB962C8B-B14F-4D97-AF65-F5344CB8AC3E}">
        <p14:creationId xmlns:p14="http://schemas.microsoft.com/office/powerpoint/2010/main" val="106267914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13902</TotalTime>
  <Words>3253</Words>
  <Application>Microsoft Office PowerPoint</Application>
  <PresentationFormat>Panorámica</PresentationFormat>
  <Paragraphs>1713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AR JULIAN</vt:lpstr>
      <vt:lpstr>Arial</vt:lpstr>
      <vt:lpstr>Arial Black</vt:lpstr>
      <vt:lpstr>Arial Narrow</vt:lpstr>
      <vt:lpstr>Calibri</vt:lpstr>
      <vt:lpstr>Lucida Sans Unicode</vt:lpstr>
      <vt:lpstr>Times New Roman</vt:lpstr>
      <vt:lpstr>Verdana</vt:lpstr>
      <vt:lpstr>Wingdings</vt:lpstr>
      <vt:lpstr>2_Tema de Office</vt:lpstr>
      <vt:lpstr>26_Tema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 COCOPOL 2017</dc:title>
  <dc:creator>UNIEST REGPOL ICA</dc:creator>
  <cp:keywords>COCOPOL - LIMA</cp:keywords>
  <cp:lastModifiedBy>Carmen Estefania Luis Leonardo</cp:lastModifiedBy>
  <cp:revision>952</cp:revision>
  <cp:lastPrinted>2022-05-12T00:45:36Z</cp:lastPrinted>
  <dcterms:created xsi:type="dcterms:W3CDTF">2016-03-17T22:55:52Z</dcterms:created>
  <dcterms:modified xsi:type="dcterms:W3CDTF">2022-11-03T22:02:29Z</dcterms:modified>
</cp:coreProperties>
</file>