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sldIdLst>
    <p:sldId id="256" r:id="rId3"/>
    <p:sldId id="439" r:id="rId4"/>
    <p:sldId id="433" r:id="rId5"/>
    <p:sldId id="432" r:id="rId6"/>
    <p:sldId id="434" r:id="rId7"/>
    <p:sldId id="436" r:id="rId8"/>
    <p:sldId id="437" r:id="rId9"/>
    <p:sldId id="409" r:id="rId10"/>
    <p:sldId id="299" r:id="rId11"/>
    <p:sldId id="298" r:id="rId12"/>
    <p:sldId id="438" r:id="rId13"/>
    <p:sldId id="411" r:id="rId14"/>
    <p:sldId id="458" r:id="rId15"/>
    <p:sldId id="459" r:id="rId16"/>
    <p:sldId id="412" r:id="rId17"/>
    <p:sldId id="417" r:id="rId18"/>
    <p:sldId id="456" r:id="rId19"/>
    <p:sldId id="428" r:id="rId20"/>
    <p:sldId id="457" r:id="rId21"/>
    <p:sldId id="442" r:id="rId22"/>
    <p:sldId id="444" r:id="rId23"/>
    <p:sldId id="447" r:id="rId24"/>
    <p:sldId id="460" r:id="rId25"/>
    <p:sldId id="461" r:id="rId26"/>
    <p:sldId id="462" r:id="rId27"/>
    <p:sldId id="463" r:id="rId28"/>
    <p:sldId id="464" r:id="rId29"/>
    <p:sldId id="465" r:id="rId30"/>
    <p:sldId id="466" r:id="rId31"/>
    <p:sldId id="467" r:id="rId32"/>
    <p:sldId id="261" r:id="rId33"/>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9B"/>
    <a:srgbClr val="88D9D2"/>
    <a:srgbClr val="ECECEC"/>
    <a:srgbClr val="EE7D31"/>
    <a:srgbClr val="E4A24D"/>
    <a:srgbClr val="EBEC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32"/>
    <p:restoredTop sz="92112"/>
  </p:normalViewPr>
  <p:slideViewPr>
    <p:cSldViewPr snapToGrid="0" snapToObjects="1">
      <p:cViewPr varScale="1">
        <p:scale>
          <a:sx n="55" d="100"/>
          <a:sy n="55" d="100"/>
        </p:scale>
        <p:origin x="73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167CE-404C-654E-A8D5-72802A811632}" type="datetimeFigureOut">
              <a:rPr lang="es-PE" smtClean="0"/>
              <a:t>19/10/2022</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778B2-01B2-6740-A1E8-CC8994313B3F}" type="slidenum">
              <a:rPr lang="es-PE" smtClean="0"/>
              <a:t>‹Nº›</a:t>
            </a:fld>
            <a:endParaRPr lang="es-PE"/>
          </a:p>
        </p:txBody>
      </p:sp>
    </p:spTree>
    <p:extLst>
      <p:ext uri="{BB962C8B-B14F-4D97-AF65-F5344CB8AC3E}">
        <p14:creationId xmlns:p14="http://schemas.microsoft.com/office/powerpoint/2010/main" val="737930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42778B2-01B2-6740-A1E8-CC8994313B3F}" type="slidenum">
              <a:rPr lang="es-PE" smtClean="0"/>
              <a:t>13</a:t>
            </a:fld>
            <a:endParaRPr lang="es-PE"/>
          </a:p>
        </p:txBody>
      </p:sp>
    </p:spTree>
    <p:extLst>
      <p:ext uri="{BB962C8B-B14F-4D97-AF65-F5344CB8AC3E}">
        <p14:creationId xmlns:p14="http://schemas.microsoft.com/office/powerpoint/2010/main" val="51081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2778B2-01B2-6740-A1E8-CC8994313B3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17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42778B2-01B2-6740-A1E8-CC8994313B3F}" type="slidenum">
              <a:rPr lang="es-PE" smtClean="0"/>
              <a:t>17</a:t>
            </a:fld>
            <a:endParaRPr lang="es-PE"/>
          </a:p>
        </p:txBody>
      </p:sp>
    </p:spTree>
    <p:extLst>
      <p:ext uri="{BB962C8B-B14F-4D97-AF65-F5344CB8AC3E}">
        <p14:creationId xmlns:p14="http://schemas.microsoft.com/office/powerpoint/2010/main" val="3417294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42778B2-01B2-6740-A1E8-CC8994313B3F}" type="slidenum">
              <a:rPr lang="es-PE" smtClean="0"/>
              <a:t>18</a:t>
            </a:fld>
            <a:endParaRPr lang="es-PE"/>
          </a:p>
        </p:txBody>
      </p:sp>
    </p:spTree>
    <p:extLst>
      <p:ext uri="{BB962C8B-B14F-4D97-AF65-F5344CB8AC3E}">
        <p14:creationId xmlns:p14="http://schemas.microsoft.com/office/powerpoint/2010/main" val="3955639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42778B2-01B2-6740-A1E8-CC8994313B3F}" type="slidenum">
              <a:rPr lang="es-PE" smtClean="0"/>
              <a:t>19</a:t>
            </a:fld>
            <a:endParaRPr lang="es-PE"/>
          </a:p>
        </p:txBody>
      </p:sp>
    </p:spTree>
    <p:extLst>
      <p:ext uri="{BB962C8B-B14F-4D97-AF65-F5344CB8AC3E}">
        <p14:creationId xmlns:p14="http://schemas.microsoft.com/office/powerpoint/2010/main" val="2308324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0F47EE9-00DC-5E43-BED9-35175614B705}"/>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PE"/>
          </a:p>
        </p:txBody>
      </p:sp>
      <p:sp>
        <p:nvSpPr>
          <p:cNvPr id="3" name="Subtítulo 2">
            <a:extLst>
              <a:ext uri="{FF2B5EF4-FFF2-40B4-BE49-F238E27FC236}">
                <a16:creationId xmlns="" xmlns:a16="http://schemas.microsoft.com/office/drawing/2014/main" id="{62650973-9C20-CB49-8739-9E53DE8E02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PE"/>
          </a:p>
        </p:txBody>
      </p:sp>
      <p:sp>
        <p:nvSpPr>
          <p:cNvPr id="4" name="Marcador de fecha 3">
            <a:extLst>
              <a:ext uri="{FF2B5EF4-FFF2-40B4-BE49-F238E27FC236}">
                <a16:creationId xmlns="" xmlns:a16="http://schemas.microsoft.com/office/drawing/2014/main" id="{F062A750-ADE4-1840-87FA-8BE661449CA6}"/>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5" name="Marcador de pie de página 4">
            <a:extLst>
              <a:ext uri="{FF2B5EF4-FFF2-40B4-BE49-F238E27FC236}">
                <a16:creationId xmlns="" xmlns:a16="http://schemas.microsoft.com/office/drawing/2014/main" id="{B1D79B54-C1F8-4748-99C1-74FC42865E6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82111BF5-8500-9943-9FA9-4B0D44A89407}"/>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82650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0EA4914-FC9C-064D-9684-883843FB6B13}"/>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texto vertical 2">
            <a:extLst>
              <a:ext uri="{FF2B5EF4-FFF2-40B4-BE49-F238E27FC236}">
                <a16:creationId xmlns="" xmlns:a16="http://schemas.microsoft.com/office/drawing/2014/main" id="{8FCDA512-C670-3547-AD78-CBAFB2F9EE20}"/>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 xmlns:a16="http://schemas.microsoft.com/office/drawing/2014/main" id="{3AAA2FCA-660C-0C4A-9407-342EFC7D2F57}"/>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5" name="Marcador de pie de página 4">
            <a:extLst>
              <a:ext uri="{FF2B5EF4-FFF2-40B4-BE49-F238E27FC236}">
                <a16:creationId xmlns="" xmlns:a16="http://schemas.microsoft.com/office/drawing/2014/main" id="{828F026E-F393-0945-B7E9-CF973DA06D7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D1554757-8163-D24A-98FE-93A9B4534237}"/>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1861644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53011001-4984-6144-B3D5-46215F80A779}"/>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PE"/>
          </a:p>
        </p:txBody>
      </p:sp>
      <p:sp>
        <p:nvSpPr>
          <p:cNvPr id="3" name="Marcador de texto vertical 2">
            <a:extLst>
              <a:ext uri="{FF2B5EF4-FFF2-40B4-BE49-F238E27FC236}">
                <a16:creationId xmlns="" xmlns:a16="http://schemas.microsoft.com/office/drawing/2014/main" id="{ACAB06C6-04CA-D841-8349-C69A3B46DC98}"/>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 xmlns:a16="http://schemas.microsoft.com/office/drawing/2014/main" id="{FD40138C-E624-AC48-A4A9-5D817D9DA8A0}"/>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5" name="Marcador de pie de página 4">
            <a:extLst>
              <a:ext uri="{FF2B5EF4-FFF2-40B4-BE49-F238E27FC236}">
                <a16:creationId xmlns="" xmlns:a16="http://schemas.microsoft.com/office/drawing/2014/main" id="{BBC00C3F-3517-E54B-ADF5-CC8409008C1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8B8957CA-AC3D-674F-AE14-63BBAA305023}"/>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4246148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5233DF1-EA1A-4134-B445-01DEF950F7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DB9111D4-5E07-4D2F-AA4E-8FE6849856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92464792-F675-4CA6-97BC-4A4D93D4D0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C5C6B-4199-432E-BFA0-2A4B49303889}" type="datetimeFigureOut">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19/10/2022</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Marcador de pie de página 4">
            <a:extLst>
              <a:ext uri="{FF2B5EF4-FFF2-40B4-BE49-F238E27FC236}">
                <a16:creationId xmlns="" xmlns:a16="http://schemas.microsoft.com/office/drawing/2014/main" id="{F3D11000-EAED-4FC5-B4C7-2A97D259C8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Marcador de número de diapositiva 5">
            <a:extLst>
              <a:ext uri="{FF2B5EF4-FFF2-40B4-BE49-F238E27FC236}">
                <a16:creationId xmlns="" xmlns:a16="http://schemas.microsoft.com/office/drawing/2014/main" id="{08BF0B73-D6E9-46D0-84C2-0331797B5E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E5EDA-821E-459B-A61F-BD42B176DA4F}" type="slidenum">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pic>
        <p:nvPicPr>
          <p:cNvPr id="7" name="Imagen 6">
            <a:extLst>
              <a:ext uri="{FF2B5EF4-FFF2-40B4-BE49-F238E27FC236}">
                <a16:creationId xmlns="" xmlns:a16="http://schemas.microsoft.com/office/drawing/2014/main" id="{5C7EE868-998A-4976-953D-D3E790FBA3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Rectángulo">
            <a:extLst>
              <a:ext uri="{FF2B5EF4-FFF2-40B4-BE49-F238E27FC236}">
                <a16:creationId xmlns="" xmlns:a16="http://schemas.microsoft.com/office/drawing/2014/main" id="{9D9CFA15-960D-49CA-8F73-F562F5EB9A01}"/>
              </a:ext>
            </a:extLst>
          </p:cNvPr>
          <p:cNvSpPr/>
          <p:nvPr/>
        </p:nvSpPr>
        <p:spPr>
          <a:xfrm>
            <a:off x="5100723" y="311228"/>
            <a:ext cx="7198279" cy="1054135"/>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itchFamily="34" charset="0"/>
                <a:ea typeface="+mn-ea"/>
                <a:cs typeface="+mn-cs"/>
              </a:rPr>
              <a:t>DIRECCIÓN DE INTELIGENCIA DE LA  POLICÍA NACIONAL DEL PERÚ</a:t>
            </a:r>
            <a:endParaRPr kumimoji="0" lang="es-E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itchFamily="34" charset="0"/>
              <a:ea typeface="+mn-ea"/>
              <a:cs typeface="+mn-cs"/>
            </a:endParaRPr>
          </a:p>
        </p:txBody>
      </p:sp>
      <p:cxnSp>
        <p:nvCxnSpPr>
          <p:cNvPr id="10" name="5 Conector recto">
            <a:extLst>
              <a:ext uri="{FF2B5EF4-FFF2-40B4-BE49-F238E27FC236}">
                <a16:creationId xmlns="" xmlns:a16="http://schemas.microsoft.com/office/drawing/2014/main" id="{D19B301F-AE88-4FF4-A57D-6165E20F3DEF}"/>
              </a:ext>
            </a:extLst>
          </p:cNvPr>
          <p:cNvCxnSpPr/>
          <p:nvPr/>
        </p:nvCxnSpPr>
        <p:spPr>
          <a:xfrm>
            <a:off x="5625738" y="1386675"/>
            <a:ext cx="62875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 xmlns:a16="http://schemas.microsoft.com/office/drawing/2014/main" id="{CE4B8F23-CC8B-4568-A987-95BAC1F44565}"/>
              </a:ext>
            </a:extLst>
          </p:cNvPr>
          <p:cNvSpPr/>
          <p:nvPr/>
        </p:nvSpPr>
        <p:spPr>
          <a:xfrm>
            <a:off x="5625740" y="5174799"/>
            <a:ext cx="6470373" cy="424860"/>
          </a:xfrm>
          <a:prstGeom prst="rect">
            <a:avLst/>
          </a:prstGeom>
        </p:spPr>
        <p:txBody>
          <a:bodyPr wrap="square">
            <a:spAutoFit/>
          </a:bodyPr>
          <a:lstStyle/>
          <a:p>
            <a:pPr marL="0" marR="0" lvl="0" indent="0" algn="r" defTabSz="914411" rtl="0" eaLnBrk="1" fontAlgn="auto" latinLnBrk="0" hangingPunct="1">
              <a:lnSpc>
                <a:spcPct val="120000"/>
              </a:lnSpc>
              <a:spcBef>
                <a:spcPts val="0"/>
              </a:spcBef>
              <a:spcAft>
                <a:spcPts val="0"/>
              </a:spcAft>
              <a:buClrTx/>
              <a:buSzTx/>
              <a:buFontTx/>
              <a:buNone/>
              <a:tabLst/>
              <a:defRPr/>
            </a:pPr>
            <a:r>
              <a:rPr kumimoji="0" lang="es-PE" sz="1801"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Expositor</a:t>
            </a:r>
          </a:p>
        </p:txBody>
      </p:sp>
      <p:cxnSp>
        <p:nvCxnSpPr>
          <p:cNvPr id="12" name="12 Conector recto">
            <a:extLst>
              <a:ext uri="{FF2B5EF4-FFF2-40B4-BE49-F238E27FC236}">
                <a16:creationId xmlns="" xmlns:a16="http://schemas.microsoft.com/office/drawing/2014/main" id="{6C5AD6D3-8F4B-4D21-BF57-3492D2B7F7C5}"/>
              </a:ext>
            </a:extLst>
          </p:cNvPr>
          <p:cNvCxnSpPr/>
          <p:nvPr/>
        </p:nvCxnSpPr>
        <p:spPr>
          <a:xfrm>
            <a:off x="6705507" y="5577217"/>
            <a:ext cx="5320937"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65756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pic>
        <p:nvPicPr>
          <p:cNvPr id="7" name="Picture 3">
            <a:extLst>
              <a:ext uri="{FF2B5EF4-FFF2-40B4-BE49-F238E27FC236}">
                <a16:creationId xmlns="" xmlns:a16="http://schemas.microsoft.com/office/drawing/2014/main" id="{B5E07D74-3490-4F5F-856B-F4CC8237D7D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8000"/>
                    </a14:imgEffect>
                    <a14:imgEffect>
                      <a14:saturation sat="0"/>
                    </a14:imgEffect>
                    <a14:imgEffect>
                      <a14:brightnessContrast bright="-2000" contrast="32000"/>
                    </a14:imgEffect>
                  </a14:imgLayer>
                </a14:imgProps>
              </a:ext>
              <a:ext uri="{28A0092B-C50C-407E-A947-70E740481C1C}">
                <a14:useLocalDpi xmlns:a14="http://schemas.microsoft.com/office/drawing/2010/main" val="0"/>
              </a:ext>
            </a:extLst>
          </a:blip>
          <a:srcRect/>
          <a:stretch>
            <a:fillRect/>
          </a:stretch>
        </p:blipFill>
        <p:spPr bwMode="auto">
          <a:xfrm>
            <a:off x="-2" y="0"/>
            <a:ext cx="12191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o 7">
            <a:extLst>
              <a:ext uri="{FF2B5EF4-FFF2-40B4-BE49-F238E27FC236}">
                <a16:creationId xmlns="" xmlns:a16="http://schemas.microsoft.com/office/drawing/2014/main" id="{29F3DA9F-B491-4B92-87B8-E0D04B28C180}"/>
              </a:ext>
            </a:extLst>
          </p:cNvPr>
          <p:cNvGrpSpPr/>
          <p:nvPr/>
        </p:nvGrpSpPr>
        <p:grpSpPr>
          <a:xfrm>
            <a:off x="0" y="-23852"/>
            <a:ext cx="12238226" cy="6881281"/>
            <a:chOff x="0" y="-20347"/>
            <a:chExt cx="12238226" cy="6881281"/>
          </a:xfrm>
        </p:grpSpPr>
        <p:sp>
          <p:nvSpPr>
            <p:cNvPr id="9" name="2 CuadroTexto">
              <a:extLst>
                <a:ext uri="{FF2B5EF4-FFF2-40B4-BE49-F238E27FC236}">
                  <a16:creationId xmlns="" xmlns:a16="http://schemas.microsoft.com/office/drawing/2014/main" id="{0F002C78-3CAF-493B-978C-9E148768AE0B}"/>
                </a:ext>
              </a:extLst>
            </p:cNvPr>
            <p:cNvSpPr txBox="1"/>
            <p:nvPr/>
          </p:nvSpPr>
          <p:spPr>
            <a:xfrm>
              <a:off x="0" y="145531"/>
              <a:ext cx="12198883" cy="523220"/>
            </a:xfrm>
            <a:prstGeom prst="rect">
              <a:avLst/>
            </a:prstGeom>
            <a:solidFill>
              <a:srgbClr val="00503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2511425" algn="l"/>
                </a:tabLst>
                <a:defRPr/>
              </a:pPr>
              <a:endParaRPr kumimoji="0" lang="es-E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ángulo 6">
              <a:extLst>
                <a:ext uri="{FF2B5EF4-FFF2-40B4-BE49-F238E27FC236}">
                  <a16:creationId xmlns="" xmlns:a16="http://schemas.microsoft.com/office/drawing/2014/main" id="{A50D3A62-FAFF-4167-A53E-3581CE98E32B}"/>
                </a:ext>
              </a:extLst>
            </p:cNvPr>
            <p:cNvSpPr/>
            <p:nvPr/>
          </p:nvSpPr>
          <p:spPr>
            <a:xfrm rot="16200000" flipV="1">
              <a:off x="11485505" y="832443"/>
              <a:ext cx="722839" cy="237768"/>
            </a:xfrm>
            <a:prstGeom prst="rect">
              <a:avLst/>
            </a:prstGeom>
            <a:solidFill>
              <a:srgbClr val="0050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Rectángulo 4">
              <a:extLst>
                <a:ext uri="{FF2B5EF4-FFF2-40B4-BE49-F238E27FC236}">
                  <a16:creationId xmlns="" xmlns:a16="http://schemas.microsoft.com/office/drawing/2014/main" id="{CA4C33F5-3FA6-4EED-A3C5-3A3DCA1E5B66}"/>
                </a:ext>
              </a:extLst>
            </p:cNvPr>
            <p:cNvSpPr/>
            <p:nvPr/>
          </p:nvSpPr>
          <p:spPr>
            <a:xfrm>
              <a:off x="11570654" y="17155"/>
              <a:ext cx="547255" cy="745468"/>
            </a:xfrm>
            <a:prstGeom prst="rect">
              <a:avLst/>
            </a:prstGeom>
            <a:solidFill>
              <a:srgbClr val="004F3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ángulo 5">
              <a:extLst>
                <a:ext uri="{FF2B5EF4-FFF2-40B4-BE49-F238E27FC236}">
                  <a16:creationId xmlns="" xmlns:a16="http://schemas.microsoft.com/office/drawing/2014/main" id="{77C2349E-6162-4738-97ED-14EF4677BB7B}"/>
                </a:ext>
              </a:extLst>
            </p:cNvPr>
            <p:cNvSpPr/>
            <p:nvPr/>
          </p:nvSpPr>
          <p:spPr>
            <a:xfrm rot="16200000">
              <a:off x="9558416" y="4438306"/>
              <a:ext cx="4608000" cy="237255"/>
            </a:xfrm>
            <a:prstGeom prst="rect">
              <a:avLst/>
            </a:prstGeom>
            <a:solidFill>
              <a:srgbClr val="0050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13" name="Grupo 7">
              <a:extLst>
                <a:ext uri="{FF2B5EF4-FFF2-40B4-BE49-F238E27FC236}">
                  <a16:creationId xmlns="" xmlns:a16="http://schemas.microsoft.com/office/drawing/2014/main" id="{5768223A-CF3F-48AA-8DB3-5273DEBA2F14}"/>
                </a:ext>
              </a:extLst>
            </p:cNvPr>
            <p:cNvGrpSpPr/>
            <p:nvPr/>
          </p:nvGrpSpPr>
          <p:grpSpPr>
            <a:xfrm>
              <a:off x="11445886" y="1291805"/>
              <a:ext cx="792340" cy="975641"/>
              <a:chOff x="10109804" y="1156205"/>
              <a:chExt cx="1237305" cy="1461335"/>
            </a:xfrm>
          </p:grpSpPr>
          <p:pic>
            <p:nvPicPr>
              <p:cNvPr id="15" name="Imagen 8">
                <a:extLst>
                  <a:ext uri="{FF2B5EF4-FFF2-40B4-BE49-F238E27FC236}">
                    <a16:creationId xmlns="" xmlns:a16="http://schemas.microsoft.com/office/drawing/2014/main" id="{A554FC47-5EF1-42A6-B91A-8379476ACF9D}"/>
                  </a:ext>
                </a:extLst>
              </p:cNvPr>
              <p:cNvPicPr>
                <a:picLocks noChangeAspect="1"/>
              </p:cNvPicPr>
              <p:nvPr/>
            </p:nvPicPr>
            <p:blipFill rotWithShape="1">
              <a:blip r:embed="rId4"/>
              <a:srcRect l="9352" t="926" r="10817" b="6675"/>
              <a:stretch/>
            </p:blipFill>
            <p:spPr>
              <a:xfrm>
                <a:off x="10109804" y="1156205"/>
                <a:ext cx="1237305" cy="1461335"/>
              </a:xfrm>
              <a:prstGeom prst="rect">
                <a:avLst/>
              </a:prstGeom>
            </p:spPr>
          </p:pic>
          <p:pic>
            <p:nvPicPr>
              <p:cNvPr id="16" name="Imagen 9">
                <a:extLst>
                  <a:ext uri="{FF2B5EF4-FFF2-40B4-BE49-F238E27FC236}">
                    <a16:creationId xmlns="" xmlns:a16="http://schemas.microsoft.com/office/drawing/2014/main" id="{E00E3691-FF4C-4957-AAB8-1ED5BCC84C18}"/>
                  </a:ext>
                </a:extLst>
              </p:cNvPr>
              <p:cNvPicPr>
                <a:picLocks noChangeAspect="1"/>
              </p:cNvPicPr>
              <p:nvPr/>
            </p:nvPicPr>
            <p:blipFill>
              <a:blip r:embed="rId5"/>
              <a:stretch>
                <a:fillRect/>
              </a:stretch>
            </p:blipFill>
            <p:spPr>
              <a:xfrm>
                <a:off x="10171244" y="1960129"/>
                <a:ext cx="1114427" cy="571074"/>
              </a:xfrm>
              <a:prstGeom prst="rect">
                <a:avLst/>
              </a:prstGeom>
            </p:spPr>
          </p:pic>
        </p:grpSp>
        <p:pic>
          <p:nvPicPr>
            <p:cNvPr id="14" name="Picture 4" descr="Resultado de imagen para escudo pnp">
              <a:extLst>
                <a:ext uri="{FF2B5EF4-FFF2-40B4-BE49-F238E27FC236}">
                  <a16:creationId xmlns="" xmlns:a16="http://schemas.microsoft.com/office/drawing/2014/main" id="{99E54FF6-0FBD-4363-9D9A-47BF5E363F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438" y="-20347"/>
              <a:ext cx="791308" cy="9700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8" name="Rectángulo 17">
            <a:extLst>
              <a:ext uri="{FF2B5EF4-FFF2-40B4-BE49-F238E27FC236}">
                <a16:creationId xmlns="" xmlns:a16="http://schemas.microsoft.com/office/drawing/2014/main" id="{E524F510-A4F6-43D7-9862-CCCA8FD4EE75}"/>
              </a:ext>
            </a:extLst>
          </p:cNvPr>
          <p:cNvSpPr/>
          <p:nvPr/>
        </p:nvSpPr>
        <p:spPr>
          <a:xfrm>
            <a:off x="150438" y="3104216"/>
            <a:ext cx="4916442" cy="1160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197" rtl="0" eaLnBrk="1" fontAlgn="auto" latinLnBrk="0" hangingPunct="1">
              <a:lnSpc>
                <a:spcPct val="100000"/>
              </a:lnSpc>
              <a:spcBef>
                <a:spcPts val="0"/>
              </a:spcBef>
              <a:spcAft>
                <a:spcPts val="0"/>
              </a:spcAft>
              <a:buClrTx/>
              <a:buSzTx/>
              <a:buFontTx/>
              <a:buNone/>
              <a:tabLst/>
              <a:defRPr/>
            </a:pPr>
            <a:endParaRPr kumimoji="0" lang="es-PE" sz="1600" b="0" i="0" u="none" strike="noStrike" kern="1200" cap="none" spc="0" normalizeH="0" baseline="0" noProof="0" dirty="0">
              <a:ln>
                <a:noFill/>
              </a:ln>
              <a:solidFill>
                <a:prstClr val="black"/>
              </a:solidFill>
              <a:effectLst/>
              <a:uLnTx/>
              <a:uFillTx/>
              <a:latin typeface="Arial Narrow" panose="020B0606020202030204" pitchFamily="34" charset="0"/>
              <a:ea typeface="Cambria Math" panose="02040503050406030204" pitchFamily="18" charset="0"/>
              <a:cs typeface="+mn-cs"/>
            </a:endParaRPr>
          </a:p>
        </p:txBody>
      </p:sp>
    </p:spTree>
    <p:extLst>
      <p:ext uri="{BB962C8B-B14F-4D97-AF65-F5344CB8AC3E}">
        <p14:creationId xmlns:p14="http://schemas.microsoft.com/office/powerpoint/2010/main" val="3900474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Título 1">
            <a:extLst>
              <a:ext uri="{FF2B5EF4-FFF2-40B4-BE49-F238E27FC236}">
                <a16:creationId xmlns="" xmlns:a16="http://schemas.microsoft.com/office/drawing/2014/main" id="{4751C3BF-E56F-4FBD-87B7-1CF78A9CD460}"/>
              </a:ext>
            </a:extLst>
          </p:cNvPr>
          <p:cNvSpPr>
            <a:spLocks noGrp="1"/>
          </p:cNvSpPr>
          <p:nvPr>
            <p:ph type="title"/>
          </p:nvPr>
        </p:nvSpPr>
        <p:spPr>
          <a:xfrm>
            <a:off x="803694" y="874084"/>
            <a:ext cx="10515600" cy="1325563"/>
          </a:xfrm>
        </p:spPr>
        <p:txBody>
          <a:bodyPr/>
          <a:lstStyle/>
          <a:p>
            <a:r>
              <a:rPr lang="es-ES"/>
              <a:t>Haga clic para modificar el estilo de título del patrón</a:t>
            </a:r>
            <a:endParaRPr lang="es-PE"/>
          </a:p>
        </p:txBody>
      </p:sp>
      <p:sp>
        <p:nvSpPr>
          <p:cNvPr id="8" name="Rectángulo 7">
            <a:extLst>
              <a:ext uri="{FF2B5EF4-FFF2-40B4-BE49-F238E27FC236}">
                <a16:creationId xmlns="" xmlns:a16="http://schemas.microsoft.com/office/drawing/2014/main" id="{01C47BC8-5553-436F-8A7D-1C809C46EEFE}"/>
              </a:ext>
            </a:extLst>
          </p:cNvPr>
          <p:cNvSpPr/>
          <p:nvPr/>
        </p:nvSpPr>
        <p:spPr>
          <a:xfrm>
            <a:off x="0" y="0"/>
            <a:ext cx="12192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CuadroTexto 8">
            <a:extLst>
              <a:ext uri="{FF2B5EF4-FFF2-40B4-BE49-F238E27FC236}">
                <a16:creationId xmlns="" xmlns:a16="http://schemas.microsoft.com/office/drawing/2014/main" id="{98DEFA2F-76D2-4624-AF62-4F665A732DC5}"/>
              </a:ext>
            </a:extLst>
          </p:cNvPr>
          <p:cNvSpPr txBox="1"/>
          <p:nvPr/>
        </p:nvSpPr>
        <p:spPr>
          <a:xfrm>
            <a:off x="4640604" y="3961248"/>
            <a:ext cx="22781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NOTIFICACIÓN</a:t>
            </a:r>
            <a:endParaRPr kumimoji="0" lang="es-PE" sz="2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0" name="CuadroTexto 9">
            <a:extLst>
              <a:ext uri="{FF2B5EF4-FFF2-40B4-BE49-F238E27FC236}">
                <a16:creationId xmlns="" xmlns:a16="http://schemas.microsoft.com/office/drawing/2014/main" id="{112A16AC-6076-4469-B38E-D46F24154A47}"/>
              </a:ext>
            </a:extLst>
          </p:cNvPr>
          <p:cNvSpPr txBox="1"/>
          <p:nvPr/>
        </p:nvSpPr>
        <p:spPr>
          <a:xfrm>
            <a:off x="2145699" y="4629892"/>
            <a:ext cx="818373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La información mostrada en esta presentación, es considerada SECRETA, por lo cual en cumplimiento a la normatividad vigente, está prohibida su reproducción total o parcial, la difusión de su contenido constituye DELITO de INFIDENCIA.</a:t>
            </a:r>
            <a:endParaRPr kumimoji="0" lang="es-PE" sz="18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pic>
        <p:nvPicPr>
          <p:cNvPr id="11" name="Imagen 10">
            <a:extLst>
              <a:ext uri="{FF2B5EF4-FFF2-40B4-BE49-F238E27FC236}">
                <a16:creationId xmlns="" xmlns:a16="http://schemas.microsoft.com/office/drawing/2014/main" id="{7AA459CC-4AF8-45A5-98C9-5D3363DF9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0753" y="1490161"/>
            <a:ext cx="1737825" cy="2130780"/>
          </a:xfrm>
          <a:prstGeom prst="rect">
            <a:avLst/>
          </a:prstGeom>
          <a:effectLst>
            <a:glow rad="101600">
              <a:schemeClr val="bg1">
                <a:alpha val="60000"/>
              </a:schemeClr>
            </a:glow>
          </a:effectLst>
        </p:spPr>
      </p:pic>
      <p:sp>
        <p:nvSpPr>
          <p:cNvPr id="12" name="CuadroTexto 11">
            <a:extLst>
              <a:ext uri="{FF2B5EF4-FFF2-40B4-BE49-F238E27FC236}">
                <a16:creationId xmlns="" xmlns:a16="http://schemas.microsoft.com/office/drawing/2014/main" id="{9B3B0DCC-187E-44A9-AE28-01225D4C06D2}"/>
              </a:ext>
            </a:extLst>
          </p:cNvPr>
          <p:cNvSpPr txBox="1"/>
          <p:nvPr/>
        </p:nvSpPr>
        <p:spPr>
          <a:xfrm>
            <a:off x="3902870" y="706990"/>
            <a:ext cx="37535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 IMPORTANTE !</a:t>
            </a:r>
            <a:endParaRPr kumimoji="0" lang="es-PE"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392176580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s objetos">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D9937CBD-76A8-4F6A-9CA9-DAA3808BE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870" y="197186"/>
            <a:ext cx="996820" cy="752290"/>
          </a:xfrm>
          <a:prstGeom prst="rect">
            <a:avLst/>
          </a:prstGeom>
        </p:spPr>
      </p:pic>
      <p:pic>
        <p:nvPicPr>
          <p:cNvPr id="9" name="Imagen 8">
            <a:extLst>
              <a:ext uri="{FF2B5EF4-FFF2-40B4-BE49-F238E27FC236}">
                <a16:creationId xmlns="" xmlns:a16="http://schemas.microsoft.com/office/drawing/2014/main" id="{01C0899C-6BB4-43FE-915D-413BDD4D7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55387" y="197185"/>
            <a:ext cx="996820" cy="752289"/>
          </a:xfrm>
          <a:prstGeom prst="rect">
            <a:avLst/>
          </a:prstGeom>
        </p:spPr>
      </p:pic>
      <p:pic>
        <p:nvPicPr>
          <p:cNvPr id="11" name="Imagen 10">
            <a:extLst>
              <a:ext uri="{FF2B5EF4-FFF2-40B4-BE49-F238E27FC236}">
                <a16:creationId xmlns="" xmlns:a16="http://schemas.microsoft.com/office/drawing/2014/main" id="{F041D9C3-8D3D-4C92-AF3F-D0AB9CF6C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 y="6288656"/>
            <a:ext cx="4087523" cy="569343"/>
          </a:xfrm>
          <a:prstGeom prst="rect">
            <a:avLst/>
          </a:prstGeom>
        </p:spPr>
      </p:pic>
      <p:pic>
        <p:nvPicPr>
          <p:cNvPr id="12" name="Imagen 11">
            <a:extLst>
              <a:ext uri="{FF2B5EF4-FFF2-40B4-BE49-F238E27FC236}">
                <a16:creationId xmlns="" xmlns:a16="http://schemas.microsoft.com/office/drawing/2014/main" id="{BC441951-3405-46A9-AB1C-692BEC802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88919" y="6288656"/>
            <a:ext cx="4117370" cy="583632"/>
          </a:xfrm>
          <a:prstGeom prst="rect">
            <a:avLst/>
          </a:prstGeom>
        </p:spPr>
      </p:pic>
      <p:sp>
        <p:nvSpPr>
          <p:cNvPr id="13" name="Rectángulo 12">
            <a:extLst>
              <a:ext uri="{FF2B5EF4-FFF2-40B4-BE49-F238E27FC236}">
                <a16:creationId xmlns="" xmlns:a16="http://schemas.microsoft.com/office/drawing/2014/main" id="{1299BEC6-F51B-491A-A17E-21A534BC2B19}"/>
              </a:ext>
            </a:extLst>
          </p:cNvPr>
          <p:cNvSpPr/>
          <p:nvPr/>
        </p:nvSpPr>
        <p:spPr>
          <a:xfrm>
            <a:off x="11621193" y="0"/>
            <a:ext cx="576782" cy="55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ángulo 13">
            <a:extLst>
              <a:ext uri="{FF2B5EF4-FFF2-40B4-BE49-F238E27FC236}">
                <a16:creationId xmlns="" xmlns:a16="http://schemas.microsoft.com/office/drawing/2014/main" id="{D2E05002-8DCC-4A16-AA70-66892099399B}"/>
              </a:ext>
            </a:extLst>
          </p:cNvPr>
          <p:cNvSpPr/>
          <p:nvPr/>
        </p:nvSpPr>
        <p:spPr>
          <a:xfrm>
            <a:off x="2339" y="0"/>
            <a:ext cx="521363" cy="55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8" name="Picture 4" descr="Resultado de imagen para escudo pnp">
            <a:extLst>
              <a:ext uri="{FF2B5EF4-FFF2-40B4-BE49-F238E27FC236}">
                <a16:creationId xmlns="" xmlns:a16="http://schemas.microsoft.com/office/drawing/2014/main" id="{9C8ECE08-94A0-4826-822C-D69806F6F3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19" y="14070"/>
            <a:ext cx="505813" cy="6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66773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12" name="2 CuadroTexto">
            <a:extLst>
              <a:ext uri="{FF2B5EF4-FFF2-40B4-BE49-F238E27FC236}">
                <a16:creationId xmlns="" xmlns:a16="http://schemas.microsoft.com/office/drawing/2014/main" id="{67AB869E-A72C-4CA2-8336-A604003640CF}"/>
              </a:ext>
            </a:extLst>
          </p:cNvPr>
          <p:cNvSpPr txBox="1"/>
          <p:nvPr/>
        </p:nvSpPr>
        <p:spPr>
          <a:xfrm>
            <a:off x="-6888" y="2568331"/>
            <a:ext cx="12205770" cy="2064053"/>
          </a:xfrm>
          <a:prstGeom prst="rect">
            <a:avLst/>
          </a:prstGeom>
          <a:solidFill>
            <a:srgbClr val="00503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tab pos="2511425" algn="l"/>
              </a:tabLst>
              <a:defRPr/>
            </a:pPr>
            <a:endParaRPr kumimoji="0" lang="es-E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4" descr="Resultado de imagen para escudo pnp">
            <a:extLst>
              <a:ext uri="{FF2B5EF4-FFF2-40B4-BE49-F238E27FC236}">
                <a16:creationId xmlns="" xmlns:a16="http://schemas.microsoft.com/office/drawing/2014/main" id="{A6EF6AC6-5250-46EA-BBCA-4E9E5A4C56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074" y="3104216"/>
            <a:ext cx="791308" cy="9700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4" name="Grupo 7">
            <a:extLst>
              <a:ext uri="{FF2B5EF4-FFF2-40B4-BE49-F238E27FC236}">
                <a16:creationId xmlns="" xmlns:a16="http://schemas.microsoft.com/office/drawing/2014/main" id="{001DB513-9244-40FF-8FA8-F8C5BFD55169}"/>
              </a:ext>
            </a:extLst>
          </p:cNvPr>
          <p:cNvGrpSpPr/>
          <p:nvPr/>
        </p:nvGrpSpPr>
        <p:grpSpPr>
          <a:xfrm>
            <a:off x="11079618" y="2971080"/>
            <a:ext cx="993749" cy="1236282"/>
            <a:chOff x="10109806" y="1133612"/>
            <a:chExt cx="1237305" cy="1461335"/>
          </a:xfrm>
        </p:grpSpPr>
        <p:pic>
          <p:nvPicPr>
            <p:cNvPr id="15" name="Imagen 8">
              <a:extLst>
                <a:ext uri="{FF2B5EF4-FFF2-40B4-BE49-F238E27FC236}">
                  <a16:creationId xmlns="" xmlns:a16="http://schemas.microsoft.com/office/drawing/2014/main" id="{5F76B9EC-9B85-49CB-9255-0A8EEF5F73F7}"/>
                </a:ext>
              </a:extLst>
            </p:cNvPr>
            <p:cNvPicPr>
              <a:picLocks noChangeAspect="1"/>
            </p:cNvPicPr>
            <p:nvPr/>
          </p:nvPicPr>
          <p:blipFill rotWithShape="1">
            <a:blip r:embed="rId3"/>
            <a:srcRect l="9352" t="926" r="10817" b="6675"/>
            <a:stretch/>
          </p:blipFill>
          <p:spPr>
            <a:xfrm>
              <a:off x="10109806" y="1133612"/>
              <a:ext cx="1237305" cy="1461335"/>
            </a:xfrm>
            <a:prstGeom prst="rect">
              <a:avLst/>
            </a:prstGeom>
          </p:spPr>
        </p:pic>
        <p:pic>
          <p:nvPicPr>
            <p:cNvPr id="16" name="Imagen 9">
              <a:extLst>
                <a:ext uri="{FF2B5EF4-FFF2-40B4-BE49-F238E27FC236}">
                  <a16:creationId xmlns="" xmlns:a16="http://schemas.microsoft.com/office/drawing/2014/main" id="{D64B3C4B-9B42-46B4-B8ED-A5D307151399}"/>
                </a:ext>
              </a:extLst>
            </p:cNvPr>
            <p:cNvPicPr>
              <a:picLocks noChangeAspect="1"/>
            </p:cNvPicPr>
            <p:nvPr/>
          </p:nvPicPr>
          <p:blipFill>
            <a:blip r:embed="rId4"/>
            <a:stretch>
              <a:fillRect/>
            </a:stretch>
          </p:blipFill>
          <p:spPr>
            <a:xfrm>
              <a:off x="10171244" y="1960129"/>
              <a:ext cx="1114427" cy="571074"/>
            </a:xfrm>
            <a:prstGeom prst="rect">
              <a:avLst/>
            </a:prstGeom>
          </p:spPr>
        </p:pic>
      </p:grpSp>
      <p:pic>
        <p:nvPicPr>
          <p:cNvPr id="17" name="Imagen 16">
            <a:extLst>
              <a:ext uri="{FF2B5EF4-FFF2-40B4-BE49-F238E27FC236}">
                <a16:creationId xmlns="" xmlns:a16="http://schemas.microsoft.com/office/drawing/2014/main" id="{990388F9-BC26-4813-B98E-8C42D750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870" y="197186"/>
            <a:ext cx="996820" cy="752290"/>
          </a:xfrm>
          <a:prstGeom prst="rect">
            <a:avLst/>
          </a:prstGeom>
        </p:spPr>
      </p:pic>
      <p:pic>
        <p:nvPicPr>
          <p:cNvPr id="18" name="Imagen 17">
            <a:extLst>
              <a:ext uri="{FF2B5EF4-FFF2-40B4-BE49-F238E27FC236}">
                <a16:creationId xmlns="" xmlns:a16="http://schemas.microsoft.com/office/drawing/2014/main" id="{FCA86945-8122-4ADD-9189-1B3045E8AA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208187" y="5755522"/>
            <a:ext cx="1000503" cy="991434"/>
          </a:xfrm>
          <a:prstGeom prst="rect">
            <a:avLst/>
          </a:prstGeom>
        </p:spPr>
      </p:pic>
      <p:pic>
        <p:nvPicPr>
          <p:cNvPr id="19" name="Imagen 18">
            <a:extLst>
              <a:ext uri="{FF2B5EF4-FFF2-40B4-BE49-F238E27FC236}">
                <a16:creationId xmlns="" xmlns:a16="http://schemas.microsoft.com/office/drawing/2014/main" id="{420B1107-C243-4F95-B09B-EC464BA74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55387" y="197185"/>
            <a:ext cx="996820" cy="752289"/>
          </a:xfrm>
          <a:prstGeom prst="rect">
            <a:avLst/>
          </a:prstGeom>
        </p:spPr>
      </p:pic>
      <p:pic>
        <p:nvPicPr>
          <p:cNvPr id="23" name="Imagen 22">
            <a:extLst>
              <a:ext uri="{FF2B5EF4-FFF2-40B4-BE49-F238E27FC236}">
                <a16:creationId xmlns="" xmlns:a16="http://schemas.microsoft.com/office/drawing/2014/main" id="{C61F1B81-B5F4-4585-BFD8-676EF13AC5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27385" y="5755522"/>
            <a:ext cx="1024822" cy="991434"/>
          </a:xfrm>
          <a:prstGeom prst="rect">
            <a:avLst/>
          </a:prstGeom>
        </p:spPr>
      </p:pic>
    </p:spTree>
    <p:extLst>
      <p:ext uri="{BB962C8B-B14F-4D97-AF65-F5344CB8AC3E}">
        <p14:creationId xmlns:p14="http://schemas.microsoft.com/office/powerpoint/2010/main" val="170665782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C33E05E-3D4F-400B-8091-3FBCDE2AC1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6AD2340E-5067-44E4-8A5C-9A74AEBCE8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C5C6B-4199-432E-BFA0-2A4B49303889}" type="datetimeFigureOut">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19/10/2022</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4" name="Marcador de pie de página 3">
            <a:extLst>
              <a:ext uri="{FF2B5EF4-FFF2-40B4-BE49-F238E27FC236}">
                <a16:creationId xmlns="" xmlns:a16="http://schemas.microsoft.com/office/drawing/2014/main" id="{6C525247-C6E9-4E53-B58E-5266B3DAAD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Marcador de número de diapositiva 4">
            <a:extLst>
              <a:ext uri="{FF2B5EF4-FFF2-40B4-BE49-F238E27FC236}">
                <a16:creationId xmlns="" xmlns:a16="http://schemas.microsoft.com/office/drawing/2014/main" id="{C9C6F45A-8303-490B-B684-9037EE9597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E5EDA-821E-459B-A61F-BD42B176DA4F}" type="slidenum">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475998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7CDF203F-44BE-4DD2-9E35-A0B675C8B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C5C6B-4199-432E-BFA0-2A4B49303889}" type="datetimeFigureOut">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19/10/2022</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3" name="Marcador de pie de página 2">
            <a:extLst>
              <a:ext uri="{FF2B5EF4-FFF2-40B4-BE49-F238E27FC236}">
                <a16:creationId xmlns="" xmlns:a16="http://schemas.microsoft.com/office/drawing/2014/main" id="{D7AB18C6-F0CE-4DF9-98B6-A713CE51B0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4" name="Marcador de número de diapositiva 3">
            <a:extLst>
              <a:ext uri="{FF2B5EF4-FFF2-40B4-BE49-F238E27FC236}">
                <a16:creationId xmlns="" xmlns:a16="http://schemas.microsoft.com/office/drawing/2014/main" id="{A06870A4-7F66-48B2-B41A-F8639EEF4A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E5EDA-821E-459B-A61F-BD42B176DA4F}" type="slidenum">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73426544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24A22E2-4D11-4D90-AFCC-9ABDD9D62E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E5CB344A-13FD-4A5D-804C-4B691A6A1B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259F0527-ADBD-4532-937A-8E54F1082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29E24409-3A4D-4120-80E3-CDD812B8C1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C5C6B-4199-432E-BFA0-2A4B49303889}" type="datetimeFigureOut">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19/10/2022</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Marcador de pie de página 5">
            <a:extLst>
              <a:ext uri="{FF2B5EF4-FFF2-40B4-BE49-F238E27FC236}">
                <a16:creationId xmlns="" xmlns:a16="http://schemas.microsoft.com/office/drawing/2014/main" id="{76D6A44B-998B-43DA-8911-582FBED701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7" name="Marcador de número de diapositiva 6">
            <a:extLst>
              <a:ext uri="{FF2B5EF4-FFF2-40B4-BE49-F238E27FC236}">
                <a16:creationId xmlns="" xmlns:a16="http://schemas.microsoft.com/office/drawing/2014/main" id="{EB4F197F-90F8-453A-984C-9A05EDC23C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E5EDA-821E-459B-A61F-BD42B176DA4F}" type="slidenum">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44470812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ACB2D3B-ED7C-2A45-A8AB-499FE2462D44}"/>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 xmlns:a16="http://schemas.microsoft.com/office/drawing/2014/main" id="{7FD1902B-A7D8-0547-80F3-3A9E2C07BD8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 xmlns:a16="http://schemas.microsoft.com/office/drawing/2014/main" id="{9A68C42F-42D9-8A48-82CB-F938112FF3EA}"/>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5" name="Marcador de pie de página 4">
            <a:extLst>
              <a:ext uri="{FF2B5EF4-FFF2-40B4-BE49-F238E27FC236}">
                <a16:creationId xmlns="" xmlns:a16="http://schemas.microsoft.com/office/drawing/2014/main" id="{45EE582E-8B31-8248-9279-A6EACBF50BA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EBBA0C19-6C11-A149-A2D4-71FA0F0B3DD0}"/>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3844139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DE6330-E12E-4A66-9A8B-E2B489B815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90B7D337-E200-4DA3-9B4B-CD8BCA983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Marcador de texto 3">
            <a:extLst>
              <a:ext uri="{FF2B5EF4-FFF2-40B4-BE49-F238E27FC236}">
                <a16:creationId xmlns="" xmlns:a16="http://schemas.microsoft.com/office/drawing/2014/main" id="{D850A55B-495F-452D-B384-0E46923D2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9FFF6258-D029-46D7-8DBA-C5FC1314EE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C5C6B-4199-432E-BFA0-2A4B49303889}" type="datetimeFigureOut">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19/10/2022</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Marcador de pie de página 5">
            <a:extLst>
              <a:ext uri="{FF2B5EF4-FFF2-40B4-BE49-F238E27FC236}">
                <a16:creationId xmlns="" xmlns:a16="http://schemas.microsoft.com/office/drawing/2014/main" id="{454314A5-DDFD-4924-BF8C-B825B82E12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7" name="Marcador de número de diapositiva 6">
            <a:extLst>
              <a:ext uri="{FF2B5EF4-FFF2-40B4-BE49-F238E27FC236}">
                <a16:creationId xmlns="" xmlns:a16="http://schemas.microsoft.com/office/drawing/2014/main" id="{999C70D7-81A1-416F-BE43-CFB27D7D96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E5EDA-821E-459B-A61F-BD42B176DA4F}" type="slidenum">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49366832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2960E05-B06F-47C7-BB66-F234EE96BA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B5CC799A-8761-44F6-A650-0FF9CC07DB6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4E0FA319-6F5E-4A51-B2E2-75171F6D8C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C5C6B-4199-432E-BFA0-2A4B49303889}" type="datetimeFigureOut">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19/10/2022</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Marcador de pie de página 4">
            <a:extLst>
              <a:ext uri="{FF2B5EF4-FFF2-40B4-BE49-F238E27FC236}">
                <a16:creationId xmlns="" xmlns:a16="http://schemas.microsoft.com/office/drawing/2014/main" id="{02097C73-F0D2-42DF-8653-FCCC36E77C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Marcador de número de diapositiva 5">
            <a:extLst>
              <a:ext uri="{FF2B5EF4-FFF2-40B4-BE49-F238E27FC236}">
                <a16:creationId xmlns="" xmlns:a16="http://schemas.microsoft.com/office/drawing/2014/main" id="{AFE2B9AE-CE06-4D6A-A7A8-FD19B87819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E5EDA-821E-459B-A61F-BD42B176DA4F}" type="slidenum">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11924725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8754B13F-0ED8-47F6-9AC8-25843892DE4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48799232-ED1A-47E3-A84C-696A3EF8BB1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7847F9B1-7173-4581-9EF9-C61E6B80F7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C5C6B-4199-432E-BFA0-2A4B49303889}" type="datetimeFigureOut">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19/10/2022</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Marcador de pie de página 4">
            <a:extLst>
              <a:ext uri="{FF2B5EF4-FFF2-40B4-BE49-F238E27FC236}">
                <a16:creationId xmlns="" xmlns:a16="http://schemas.microsoft.com/office/drawing/2014/main" id="{BC10DC69-4827-483D-9ED6-E0A4DCC733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Marcador de número de diapositiva 5">
            <a:extLst>
              <a:ext uri="{FF2B5EF4-FFF2-40B4-BE49-F238E27FC236}">
                <a16:creationId xmlns="" xmlns:a16="http://schemas.microsoft.com/office/drawing/2014/main" id="{3E8DD523-C3E1-43F0-920C-CB285C6A37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E5EDA-821E-459B-A61F-BD42B176DA4F}" type="slidenum">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1728436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255F28C-B6DA-904A-85BB-429A32445EFB}"/>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PE"/>
          </a:p>
        </p:txBody>
      </p:sp>
      <p:sp>
        <p:nvSpPr>
          <p:cNvPr id="3" name="Marcador de texto 2">
            <a:extLst>
              <a:ext uri="{FF2B5EF4-FFF2-40B4-BE49-F238E27FC236}">
                <a16:creationId xmlns="" xmlns:a16="http://schemas.microsoft.com/office/drawing/2014/main" id="{2C442166-75D0-E44B-B588-159130076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 xmlns:a16="http://schemas.microsoft.com/office/drawing/2014/main" id="{4D5C5C7E-EE52-B445-9B1F-D66EE6B47C66}"/>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5" name="Marcador de pie de página 4">
            <a:extLst>
              <a:ext uri="{FF2B5EF4-FFF2-40B4-BE49-F238E27FC236}">
                <a16:creationId xmlns="" xmlns:a16="http://schemas.microsoft.com/office/drawing/2014/main" id="{AE4848CF-D647-C646-B533-67CD631A1403}"/>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 xmlns:a16="http://schemas.microsoft.com/office/drawing/2014/main" id="{BAFE8D9D-47A7-D542-A952-8AA47DA733C5}"/>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412688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71BD297-EF0C-5B44-952E-9F1A396EED9B}"/>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 xmlns:a16="http://schemas.microsoft.com/office/drawing/2014/main" id="{717BC833-98C4-3C44-A2B7-F6160BD37269}"/>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contenido 3">
            <a:extLst>
              <a:ext uri="{FF2B5EF4-FFF2-40B4-BE49-F238E27FC236}">
                <a16:creationId xmlns="" xmlns:a16="http://schemas.microsoft.com/office/drawing/2014/main" id="{04CA2CD0-3FFA-CA48-B247-F57960EB7E6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fecha 4">
            <a:extLst>
              <a:ext uri="{FF2B5EF4-FFF2-40B4-BE49-F238E27FC236}">
                <a16:creationId xmlns="" xmlns:a16="http://schemas.microsoft.com/office/drawing/2014/main" id="{57AC7973-1F9D-064F-87D8-647C87AA53B4}"/>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6" name="Marcador de pie de página 5">
            <a:extLst>
              <a:ext uri="{FF2B5EF4-FFF2-40B4-BE49-F238E27FC236}">
                <a16:creationId xmlns="" xmlns:a16="http://schemas.microsoft.com/office/drawing/2014/main" id="{628CBF68-2FF0-0B47-B051-BF0AF4A57439}"/>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8FD1B4CE-677A-0A44-A751-0855EEB58225}"/>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382871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9E458CB-C6A7-EF49-BFFB-E29D7FB49692}"/>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PE"/>
          </a:p>
        </p:txBody>
      </p:sp>
      <p:sp>
        <p:nvSpPr>
          <p:cNvPr id="3" name="Marcador de texto 2">
            <a:extLst>
              <a:ext uri="{FF2B5EF4-FFF2-40B4-BE49-F238E27FC236}">
                <a16:creationId xmlns="" xmlns:a16="http://schemas.microsoft.com/office/drawing/2014/main" id="{2EE24F03-E474-D94E-AF5D-225D80245B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 xmlns:a16="http://schemas.microsoft.com/office/drawing/2014/main" id="{ACDDA580-ACFA-7047-99C4-9E3D4ADD5394}"/>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texto 4">
            <a:extLst>
              <a:ext uri="{FF2B5EF4-FFF2-40B4-BE49-F238E27FC236}">
                <a16:creationId xmlns="" xmlns:a16="http://schemas.microsoft.com/office/drawing/2014/main" id="{405CE664-F2AB-444F-A10A-A6FE1C95A5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 xmlns:a16="http://schemas.microsoft.com/office/drawing/2014/main" id="{168A54AE-132D-0E40-AAE8-CD1BCF6F689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7" name="Marcador de fecha 6">
            <a:extLst>
              <a:ext uri="{FF2B5EF4-FFF2-40B4-BE49-F238E27FC236}">
                <a16:creationId xmlns="" xmlns:a16="http://schemas.microsoft.com/office/drawing/2014/main" id="{98FCB680-693F-414C-A605-D2E3CB1D269B}"/>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8" name="Marcador de pie de página 7">
            <a:extLst>
              <a:ext uri="{FF2B5EF4-FFF2-40B4-BE49-F238E27FC236}">
                <a16:creationId xmlns="" xmlns:a16="http://schemas.microsoft.com/office/drawing/2014/main" id="{134EDD48-1B56-C34E-A55E-378BA8373470}"/>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 xmlns:a16="http://schemas.microsoft.com/office/drawing/2014/main" id="{23A3D013-C318-6B47-BAD1-5CFEDF3A4757}"/>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157518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3AC8AA4-E526-5F44-9094-51072FDF524D}"/>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fecha 2">
            <a:extLst>
              <a:ext uri="{FF2B5EF4-FFF2-40B4-BE49-F238E27FC236}">
                <a16:creationId xmlns="" xmlns:a16="http://schemas.microsoft.com/office/drawing/2014/main" id="{87B3C72A-2181-4E44-BACE-6C9696C71B13}"/>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4" name="Marcador de pie de página 3">
            <a:extLst>
              <a:ext uri="{FF2B5EF4-FFF2-40B4-BE49-F238E27FC236}">
                <a16:creationId xmlns="" xmlns:a16="http://schemas.microsoft.com/office/drawing/2014/main" id="{44E558D3-211F-6E45-9882-63A2617CC6E5}"/>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 xmlns:a16="http://schemas.microsoft.com/office/drawing/2014/main" id="{1FA30746-2517-A44D-A4CB-77ED75B28E7B}"/>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210126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E09589B2-2DE9-3D41-8A5E-2CEBAA168863}"/>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3" name="Marcador de pie de página 2">
            <a:extLst>
              <a:ext uri="{FF2B5EF4-FFF2-40B4-BE49-F238E27FC236}">
                <a16:creationId xmlns="" xmlns:a16="http://schemas.microsoft.com/office/drawing/2014/main" id="{35D6B106-06A7-534F-8ABD-E03A320D7BAB}"/>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 xmlns:a16="http://schemas.microsoft.com/office/drawing/2014/main" id="{5243571C-AB23-6949-8D80-08A2A2F94F12}"/>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2178015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1A9D941-0771-D448-B2A7-06E907C3666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contenido 2">
            <a:extLst>
              <a:ext uri="{FF2B5EF4-FFF2-40B4-BE49-F238E27FC236}">
                <a16:creationId xmlns="" xmlns:a16="http://schemas.microsoft.com/office/drawing/2014/main" id="{48CB9541-1115-4846-BAE5-0F92F49B9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texto 3">
            <a:extLst>
              <a:ext uri="{FF2B5EF4-FFF2-40B4-BE49-F238E27FC236}">
                <a16:creationId xmlns="" xmlns:a16="http://schemas.microsoft.com/office/drawing/2014/main" id="{726111F6-BA2F-004D-9072-2DEB61D22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 xmlns:a16="http://schemas.microsoft.com/office/drawing/2014/main" id="{D3541E1F-0A13-244D-8845-4B1D1919213F}"/>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6" name="Marcador de pie de página 5">
            <a:extLst>
              <a:ext uri="{FF2B5EF4-FFF2-40B4-BE49-F238E27FC236}">
                <a16:creationId xmlns="" xmlns:a16="http://schemas.microsoft.com/office/drawing/2014/main" id="{B30585BC-0555-9344-B514-7D7C00E685B9}"/>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963C2D99-7099-414D-BA4E-1FEAB05C58BA}"/>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1781977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DFC37EE-033D-A947-8734-3786BC1D3B0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posición de imagen 2">
            <a:extLst>
              <a:ext uri="{FF2B5EF4-FFF2-40B4-BE49-F238E27FC236}">
                <a16:creationId xmlns="" xmlns:a16="http://schemas.microsoft.com/office/drawing/2014/main" id="{BF83E55B-ECDF-364C-BE27-4F9877A5CF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 xmlns:a16="http://schemas.microsoft.com/office/drawing/2014/main" id="{1852066B-EFDD-C940-B53B-5038D30FE9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 xmlns:a16="http://schemas.microsoft.com/office/drawing/2014/main" id="{494E4015-2DF5-F54D-A627-B25C64984DE0}"/>
              </a:ext>
            </a:extLst>
          </p:cNvPr>
          <p:cNvSpPr>
            <a:spLocks noGrp="1"/>
          </p:cNvSpPr>
          <p:nvPr>
            <p:ph type="dt" sz="half" idx="10"/>
          </p:nvPr>
        </p:nvSpPr>
        <p:spPr/>
        <p:txBody>
          <a:bodyPr/>
          <a:lstStyle/>
          <a:p>
            <a:fld id="{3F86F125-0BDE-664B-9F6A-04754AE49EE2}" type="datetimeFigureOut">
              <a:rPr lang="es-PE" smtClean="0"/>
              <a:t>19/10/2022</a:t>
            </a:fld>
            <a:endParaRPr lang="es-PE"/>
          </a:p>
        </p:txBody>
      </p:sp>
      <p:sp>
        <p:nvSpPr>
          <p:cNvPr id="6" name="Marcador de pie de página 5">
            <a:extLst>
              <a:ext uri="{FF2B5EF4-FFF2-40B4-BE49-F238E27FC236}">
                <a16:creationId xmlns="" xmlns:a16="http://schemas.microsoft.com/office/drawing/2014/main" id="{322A214B-A0F0-4F4D-9048-AC8A15806928}"/>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 xmlns:a16="http://schemas.microsoft.com/office/drawing/2014/main" id="{22F33A90-D88B-D74B-95C3-50D9C68A563A}"/>
              </a:ext>
            </a:extLst>
          </p:cNvPr>
          <p:cNvSpPr>
            <a:spLocks noGrp="1"/>
          </p:cNvSpPr>
          <p:nvPr>
            <p:ph type="sldNum" sz="quarter" idx="12"/>
          </p:nvPr>
        </p:nvSpPr>
        <p:spPr/>
        <p:txBody>
          <a:bodyPr/>
          <a:lstStyle/>
          <a:p>
            <a:fld id="{B6AD0AE2-9F0E-9C41-BB31-F68B48F0391A}" type="slidenum">
              <a:rPr lang="es-PE" smtClean="0"/>
              <a:t>‹Nº›</a:t>
            </a:fld>
            <a:endParaRPr lang="es-PE"/>
          </a:p>
        </p:txBody>
      </p:sp>
    </p:spTree>
    <p:extLst>
      <p:ext uri="{BB962C8B-B14F-4D97-AF65-F5344CB8AC3E}">
        <p14:creationId xmlns:p14="http://schemas.microsoft.com/office/powerpoint/2010/main" val="1254233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3A1D757E-281F-E741-BD6B-F43A639C48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PE"/>
          </a:p>
        </p:txBody>
      </p:sp>
      <p:sp>
        <p:nvSpPr>
          <p:cNvPr id="3" name="Marcador de texto 2">
            <a:extLst>
              <a:ext uri="{FF2B5EF4-FFF2-40B4-BE49-F238E27FC236}">
                <a16:creationId xmlns="" xmlns:a16="http://schemas.microsoft.com/office/drawing/2014/main" id="{DE5DA41C-D80E-4349-AAC6-2B299A6342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 xmlns:a16="http://schemas.microsoft.com/office/drawing/2014/main" id="{23523106-50C0-CD42-87EA-C1FAD5BAC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6F125-0BDE-664B-9F6A-04754AE49EE2}" type="datetimeFigureOut">
              <a:rPr lang="es-PE" smtClean="0"/>
              <a:t>19/10/2022</a:t>
            </a:fld>
            <a:endParaRPr lang="es-PE"/>
          </a:p>
        </p:txBody>
      </p:sp>
      <p:sp>
        <p:nvSpPr>
          <p:cNvPr id="5" name="Marcador de pie de página 4">
            <a:extLst>
              <a:ext uri="{FF2B5EF4-FFF2-40B4-BE49-F238E27FC236}">
                <a16:creationId xmlns="" xmlns:a16="http://schemas.microsoft.com/office/drawing/2014/main" id="{8B67F674-EE03-F740-9A0E-701F95339E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 xmlns:a16="http://schemas.microsoft.com/office/drawing/2014/main" id="{BA2CCADE-EF89-9D4C-9845-EB57C38212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D0AE2-9F0E-9C41-BB31-F68B48F0391A}" type="slidenum">
              <a:rPr lang="es-PE" smtClean="0"/>
              <a:t>‹Nº›</a:t>
            </a:fld>
            <a:endParaRPr lang="es-PE"/>
          </a:p>
        </p:txBody>
      </p:sp>
    </p:spTree>
    <p:extLst>
      <p:ext uri="{BB962C8B-B14F-4D97-AF65-F5344CB8AC3E}">
        <p14:creationId xmlns:p14="http://schemas.microsoft.com/office/powerpoint/2010/main" val="3235528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4460A6B9-4A08-4DCF-B1F1-D73A0C9BD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E8E7C735-35E1-4C39-BB3A-A2EA10712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F780768E-EA4D-43AD-A651-2E200406B6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7C5C6B-4199-432E-BFA0-2A4B49303889}" type="datetimeFigureOut">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19/10/2022</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Marcador de pie de página 4">
            <a:extLst>
              <a:ext uri="{FF2B5EF4-FFF2-40B4-BE49-F238E27FC236}">
                <a16:creationId xmlns="" xmlns:a16="http://schemas.microsoft.com/office/drawing/2014/main" id="{2417AE91-9279-4AC9-8366-AC2F213E1E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Marcador de número de diapositiva 5">
            <a:extLst>
              <a:ext uri="{FF2B5EF4-FFF2-40B4-BE49-F238E27FC236}">
                <a16:creationId xmlns="" xmlns:a16="http://schemas.microsoft.com/office/drawing/2014/main" id="{F393A44A-0ADA-418E-96C6-2EFDAF6527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5E5EDA-821E-459B-A61F-BD42B176DA4F}" type="slidenum">
              <a:rPr kumimoji="0" lang="es-PE"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PE"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43442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4.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2.%20PLAN%20TORMENTA%20POLICIAL%202022.pptx" TargetMode="External"/><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5.xml"/><Relationship Id="rId6" Type="http://schemas.openxmlformats.org/officeDocument/2006/relationships/hyperlink" Target="3.%20PLAN%20PILOTO%20SAN%20MARTIN%20DE%20PORRES.pptx" TargetMode="External"/><Relationship Id="rId5" Type="http://schemas.openxmlformats.org/officeDocument/2006/relationships/image" Target="../media/image47.jp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324E902D-8989-EF4F-8BA5-F7C86CFD24DD}"/>
              </a:ext>
            </a:extLst>
          </p:cNvPr>
          <p:cNvSpPr txBox="1"/>
          <p:nvPr/>
        </p:nvSpPr>
        <p:spPr>
          <a:xfrm>
            <a:off x="2364493" y="4129088"/>
            <a:ext cx="7463012" cy="95410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Willy Arturo Huerta Olivas</a:t>
            </a:r>
          </a:p>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s-ES" sz="2400" b="0" i="0" u="none" strike="noStrike" kern="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sym typeface="Arial"/>
              </a:rPr>
              <a:t>Ministro </a:t>
            </a:r>
            <a:r>
              <a:rPr kumimoji="0" lang="es-E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del Interior</a:t>
            </a:r>
            <a:endParaRPr kumimoji="0" lang="es-PE"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
        <p:nvSpPr>
          <p:cNvPr id="7" name="CuadroTexto 6">
            <a:extLst>
              <a:ext uri="{FF2B5EF4-FFF2-40B4-BE49-F238E27FC236}">
                <a16:creationId xmlns="" xmlns:a16="http://schemas.microsoft.com/office/drawing/2014/main" id="{28651850-85EF-2AC9-EA16-F8DE92247AA8}"/>
              </a:ext>
            </a:extLst>
          </p:cNvPr>
          <p:cNvSpPr txBox="1"/>
          <p:nvPr/>
        </p:nvSpPr>
        <p:spPr>
          <a:xfrm>
            <a:off x="313799" y="1683973"/>
            <a:ext cx="11564403" cy="2086725"/>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
                <a:srgbClr val="000000"/>
              </a:buClr>
              <a:buSzTx/>
              <a:buFont typeface="Arial"/>
              <a:buNone/>
              <a:tabLst/>
              <a:defRPr/>
            </a:pPr>
            <a:r>
              <a:rPr kumimoji="0" lang="es-ES" sz="4800" b="1" i="0" u="none" strike="noStrike" kern="0" cap="none" spc="0" normalizeH="0" baseline="0" noProof="0" dirty="0">
                <a:ln>
                  <a:noFill/>
                </a:ln>
                <a:solidFill>
                  <a:srgbClr val="002060"/>
                </a:solidFill>
                <a:effectLst/>
                <a:uLnTx/>
                <a:uFillTx/>
                <a:latin typeface="Arial Black" panose="020B0604020202020204" pitchFamily="34" charset="0"/>
                <a:cs typeface="Arial Black" panose="020B0604020202020204" pitchFamily="34" charset="0"/>
                <a:sym typeface="Arial"/>
              </a:rPr>
              <a:t>Presentación ante la Comisión Especial Multipartidaria de Seguridad Ciudadana</a:t>
            </a:r>
            <a:endParaRPr kumimoji="0" lang="es-PE" sz="4800" b="1" i="0" u="none" strike="noStrike" kern="0" cap="none" spc="0" normalizeH="0" baseline="0" noProof="0" dirty="0">
              <a:ln>
                <a:noFill/>
              </a:ln>
              <a:solidFill>
                <a:srgbClr val="002060"/>
              </a:solidFill>
              <a:effectLst/>
              <a:uLnTx/>
              <a:uFillTx/>
              <a:latin typeface="Arial Black" panose="020B0604020202020204" pitchFamily="34" charset="0"/>
              <a:cs typeface="Arial Black" panose="020B0604020202020204" pitchFamily="34" charset="0"/>
              <a:sym typeface="Arial"/>
            </a:endParaRPr>
          </a:p>
        </p:txBody>
      </p:sp>
      <p:sp>
        <p:nvSpPr>
          <p:cNvPr id="8" name="CuadroTexto 7">
            <a:extLst>
              <a:ext uri="{FF2B5EF4-FFF2-40B4-BE49-F238E27FC236}">
                <a16:creationId xmlns="" xmlns:a16="http://schemas.microsoft.com/office/drawing/2014/main" id="{ECF5171A-732C-1514-BFA9-D197237192A7}"/>
              </a:ext>
            </a:extLst>
          </p:cNvPr>
          <p:cNvSpPr txBox="1"/>
          <p:nvPr/>
        </p:nvSpPr>
        <p:spPr>
          <a:xfrm>
            <a:off x="9153645" y="5687807"/>
            <a:ext cx="2636875" cy="400110"/>
          </a:xfrm>
          <a:prstGeom prst="rect">
            <a:avLst/>
          </a:prstGeom>
          <a:noFill/>
        </p:spPr>
        <p:txBody>
          <a:bodyPr wrap="square" rtlCol="0">
            <a:spAutoFit/>
          </a:bodyPr>
          <a:lstStyle/>
          <a:p>
            <a:pPr algn="r"/>
            <a:r>
              <a:rPr lang="es-ES" sz="2000" dirty="0" smtClean="0">
                <a:solidFill>
                  <a:srgbClr val="002060"/>
                </a:solidFill>
              </a:rPr>
              <a:t>18 </a:t>
            </a:r>
            <a:r>
              <a:rPr lang="es-ES" sz="2000" dirty="0">
                <a:solidFill>
                  <a:srgbClr val="002060"/>
                </a:solidFill>
              </a:rPr>
              <a:t>de octubre de 2022</a:t>
            </a:r>
            <a:endParaRPr lang="en-US" sz="2000" dirty="0">
              <a:solidFill>
                <a:srgbClr val="002060"/>
              </a:solidFill>
            </a:endParaRPr>
          </a:p>
        </p:txBody>
      </p:sp>
    </p:spTree>
    <p:extLst>
      <p:ext uri="{BB962C8B-B14F-4D97-AF65-F5344CB8AC3E}">
        <p14:creationId xmlns:p14="http://schemas.microsoft.com/office/powerpoint/2010/main" val="2412023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B497562D-43AB-7356-3B05-E4F667FFEA22}"/>
              </a:ext>
            </a:extLst>
          </p:cNvPr>
          <p:cNvPicPr>
            <a:picLocks noChangeAspect="1"/>
          </p:cNvPicPr>
          <p:nvPr/>
        </p:nvPicPr>
        <p:blipFill>
          <a:blip r:embed="rId2"/>
          <a:stretch>
            <a:fillRect/>
          </a:stretch>
        </p:blipFill>
        <p:spPr>
          <a:xfrm>
            <a:off x="4090347" y="804672"/>
            <a:ext cx="8101653" cy="6092742"/>
          </a:xfrm>
          <a:prstGeom prst="rect">
            <a:avLst/>
          </a:prstGeom>
        </p:spPr>
      </p:pic>
      <p:pic>
        <p:nvPicPr>
          <p:cNvPr id="5" name="Imagen 4">
            <a:extLst>
              <a:ext uri="{FF2B5EF4-FFF2-40B4-BE49-F238E27FC236}">
                <a16:creationId xmlns="" xmlns:a16="http://schemas.microsoft.com/office/drawing/2014/main" id="{7B8324ED-7C40-A5C8-2DF8-4A16063AB581}"/>
              </a:ext>
            </a:extLst>
          </p:cNvPr>
          <p:cNvPicPr>
            <a:picLocks noChangeAspect="1"/>
          </p:cNvPicPr>
          <p:nvPr/>
        </p:nvPicPr>
        <p:blipFill>
          <a:blip r:embed="rId3"/>
          <a:srcRect/>
          <a:stretch/>
        </p:blipFill>
        <p:spPr>
          <a:xfrm>
            <a:off x="-18965" y="-14047"/>
            <a:ext cx="12265072" cy="6899103"/>
          </a:xfrm>
          <a:prstGeom prst="rect">
            <a:avLst/>
          </a:prstGeom>
        </p:spPr>
      </p:pic>
      <p:sp>
        <p:nvSpPr>
          <p:cNvPr id="9" name="CuadroTexto 8">
            <a:extLst>
              <a:ext uri="{FF2B5EF4-FFF2-40B4-BE49-F238E27FC236}">
                <a16:creationId xmlns="" xmlns:a16="http://schemas.microsoft.com/office/drawing/2014/main" id="{3EC082F8-C0CF-3014-224D-C04EAF1CA887}"/>
              </a:ext>
            </a:extLst>
          </p:cNvPr>
          <p:cNvSpPr txBox="1"/>
          <p:nvPr/>
        </p:nvSpPr>
        <p:spPr>
          <a:xfrm>
            <a:off x="443660" y="3309273"/>
            <a:ext cx="4832676" cy="1824346"/>
          </a:xfrm>
          <a:prstGeom prst="rect">
            <a:avLst/>
          </a:prstGeom>
          <a:noFill/>
        </p:spPr>
        <p:txBody>
          <a:bodyPr wrap="square" rtlCol="0">
            <a:spAutoFit/>
          </a:bodyPr>
          <a:lstStyle/>
          <a:p>
            <a:pPr>
              <a:lnSpc>
                <a:spcPct val="120000"/>
              </a:lnSpc>
            </a:pPr>
            <a:r>
              <a:rPr lang="es-PE" sz="2400" dirty="0">
                <a:solidFill>
                  <a:srgbClr val="002060"/>
                </a:solidFill>
                <a:latin typeface="Arial" panose="020B0604020202020204" pitchFamily="34" charset="0"/>
                <a:cs typeface="Arial" panose="020B0604020202020204" pitchFamily="34" charset="0"/>
              </a:rPr>
              <a:t>Aprobación del reglamento mediante Decreto Supremo 009-2022-IN de la Ley 31297, Ley del Servicio de Serenazgo Municipal.</a:t>
            </a:r>
          </a:p>
        </p:txBody>
      </p:sp>
      <p:sp>
        <p:nvSpPr>
          <p:cNvPr id="10" name="CuadroTexto 9">
            <a:extLst>
              <a:ext uri="{FF2B5EF4-FFF2-40B4-BE49-F238E27FC236}">
                <a16:creationId xmlns="" xmlns:a16="http://schemas.microsoft.com/office/drawing/2014/main" id="{F02E97C3-74BA-A787-07AF-5D31931004CC}"/>
              </a:ext>
            </a:extLst>
          </p:cNvPr>
          <p:cNvSpPr txBox="1"/>
          <p:nvPr/>
        </p:nvSpPr>
        <p:spPr>
          <a:xfrm>
            <a:off x="443659" y="1372837"/>
            <a:ext cx="7438741" cy="1200329"/>
          </a:xfrm>
          <a:prstGeom prst="rect">
            <a:avLst/>
          </a:prstGeom>
          <a:noFill/>
        </p:spPr>
        <p:txBody>
          <a:bodyPr wrap="square" rtlCol="0">
            <a:spAutoFit/>
          </a:bodyPr>
          <a:lstStyle/>
          <a:p>
            <a:r>
              <a:rPr lang="es-PE" sz="3600" b="1" dirty="0">
                <a:solidFill>
                  <a:srgbClr val="002060"/>
                </a:solidFill>
                <a:latin typeface="Arial Black" panose="020B0604020202020204" pitchFamily="34" charset="0"/>
                <a:cs typeface="Arial Black" panose="020B0604020202020204" pitchFamily="34" charset="0"/>
              </a:rPr>
              <a:t>SEGURIDAD</a:t>
            </a:r>
          </a:p>
          <a:p>
            <a:r>
              <a:rPr lang="es-PE" sz="3600" b="1" dirty="0">
                <a:solidFill>
                  <a:srgbClr val="002060"/>
                </a:solidFill>
                <a:latin typeface="Arial Black" panose="020B0604020202020204" pitchFamily="34" charset="0"/>
                <a:cs typeface="Arial Black" panose="020B0604020202020204" pitchFamily="34" charset="0"/>
              </a:rPr>
              <a:t>CIUDADANA</a:t>
            </a:r>
          </a:p>
        </p:txBody>
      </p:sp>
      <p:pic>
        <p:nvPicPr>
          <p:cNvPr id="3" name="Imagen 2">
            <a:extLst>
              <a:ext uri="{FF2B5EF4-FFF2-40B4-BE49-F238E27FC236}">
                <a16:creationId xmlns="" xmlns:a16="http://schemas.microsoft.com/office/drawing/2014/main" id="{B34534E2-2C3D-52DD-03D8-55E7F27ABD3D}"/>
              </a:ext>
            </a:extLst>
          </p:cNvPr>
          <p:cNvPicPr>
            <a:picLocks noChangeAspect="1"/>
          </p:cNvPicPr>
          <p:nvPr/>
        </p:nvPicPr>
        <p:blipFill rotWithShape="1">
          <a:blip r:embed="rId4"/>
          <a:srcRect b="98701"/>
          <a:stretch/>
        </p:blipFill>
        <p:spPr>
          <a:xfrm>
            <a:off x="303609" y="2808935"/>
            <a:ext cx="3941735" cy="28800"/>
          </a:xfrm>
          <a:prstGeom prst="rect">
            <a:avLst/>
          </a:prstGeom>
        </p:spPr>
      </p:pic>
    </p:spTree>
    <p:extLst>
      <p:ext uri="{BB962C8B-B14F-4D97-AF65-F5344CB8AC3E}">
        <p14:creationId xmlns:p14="http://schemas.microsoft.com/office/powerpoint/2010/main" val="1381796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n 13">
            <a:extLst>
              <a:ext uri="{FF2B5EF4-FFF2-40B4-BE49-F238E27FC236}">
                <a16:creationId xmlns="" xmlns:a16="http://schemas.microsoft.com/office/drawing/2014/main" id="{7D7519AB-9236-F2A9-7D96-56241C7BC55C}"/>
              </a:ext>
            </a:extLst>
          </p:cNvPr>
          <p:cNvPicPr>
            <a:picLocks noChangeAspect="1"/>
          </p:cNvPicPr>
          <p:nvPr/>
        </p:nvPicPr>
        <p:blipFill rotWithShape="1">
          <a:blip r:embed="rId2"/>
          <a:srcRect r="29924"/>
          <a:stretch/>
        </p:blipFill>
        <p:spPr>
          <a:xfrm>
            <a:off x="5017738" y="715307"/>
            <a:ext cx="7174262" cy="6142693"/>
          </a:xfrm>
          <a:prstGeom prst="rect">
            <a:avLst/>
          </a:prstGeom>
        </p:spPr>
      </p:pic>
      <p:pic>
        <p:nvPicPr>
          <p:cNvPr id="12" name="Imagen 11">
            <a:extLst>
              <a:ext uri="{FF2B5EF4-FFF2-40B4-BE49-F238E27FC236}">
                <a16:creationId xmlns="" xmlns:a16="http://schemas.microsoft.com/office/drawing/2014/main" id="{DA66D9F6-BF86-C69E-0EE8-8089F8418E6A}"/>
              </a:ext>
            </a:extLst>
          </p:cNvPr>
          <p:cNvPicPr>
            <a:picLocks noChangeAspect="1"/>
          </p:cNvPicPr>
          <p:nvPr/>
        </p:nvPicPr>
        <p:blipFill>
          <a:blip r:embed="rId3"/>
          <a:srcRect/>
          <a:stretch/>
        </p:blipFill>
        <p:spPr>
          <a:xfrm>
            <a:off x="-26779" y="-12357"/>
            <a:ext cx="12229930" cy="6879336"/>
          </a:xfrm>
          <a:prstGeom prst="rect">
            <a:avLst/>
          </a:prstGeom>
        </p:spPr>
      </p:pic>
      <p:sp>
        <p:nvSpPr>
          <p:cNvPr id="3" name="CuadroTexto 2">
            <a:extLst>
              <a:ext uri="{FF2B5EF4-FFF2-40B4-BE49-F238E27FC236}">
                <a16:creationId xmlns="" xmlns:a16="http://schemas.microsoft.com/office/drawing/2014/main" id="{EAA53354-C5A7-8660-0956-0E450A27FF9D}"/>
              </a:ext>
            </a:extLst>
          </p:cNvPr>
          <p:cNvSpPr txBox="1"/>
          <p:nvPr/>
        </p:nvSpPr>
        <p:spPr>
          <a:xfrm>
            <a:off x="225551" y="1892804"/>
            <a:ext cx="7264789" cy="830997"/>
          </a:xfrm>
          <a:prstGeom prst="rect">
            <a:avLst/>
          </a:prstGeom>
          <a:noFill/>
        </p:spPr>
        <p:txBody>
          <a:bodyPr wrap="square" rtlCol="0">
            <a:spAutoFit/>
          </a:bodyPr>
          <a:lstStyle/>
          <a:p>
            <a:r>
              <a:rPr lang="es-ES" sz="2400" b="1" dirty="0">
                <a:solidFill>
                  <a:srgbClr val="002060"/>
                </a:solidFill>
                <a:latin typeface="Arial" panose="020B0604020202020204" pitchFamily="34" charset="0"/>
                <a:cs typeface="Arial" panose="020B0604020202020204" pitchFamily="34" charset="0"/>
              </a:rPr>
              <a:t>Aplicación del Procedimiento Especial de Extinción de Dominio</a:t>
            </a:r>
          </a:p>
        </p:txBody>
      </p:sp>
      <p:sp>
        <p:nvSpPr>
          <p:cNvPr id="2" name="CuadroTexto 1">
            <a:extLst>
              <a:ext uri="{FF2B5EF4-FFF2-40B4-BE49-F238E27FC236}">
                <a16:creationId xmlns="" xmlns:a16="http://schemas.microsoft.com/office/drawing/2014/main" id="{43BCC420-AEB4-E04C-49AE-51719DD32736}"/>
              </a:ext>
            </a:extLst>
          </p:cNvPr>
          <p:cNvSpPr txBox="1"/>
          <p:nvPr/>
        </p:nvSpPr>
        <p:spPr>
          <a:xfrm>
            <a:off x="791737" y="2860323"/>
            <a:ext cx="6698603" cy="1752146"/>
          </a:xfrm>
          <a:prstGeom prst="rect">
            <a:avLst/>
          </a:prstGeom>
          <a:noFill/>
        </p:spPr>
        <p:txBody>
          <a:bodyPr wrap="square" rtlCol="0">
            <a:spAutoFit/>
          </a:bodyPr>
          <a:lstStyle/>
          <a:p>
            <a:pPr>
              <a:lnSpc>
                <a:spcPct val="120000"/>
              </a:lnSpc>
            </a:pPr>
            <a:r>
              <a:rPr lang="es-ES" sz="2300" dirty="0">
                <a:solidFill>
                  <a:srgbClr val="002060"/>
                </a:solidFill>
                <a:latin typeface="Arial" panose="020B0604020202020204" pitchFamily="34" charset="0"/>
                <a:cs typeface="Arial" panose="020B0604020202020204" pitchFamily="34" charset="0"/>
              </a:rPr>
              <a:t>Regulado por el decreto legislativo 1373, del 4 de agosto de 2018, y su reglamento, aprobado mediante decreto supremo 007-2019-jus, publicado el 1 de febrero de 2019.</a:t>
            </a:r>
            <a:endParaRPr lang="es-PE" sz="2300" dirty="0">
              <a:solidFill>
                <a:srgbClr val="002060"/>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 xmlns:a16="http://schemas.microsoft.com/office/drawing/2014/main" id="{6BF8BC3E-3465-D112-3061-AE03ECB68752}"/>
              </a:ext>
            </a:extLst>
          </p:cNvPr>
          <p:cNvSpPr txBox="1"/>
          <p:nvPr/>
        </p:nvSpPr>
        <p:spPr>
          <a:xfrm>
            <a:off x="225550" y="1115154"/>
            <a:ext cx="10970835" cy="523220"/>
          </a:xfrm>
          <a:prstGeom prst="rect">
            <a:avLst/>
          </a:prstGeom>
          <a:noFill/>
        </p:spPr>
        <p:txBody>
          <a:bodyPr wrap="square" rtlCol="0">
            <a:spAutoFit/>
          </a:bodyPr>
          <a:lstStyle/>
          <a:p>
            <a:r>
              <a:rPr lang="es-PE" sz="2800" b="1" dirty="0">
                <a:solidFill>
                  <a:srgbClr val="002060"/>
                </a:solidFill>
                <a:latin typeface="Arial Black" panose="020B0604020202020204" pitchFamily="34" charset="0"/>
                <a:cs typeface="Arial Black" panose="020B0604020202020204" pitchFamily="34" charset="0"/>
              </a:rPr>
              <a:t>ACCIONES ESTRATÉGICAS </a:t>
            </a:r>
          </a:p>
        </p:txBody>
      </p:sp>
      <p:pic>
        <p:nvPicPr>
          <p:cNvPr id="7" name="Imagen 6">
            <a:extLst>
              <a:ext uri="{FF2B5EF4-FFF2-40B4-BE49-F238E27FC236}">
                <a16:creationId xmlns="" xmlns:a16="http://schemas.microsoft.com/office/drawing/2014/main" id="{49DC099F-EC83-20E6-67EE-C69D94DF82B7}"/>
              </a:ext>
            </a:extLst>
          </p:cNvPr>
          <p:cNvPicPr>
            <a:picLocks noChangeAspect="1"/>
          </p:cNvPicPr>
          <p:nvPr/>
        </p:nvPicPr>
        <p:blipFill rotWithShape="1">
          <a:blip r:embed="rId4"/>
          <a:srcRect b="98701"/>
          <a:stretch/>
        </p:blipFill>
        <p:spPr>
          <a:xfrm>
            <a:off x="303609" y="1716115"/>
            <a:ext cx="3941735" cy="28800"/>
          </a:xfrm>
          <a:prstGeom prst="rect">
            <a:avLst/>
          </a:prstGeom>
        </p:spPr>
      </p:pic>
      <p:sp>
        <p:nvSpPr>
          <p:cNvPr id="8" name="CuadroTexto 7">
            <a:extLst>
              <a:ext uri="{FF2B5EF4-FFF2-40B4-BE49-F238E27FC236}">
                <a16:creationId xmlns="" xmlns:a16="http://schemas.microsoft.com/office/drawing/2014/main" id="{D8CA8A6C-DD1C-5868-3FCD-93CFB6CECC02}"/>
              </a:ext>
            </a:extLst>
          </p:cNvPr>
          <p:cNvSpPr txBox="1"/>
          <p:nvPr/>
        </p:nvSpPr>
        <p:spPr>
          <a:xfrm>
            <a:off x="791737" y="4774361"/>
            <a:ext cx="6322741" cy="1752146"/>
          </a:xfrm>
          <a:prstGeom prst="rect">
            <a:avLst/>
          </a:prstGeom>
          <a:noFill/>
        </p:spPr>
        <p:txBody>
          <a:bodyPr wrap="square" rtlCol="0">
            <a:spAutoFit/>
          </a:bodyPr>
          <a:lstStyle/>
          <a:p>
            <a:pPr>
              <a:lnSpc>
                <a:spcPct val="120000"/>
              </a:lnSpc>
            </a:pPr>
            <a:r>
              <a:rPr lang="es-ES" sz="2300" dirty="0">
                <a:solidFill>
                  <a:srgbClr val="002060"/>
                </a:solidFill>
                <a:latin typeface="Arial" panose="020B0604020202020204" pitchFamily="34" charset="0"/>
                <a:cs typeface="Arial" panose="020B0604020202020204" pitchFamily="34" charset="0"/>
              </a:rPr>
              <a:t>Recuperación de bienes provenientes de delitos como el tráfico ilícito de drogas, el lavado de activos, la trata de personas, la corrupción, y otros</a:t>
            </a:r>
            <a:endParaRPr lang="es-PE" sz="2300" dirty="0">
              <a:solidFill>
                <a:srgbClr val="002060"/>
              </a:solidFill>
              <a:latin typeface="Arial" panose="020B0604020202020204" pitchFamily="34" charset="0"/>
              <a:cs typeface="Arial" panose="020B0604020202020204" pitchFamily="34" charset="0"/>
            </a:endParaRPr>
          </a:p>
        </p:txBody>
      </p:sp>
      <p:pic>
        <p:nvPicPr>
          <p:cNvPr id="9" name="Imagen 8">
            <a:extLst>
              <a:ext uri="{FF2B5EF4-FFF2-40B4-BE49-F238E27FC236}">
                <a16:creationId xmlns="" xmlns:a16="http://schemas.microsoft.com/office/drawing/2014/main" id="{5ECAE771-85F4-305F-51F8-3837A8D24B8D}"/>
              </a:ext>
            </a:extLst>
          </p:cNvPr>
          <p:cNvPicPr>
            <a:picLocks noChangeAspect="1"/>
          </p:cNvPicPr>
          <p:nvPr/>
        </p:nvPicPr>
        <p:blipFill>
          <a:blip r:embed="rId5"/>
          <a:stretch>
            <a:fillRect/>
          </a:stretch>
        </p:blipFill>
        <p:spPr>
          <a:xfrm>
            <a:off x="266403" y="4850603"/>
            <a:ext cx="427056" cy="392892"/>
          </a:xfrm>
          <a:prstGeom prst="rect">
            <a:avLst/>
          </a:prstGeom>
        </p:spPr>
      </p:pic>
      <p:pic>
        <p:nvPicPr>
          <p:cNvPr id="11" name="Imagen 10">
            <a:extLst>
              <a:ext uri="{FF2B5EF4-FFF2-40B4-BE49-F238E27FC236}">
                <a16:creationId xmlns="" xmlns:a16="http://schemas.microsoft.com/office/drawing/2014/main" id="{4B1B66BC-95E2-900B-104E-A32038643411}"/>
              </a:ext>
            </a:extLst>
          </p:cNvPr>
          <p:cNvPicPr>
            <a:picLocks noChangeAspect="1"/>
          </p:cNvPicPr>
          <p:nvPr/>
        </p:nvPicPr>
        <p:blipFill>
          <a:blip r:embed="rId5"/>
          <a:stretch>
            <a:fillRect/>
          </a:stretch>
        </p:blipFill>
        <p:spPr>
          <a:xfrm>
            <a:off x="266403" y="2910290"/>
            <a:ext cx="427056" cy="392892"/>
          </a:xfrm>
          <a:prstGeom prst="rect">
            <a:avLst/>
          </a:prstGeom>
        </p:spPr>
      </p:pic>
    </p:spTree>
    <p:extLst>
      <p:ext uri="{BB962C8B-B14F-4D97-AF65-F5344CB8AC3E}">
        <p14:creationId xmlns:p14="http://schemas.microsoft.com/office/powerpoint/2010/main" val="1131097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46F32471-DB71-BCAE-3E47-ADAFE50E007F}"/>
              </a:ext>
            </a:extLst>
          </p:cNvPr>
          <p:cNvPicPr>
            <a:picLocks noChangeAspect="1"/>
          </p:cNvPicPr>
          <p:nvPr/>
        </p:nvPicPr>
        <p:blipFill rotWithShape="1">
          <a:blip r:embed="rId2">
            <a:extLst>
              <a:ext uri="{28A0092B-C50C-407E-A947-70E740481C1C}">
                <a14:useLocalDpi xmlns:a14="http://schemas.microsoft.com/office/drawing/2010/main" val="0"/>
              </a:ext>
            </a:extLst>
          </a:blip>
          <a:srcRect r="7042"/>
          <a:stretch/>
        </p:blipFill>
        <p:spPr>
          <a:xfrm flipH="1">
            <a:off x="-12360" y="751078"/>
            <a:ext cx="8563146" cy="6131201"/>
          </a:xfrm>
          <a:prstGeom prst="rect">
            <a:avLst/>
          </a:prstGeom>
        </p:spPr>
      </p:pic>
      <p:pic>
        <p:nvPicPr>
          <p:cNvPr id="4" name="Imagen 3">
            <a:extLst>
              <a:ext uri="{FF2B5EF4-FFF2-40B4-BE49-F238E27FC236}">
                <a16:creationId xmlns="" xmlns:a16="http://schemas.microsoft.com/office/drawing/2014/main" id="{61AFDC91-6BD5-2DE4-6E4E-372F4D989633}"/>
              </a:ext>
            </a:extLst>
          </p:cNvPr>
          <p:cNvPicPr>
            <a:picLocks noChangeAspect="1"/>
          </p:cNvPicPr>
          <p:nvPr/>
        </p:nvPicPr>
        <p:blipFill>
          <a:blip r:embed="rId3"/>
          <a:srcRect/>
          <a:stretch/>
        </p:blipFill>
        <p:spPr>
          <a:xfrm>
            <a:off x="-11151" y="-12357"/>
            <a:ext cx="12237306" cy="6883485"/>
          </a:xfrm>
          <a:prstGeom prst="rect">
            <a:avLst/>
          </a:prstGeom>
        </p:spPr>
      </p:pic>
      <p:sp>
        <p:nvSpPr>
          <p:cNvPr id="9" name="CuadroTexto 8">
            <a:extLst>
              <a:ext uri="{FF2B5EF4-FFF2-40B4-BE49-F238E27FC236}">
                <a16:creationId xmlns="" xmlns:a16="http://schemas.microsoft.com/office/drawing/2014/main" id="{3EC082F8-C0CF-3014-224D-C04EAF1CA887}"/>
              </a:ext>
            </a:extLst>
          </p:cNvPr>
          <p:cNvSpPr txBox="1"/>
          <p:nvPr/>
        </p:nvSpPr>
        <p:spPr>
          <a:xfrm>
            <a:off x="6668428" y="2952981"/>
            <a:ext cx="5261555" cy="3194721"/>
          </a:xfrm>
          <a:prstGeom prst="rect">
            <a:avLst/>
          </a:prstGeom>
          <a:noFill/>
        </p:spPr>
        <p:txBody>
          <a:bodyPr wrap="square" rtlCol="0">
            <a:spAutoFit/>
          </a:bodyPr>
          <a:lstStyle/>
          <a:p>
            <a:pPr algn="r">
              <a:lnSpc>
                <a:spcPct val="120000"/>
              </a:lnSpc>
            </a:pPr>
            <a:r>
              <a:rPr lang="es-PE" sz="2400" b="1" dirty="0">
                <a:solidFill>
                  <a:srgbClr val="00AD9B"/>
                </a:solidFill>
                <a:latin typeface="Arial" panose="020B0604020202020204" pitchFamily="34" charset="0"/>
                <a:cs typeface="Arial" panose="020B0604020202020204" pitchFamily="34" charset="0"/>
              </a:rPr>
              <a:t>INTEROPERABILIDAD</a:t>
            </a:r>
            <a:r>
              <a:rPr lang="es-PE" sz="2400" dirty="0">
                <a:solidFill>
                  <a:srgbClr val="002060"/>
                </a:solidFill>
                <a:latin typeface="Arial" panose="020B0604020202020204" pitchFamily="34" charset="0"/>
                <a:cs typeface="Arial" panose="020B0604020202020204" pitchFamily="34" charset="0"/>
              </a:rPr>
              <a:t> de las cámaras de videovigilancia, de los 43 centros de videovigilancia de Lima Metropolitana, con el Centro </a:t>
            </a:r>
            <a:r>
              <a:rPr lang="es-PE" sz="2400" dirty="0" smtClean="0">
                <a:solidFill>
                  <a:srgbClr val="002060"/>
                </a:solidFill>
                <a:latin typeface="Arial" panose="020B0604020202020204" pitchFamily="34" charset="0"/>
                <a:cs typeface="Arial" panose="020B0604020202020204" pitchFamily="34" charset="0"/>
              </a:rPr>
              <a:t>de </a:t>
            </a:r>
            <a:r>
              <a:rPr lang="es-PE" sz="2400" dirty="0">
                <a:solidFill>
                  <a:srgbClr val="002060"/>
                </a:solidFill>
                <a:latin typeface="Arial" panose="020B0604020202020204" pitchFamily="34" charset="0"/>
                <a:cs typeface="Arial" panose="020B0604020202020204" pitchFamily="34" charset="0"/>
              </a:rPr>
              <a:t>Comando, </a:t>
            </a:r>
            <a:r>
              <a:rPr lang="es-PE" sz="2400" dirty="0" smtClean="0">
                <a:solidFill>
                  <a:srgbClr val="002060"/>
                </a:solidFill>
                <a:latin typeface="Arial" panose="020B0604020202020204" pitchFamily="34" charset="0"/>
                <a:cs typeface="Arial" panose="020B0604020202020204" pitchFamily="34" charset="0"/>
              </a:rPr>
              <a:t>Control, Comunicaciones </a:t>
            </a:r>
            <a:r>
              <a:rPr lang="es-PE" sz="2400" dirty="0">
                <a:solidFill>
                  <a:srgbClr val="002060"/>
                </a:solidFill>
                <a:latin typeface="Arial" panose="020B0604020202020204" pitchFamily="34" charset="0"/>
                <a:cs typeface="Arial" panose="020B0604020202020204" pitchFamily="34" charset="0"/>
              </a:rPr>
              <a:t>y Cómputo (C4) y el uso del escuadrón de drones de la PNP.</a:t>
            </a:r>
          </a:p>
        </p:txBody>
      </p:sp>
      <p:sp>
        <p:nvSpPr>
          <p:cNvPr id="10" name="CuadroTexto 9">
            <a:extLst>
              <a:ext uri="{FF2B5EF4-FFF2-40B4-BE49-F238E27FC236}">
                <a16:creationId xmlns="" xmlns:a16="http://schemas.microsoft.com/office/drawing/2014/main" id="{F02E97C3-74BA-A787-07AF-5D31931004CC}"/>
              </a:ext>
            </a:extLst>
          </p:cNvPr>
          <p:cNvSpPr txBox="1"/>
          <p:nvPr/>
        </p:nvSpPr>
        <p:spPr>
          <a:xfrm>
            <a:off x="6483794" y="1251865"/>
            <a:ext cx="5446189" cy="1200329"/>
          </a:xfrm>
          <a:prstGeom prst="rect">
            <a:avLst/>
          </a:prstGeom>
          <a:noFill/>
        </p:spPr>
        <p:txBody>
          <a:bodyPr wrap="square" rtlCol="0">
            <a:spAutoFit/>
          </a:bodyPr>
          <a:lstStyle/>
          <a:p>
            <a:pPr algn="r"/>
            <a:r>
              <a:rPr lang="es-PE" sz="3600" b="1" dirty="0">
                <a:solidFill>
                  <a:srgbClr val="002060"/>
                </a:solidFill>
                <a:latin typeface="Arial Black" panose="020B0604020202020204" pitchFamily="34" charset="0"/>
                <a:cs typeface="Arial Black" panose="020B0604020202020204" pitchFamily="34" charset="0"/>
              </a:rPr>
              <a:t>SEGURIDAD CIUDADANA</a:t>
            </a:r>
          </a:p>
        </p:txBody>
      </p:sp>
      <p:pic>
        <p:nvPicPr>
          <p:cNvPr id="5" name="Imagen 4">
            <a:extLst>
              <a:ext uri="{FF2B5EF4-FFF2-40B4-BE49-F238E27FC236}">
                <a16:creationId xmlns="" xmlns:a16="http://schemas.microsoft.com/office/drawing/2014/main" id="{0AD8AE47-22F9-049D-4A64-093168DB4908}"/>
              </a:ext>
            </a:extLst>
          </p:cNvPr>
          <p:cNvPicPr>
            <a:picLocks noChangeAspect="1"/>
          </p:cNvPicPr>
          <p:nvPr/>
        </p:nvPicPr>
        <p:blipFill rotWithShape="1">
          <a:blip r:embed="rId4"/>
          <a:srcRect b="98701"/>
          <a:stretch/>
        </p:blipFill>
        <p:spPr>
          <a:xfrm>
            <a:off x="7988248" y="2423394"/>
            <a:ext cx="3941735" cy="28800"/>
          </a:xfrm>
          <a:prstGeom prst="rect">
            <a:avLst/>
          </a:prstGeom>
        </p:spPr>
      </p:pic>
    </p:spTree>
    <p:extLst>
      <p:ext uri="{BB962C8B-B14F-4D97-AF65-F5344CB8AC3E}">
        <p14:creationId xmlns:p14="http://schemas.microsoft.com/office/powerpoint/2010/main" val="2685685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57336738-9E67-99FC-D1D3-39F50C34B226}"/>
              </a:ext>
            </a:extLst>
          </p:cNvPr>
          <p:cNvPicPr>
            <a:picLocks noChangeAspect="1"/>
          </p:cNvPicPr>
          <p:nvPr/>
        </p:nvPicPr>
        <p:blipFill>
          <a:blip r:embed="rId3"/>
          <a:srcRect/>
          <a:stretch/>
        </p:blipFill>
        <p:spPr>
          <a:xfrm>
            <a:off x="0" y="40320"/>
            <a:ext cx="12229930" cy="6879336"/>
          </a:xfrm>
          <a:prstGeom prst="rect">
            <a:avLst/>
          </a:prstGeom>
        </p:spPr>
      </p:pic>
      <p:sp>
        <p:nvSpPr>
          <p:cNvPr id="8" name="AutoShape 2" descr="blob:https://web.whatsapp.com/e54f1003-955b-4116-a6c6-a052f183296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3" name="Rectángulo 2"/>
          <p:cNvSpPr/>
          <p:nvPr/>
        </p:nvSpPr>
        <p:spPr>
          <a:xfrm>
            <a:off x="1494838" y="1029879"/>
            <a:ext cx="9336505" cy="461665"/>
          </a:xfrm>
          <a:prstGeom prst="rect">
            <a:avLst/>
          </a:prstGeom>
        </p:spPr>
        <p:txBody>
          <a:bodyPr wrap="square">
            <a:spAutoFit/>
          </a:bodyPr>
          <a:lstStyle/>
          <a:p>
            <a:r>
              <a:rPr lang="es-PE" sz="2400" b="1" dirty="0">
                <a:solidFill>
                  <a:srgbClr val="002060"/>
                </a:solidFill>
                <a:latin typeface="Arial" panose="020B0604020202020204" pitchFamily="34" charset="0"/>
                <a:cs typeface="Arial" panose="020B0604020202020204" pitchFamily="34" charset="0"/>
              </a:rPr>
              <a:t>Centro de Comando, Control, Comunicaciones y Cómputo (C4)</a:t>
            </a:r>
            <a:endParaRPr lang="es-PE" sz="2400" b="1" dirty="0"/>
          </a:p>
        </p:txBody>
      </p:sp>
      <p:pic>
        <p:nvPicPr>
          <p:cNvPr id="10" name="Imagen 9"/>
          <p:cNvPicPr>
            <a:picLocks noChangeAspect="1"/>
          </p:cNvPicPr>
          <p:nvPr/>
        </p:nvPicPr>
        <p:blipFill>
          <a:blip r:embed="rId4"/>
          <a:stretch>
            <a:fillRect/>
          </a:stretch>
        </p:blipFill>
        <p:spPr>
          <a:xfrm>
            <a:off x="1787893" y="1766988"/>
            <a:ext cx="8654143" cy="4877224"/>
          </a:xfrm>
          <a:prstGeom prst="rect">
            <a:avLst/>
          </a:prstGeom>
        </p:spPr>
      </p:pic>
    </p:spTree>
    <p:extLst>
      <p:ext uri="{BB962C8B-B14F-4D97-AF65-F5344CB8AC3E}">
        <p14:creationId xmlns:p14="http://schemas.microsoft.com/office/powerpoint/2010/main" val="16840151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57336738-9E67-99FC-D1D3-39F50C34B226}"/>
              </a:ext>
            </a:extLst>
          </p:cNvPr>
          <p:cNvPicPr>
            <a:picLocks noChangeAspect="1"/>
          </p:cNvPicPr>
          <p:nvPr/>
        </p:nvPicPr>
        <p:blipFill>
          <a:blip r:embed="rId3"/>
          <a:srcRect/>
          <a:stretch/>
        </p:blipFill>
        <p:spPr>
          <a:xfrm>
            <a:off x="19050" y="40320"/>
            <a:ext cx="12229930" cy="6879336"/>
          </a:xfrm>
          <a:prstGeom prst="rect">
            <a:avLst/>
          </a:prstGeom>
        </p:spPr>
      </p:pic>
      <p:sp>
        <p:nvSpPr>
          <p:cNvPr id="8" name="AutoShape 2" descr="blob:https://web.whatsapp.com/e54f1003-955b-4116-a6c6-a052f183296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ángulo 2"/>
          <p:cNvSpPr/>
          <p:nvPr/>
        </p:nvSpPr>
        <p:spPr>
          <a:xfrm>
            <a:off x="1446712" y="1194309"/>
            <a:ext cx="933650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Centro de Comando, Control, Comunicaciones y Cómputo (C4)</a:t>
            </a:r>
            <a:endParaRPr kumimoji="0" lang="es-PE"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n 1"/>
          <p:cNvPicPr>
            <a:picLocks noChangeAspect="1"/>
          </p:cNvPicPr>
          <p:nvPr/>
        </p:nvPicPr>
        <p:blipFill>
          <a:blip r:embed="rId4"/>
          <a:stretch>
            <a:fillRect/>
          </a:stretch>
        </p:blipFill>
        <p:spPr>
          <a:xfrm>
            <a:off x="1694362" y="1844353"/>
            <a:ext cx="8461923" cy="4899347"/>
          </a:xfrm>
          <a:prstGeom prst="rect">
            <a:avLst/>
          </a:prstGeom>
        </p:spPr>
      </p:pic>
    </p:spTree>
    <p:extLst>
      <p:ext uri="{BB962C8B-B14F-4D97-AF65-F5344CB8AC3E}">
        <p14:creationId xmlns:p14="http://schemas.microsoft.com/office/powerpoint/2010/main" val="16043408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Picture 2" descr="PNP compra herramienta para seguridad de agentes| Policía ompra olla para  trasladar granadas y explosivos | EDICION | CORREO">
            <a:extLst>
              <a:ext uri="{FF2B5EF4-FFF2-40B4-BE49-F238E27FC236}">
                <a16:creationId xmlns="" xmlns:a16="http://schemas.microsoft.com/office/drawing/2014/main" id="{1C3C8547-8271-F126-2B90-49DADB626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08" b="5669"/>
          <a:stretch/>
        </p:blipFill>
        <p:spPr bwMode="auto">
          <a:xfrm flipH="1">
            <a:off x="4276118" y="654263"/>
            <a:ext cx="7915882" cy="622507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 xmlns:a16="http://schemas.microsoft.com/office/drawing/2014/main" id="{7B8324ED-7C40-A5C8-2DF8-4A16063AB581}"/>
              </a:ext>
            </a:extLst>
          </p:cNvPr>
          <p:cNvPicPr>
            <a:picLocks noChangeAspect="1"/>
          </p:cNvPicPr>
          <p:nvPr/>
        </p:nvPicPr>
        <p:blipFill>
          <a:blip r:embed="rId3"/>
          <a:srcRect/>
          <a:stretch/>
        </p:blipFill>
        <p:spPr>
          <a:xfrm>
            <a:off x="-12357" y="-12357"/>
            <a:ext cx="12229930" cy="6879336"/>
          </a:xfrm>
          <a:prstGeom prst="rect">
            <a:avLst/>
          </a:prstGeom>
        </p:spPr>
      </p:pic>
      <p:sp>
        <p:nvSpPr>
          <p:cNvPr id="9" name="CuadroTexto 8">
            <a:extLst>
              <a:ext uri="{FF2B5EF4-FFF2-40B4-BE49-F238E27FC236}">
                <a16:creationId xmlns="" xmlns:a16="http://schemas.microsoft.com/office/drawing/2014/main" id="{3EC082F8-C0CF-3014-224D-C04EAF1CA887}"/>
              </a:ext>
            </a:extLst>
          </p:cNvPr>
          <p:cNvSpPr txBox="1"/>
          <p:nvPr/>
        </p:nvSpPr>
        <p:spPr>
          <a:xfrm>
            <a:off x="480729" y="2961148"/>
            <a:ext cx="6106501" cy="2630144"/>
          </a:xfrm>
          <a:prstGeom prst="rect">
            <a:avLst/>
          </a:prstGeom>
          <a:noFill/>
        </p:spPr>
        <p:txBody>
          <a:bodyPr wrap="square" rtlCol="0">
            <a:spAutoFit/>
          </a:bodyPr>
          <a:lstStyle/>
          <a:p>
            <a:pPr algn="just">
              <a:lnSpc>
                <a:spcPct val="120000"/>
              </a:lnSpc>
            </a:pPr>
            <a:r>
              <a:rPr lang="es-PE" sz="2800" dirty="0">
                <a:solidFill>
                  <a:srgbClr val="002060"/>
                </a:solidFill>
                <a:latin typeface="Arial" panose="020B0604020202020204" pitchFamily="34" charset="0"/>
                <a:cs typeface="Arial" panose="020B0604020202020204" pitchFamily="34" charset="0"/>
              </a:rPr>
              <a:t>Disposiciones para el traslado de explosivos de uso civil de los polvorines de las empresas fabricantes </a:t>
            </a:r>
            <a:r>
              <a:rPr lang="es-PE" sz="2800" dirty="0" smtClean="0">
                <a:solidFill>
                  <a:srgbClr val="002060"/>
                </a:solidFill>
                <a:latin typeface="Arial" panose="020B0604020202020204" pitchFamily="34" charset="0"/>
                <a:cs typeface="Arial" panose="020B0604020202020204" pitchFamily="34" charset="0"/>
              </a:rPr>
              <a:t>a los usuarios formales por </a:t>
            </a:r>
            <a:r>
              <a:rPr lang="es-PE" sz="2800" dirty="0">
                <a:solidFill>
                  <a:srgbClr val="002060"/>
                </a:solidFill>
                <a:latin typeface="Arial" panose="020B0604020202020204" pitchFamily="34" charset="0"/>
                <a:cs typeface="Arial" panose="020B0604020202020204" pitchFamily="34" charset="0"/>
              </a:rPr>
              <a:t>parte </a:t>
            </a:r>
            <a:r>
              <a:rPr lang="es-PE" sz="2800" dirty="0" smtClean="0">
                <a:solidFill>
                  <a:srgbClr val="002060"/>
                </a:solidFill>
                <a:latin typeface="Arial" panose="020B0604020202020204" pitchFamily="34" charset="0"/>
                <a:cs typeface="Arial" panose="020B0604020202020204" pitchFamily="34" charset="0"/>
              </a:rPr>
              <a:t>del personal Policial.</a:t>
            </a:r>
            <a:endParaRPr lang="es-PE" sz="2800" dirty="0">
              <a:solidFill>
                <a:srgbClr val="002060"/>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 xmlns:a16="http://schemas.microsoft.com/office/drawing/2014/main" id="{F02E97C3-74BA-A787-07AF-5D31931004CC}"/>
              </a:ext>
            </a:extLst>
          </p:cNvPr>
          <p:cNvSpPr txBox="1"/>
          <p:nvPr/>
        </p:nvSpPr>
        <p:spPr>
          <a:xfrm>
            <a:off x="480729" y="1930087"/>
            <a:ext cx="7438741" cy="646331"/>
          </a:xfrm>
          <a:prstGeom prst="rect">
            <a:avLst/>
          </a:prstGeom>
          <a:noFill/>
        </p:spPr>
        <p:txBody>
          <a:bodyPr wrap="square" rtlCol="0">
            <a:spAutoFit/>
          </a:bodyPr>
          <a:lstStyle/>
          <a:p>
            <a:r>
              <a:rPr lang="es-PE" sz="3600" b="1" dirty="0">
                <a:solidFill>
                  <a:srgbClr val="002060"/>
                </a:solidFill>
                <a:latin typeface="Arial Black" panose="020B0604020202020204" pitchFamily="34" charset="0"/>
                <a:cs typeface="Arial Black" panose="020B0604020202020204" pitchFamily="34" charset="0"/>
              </a:rPr>
              <a:t>SEGURIDAD CIUDADANA</a:t>
            </a:r>
          </a:p>
        </p:txBody>
      </p:sp>
      <p:pic>
        <p:nvPicPr>
          <p:cNvPr id="4" name="Imagen 3">
            <a:extLst>
              <a:ext uri="{FF2B5EF4-FFF2-40B4-BE49-F238E27FC236}">
                <a16:creationId xmlns="" xmlns:a16="http://schemas.microsoft.com/office/drawing/2014/main" id="{23C38FAD-5A96-79C7-0F8C-9819C523932C}"/>
              </a:ext>
            </a:extLst>
          </p:cNvPr>
          <p:cNvPicPr>
            <a:picLocks noChangeAspect="1"/>
          </p:cNvPicPr>
          <p:nvPr/>
        </p:nvPicPr>
        <p:blipFill rotWithShape="1">
          <a:blip r:embed="rId4"/>
          <a:srcRect b="98701"/>
          <a:stretch/>
        </p:blipFill>
        <p:spPr>
          <a:xfrm>
            <a:off x="480729" y="2647385"/>
            <a:ext cx="3941735" cy="28800"/>
          </a:xfrm>
          <a:prstGeom prst="rect">
            <a:avLst/>
          </a:prstGeom>
        </p:spPr>
      </p:pic>
    </p:spTree>
    <p:extLst>
      <p:ext uri="{BB962C8B-B14F-4D97-AF65-F5344CB8AC3E}">
        <p14:creationId xmlns:p14="http://schemas.microsoft.com/office/powerpoint/2010/main" val="26278237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Picture 2" descr="Ministerio del Interior amplía canales de atención de denuncias">
            <a:extLst>
              <a:ext uri="{FF2B5EF4-FFF2-40B4-BE49-F238E27FC236}">
                <a16:creationId xmlns="" xmlns:a16="http://schemas.microsoft.com/office/drawing/2014/main" id="{E86826F0-EE1E-4488-047B-606F2E6C3B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08" b="1797"/>
          <a:stretch/>
        </p:blipFill>
        <p:spPr bwMode="auto">
          <a:xfrm>
            <a:off x="-22654" y="608417"/>
            <a:ext cx="6118654" cy="624958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 xmlns:a16="http://schemas.microsoft.com/office/drawing/2014/main" id="{61AFDC91-6BD5-2DE4-6E4E-372F4D989633}"/>
              </a:ext>
            </a:extLst>
          </p:cNvPr>
          <p:cNvPicPr>
            <a:picLocks noChangeAspect="1"/>
          </p:cNvPicPr>
          <p:nvPr/>
        </p:nvPicPr>
        <p:blipFill>
          <a:blip r:embed="rId3"/>
          <a:srcRect/>
          <a:stretch/>
        </p:blipFill>
        <p:spPr>
          <a:xfrm>
            <a:off x="-22654" y="-12357"/>
            <a:ext cx="12237308" cy="6883485"/>
          </a:xfrm>
          <a:prstGeom prst="rect">
            <a:avLst/>
          </a:prstGeom>
        </p:spPr>
      </p:pic>
      <p:sp>
        <p:nvSpPr>
          <p:cNvPr id="9" name="CuadroTexto 8">
            <a:extLst>
              <a:ext uri="{FF2B5EF4-FFF2-40B4-BE49-F238E27FC236}">
                <a16:creationId xmlns="" xmlns:a16="http://schemas.microsoft.com/office/drawing/2014/main" id="{3EC082F8-C0CF-3014-224D-C04EAF1CA887}"/>
              </a:ext>
            </a:extLst>
          </p:cNvPr>
          <p:cNvSpPr txBox="1"/>
          <p:nvPr/>
        </p:nvSpPr>
        <p:spPr>
          <a:xfrm>
            <a:off x="5698273" y="2841470"/>
            <a:ext cx="6231710" cy="2751522"/>
          </a:xfrm>
          <a:prstGeom prst="rect">
            <a:avLst/>
          </a:prstGeom>
          <a:noFill/>
        </p:spPr>
        <p:txBody>
          <a:bodyPr wrap="square" rtlCol="0">
            <a:spAutoFit/>
          </a:bodyPr>
          <a:lstStyle/>
          <a:p>
            <a:pPr algn="r">
              <a:lnSpc>
                <a:spcPct val="120000"/>
              </a:lnSpc>
            </a:pPr>
            <a:r>
              <a:rPr lang="es-PE" sz="2400" b="1" dirty="0" smtClean="0">
                <a:solidFill>
                  <a:srgbClr val="00AD9B"/>
                </a:solidFill>
                <a:latin typeface="Arial" panose="020B0604020202020204" pitchFamily="34" charset="0"/>
                <a:cs typeface="Arial" panose="020B0604020202020204" pitchFamily="34" charset="0"/>
              </a:rPr>
              <a:t>FORTALECIMIENTO </a:t>
            </a:r>
            <a:r>
              <a:rPr lang="es-PE" sz="2400" dirty="0" smtClean="0">
                <a:solidFill>
                  <a:srgbClr val="002060"/>
                </a:solidFill>
                <a:latin typeface="Arial" panose="020B0604020202020204" pitchFamily="34" charset="0"/>
                <a:cs typeface="Arial" panose="020B0604020202020204" pitchFamily="34" charset="0"/>
              </a:rPr>
              <a:t>de </a:t>
            </a:r>
            <a:r>
              <a:rPr lang="es-PE" sz="2400" dirty="0">
                <a:solidFill>
                  <a:srgbClr val="002060"/>
                </a:solidFill>
                <a:latin typeface="Arial" panose="020B0604020202020204" pitchFamily="34" charset="0"/>
                <a:cs typeface="Arial" panose="020B0604020202020204" pitchFamily="34" charset="0"/>
              </a:rPr>
              <a:t>la Central Única de Denuncias - Línea 1818 para delitos como la trata de personas, violencia a la mujer, maltrato animal, corrupción, entre otros </a:t>
            </a:r>
            <a:r>
              <a:rPr lang="es-PE" sz="2400" dirty="0" smtClean="0">
                <a:solidFill>
                  <a:srgbClr val="FF0000"/>
                </a:solidFill>
                <a:latin typeface="Arial" panose="020B0604020202020204" pitchFamily="34" charset="0"/>
                <a:cs typeface="Arial" panose="020B0604020202020204" pitchFamily="34" charset="0"/>
              </a:rPr>
              <a:t>posibilitando</a:t>
            </a:r>
            <a:r>
              <a:rPr lang="es-PE" sz="2400" dirty="0" smtClean="0">
                <a:solidFill>
                  <a:srgbClr val="002060"/>
                </a:solidFill>
                <a:latin typeface="Arial" panose="020B0604020202020204" pitchFamily="34" charset="0"/>
                <a:cs typeface="Arial" panose="020B0604020202020204" pitchFamily="34" charset="0"/>
              </a:rPr>
              <a:t>, </a:t>
            </a:r>
            <a:r>
              <a:rPr lang="es-PE" sz="2400" dirty="0">
                <a:solidFill>
                  <a:srgbClr val="002060"/>
                </a:solidFill>
                <a:latin typeface="Arial" panose="020B0604020202020204" pitchFamily="34" charset="0"/>
                <a:cs typeface="Arial" panose="020B0604020202020204" pitchFamily="34" charset="0"/>
              </a:rPr>
              <a:t>incluso, el rescate de víctimas mediante la geolocalización.</a:t>
            </a:r>
          </a:p>
        </p:txBody>
      </p:sp>
      <p:sp>
        <p:nvSpPr>
          <p:cNvPr id="10" name="CuadroTexto 9">
            <a:extLst>
              <a:ext uri="{FF2B5EF4-FFF2-40B4-BE49-F238E27FC236}">
                <a16:creationId xmlns="" xmlns:a16="http://schemas.microsoft.com/office/drawing/2014/main" id="{F02E97C3-74BA-A787-07AF-5D31931004CC}"/>
              </a:ext>
            </a:extLst>
          </p:cNvPr>
          <p:cNvSpPr txBox="1"/>
          <p:nvPr/>
        </p:nvSpPr>
        <p:spPr>
          <a:xfrm>
            <a:off x="5166745" y="1621580"/>
            <a:ext cx="6763238" cy="646331"/>
          </a:xfrm>
          <a:prstGeom prst="rect">
            <a:avLst/>
          </a:prstGeom>
          <a:noFill/>
        </p:spPr>
        <p:txBody>
          <a:bodyPr wrap="square" rtlCol="0">
            <a:spAutoFit/>
          </a:bodyPr>
          <a:lstStyle/>
          <a:p>
            <a:pPr algn="r"/>
            <a:r>
              <a:rPr lang="es-PE" sz="3600" b="1" dirty="0">
                <a:solidFill>
                  <a:srgbClr val="002060"/>
                </a:solidFill>
                <a:latin typeface="Arial Black" panose="020B0604020202020204" pitchFamily="34" charset="0"/>
                <a:cs typeface="Arial Black" panose="020B0604020202020204" pitchFamily="34" charset="0"/>
              </a:rPr>
              <a:t>SEGURIDAD CIUDADANA</a:t>
            </a:r>
          </a:p>
        </p:txBody>
      </p:sp>
      <p:pic>
        <p:nvPicPr>
          <p:cNvPr id="2" name="Imagen 1">
            <a:extLst>
              <a:ext uri="{FF2B5EF4-FFF2-40B4-BE49-F238E27FC236}">
                <a16:creationId xmlns="" xmlns:a16="http://schemas.microsoft.com/office/drawing/2014/main" id="{7B95E16C-FE68-CA9A-2BC0-663D99E7B3F8}"/>
              </a:ext>
            </a:extLst>
          </p:cNvPr>
          <p:cNvPicPr>
            <a:picLocks noChangeAspect="1"/>
          </p:cNvPicPr>
          <p:nvPr/>
        </p:nvPicPr>
        <p:blipFill rotWithShape="1">
          <a:blip r:embed="rId4"/>
          <a:srcRect b="98701"/>
          <a:stretch/>
        </p:blipFill>
        <p:spPr>
          <a:xfrm>
            <a:off x="7988248" y="2423394"/>
            <a:ext cx="3941735" cy="28800"/>
          </a:xfrm>
          <a:prstGeom prst="rect">
            <a:avLst/>
          </a:prstGeom>
        </p:spPr>
      </p:pic>
      <p:sp>
        <p:nvSpPr>
          <p:cNvPr id="5" name="AutoShape 2" descr="blob:https://web.whatsapp.com/f66127ea-004e-4156-ac1a-3c66396c005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Tree>
    <p:extLst>
      <p:ext uri="{BB962C8B-B14F-4D97-AF65-F5344CB8AC3E}">
        <p14:creationId xmlns:p14="http://schemas.microsoft.com/office/powerpoint/2010/main" val="2933018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57336738-9E67-99FC-D1D3-39F50C34B226}"/>
              </a:ext>
            </a:extLst>
          </p:cNvPr>
          <p:cNvPicPr>
            <a:picLocks noChangeAspect="1"/>
          </p:cNvPicPr>
          <p:nvPr/>
        </p:nvPicPr>
        <p:blipFill>
          <a:blip r:embed="rId3"/>
          <a:srcRect/>
          <a:stretch/>
        </p:blipFill>
        <p:spPr>
          <a:xfrm>
            <a:off x="0" y="40320"/>
            <a:ext cx="12229930" cy="6879336"/>
          </a:xfrm>
          <a:prstGeom prst="rect">
            <a:avLst/>
          </a:prstGeom>
        </p:spPr>
      </p:pic>
      <p:pic>
        <p:nvPicPr>
          <p:cNvPr id="4" name="Imagen 3">
            <a:extLst>
              <a:ext uri="{FF2B5EF4-FFF2-40B4-BE49-F238E27FC236}">
                <a16:creationId xmlns="" xmlns:a16="http://schemas.microsoft.com/office/drawing/2014/main" id="{3010724F-A66F-95ED-7508-F0AD8F5D64F1}"/>
              </a:ext>
            </a:extLst>
          </p:cNvPr>
          <p:cNvPicPr>
            <a:picLocks noChangeAspect="1"/>
          </p:cNvPicPr>
          <p:nvPr/>
        </p:nvPicPr>
        <p:blipFill>
          <a:blip r:embed="rId4"/>
          <a:stretch>
            <a:fillRect/>
          </a:stretch>
        </p:blipFill>
        <p:spPr>
          <a:xfrm>
            <a:off x="383001" y="4011292"/>
            <a:ext cx="297007" cy="273246"/>
          </a:xfrm>
          <a:prstGeom prst="rect">
            <a:avLst/>
          </a:prstGeom>
        </p:spPr>
      </p:pic>
      <p:pic>
        <p:nvPicPr>
          <p:cNvPr id="7" name="Imagen 6">
            <a:extLst>
              <a:ext uri="{FF2B5EF4-FFF2-40B4-BE49-F238E27FC236}">
                <a16:creationId xmlns="" xmlns:a16="http://schemas.microsoft.com/office/drawing/2014/main" id="{EC896730-6303-6D4A-B99D-AB91622AAF56}"/>
              </a:ext>
            </a:extLst>
          </p:cNvPr>
          <p:cNvPicPr>
            <a:picLocks noChangeAspect="1"/>
          </p:cNvPicPr>
          <p:nvPr/>
        </p:nvPicPr>
        <p:blipFill>
          <a:blip r:embed="rId4"/>
          <a:stretch>
            <a:fillRect/>
          </a:stretch>
        </p:blipFill>
        <p:spPr>
          <a:xfrm>
            <a:off x="383001" y="4738082"/>
            <a:ext cx="297007" cy="273246"/>
          </a:xfrm>
          <a:prstGeom prst="rect">
            <a:avLst/>
          </a:prstGeom>
        </p:spPr>
      </p:pic>
      <p:pic>
        <p:nvPicPr>
          <p:cNvPr id="9" name="Imagen 8">
            <a:extLst>
              <a:ext uri="{FF2B5EF4-FFF2-40B4-BE49-F238E27FC236}">
                <a16:creationId xmlns="" xmlns:a16="http://schemas.microsoft.com/office/drawing/2014/main" id="{C7D6F187-87F5-78D8-5708-03FF167C04BF}"/>
              </a:ext>
            </a:extLst>
          </p:cNvPr>
          <p:cNvPicPr>
            <a:picLocks noChangeAspect="1"/>
          </p:cNvPicPr>
          <p:nvPr/>
        </p:nvPicPr>
        <p:blipFill rotWithShape="1">
          <a:blip r:embed="rId5"/>
          <a:srcRect b="98701"/>
          <a:stretch/>
        </p:blipFill>
        <p:spPr>
          <a:xfrm>
            <a:off x="358065" y="2399280"/>
            <a:ext cx="3941735" cy="28800"/>
          </a:xfrm>
          <a:prstGeom prst="rect">
            <a:avLst/>
          </a:prstGeom>
        </p:spPr>
      </p:pic>
      <p:sp>
        <p:nvSpPr>
          <p:cNvPr id="8" name="AutoShape 2" descr="blob:https://web.whatsapp.com/e54f1003-955b-4116-a6c6-a052f183296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3" name="Imagen 12"/>
          <p:cNvPicPr>
            <a:picLocks noChangeAspect="1"/>
          </p:cNvPicPr>
          <p:nvPr/>
        </p:nvPicPr>
        <p:blipFill>
          <a:blip r:embed="rId6"/>
          <a:stretch>
            <a:fillRect/>
          </a:stretch>
        </p:blipFill>
        <p:spPr>
          <a:xfrm>
            <a:off x="373137" y="1439271"/>
            <a:ext cx="11089316" cy="5537577"/>
          </a:xfrm>
          <a:prstGeom prst="rect">
            <a:avLst/>
          </a:prstGeom>
        </p:spPr>
      </p:pic>
    </p:spTree>
    <p:extLst>
      <p:ext uri="{BB962C8B-B14F-4D97-AF65-F5344CB8AC3E}">
        <p14:creationId xmlns:p14="http://schemas.microsoft.com/office/powerpoint/2010/main" val="1345916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4" name="Imagen 13">
            <a:extLst>
              <a:ext uri="{FF2B5EF4-FFF2-40B4-BE49-F238E27FC236}">
                <a16:creationId xmlns="" xmlns:a16="http://schemas.microsoft.com/office/drawing/2014/main" id="{88DEF09C-2381-D768-03B4-3C4C26B7B9C4}"/>
              </a:ext>
            </a:extLst>
          </p:cNvPr>
          <p:cNvPicPr>
            <a:picLocks noChangeAspect="1"/>
          </p:cNvPicPr>
          <p:nvPr/>
        </p:nvPicPr>
        <p:blipFill rotWithShape="1">
          <a:blip r:embed="rId3"/>
          <a:srcRect l="21519" r="17684"/>
          <a:stretch/>
        </p:blipFill>
        <p:spPr>
          <a:xfrm>
            <a:off x="6619663" y="728499"/>
            <a:ext cx="5597910" cy="6138480"/>
          </a:xfrm>
          <a:prstGeom prst="rect">
            <a:avLst/>
          </a:prstGeom>
        </p:spPr>
      </p:pic>
      <p:pic>
        <p:nvPicPr>
          <p:cNvPr id="11" name="Imagen 10">
            <a:extLst>
              <a:ext uri="{FF2B5EF4-FFF2-40B4-BE49-F238E27FC236}">
                <a16:creationId xmlns="" xmlns:a16="http://schemas.microsoft.com/office/drawing/2014/main" id="{57336738-9E67-99FC-D1D3-39F50C34B226}"/>
              </a:ext>
            </a:extLst>
          </p:cNvPr>
          <p:cNvPicPr>
            <a:picLocks noChangeAspect="1"/>
          </p:cNvPicPr>
          <p:nvPr/>
        </p:nvPicPr>
        <p:blipFill>
          <a:blip r:embed="rId4"/>
          <a:srcRect/>
          <a:stretch/>
        </p:blipFill>
        <p:spPr>
          <a:xfrm>
            <a:off x="-12357" y="-12357"/>
            <a:ext cx="12229930" cy="6879336"/>
          </a:xfrm>
          <a:prstGeom prst="rect">
            <a:avLst/>
          </a:prstGeom>
        </p:spPr>
      </p:pic>
      <p:sp>
        <p:nvSpPr>
          <p:cNvPr id="6" name="CuadroTexto 5">
            <a:extLst>
              <a:ext uri="{FF2B5EF4-FFF2-40B4-BE49-F238E27FC236}">
                <a16:creationId xmlns="" xmlns:a16="http://schemas.microsoft.com/office/drawing/2014/main" id="{BD357D81-A464-2263-5A5A-7F5A6A9609B9}"/>
              </a:ext>
            </a:extLst>
          </p:cNvPr>
          <p:cNvSpPr txBox="1"/>
          <p:nvPr/>
        </p:nvSpPr>
        <p:spPr>
          <a:xfrm>
            <a:off x="264985" y="1312984"/>
            <a:ext cx="6593015" cy="954107"/>
          </a:xfrm>
          <a:prstGeom prst="rect">
            <a:avLst/>
          </a:prstGeom>
          <a:noFill/>
        </p:spPr>
        <p:txBody>
          <a:bodyPr wrap="square" rtlCol="0">
            <a:spAutoFit/>
          </a:bodyPr>
          <a:lstStyle/>
          <a:p>
            <a:r>
              <a:rPr lang="es-PE" sz="2800" b="1" dirty="0">
                <a:solidFill>
                  <a:srgbClr val="002060"/>
                </a:solidFill>
                <a:latin typeface="Arial Black" panose="020B0604020202020204" pitchFamily="34" charset="0"/>
                <a:cs typeface="Arial Black" panose="020B0604020202020204" pitchFamily="34" charset="0"/>
              </a:rPr>
              <a:t>ENFOQUE INCLUSIVO DE LA FUNCIÓN POLICIAL</a:t>
            </a:r>
          </a:p>
        </p:txBody>
      </p:sp>
      <p:pic>
        <p:nvPicPr>
          <p:cNvPr id="10" name="Imagen 9">
            <a:extLst>
              <a:ext uri="{FF2B5EF4-FFF2-40B4-BE49-F238E27FC236}">
                <a16:creationId xmlns="" xmlns:a16="http://schemas.microsoft.com/office/drawing/2014/main" id="{45FF9A14-E779-B9D2-8D67-2586E08B35C8}"/>
              </a:ext>
            </a:extLst>
          </p:cNvPr>
          <p:cNvPicPr>
            <a:picLocks noChangeAspect="1"/>
          </p:cNvPicPr>
          <p:nvPr/>
        </p:nvPicPr>
        <p:blipFill>
          <a:blip r:embed="rId5"/>
          <a:stretch>
            <a:fillRect/>
          </a:stretch>
        </p:blipFill>
        <p:spPr>
          <a:xfrm>
            <a:off x="383001" y="2889916"/>
            <a:ext cx="297007" cy="273246"/>
          </a:xfrm>
          <a:prstGeom prst="rect">
            <a:avLst/>
          </a:prstGeom>
        </p:spPr>
      </p:pic>
      <p:sp>
        <p:nvSpPr>
          <p:cNvPr id="2" name="CuadroTexto 1">
            <a:extLst>
              <a:ext uri="{FF2B5EF4-FFF2-40B4-BE49-F238E27FC236}">
                <a16:creationId xmlns="" xmlns:a16="http://schemas.microsoft.com/office/drawing/2014/main" id="{C1622285-EAE9-574A-4BCA-E392D1573A0A}"/>
              </a:ext>
            </a:extLst>
          </p:cNvPr>
          <p:cNvSpPr txBox="1"/>
          <p:nvPr/>
        </p:nvSpPr>
        <p:spPr>
          <a:xfrm>
            <a:off x="717079" y="2811468"/>
            <a:ext cx="6631575" cy="1015663"/>
          </a:xfrm>
          <a:prstGeom prst="rect">
            <a:avLst/>
          </a:prstGeom>
          <a:noFill/>
        </p:spPr>
        <p:txBody>
          <a:bodyPr wrap="square" rtlCol="0">
            <a:spAutoFit/>
          </a:bodyPr>
          <a:lstStyle/>
          <a:p>
            <a:pPr algn="just"/>
            <a:r>
              <a:rPr lang="es-PE" sz="2000" dirty="0">
                <a:solidFill>
                  <a:srgbClr val="002060"/>
                </a:solidFill>
                <a:latin typeface="Arial" panose="020B0604020202020204" pitchFamily="34" charset="0"/>
                <a:cs typeface="Arial" panose="020B0604020202020204" pitchFamily="34" charset="0"/>
              </a:rPr>
              <a:t>Se ha implementado el programa piloto de Comisarías Inclusivas en la Región Policial Callao comisaría de Bocanegra.</a:t>
            </a:r>
          </a:p>
        </p:txBody>
      </p:sp>
      <p:pic>
        <p:nvPicPr>
          <p:cNvPr id="4" name="Imagen 3">
            <a:extLst>
              <a:ext uri="{FF2B5EF4-FFF2-40B4-BE49-F238E27FC236}">
                <a16:creationId xmlns="" xmlns:a16="http://schemas.microsoft.com/office/drawing/2014/main" id="{3010724F-A66F-95ED-7508-F0AD8F5D64F1}"/>
              </a:ext>
            </a:extLst>
          </p:cNvPr>
          <p:cNvPicPr>
            <a:picLocks noChangeAspect="1"/>
          </p:cNvPicPr>
          <p:nvPr/>
        </p:nvPicPr>
        <p:blipFill>
          <a:blip r:embed="rId5"/>
          <a:stretch>
            <a:fillRect/>
          </a:stretch>
        </p:blipFill>
        <p:spPr>
          <a:xfrm>
            <a:off x="383001" y="4011292"/>
            <a:ext cx="297007" cy="273246"/>
          </a:xfrm>
          <a:prstGeom prst="rect">
            <a:avLst/>
          </a:prstGeom>
        </p:spPr>
      </p:pic>
      <p:sp>
        <p:nvSpPr>
          <p:cNvPr id="5" name="CuadroTexto 4">
            <a:extLst>
              <a:ext uri="{FF2B5EF4-FFF2-40B4-BE49-F238E27FC236}">
                <a16:creationId xmlns="" xmlns:a16="http://schemas.microsoft.com/office/drawing/2014/main" id="{16C451DB-4E5C-93D4-676B-7F1744718290}"/>
              </a:ext>
            </a:extLst>
          </p:cNvPr>
          <p:cNvSpPr txBox="1"/>
          <p:nvPr/>
        </p:nvSpPr>
        <p:spPr>
          <a:xfrm>
            <a:off x="717079" y="3932843"/>
            <a:ext cx="6631575" cy="707886"/>
          </a:xfrm>
          <a:prstGeom prst="rect">
            <a:avLst/>
          </a:prstGeom>
          <a:noFill/>
        </p:spPr>
        <p:txBody>
          <a:bodyPr wrap="square" rtlCol="0">
            <a:spAutoFit/>
          </a:bodyPr>
          <a:lstStyle/>
          <a:p>
            <a:pPr algn="just"/>
            <a:r>
              <a:rPr lang="es-PE" sz="2000" dirty="0">
                <a:solidFill>
                  <a:srgbClr val="002060"/>
                </a:solidFill>
                <a:latin typeface="Arial" panose="020B0604020202020204" pitchFamily="34" charset="0"/>
                <a:cs typeface="Arial" panose="020B0604020202020204" pitchFamily="34" charset="0"/>
              </a:rPr>
              <a:t>Se ha llevado a cabo el curso virtual “derechos de las personas en situación de vulnerabilidad.</a:t>
            </a:r>
          </a:p>
        </p:txBody>
      </p:sp>
      <p:sp>
        <p:nvSpPr>
          <p:cNvPr id="12" name="CuadroTexto 11">
            <a:extLst>
              <a:ext uri="{FF2B5EF4-FFF2-40B4-BE49-F238E27FC236}">
                <a16:creationId xmlns="" xmlns:a16="http://schemas.microsoft.com/office/drawing/2014/main" id="{E2390239-0451-05A1-341D-2F8644EBC3A1}"/>
              </a:ext>
            </a:extLst>
          </p:cNvPr>
          <p:cNvSpPr txBox="1"/>
          <p:nvPr/>
        </p:nvSpPr>
        <p:spPr>
          <a:xfrm>
            <a:off x="717079" y="4659634"/>
            <a:ext cx="6140921" cy="1015663"/>
          </a:xfrm>
          <a:prstGeom prst="rect">
            <a:avLst/>
          </a:prstGeom>
          <a:noFill/>
        </p:spPr>
        <p:txBody>
          <a:bodyPr wrap="square" rtlCol="0">
            <a:spAutoFit/>
          </a:bodyPr>
          <a:lstStyle/>
          <a:p>
            <a:pPr algn="just"/>
            <a:r>
              <a:rPr lang="es-PE" sz="2000" dirty="0">
                <a:solidFill>
                  <a:srgbClr val="002060"/>
                </a:solidFill>
                <a:latin typeface="Arial" panose="020B0604020202020204" pitchFamily="34" charset="0"/>
                <a:cs typeface="Arial" panose="020B0604020202020204" pitchFamily="34" charset="0"/>
              </a:rPr>
              <a:t>Implementación del programa “Acciones Preventivas para la Seguridad Ciudadana, con abordaje inclusivo”</a:t>
            </a:r>
          </a:p>
        </p:txBody>
      </p:sp>
      <p:pic>
        <p:nvPicPr>
          <p:cNvPr id="7" name="Imagen 6">
            <a:extLst>
              <a:ext uri="{FF2B5EF4-FFF2-40B4-BE49-F238E27FC236}">
                <a16:creationId xmlns="" xmlns:a16="http://schemas.microsoft.com/office/drawing/2014/main" id="{EC896730-6303-6D4A-B99D-AB91622AAF56}"/>
              </a:ext>
            </a:extLst>
          </p:cNvPr>
          <p:cNvPicPr>
            <a:picLocks noChangeAspect="1"/>
          </p:cNvPicPr>
          <p:nvPr/>
        </p:nvPicPr>
        <p:blipFill>
          <a:blip r:embed="rId5"/>
          <a:stretch>
            <a:fillRect/>
          </a:stretch>
        </p:blipFill>
        <p:spPr>
          <a:xfrm>
            <a:off x="383001" y="4738082"/>
            <a:ext cx="297007" cy="273246"/>
          </a:xfrm>
          <a:prstGeom prst="rect">
            <a:avLst/>
          </a:prstGeom>
        </p:spPr>
      </p:pic>
      <p:pic>
        <p:nvPicPr>
          <p:cNvPr id="9" name="Imagen 8">
            <a:extLst>
              <a:ext uri="{FF2B5EF4-FFF2-40B4-BE49-F238E27FC236}">
                <a16:creationId xmlns="" xmlns:a16="http://schemas.microsoft.com/office/drawing/2014/main" id="{C7D6F187-87F5-78D8-5708-03FF167C04BF}"/>
              </a:ext>
            </a:extLst>
          </p:cNvPr>
          <p:cNvPicPr>
            <a:picLocks noChangeAspect="1"/>
          </p:cNvPicPr>
          <p:nvPr/>
        </p:nvPicPr>
        <p:blipFill rotWithShape="1">
          <a:blip r:embed="rId6"/>
          <a:srcRect b="98701"/>
          <a:stretch/>
        </p:blipFill>
        <p:spPr>
          <a:xfrm>
            <a:off x="358065" y="2399280"/>
            <a:ext cx="3941735" cy="28800"/>
          </a:xfrm>
          <a:prstGeom prst="rect">
            <a:avLst/>
          </a:prstGeom>
        </p:spPr>
      </p:pic>
    </p:spTree>
    <p:extLst>
      <p:ext uri="{BB962C8B-B14F-4D97-AF65-F5344CB8AC3E}">
        <p14:creationId xmlns:p14="http://schemas.microsoft.com/office/powerpoint/2010/main" val="4093948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57336738-9E67-99FC-D1D3-39F50C34B226}"/>
              </a:ext>
            </a:extLst>
          </p:cNvPr>
          <p:cNvPicPr>
            <a:picLocks noChangeAspect="1"/>
          </p:cNvPicPr>
          <p:nvPr/>
        </p:nvPicPr>
        <p:blipFill>
          <a:blip r:embed="rId3"/>
          <a:srcRect/>
          <a:stretch/>
        </p:blipFill>
        <p:spPr>
          <a:xfrm>
            <a:off x="0" y="40320"/>
            <a:ext cx="12229930" cy="6879336"/>
          </a:xfrm>
          <a:prstGeom prst="rect">
            <a:avLst/>
          </a:prstGeom>
        </p:spPr>
      </p:pic>
      <p:sp>
        <p:nvSpPr>
          <p:cNvPr id="8" name="AutoShape 2" descr="blob:https://web.whatsapp.com/e54f1003-955b-4116-a6c6-a052f183296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2" name="Imagen 1"/>
          <p:cNvPicPr>
            <a:picLocks noChangeAspect="1"/>
          </p:cNvPicPr>
          <p:nvPr/>
        </p:nvPicPr>
        <p:blipFill>
          <a:blip r:embed="rId4"/>
          <a:stretch>
            <a:fillRect/>
          </a:stretch>
        </p:blipFill>
        <p:spPr>
          <a:xfrm>
            <a:off x="1918725" y="1659353"/>
            <a:ext cx="7727022" cy="5151347"/>
          </a:xfrm>
          <a:prstGeom prst="rect">
            <a:avLst/>
          </a:prstGeom>
        </p:spPr>
      </p:pic>
      <p:sp>
        <p:nvSpPr>
          <p:cNvPr id="10" name="CuadroTexto 9">
            <a:extLst>
              <a:ext uri="{FF2B5EF4-FFF2-40B4-BE49-F238E27FC236}">
                <a16:creationId xmlns="" xmlns:a16="http://schemas.microsoft.com/office/drawing/2014/main" id="{BD357D81-A464-2263-5A5A-7F5A6A9609B9}"/>
              </a:ext>
            </a:extLst>
          </p:cNvPr>
          <p:cNvSpPr txBox="1"/>
          <p:nvPr/>
        </p:nvSpPr>
        <p:spPr>
          <a:xfrm>
            <a:off x="1714446" y="1078028"/>
            <a:ext cx="8316308" cy="461665"/>
          </a:xfrm>
          <a:prstGeom prst="rect">
            <a:avLst/>
          </a:prstGeom>
          <a:noFill/>
        </p:spPr>
        <p:txBody>
          <a:bodyPr wrap="square" rtlCol="0">
            <a:spAutoFit/>
          </a:bodyPr>
          <a:lstStyle/>
          <a:p>
            <a:r>
              <a:rPr lang="es-PE" sz="2400" b="1" dirty="0">
                <a:solidFill>
                  <a:srgbClr val="002060"/>
                </a:solidFill>
                <a:latin typeface="Arial Black" panose="020B0604020202020204" pitchFamily="34" charset="0"/>
                <a:cs typeface="Arial Black" panose="020B0604020202020204" pitchFamily="34" charset="0"/>
              </a:rPr>
              <a:t>ENFOQUE INCLUSIVO DE LA FUNCIÓN POLICIAL</a:t>
            </a:r>
          </a:p>
        </p:txBody>
      </p:sp>
    </p:spTree>
    <p:extLst>
      <p:ext uri="{BB962C8B-B14F-4D97-AF65-F5344CB8AC3E}">
        <p14:creationId xmlns:p14="http://schemas.microsoft.com/office/powerpoint/2010/main" val="1964637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00346813-DADA-36B9-FB97-1B8FE6EC52EE}"/>
              </a:ext>
            </a:extLst>
          </p:cNvPr>
          <p:cNvSpPr txBox="1"/>
          <p:nvPr/>
        </p:nvSpPr>
        <p:spPr>
          <a:xfrm>
            <a:off x="317810" y="2695109"/>
            <a:ext cx="11556380" cy="1421928"/>
          </a:xfrm>
          <a:prstGeom prst="rect">
            <a:avLst/>
          </a:prstGeom>
          <a:noFill/>
        </p:spPr>
        <p:txBody>
          <a:bodyPr wrap="square" rtlCol="0">
            <a:spAutoFit/>
          </a:bodyPr>
          <a:lstStyle/>
          <a:p>
            <a:pPr algn="ctr">
              <a:lnSpc>
                <a:spcPct val="120000"/>
              </a:lnSpc>
            </a:pPr>
            <a:r>
              <a:rPr lang="es-PE" sz="2400" b="1" dirty="0">
                <a:latin typeface="Arial" panose="020B0604020202020204" pitchFamily="34" charset="0"/>
                <a:cs typeface="Arial" panose="020B0604020202020204" pitchFamily="34" charset="0"/>
              </a:rPr>
              <a:t>1. </a:t>
            </a:r>
            <a:r>
              <a:rPr lang="es-PE" sz="2400" b="1" dirty="0" smtClean="0">
                <a:latin typeface="Arial" panose="020B0604020202020204" pitchFamily="34" charset="0"/>
                <a:cs typeface="Arial" panose="020B0604020202020204" pitchFamily="34" charset="0"/>
              </a:rPr>
              <a:t>PLAN DE TRABAJO IMPLEMENTADO PARA ENFRENTAR LA DELINCUENCIA Y ORGANIZACIONES CRIMINALES A NIVEL NACIONAL, Y SUS RESULTADOS.</a:t>
            </a:r>
            <a:endParaRPr lang="es-PE" sz="2400" b="1"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 xmlns:a16="http://schemas.microsoft.com/office/drawing/2014/main" id="{F3762129-212A-672C-45E9-E4A9E9895684}"/>
              </a:ext>
            </a:extLst>
          </p:cNvPr>
          <p:cNvPicPr>
            <a:picLocks noChangeAspect="1"/>
          </p:cNvPicPr>
          <p:nvPr/>
        </p:nvPicPr>
        <p:blipFill rotWithShape="1">
          <a:blip r:embed="rId3"/>
          <a:srcRect b="98701"/>
          <a:stretch/>
        </p:blipFill>
        <p:spPr>
          <a:xfrm flipV="1">
            <a:off x="3150163" y="4162756"/>
            <a:ext cx="6257435" cy="45719"/>
          </a:xfrm>
          <a:prstGeom prst="rect">
            <a:avLst/>
          </a:prstGeom>
        </p:spPr>
      </p:pic>
    </p:spTree>
    <p:extLst>
      <p:ext uri="{BB962C8B-B14F-4D97-AF65-F5344CB8AC3E}">
        <p14:creationId xmlns:p14="http://schemas.microsoft.com/office/powerpoint/2010/main" val="25252514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F3762129-212A-672C-45E9-E4A9E9895684}"/>
              </a:ext>
            </a:extLst>
          </p:cNvPr>
          <p:cNvPicPr>
            <a:picLocks noChangeAspect="1"/>
          </p:cNvPicPr>
          <p:nvPr/>
        </p:nvPicPr>
        <p:blipFill rotWithShape="1">
          <a:blip r:embed="rId3"/>
          <a:srcRect b="98701"/>
          <a:stretch/>
        </p:blipFill>
        <p:spPr>
          <a:xfrm flipV="1">
            <a:off x="2967283" y="2790042"/>
            <a:ext cx="6257435" cy="45719"/>
          </a:xfrm>
          <a:prstGeom prst="rect">
            <a:avLst/>
          </a:prstGeom>
        </p:spPr>
      </p:pic>
      <p:sp>
        <p:nvSpPr>
          <p:cNvPr id="2" name="CuadroTexto 1">
            <a:extLst>
              <a:ext uri="{FF2B5EF4-FFF2-40B4-BE49-F238E27FC236}">
                <a16:creationId xmlns="" xmlns:a16="http://schemas.microsoft.com/office/drawing/2014/main" id="{1AD94D33-6D92-DB88-FE85-C964EBCFE1BB}"/>
              </a:ext>
            </a:extLst>
          </p:cNvPr>
          <p:cNvSpPr txBox="1"/>
          <p:nvPr/>
        </p:nvSpPr>
        <p:spPr>
          <a:xfrm>
            <a:off x="317810" y="2136748"/>
            <a:ext cx="11556380" cy="494751"/>
          </a:xfrm>
          <a:prstGeom prst="rect">
            <a:avLst/>
          </a:prstGeom>
          <a:noFill/>
        </p:spPr>
        <p:txBody>
          <a:bodyPr wrap="square" rtlCol="0">
            <a:spAutoFit/>
          </a:bodyPr>
          <a:lstStyle/>
          <a:p>
            <a:pPr algn="ctr">
              <a:lnSpc>
                <a:spcPct val="120000"/>
              </a:lnSpc>
            </a:pPr>
            <a:r>
              <a:rPr lang="es-PE" sz="2400" b="1" dirty="0">
                <a:latin typeface="Arial" panose="020B0604020202020204" pitchFamily="34" charset="0"/>
                <a:cs typeface="Arial" panose="020B0604020202020204" pitchFamily="34" charset="0"/>
              </a:rPr>
              <a:t>2. MENSAJE DEL 28 DE JULIO:</a:t>
            </a:r>
          </a:p>
        </p:txBody>
      </p:sp>
      <p:sp>
        <p:nvSpPr>
          <p:cNvPr id="5" name="CuadroTexto 4">
            <a:extLst>
              <a:ext uri="{FF2B5EF4-FFF2-40B4-BE49-F238E27FC236}">
                <a16:creationId xmlns="" xmlns:a16="http://schemas.microsoft.com/office/drawing/2014/main" id="{900D3B6F-77B9-2E51-4179-6EE2253D4E40}"/>
              </a:ext>
            </a:extLst>
          </p:cNvPr>
          <p:cNvSpPr txBox="1"/>
          <p:nvPr/>
        </p:nvSpPr>
        <p:spPr>
          <a:xfrm>
            <a:off x="749919" y="2994304"/>
            <a:ext cx="10692161" cy="2710742"/>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s-PE" sz="2400" i="1" dirty="0">
                <a:latin typeface="Arial" panose="020B0604020202020204" pitchFamily="34" charset="0"/>
                <a:cs typeface="Arial" panose="020B0604020202020204" pitchFamily="34" charset="0"/>
              </a:rPr>
              <a:t>Fortalecimiento del orden, seguridad, investigación criminal, delincuencia y organizaciones criminales.</a:t>
            </a:r>
          </a:p>
          <a:p>
            <a:pPr marL="342900" indent="-342900">
              <a:lnSpc>
                <a:spcPct val="120000"/>
              </a:lnSpc>
              <a:buFont typeface="Arial" panose="020B0604020202020204" pitchFamily="34" charset="0"/>
              <a:buChar char="•"/>
            </a:pPr>
            <a:r>
              <a:rPr lang="es-PE" sz="2400" i="1" dirty="0">
                <a:latin typeface="Arial" panose="020B0604020202020204" pitchFamily="34" charset="0"/>
                <a:cs typeface="Arial" panose="020B0604020202020204" pitchFamily="34" charset="0"/>
              </a:rPr>
              <a:t>Captación de 5,000 mil jóvenes, principalmente licenciados de las fuerzas armadas</a:t>
            </a:r>
          </a:p>
          <a:p>
            <a:pPr marL="342900" indent="-342900">
              <a:lnSpc>
                <a:spcPct val="120000"/>
              </a:lnSpc>
              <a:buFont typeface="Arial" panose="020B0604020202020204" pitchFamily="34" charset="0"/>
              <a:buChar char="•"/>
            </a:pPr>
            <a:r>
              <a:rPr lang="es-PE" sz="2400" i="1" dirty="0">
                <a:latin typeface="Arial" panose="020B0604020202020204" pitchFamily="34" charset="0"/>
                <a:cs typeface="Arial" panose="020B0604020202020204" pitchFamily="34" charset="0"/>
              </a:rPr>
              <a:t>Brigadas especiales contra el crimen.</a:t>
            </a:r>
          </a:p>
          <a:p>
            <a:pPr marL="342900" indent="-342900">
              <a:lnSpc>
                <a:spcPct val="120000"/>
              </a:lnSpc>
              <a:buFont typeface="Arial" panose="020B0604020202020204" pitchFamily="34" charset="0"/>
              <a:buChar char="•"/>
            </a:pPr>
            <a:endParaRPr lang="es-PE"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6396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00346813-DADA-36B9-FB97-1B8FE6EC52EE}"/>
              </a:ext>
            </a:extLst>
          </p:cNvPr>
          <p:cNvSpPr txBox="1"/>
          <p:nvPr/>
        </p:nvSpPr>
        <p:spPr>
          <a:xfrm>
            <a:off x="1915886" y="2960025"/>
            <a:ext cx="8360228" cy="937949"/>
          </a:xfrm>
          <a:prstGeom prst="rect">
            <a:avLst/>
          </a:prstGeom>
          <a:noFill/>
        </p:spPr>
        <p:txBody>
          <a:bodyPr wrap="square" rtlCol="0">
            <a:spAutoFit/>
          </a:bodyPr>
          <a:lstStyle/>
          <a:p>
            <a:pPr algn="ctr">
              <a:lnSpc>
                <a:spcPct val="120000"/>
              </a:lnSpc>
            </a:pPr>
            <a:r>
              <a:rPr lang="es-PE" sz="2400" b="1" dirty="0">
                <a:latin typeface="Arial" panose="020B0604020202020204" pitchFamily="34" charset="0"/>
                <a:cs typeface="Arial" panose="020B0604020202020204" pitchFamily="34" charset="0"/>
              </a:rPr>
              <a:t>3. SITUACIÓN DE LOS PUESTOS DE CONTROL FRONTERIZO A CARGO DE LA PNP.</a:t>
            </a:r>
          </a:p>
        </p:txBody>
      </p:sp>
      <p:pic>
        <p:nvPicPr>
          <p:cNvPr id="4" name="Imagen 3">
            <a:extLst>
              <a:ext uri="{FF2B5EF4-FFF2-40B4-BE49-F238E27FC236}">
                <a16:creationId xmlns="" xmlns:a16="http://schemas.microsoft.com/office/drawing/2014/main" id="{F3762129-212A-672C-45E9-E4A9E9895684}"/>
              </a:ext>
            </a:extLst>
          </p:cNvPr>
          <p:cNvPicPr>
            <a:picLocks noChangeAspect="1"/>
          </p:cNvPicPr>
          <p:nvPr/>
        </p:nvPicPr>
        <p:blipFill rotWithShape="1">
          <a:blip r:embed="rId3"/>
          <a:srcRect b="98701"/>
          <a:stretch/>
        </p:blipFill>
        <p:spPr>
          <a:xfrm flipV="1">
            <a:off x="2967283" y="4117037"/>
            <a:ext cx="6257435" cy="45719"/>
          </a:xfrm>
          <a:prstGeom prst="rect">
            <a:avLst/>
          </a:prstGeom>
        </p:spPr>
      </p:pic>
    </p:spTree>
    <p:extLst>
      <p:ext uri="{BB962C8B-B14F-4D97-AF65-F5344CB8AC3E}">
        <p14:creationId xmlns:p14="http://schemas.microsoft.com/office/powerpoint/2010/main" val="3026379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00346813-DADA-36B9-FB97-1B8FE6EC52EE}"/>
              </a:ext>
            </a:extLst>
          </p:cNvPr>
          <p:cNvSpPr txBox="1"/>
          <p:nvPr/>
        </p:nvSpPr>
        <p:spPr>
          <a:xfrm>
            <a:off x="345688" y="2558581"/>
            <a:ext cx="11500624" cy="1381147"/>
          </a:xfrm>
          <a:prstGeom prst="rect">
            <a:avLst/>
          </a:prstGeom>
          <a:noFill/>
        </p:spPr>
        <p:txBody>
          <a:bodyPr wrap="square" rtlCol="0">
            <a:spAutoFit/>
          </a:bodyPr>
          <a:lstStyle/>
          <a:p>
            <a:pPr algn="ctr">
              <a:lnSpc>
                <a:spcPct val="120000"/>
              </a:lnSpc>
            </a:pPr>
            <a:r>
              <a:rPr lang="es-PE" sz="2400" b="1" dirty="0">
                <a:latin typeface="Arial" panose="020B0604020202020204" pitchFamily="34" charset="0"/>
                <a:cs typeface="Arial" panose="020B0604020202020204" pitchFamily="34" charset="0"/>
              </a:rPr>
              <a:t>4. MEJORAS SE HAN REALIZADO PARA LA UTILIZACIÓN DE LA GEOLOCALIZACIÓN, Y SOBRE LAS COORDINACIONES Y EL NIVEL DE COLABORACIÓN DE LOS OPERADORES DE SERVICIO DE TELEFONÍA.</a:t>
            </a:r>
          </a:p>
        </p:txBody>
      </p:sp>
      <p:pic>
        <p:nvPicPr>
          <p:cNvPr id="4" name="Imagen 3">
            <a:extLst>
              <a:ext uri="{FF2B5EF4-FFF2-40B4-BE49-F238E27FC236}">
                <a16:creationId xmlns="" xmlns:a16="http://schemas.microsoft.com/office/drawing/2014/main" id="{F3762129-212A-672C-45E9-E4A9E9895684}"/>
              </a:ext>
            </a:extLst>
          </p:cNvPr>
          <p:cNvPicPr>
            <a:picLocks noChangeAspect="1"/>
          </p:cNvPicPr>
          <p:nvPr/>
        </p:nvPicPr>
        <p:blipFill rotWithShape="1">
          <a:blip r:embed="rId3"/>
          <a:srcRect b="98701"/>
          <a:stretch/>
        </p:blipFill>
        <p:spPr>
          <a:xfrm flipV="1">
            <a:off x="2967283" y="4117037"/>
            <a:ext cx="6257435" cy="45719"/>
          </a:xfrm>
          <a:prstGeom prst="rect">
            <a:avLst/>
          </a:prstGeom>
        </p:spPr>
      </p:pic>
    </p:spTree>
    <p:extLst>
      <p:ext uri="{BB962C8B-B14F-4D97-AF65-F5344CB8AC3E}">
        <p14:creationId xmlns:p14="http://schemas.microsoft.com/office/powerpoint/2010/main" val="3590340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upo 140"/>
          <p:cNvGrpSpPr/>
          <p:nvPr/>
        </p:nvGrpSpPr>
        <p:grpSpPr>
          <a:xfrm>
            <a:off x="973666" y="933245"/>
            <a:ext cx="10202333" cy="151107"/>
            <a:chOff x="65929" y="923451"/>
            <a:chExt cx="5529240" cy="372163"/>
          </a:xfrm>
        </p:grpSpPr>
        <p:sp>
          <p:nvSpPr>
            <p:cNvPr id="142" name="Rectángulo: esquinas redondeadas 51">
              <a:extLst>
                <a:ext uri="{FF2B5EF4-FFF2-40B4-BE49-F238E27FC236}">
                  <a16:creationId xmlns="" xmlns:a16="http://schemas.microsoft.com/office/drawing/2014/main" id="{7BE131A7-41EB-4766-B03B-BB58CDF513F3}"/>
                </a:ext>
              </a:extLst>
            </p:cNvPr>
            <p:cNvSpPr/>
            <p:nvPr/>
          </p:nvSpPr>
          <p:spPr>
            <a:xfrm>
              <a:off x="65929" y="923451"/>
              <a:ext cx="5529240" cy="29959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3" name="CuadroTexto 142">
              <a:extLst>
                <a:ext uri="{FF2B5EF4-FFF2-40B4-BE49-F238E27FC236}">
                  <a16:creationId xmlns="" xmlns:a16="http://schemas.microsoft.com/office/drawing/2014/main" id="{E2E375AC-D1CC-4C4D-82A4-ED327997D3F4}"/>
                </a:ext>
              </a:extLst>
            </p:cNvPr>
            <p:cNvSpPr txBox="1"/>
            <p:nvPr/>
          </p:nvSpPr>
          <p:spPr>
            <a:xfrm>
              <a:off x="522469" y="957060"/>
              <a:ext cx="47127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sp>
        <p:nvSpPr>
          <p:cNvPr id="2" name="AutoShape 6" descr="Pucallpa: Capturan a hombre que intentaba estafar bajo el &quot;Cuento de  Cascada&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AutoShape 8" descr="Pucallpa: Capturan a hombre que intentaba estafar bajo el &quot;Cuento de  Cascada&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AutoShape 16" descr="Tráficos ilícitos y crimen organizad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AutoShape 18" descr="Tráficos ilícitos y crimen organizad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7" name="CuadroTexto 6">
            <a:extLst>
              <a:ext uri="{FF2B5EF4-FFF2-40B4-BE49-F238E27FC236}">
                <a16:creationId xmlns="" xmlns:a16="http://schemas.microsoft.com/office/drawing/2014/main" id="{C0BA8B81-3483-445B-43B1-E9D51BAF9328}"/>
              </a:ext>
            </a:extLst>
          </p:cNvPr>
          <p:cNvSpPr txBox="1"/>
          <p:nvPr/>
        </p:nvSpPr>
        <p:spPr>
          <a:xfrm>
            <a:off x="1032823" y="38163"/>
            <a:ext cx="10546402" cy="925766"/>
          </a:xfrm>
          <a:prstGeom prst="rect">
            <a:avLst/>
          </a:prstGeom>
          <a:noFill/>
        </p:spPr>
        <p:txBody>
          <a:bodyPr wrap="square">
            <a:spAutoFit/>
          </a:bodyPr>
          <a:lstStyle/>
          <a:p>
            <a:pPr marL="0" marR="0" lvl="0" indent="0" algn="ctr" defTabSz="1125444" rtl="0" eaLnBrk="1" fontAlgn="auto" latinLnBrk="0" hangingPunct="1">
              <a:lnSpc>
                <a:spcPct val="100000"/>
              </a:lnSpc>
              <a:spcBef>
                <a:spcPts val="0"/>
              </a:spcBef>
              <a:spcAft>
                <a:spcPts val="0"/>
              </a:spcAft>
              <a:buClrTx/>
              <a:buSzTx/>
              <a:buFontTx/>
              <a:buNone/>
              <a:tabLst/>
              <a:defRPr/>
            </a:pPr>
            <a:r>
              <a:rPr kumimoji="0" lang="es-ES" sz="2708"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Impact" pitchFamily="34" charset="0"/>
                <a:ea typeface="+mn-ea"/>
                <a:cs typeface="+mn-cs"/>
                <a:sym typeface="Symbol" panose="05050102010706020507" pitchFamily="18" charset="2"/>
              </a:rPr>
              <a:t>“ </a:t>
            </a:r>
            <a:r>
              <a:rPr kumimoji="0" lang="es-ES" sz="2708"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sym typeface="Symbol" panose="05050102010706020507" pitchFamily="18" charset="2"/>
              </a:rPr>
              <a:t>GESTIÓN PARA ENFRENTAR LA DELINCUENCIA Y CRIMEN ORGANIZADO A NIVEL NACIONAL ”</a:t>
            </a:r>
          </a:p>
        </p:txBody>
      </p:sp>
      <p:sp>
        <p:nvSpPr>
          <p:cNvPr id="10" name="Rectángulo 9">
            <a:extLst>
              <a:ext uri="{FF2B5EF4-FFF2-40B4-BE49-F238E27FC236}">
                <a16:creationId xmlns="" xmlns:a16="http://schemas.microsoft.com/office/drawing/2014/main" id="{44EC2263-914D-7A04-B91E-D7B151FEEF48}"/>
              </a:ext>
            </a:extLst>
          </p:cNvPr>
          <p:cNvSpPr/>
          <p:nvPr/>
        </p:nvSpPr>
        <p:spPr>
          <a:xfrm>
            <a:off x="0" y="0"/>
            <a:ext cx="497527" cy="7518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 name="Imagen 11">
            <a:extLst>
              <a:ext uri="{FF2B5EF4-FFF2-40B4-BE49-F238E27FC236}">
                <a16:creationId xmlns="" xmlns:a16="http://schemas.microsoft.com/office/drawing/2014/main" id="{03068176-F3FC-6CD1-0161-D66FAF84DBF5}"/>
              </a:ext>
            </a:extLst>
          </p:cNvPr>
          <p:cNvPicPr>
            <a:picLocks noChangeAspect="1"/>
          </p:cNvPicPr>
          <p:nvPr/>
        </p:nvPicPr>
        <p:blipFill>
          <a:blip r:embed="rId2"/>
          <a:stretch>
            <a:fillRect/>
          </a:stretch>
        </p:blipFill>
        <p:spPr>
          <a:xfrm>
            <a:off x="78234" y="145916"/>
            <a:ext cx="801876" cy="943244"/>
          </a:xfrm>
          <a:prstGeom prst="rect">
            <a:avLst/>
          </a:prstGeom>
        </p:spPr>
      </p:pic>
      <p:sp>
        <p:nvSpPr>
          <p:cNvPr id="14" name="6 Rectángulo">
            <a:extLst>
              <a:ext uri="{FF2B5EF4-FFF2-40B4-BE49-F238E27FC236}">
                <a16:creationId xmlns="" xmlns:a16="http://schemas.microsoft.com/office/drawing/2014/main" id="{29D8861E-F457-373B-0431-DED8B0EF0184}"/>
              </a:ext>
            </a:extLst>
          </p:cNvPr>
          <p:cNvSpPr/>
          <p:nvPr/>
        </p:nvSpPr>
        <p:spPr>
          <a:xfrm>
            <a:off x="-965" y="7239885"/>
            <a:ext cx="3881334" cy="407505"/>
          </a:xfrm>
          <a:prstGeom prst="rect">
            <a:avLst/>
          </a:prstGeom>
          <a:solidFill>
            <a:srgbClr val="1B5552"/>
          </a:solidFill>
          <a:ln>
            <a:solidFill>
              <a:srgbClr val="1B55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a:ln>
                  <a:noFill/>
                </a:ln>
                <a:solidFill>
                  <a:prstClr val="white"/>
                </a:solidFill>
                <a:effectLst/>
                <a:uLnTx/>
                <a:uFillTx/>
                <a:latin typeface="Century Gothic"/>
                <a:ea typeface="+mn-ea"/>
                <a:cs typeface="+mn-cs"/>
              </a:rPr>
              <a:t>COMANDANCIA GENERAL PNP</a:t>
            </a:r>
          </a:p>
        </p:txBody>
      </p:sp>
      <p:sp>
        <p:nvSpPr>
          <p:cNvPr id="21" name="Rectángulo 20">
            <a:extLst>
              <a:ext uri="{FF2B5EF4-FFF2-40B4-BE49-F238E27FC236}">
                <a16:creationId xmlns="" xmlns:a16="http://schemas.microsoft.com/office/drawing/2014/main" id="{0BA698DD-0778-5B71-F58C-4BD46BA2F636}"/>
              </a:ext>
            </a:extLst>
          </p:cNvPr>
          <p:cNvSpPr/>
          <p:nvPr/>
        </p:nvSpPr>
        <p:spPr>
          <a:xfrm>
            <a:off x="4729444" y="1005343"/>
            <a:ext cx="247054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1B5552"/>
                </a:solidFill>
                <a:effectLst>
                  <a:outerShdw blurRad="38100" dist="38100" dir="2700000" algn="tl">
                    <a:srgbClr val="000000">
                      <a:alpha val="43137"/>
                    </a:srgbClr>
                  </a:outerShdw>
                </a:effectLst>
                <a:uLnTx/>
                <a:uFillTx/>
                <a:latin typeface="Century Gothic"/>
                <a:ea typeface="+mn-ea"/>
                <a:cs typeface="+mn-cs"/>
                <a:sym typeface="Symbol" panose="05050102010706020507" pitchFamily="18" charset="2"/>
              </a:rPr>
              <a:t>PLAN DE TRABAJO </a:t>
            </a:r>
            <a:endParaRPr kumimoji="0" lang="es-PE" sz="2000" b="1" i="0" u="none" strike="noStrike" kern="1200" cap="none" spc="0" normalizeH="0" baseline="0" noProof="0" dirty="0">
              <a:ln>
                <a:noFill/>
              </a:ln>
              <a:solidFill>
                <a:srgbClr val="1B5552"/>
              </a:solidFill>
              <a:effectLst>
                <a:outerShdw blurRad="38100" dist="38100" dir="2700000" algn="tl">
                  <a:srgbClr val="000000">
                    <a:alpha val="43137"/>
                  </a:srgbClr>
                </a:outerShdw>
              </a:effectLst>
              <a:uLnTx/>
              <a:uFillTx/>
              <a:latin typeface="Century Gothic"/>
              <a:ea typeface="+mn-ea"/>
              <a:cs typeface="+mn-cs"/>
            </a:endParaRPr>
          </a:p>
        </p:txBody>
      </p:sp>
      <p:sp>
        <p:nvSpPr>
          <p:cNvPr id="23" name="CuadroTexto 22">
            <a:extLst>
              <a:ext uri="{FF2B5EF4-FFF2-40B4-BE49-F238E27FC236}">
                <a16:creationId xmlns="" xmlns:a16="http://schemas.microsoft.com/office/drawing/2014/main" id="{1A28546A-EB9A-DBC5-B54F-5E93A7275077}"/>
              </a:ext>
            </a:extLst>
          </p:cNvPr>
          <p:cNvSpPr txBox="1"/>
          <p:nvPr/>
        </p:nvSpPr>
        <p:spPr>
          <a:xfrm>
            <a:off x="2988845" y="1333849"/>
            <a:ext cx="6214310" cy="800860"/>
          </a:xfrm>
          <a:prstGeom prst="rect">
            <a:avLst/>
          </a:prstGeom>
          <a:noFill/>
        </p:spPr>
        <p:txBody>
          <a:bodyPr wrap="square">
            <a:spAutoFit/>
          </a:bodyPr>
          <a:lstStyle/>
          <a:p>
            <a:pPr marL="0" marR="0" lvl="0" indent="0" algn="ctr" defTabSz="914400" rtl="0" eaLnBrk="1" fontAlgn="auto" latinLnBrk="0" hangingPunct="1">
              <a:lnSpc>
                <a:spcPts val="2160"/>
              </a:lnSpc>
              <a:spcBef>
                <a:spcPts val="0"/>
              </a:spcBef>
              <a:spcAft>
                <a:spcPts val="600"/>
              </a:spcAft>
              <a:buClrTx/>
              <a:buSzTx/>
              <a:buFontTx/>
              <a:buNone/>
              <a:tabLst/>
              <a:defRPr/>
            </a:pPr>
            <a:r>
              <a:rPr kumimoji="0" lang="es-PE" sz="1800" b="1" i="0" u="none" strike="noStrike" kern="1200" cap="none" spc="0" normalizeH="0" baseline="0" noProof="0" dirty="0">
                <a:ln>
                  <a:noFill/>
                </a:ln>
                <a:solidFill>
                  <a:srgbClr val="1B5552"/>
                </a:solidFill>
                <a:effectLst>
                  <a:outerShdw blurRad="38100" dist="38100" dir="2700000" algn="tl">
                    <a:srgbClr val="000000">
                      <a:alpha val="43137"/>
                    </a:srgbClr>
                  </a:outerShdw>
                </a:effectLst>
                <a:uLnTx/>
                <a:uFillTx/>
                <a:latin typeface="Century Gothic"/>
                <a:ea typeface="+mn-ea"/>
                <a:cs typeface="+mn-cs"/>
              </a:rPr>
              <a:t>PLAN GENERAL “TORMENTA POLICIAL 2022”</a:t>
            </a:r>
            <a:endParaRPr kumimoji="0" lang="es-PE" sz="700" b="1" i="0" u="none" strike="noStrike" kern="1200" cap="none" spc="0" normalizeH="0" baseline="0" noProof="0" dirty="0">
              <a:ln>
                <a:noFill/>
              </a:ln>
              <a:solidFill>
                <a:srgbClr val="1B5552"/>
              </a:solidFill>
              <a:effectLst>
                <a:outerShdw blurRad="38100" dist="38100" dir="2700000" algn="tl">
                  <a:srgbClr val="000000">
                    <a:alpha val="43137"/>
                  </a:srgbClr>
                </a:outerShdw>
              </a:effectLst>
              <a:uLnTx/>
              <a:uFillTx/>
              <a:latin typeface="Century Gothic"/>
              <a:ea typeface="+mn-ea"/>
              <a:cs typeface="+mn-cs"/>
            </a:endParaRPr>
          </a:p>
          <a:p>
            <a:pPr marL="0" marR="0" lvl="0" indent="0" algn="ctr" defTabSz="914400" rtl="0" eaLnBrk="1" fontAlgn="auto" latinLnBrk="0" hangingPunct="1">
              <a:lnSpc>
                <a:spcPts val="2160"/>
              </a:lnSpc>
              <a:spcBef>
                <a:spcPts val="600"/>
              </a:spcBef>
              <a:spcAft>
                <a:spcPts val="0"/>
              </a:spcAft>
              <a:buClrTx/>
              <a:buSzTx/>
              <a:buFontTx/>
              <a:buNone/>
              <a:tabLst/>
              <a:defRPr/>
            </a:pPr>
            <a:r>
              <a:rPr kumimoji="0" lang="es-PE"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IMPLEMENTACIÓN DE DOS ESTRATEGIAS: </a:t>
            </a:r>
          </a:p>
        </p:txBody>
      </p:sp>
      <p:grpSp>
        <p:nvGrpSpPr>
          <p:cNvPr id="42" name="Grupo 41">
            <a:extLst>
              <a:ext uri="{FF2B5EF4-FFF2-40B4-BE49-F238E27FC236}">
                <a16:creationId xmlns="" xmlns:a16="http://schemas.microsoft.com/office/drawing/2014/main" id="{9DB511CD-2C4F-4768-1043-9B2AA23AF6F5}"/>
              </a:ext>
            </a:extLst>
          </p:cNvPr>
          <p:cNvGrpSpPr/>
          <p:nvPr/>
        </p:nvGrpSpPr>
        <p:grpSpPr>
          <a:xfrm>
            <a:off x="155576" y="2555126"/>
            <a:ext cx="11839908" cy="4113434"/>
            <a:chOff x="2791279" y="2895101"/>
            <a:chExt cx="18795092" cy="9937101"/>
          </a:xfrm>
        </p:grpSpPr>
        <p:sp>
          <p:nvSpPr>
            <p:cNvPr id="13" name="Shape 37017">
              <a:extLst>
                <a:ext uri="{FF2B5EF4-FFF2-40B4-BE49-F238E27FC236}">
                  <a16:creationId xmlns="" xmlns:a16="http://schemas.microsoft.com/office/drawing/2014/main" id="{51845D47-EA46-3E30-087B-477FFAE96F42}"/>
                </a:ext>
              </a:extLst>
            </p:cNvPr>
            <p:cNvSpPr/>
            <p:nvPr/>
          </p:nvSpPr>
          <p:spPr>
            <a:xfrm>
              <a:off x="5474331" y="2895101"/>
              <a:ext cx="994015" cy="994152"/>
            </a:xfrm>
            <a:prstGeom prst="roundRect">
              <a:avLst>
                <a:gd name="adj" fmla="val 12271"/>
              </a:avLst>
            </a:prstGeom>
            <a:solidFill>
              <a:schemeClr val="accent1"/>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Shape 37018">
              <a:extLst>
                <a:ext uri="{FF2B5EF4-FFF2-40B4-BE49-F238E27FC236}">
                  <a16:creationId xmlns="" xmlns:a16="http://schemas.microsoft.com/office/drawing/2014/main" id="{485BF3B0-2DFC-2705-E9D1-79CE06AA7940}"/>
                </a:ext>
              </a:extLst>
            </p:cNvPr>
            <p:cNvSpPr/>
            <p:nvPr/>
          </p:nvSpPr>
          <p:spPr>
            <a:xfrm>
              <a:off x="4103684" y="3216615"/>
              <a:ext cx="2000190" cy="2000462"/>
            </a:xfrm>
            <a:prstGeom prst="roundRect">
              <a:avLst>
                <a:gd name="adj" fmla="val 12271"/>
              </a:avLst>
            </a:prstGeom>
            <a:solidFill>
              <a:schemeClr val="accent2"/>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Shape 37019">
              <a:extLst>
                <a:ext uri="{FF2B5EF4-FFF2-40B4-BE49-F238E27FC236}">
                  <a16:creationId xmlns="" xmlns:a16="http://schemas.microsoft.com/office/drawing/2014/main" id="{12980F2F-4972-7623-D9EF-76A609BA2713}"/>
                </a:ext>
              </a:extLst>
            </p:cNvPr>
            <p:cNvSpPr/>
            <p:nvPr/>
          </p:nvSpPr>
          <p:spPr>
            <a:xfrm>
              <a:off x="2791279" y="3824806"/>
              <a:ext cx="2313604" cy="2313922"/>
            </a:xfrm>
            <a:prstGeom prst="roundRect">
              <a:avLst>
                <a:gd name="adj" fmla="val 12271"/>
              </a:avLst>
            </a:prstGeom>
            <a:solidFill>
              <a:schemeClr val="accent1">
                <a:lumMod val="40000"/>
                <a:lumOff val="60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Shape 37020">
              <a:extLst>
                <a:ext uri="{FF2B5EF4-FFF2-40B4-BE49-F238E27FC236}">
                  <a16:creationId xmlns="" xmlns:a16="http://schemas.microsoft.com/office/drawing/2014/main" id="{2498E67A-242A-072B-6A04-41C96850B018}"/>
                </a:ext>
              </a:extLst>
            </p:cNvPr>
            <p:cNvSpPr/>
            <p:nvPr/>
          </p:nvSpPr>
          <p:spPr>
            <a:xfrm>
              <a:off x="3381450" y="4454934"/>
              <a:ext cx="2969572" cy="2969979"/>
            </a:xfrm>
            <a:prstGeom prst="roundRect">
              <a:avLst>
                <a:gd name="adj" fmla="val 12271"/>
              </a:avLst>
            </a:prstGeom>
            <a:solidFill>
              <a:schemeClr val="accent1">
                <a:lumMod val="7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Shape 37021">
              <a:extLst>
                <a:ext uri="{FF2B5EF4-FFF2-40B4-BE49-F238E27FC236}">
                  <a16:creationId xmlns="" xmlns:a16="http://schemas.microsoft.com/office/drawing/2014/main" id="{FA833EC9-3262-A8B2-4ED2-74E117A669A2}"/>
                </a:ext>
              </a:extLst>
            </p:cNvPr>
            <p:cNvSpPr/>
            <p:nvPr/>
          </p:nvSpPr>
          <p:spPr>
            <a:xfrm>
              <a:off x="4010992" y="5232329"/>
              <a:ext cx="3986958" cy="3987504"/>
            </a:xfrm>
            <a:prstGeom prst="roundRect">
              <a:avLst>
                <a:gd name="adj" fmla="val 12271"/>
              </a:avLst>
            </a:prstGeom>
            <a:solidFill>
              <a:schemeClr val="accent1">
                <a:lumMod val="60000"/>
                <a:lumOff val="40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Shape 37023">
              <a:extLst>
                <a:ext uri="{FF2B5EF4-FFF2-40B4-BE49-F238E27FC236}">
                  <a16:creationId xmlns="" xmlns:a16="http://schemas.microsoft.com/office/drawing/2014/main" id="{7A20F825-207A-38C8-93AB-CD2DD21C0437}"/>
                </a:ext>
              </a:extLst>
            </p:cNvPr>
            <p:cNvSpPr/>
            <p:nvPr/>
          </p:nvSpPr>
          <p:spPr>
            <a:xfrm>
              <a:off x="4773070" y="6208802"/>
              <a:ext cx="6622493" cy="6623400"/>
            </a:xfrm>
            <a:prstGeom prst="roundRect">
              <a:avLst>
                <a:gd name="adj" fmla="val 7604"/>
              </a:avLst>
            </a:prstGeom>
            <a:solidFill>
              <a:schemeClr val="accent1">
                <a:lumMod val="20000"/>
                <a:lumOff val="80000"/>
              </a:schemeClr>
            </a:solidFill>
            <a:ln w="76200" cap="flat">
              <a:solidFill>
                <a:srgbClr val="006500"/>
              </a:solid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Shape 37031">
              <a:extLst>
                <a:ext uri="{FF2B5EF4-FFF2-40B4-BE49-F238E27FC236}">
                  <a16:creationId xmlns="" xmlns:a16="http://schemas.microsoft.com/office/drawing/2014/main" id="{366E8821-09D1-CC75-64D0-8922BB29FB79}"/>
                </a:ext>
              </a:extLst>
            </p:cNvPr>
            <p:cNvSpPr/>
            <p:nvPr/>
          </p:nvSpPr>
          <p:spPr>
            <a:xfrm flipH="1">
              <a:off x="17909303" y="2895101"/>
              <a:ext cx="994016" cy="994153"/>
            </a:xfrm>
            <a:prstGeom prst="roundRect">
              <a:avLst>
                <a:gd name="adj" fmla="val 12271"/>
              </a:avLst>
            </a:prstGeom>
            <a:solidFill>
              <a:schemeClr val="accent1"/>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Shape 37032">
              <a:extLst>
                <a:ext uri="{FF2B5EF4-FFF2-40B4-BE49-F238E27FC236}">
                  <a16:creationId xmlns="" xmlns:a16="http://schemas.microsoft.com/office/drawing/2014/main" id="{DEDA6EF3-0FE2-8EEB-9A28-788D18A31BD4}"/>
                </a:ext>
              </a:extLst>
            </p:cNvPr>
            <p:cNvSpPr/>
            <p:nvPr/>
          </p:nvSpPr>
          <p:spPr>
            <a:xfrm flipH="1">
              <a:off x="18273775" y="3216615"/>
              <a:ext cx="2000187" cy="2000462"/>
            </a:xfrm>
            <a:prstGeom prst="roundRect">
              <a:avLst>
                <a:gd name="adj" fmla="val 12271"/>
              </a:avLst>
            </a:prstGeom>
            <a:solidFill>
              <a:schemeClr val="accent2"/>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Shape 37033">
              <a:extLst>
                <a:ext uri="{FF2B5EF4-FFF2-40B4-BE49-F238E27FC236}">
                  <a16:creationId xmlns="" xmlns:a16="http://schemas.microsoft.com/office/drawing/2014/main" id="{D4C915A1-7C16-99E1-A052-D912EBA5DFA5}"/>
                </a:ext>
              </a:extLst>
            </p:cNvPr>
            <p:cNvSpPr/>
            <p:nvPr/>
          </p:nvSpPr>
          <p:spPr>
            <a:xfrm flipH="1">
              <a:off x="19272766" y="3824806"/>
              <a:ext cx="2313605" cy="2313922"/>
            </a:xfrm>
            <a:prstGeom prst="roundRect">
              <a:avLst>
                <a:gd name="adj" fmla="val 12271"/>
              </a:avLst>
            </a:prstGeom>
            <a:solidFill>
              <a:schemeClr val="accent1">
                <a:lumMod val="40000"/>
                <a:lumOff val="60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Shape 37034">
              <a:extLst>
                <a:ext uri="{FF2B5EF4-FFF2-40B4-BE49-F238E27FC236}">
                  <a16:creationId xmlns="" xmlns:a16="http://schemas.microsoft.com/office/drawing/2014/main" id="{DCC758D7-7B1E-7D57-F706-F2CB1702BF1A}"/>
                </a:ext>
              </a:extLst>
            </p:cNvPr>
            <p:cNvSpPr/>
            <p:nvPr/>
          </p:nvSpPr>
          <p:spPr>
            <a:xfrm flipH="1">
              <a:off x="18026626" y="4454933"/>
              <a:ext cx="2969571" cy="2969978"/>
            </a:xfrm>
            <a:prstGeom prst="roundRect">
              <a:avLst>
                <a:gd name="adj" fmla="val 12271"/>
              </a:avLst>
            </a:prstGeom>
            <a:solidFill>
              <a:schemeClr val="accent1">
                <a:lumMod val="7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Shape 37035">
              <a:extLst>
                <a:ext uri="{FF2B5EF4-FFF2-40B4-BE49-F238E27FC236}">
                  <a16:creationId xmlns="" xmlns:a16="http://schemas.microsoft.com/office/drawing/2014/main" id="{5EFBD988-F005-4246-8C11-D0C4B607F7AE}"/>
                </a:ext>
              </a:extLst>
            </p:cNvPr>
            <p:cNvSpPr/>
            <p:nvPr/>
          </p:nvSpPr>
          <p:spPr>
            <a:xfrm flipH="1">
              <a:off x="16379699" y="5232329"/>
              <a:ext cx="3986956" cy="3987504"/>
            </a:xfrm>
            <a:prstGeom prst="roundRect">
              <a:avLst>
                <a:gd name="adj" fmla="val 12271"/>
              </a:avLst>
            </a:prstGeom>
            <a:solidFill>
              <a:schemeClr val="accent1">
                <a:lumMod val="60000"/>
                <a:lumOff val="40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Shape 37037">
              <a:extLst>
                <a:ext uri="{FF2B5EF4-FFF2-40B4-BE49-F238E27FC236}">
                  <a16:creationId xmlns="" xmlns:a16="http://schemas.microsoft.com/office/drawing/2014/main" id="{99AF2172-86A3-F779-7A99-E102C6DE2FB2}"/>
                </a:ext>
              </a:extLst>
            </p:cNvPr>
            <p:cNvSpPr/>
            <p:nvPr/>
          </p:nvSpPr>
          <p:spPr>
            <a:xfrm flipH="1">
              <a:off x="12982090" y="6160057"/>
              <a:ext cx="6622492" cy="6623400"/>
            </a:xfrm>
            <a:prstGeom prst="roundRect">
              <a:avLst>
                <a:gd name="adj" fmla="val 7604"/>
              </a:avLst>
            </a:prstGeom>
            <a:solidFill>
              <a:schemeClr val="accent1">
                <a:lumMod val="20000"/>
                <a:lumOff val="80000"/>
              </a:schemeClr>
            </a:solidFill>
            <a:ln w="76200" cap="flat">
              <a:solidFill>
                <a:srgbClr val="006500"/>
              </a:solid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8">
              <a:extLst>
                <a:ext uri="{FF2B5EF4-FFF2-40B4-BE49-F238E27FC236}">
                  <a16:creationId xmlns="" xmlns:a16="http://schemas.microsoft.com/office/drawing/2014/main" id="{A0DBBBA4-A31B-4502-E51F-D5BA19608674}"/>
                </a:ext>
              </a:extLst>
            </p:cNvPr>
            <p:cNvSpPr txBox="1"/>
            <p:nvPr/>
          </p:nvSpPr>
          <p:spPr>
            <a:xfrm>
              <a:off x="13259446" y="6385559"/>
              <a:ext cx="6067782" cy="1561386"/>
            </a:xfrm>
            <a:prstGeom prst="rect">
              <a:avLst/>
            </a:prstGeom>
            <a:noFill/>
          </p:spPr>
          <p:txBody>
            <a:bodyPr wrap="square" rtlCol="0" anchor="b" anchorCtr="0">
              <a:spAutoFit/>
            </a:bodyPr>
            <a:lstStyle>
              <a:defPPr>
                <a:defRPr lang="es-ES"/>
              </a:defPPr>
              <a:lvl1pPr algn="ctr">
                <a:defRPr b="1">
                  <a:solidFill>
                    <a:schemeClr val="bg1"/>
                  </a:solidFill>
                  <a:latin typeface="Arial" panose="020B0604020202020204" pitchFamily="34" charset="0"/>
                  <a:ea typeface="League Spartan"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INVESTIGACIÓN DE DELITOS DE ALTO IMPACTO.</a:t>
              </a:r>
            </a:p>
          </p:txBody>
        </p:sp>
        <p:sp>
          <p:nvSpPr>
            <p:cNvPr id="38" name="Subtitle 2">
              <a:extLst>
                <a:ext uri="{FF2B5EF4-FFF2-40B4-BE49-F238E27FC236}">
                  <a16:creationId xmlns="" xmlns:a16="http://schemas.microsoft.com/office/drawing/2014/main" id="{18D68BE1-0D98-ACE7-4E7B-6429CFAA217E}"/>
                </a:ext>
              </a:extLst>
            </p:cNvPr>
            <p:cNvSpPr txBox="1">
              <a:spLocks/>
            </p:cNvSpPr>
            <p:nvPr/>
          </p:nvSpPr>
          <p:spPr>
            <a:xfrm>
              <a:off x="13123901" y="7990590"/>
              <a:ext cx="6305950" cy="4758507"/>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marR="0" lvl="0" indent="-285750" algn="just" defTabSz="108763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Lato Light" panose="020F0502020204030203" pitchFamily="34" charset="0"/>
                  <a:cs typeface="Arial" panose="020B0604020202020204" pitchFamily="34" charset="0"/>
                </a:rPr>
                <a:t>ARTICULACIÓN CON EL INPE PARA CONTROL Y NEUTRALIZACIÓN DE LLAMADAS EXTORSIVAS DESDE PENALES.</a:t>
              </a:r>
            </a:p>
            <a:p>
              <a:pPr marL="285750" marR="0" lvl="0" indent="-285750" algn="just" defTabSz="108763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Lato Light" panose="020F0502020204030203" pitchFamily="34" charset="0"/>
                  <a:cs typeface="Arial" panose="020B0604020202020204" pitchFamily="34" charset="0"/>
                </a:rPr>
                <a:t>OPERACIONES FOCALIZADAS (EXTORSIONES – SICARIATO – MICROCOMERCIALIZACIÓN  PROSTITUCIÓN – RAQUETEO)</a:t>
              </a:r>
            </a:p>
          </p:txBody>
        </p:sp>
        <p:sp>
          <p:nvSpPr>
            <p:cNvPr id="40" name="TextBox 48">
              <a:extLst>
                <a:ext uri="{FF2B5EF4-FFF2-40B4-BE49-F238E27FC236}">
                  <a16:creationId xmlns="" xmlns:a16="http://schemas.microsoft.com/office/drawing/2014/main" id="{9AF98166-CB45-1B9C-CAF2-A0DA42AD5520}"/>
                </a:ext>
              </a:extLst>
            </p:cNvPr>
            <p:cNvSpPr txBox="1"/>
            <p:nvPr/>
          </p:nvSpPr>
          <p:spPr>
            <a:xfrm>
              <a:off x="4932647" y="6393058"/>
              <a:ext cx="6402515" cy="1561386"/>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League Spartan" charset="0"/>
                  <a:cs typeface="Arial" panose="020B0604020202020204" pitchFamily="34" charset="0"/>
                </a:rPr>
                <a:t>PREVENCIÓN DE DELITOS DE ALTO IMPACTO.</a:t>
              </a:r>
            </a:p>
          </p:txBody>
        </p:sp>
        <p:sp>
          <p:nvSpPr>
            <p:cNvPr id="41" name="Subtitle 2">
              <a:extLst>
                <a:ext uri="{FF2B5EF4-FFF2-40B4-BE49-F238E27FC236}">
                  <a16:creationId xmlns="" xmlns:a16="http://schemas.microsoft.com/office/drawing/2014/main" id="{2DA30924-5A4F-15BE-3AB4-1605D8998C82}"/>
                </a:ext>
              </a:extLst>
            </p:cNvPr>
            <p:cNvSpPr txBox="1">
              <a:spLocks/>
            </p:cNvSpPr>
            <p:nvPr/>
          </p:nvSpPr>
          <p:spPr>
            <a:xfrm>
              <a:off x="4849035" y="8313221"/>
              <a:ext cx="6269169" cy="371758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marR="0" lvl="0" indent="-285750" algn="just" defTabSz="108763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Lato Light" panose="020F0502020204030203" pitchFamily="34" charset="0"/>
                  <a:cs typeface="Arial" panose="020B0604020202020204" pitchFamily="34" charset="0"/>
                </a:rPr>
                <a:t>PATRULLAJE POR SECTORES (DIVEME PNP).</a:t>
              </a:r>
            </a:p>
            <a:p>
              <a:pPr marL="285750" marR="0" lvl="0" indent="-285750" algn="just" defTabSz="108763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Lato Light" panose="020F0502020204030203" pitchFamily="34" charset="0"/>
                  <a:cs typeface="Arial" panose="020B0604020202020204" pitchFamily="34" charset="0"/>
                </a:rPr>
                <a:t>ERRADICACIÓN DE LOS CENTROS ECONÓMICOS DE VENTA DE: AUTOPARTES, PROSTITUCIÓN Y EXPENDIO DE DROGAS.</a:t>
              </a:r>
            </a:p>
          </p:txBody>
        </p:sp>
      </p:grpSp>
      <p:pic>
        <p:nvPicPr>
          <p:cNvPr id="44" name="Imagen 43">
            <a:extLst>
              <a:ext uri="{FF2B5EF4-FFF2-40B4-BE49-F238E27FC236}">
                <a16:creationId xmlns="" xmlns:a16="http://schemas.microsoft.com/office/drawing/2014/main" id="{6945F2BF-D5A3-D597-F21F-792D788E16CE}"/>
              </a:ext>
            </a:extLst>
          </p:cNvPr>
          <p:cNvPicPr>
            <a:picLocks noChangeAspect="1"/>
          </p:cNvPicPr>
          <p:nvPr/>
        </p:nvPicPr>
        <p:blipFill>
          <a:blip r:embed="rId3"/>
          <a:stretch>
            <a:fillRect/>
          </a:stretch>
        </p:blipFill>
        <p:spPr>
          <a:xfrm>
            <a:off x="9528161" y="1214459"/>
            <a:ext cx="1824255" cy="1216970"/>
          </a:xfrm>
          <a:prstGeom prst="rect">
            <a:avLst/>
          </a:prstGeom>
          <a:ln>
            <a:noFill/>
          </a:ln>
          <a:effectLst>
            <a:softEdge rad="112500"/>
          </a:effectLst>
        </p:spPr>
      </p:pic>
      <p:pic>
        <p:nvPicPr>
          <p:cNvPr id="46" name="Imagen 45" descr="Un hombre con la mano en la calle&#10;&#10;Descripción generada automáticamente con confianza media">
            <a:extLst>
              <a:ext uri="{FF2B5EF4-FFF2-40B4-BE49-F238E27FC236}">
                <a16:creationId xmlns="" xmlns:a16="http://schemas.microsoft.com/office/drawing/2014/main" id="{FB28E5F3-3185-1D28-F2AE-B83347FD26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8389" y="1036325"/>
            <a:ext cx="2149261" cy="1433738"/>
          </a:xfrm>
          <a:prstGeom prst="rect">
            <a:avLst/>
          </a:prstGeom>
          <a:ln>
            <a:noFill/>
          </a:ln>
          <a:effectLst>
            <a:softEdge rad="112500"/>
          </a:effectLst>
        </p:spPr>
      </p:pic>
      <p:pic>
        <p:nvPicPr>
          <p:cNvPr id="48" name="Imagen 47" descr="Un hombre con una motocicleta&#10;&#10;Descripción generada automáticamente con confianza media">
            <a:extLst>
              <a:ext uri="{FF2B5EF4-FFF2-40B4-BE49-F238E27FC236}">
                <a16:creationId xmlns="" xmlns:a16="http://schemas.microsoft.com/office/drawing/2014/main" id="{E055AEC0-3539-4B5F-1D65-9045ED2E1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7856" y="2079074"/>
            <a:ext cx="2914592" cy="1491783"/>
          </a:xfrm>
          <a:prstGeom prst="rect">
            <a:avLst/>
          </a:prstGeom>
          <a:ln>
            <a:noFill/>
          </a:ln>
          <a:effectLst>
            <a:softEdge rad="112500"/>
          </a:effectLst>
        </p:spPr>
      </p:pic>
      <p:pic>
        <p:nvPicPr>
          <p:cNvPr id="52" name="Imagen 51" descr="Una moto estacionada&#10;&#10;Descripción generada automáticamente">
            <a:extLst>
              <a:ext uri="{FF2B5EF4-FFF2-40B4-BE49-F238E27FC236}">
                <a16:creationId xmlns="" xmlns:a16="http://schemas.microsoft.com/office/drawing/2014/main" id="{B3665D6B-BF5E-9117-63AF-DD6F0C8EF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5245" y="2065366"/>
            <a:ext cx="2990714" cy="1519200"/>
          </a:xfrm>
          <a:prstGeom prst="rect">
            <a:avLst/>
          </a:prstGeom>
          <a:ln>
            <a:noFill/>
          </a:ln>
          <a:effectLst>
            <a:softEdge rad="112500"/>
          </a:effectLst>
        </p:spPr>
      </p:pic>
      <p:sp>
        <p:nvSpPr>
          <p:cNvPr id="6" name="Elipse 5">
            <a:hlinkClick r:id="rId7" action="ppaction://hlinkpres?slideindex=1&amp;slidetitle="/>
            <a:extLst>
              <a:ext uri="{FF2B5EF4-FFF2-40B4-BE49-F238E27FC236}">
                <a16:creationId xmlns="" xmlns:a16="http://schemas.microsoft.com/office/drawing/2014/main" id="{0E5BEFE9-262D-D2E8-15D9-A4AE9F4CB8A9}"/>
              </a:ext>
            </a:extLst>
          </p:cNvPr>
          <p:cNvSpPr/>
          <p:nvPr/>
        </p:nvSpPr>
        <p:spPr>
          <a:xfrm>
            <a:off x="5537768" y="3200814"/>
            <a:ext cx="1054108" cy="89225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151390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D002D964-13DA-4810-B2F6-AE58153BDCC1}"/>
              </a:ext>
            </a:extLst>
          </p:cNvPr>
          <p:cNvSpPr/>
          <p:nvPr/>
        </p:nvSpPr>
        <p:spPr>
          <a:xfrm>
            <a:off x="2179782" y="140962"/>
            <a:ext cx="6096000" cy="646331"/>
          </a:xfrm>
          <a:prstGeom prst="rect">
            <a:avLst/>
          </a:prstGeom>
        </p:spPr>
        <p:txBody>
          <a:bodyPr>
            <a:spAutoFit/>
          </a:bodyPr>
          <a:lstStyle/>
          <a:p>
            <a:pPr marL="0" marR="0" lvl="0" indent="0" algn="ctr" defTabSz="1125444"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Impact" pitchFamily="34" charset="0"/>
                <a:ea typeface="+mn-ea"/>
                <a:cs typeface="+mn-cs"/>
                <a:sym typeface="Symbol" panose="05050102010706020507" pitchFamily="18" charset="2"/>
              </a:rPr>
              <a:t>“ </a:t>
            </a:r>
            <a:r>
              <a:rPr kumimoji="0" lang="es-ES" sz="1800"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sym typeface="Symbol" panose="05050102010706020507" pitchFamily="18" charset="2"/>
              </a:rPr>
              <a:t>GESTIÓN PARA ENFRENTAR LA DELINCUENCIA Y CRIMEN ORGANIZADO A NIVEL NACIONAL ”</a:t>
            </a:r>
          </a:p>
        </p:txBody>
      </p:sp>
      <p:grpSp>
        <p:nvGrpSpPr>
          <p:cNvPr id="7" name="Grupo 6">
            <a:extLst>
              <a:ext uri="{FF2B5EF4-FFF2-40B4-BE49-F238E27FC236}">
                <a16:creationId xmlns="" xmlns:a16="http://schemas.microsoft.com/office/drawing/2014/main" id="{3092EB91-D841-42C9-BDF3-0F6E5D392FB6}"/>
              </a:ext>
            </a:extLst>
          </p:cNvPr>
          <p:cNvGrpSpPr/>
          <p:nvPr/>
        </p:nvGrpSpPr>
        <p:grpSpPr>
          <a:xfrm>
            <a:off x="973666" y="933245"/>
            <a:ext cx="10202333" cy="151107"/>
            <a:chOff x="65929" y="923451"/>
            <a:chExt cx="5529240" cy="372163"/>
          </a:xfrm>
        </p:grpSpPr>
        <p:sp>
          <p:nvSpPr>
            <p:cNvPr id="8" name="Rectángulo: esquinas redondeadas 51">
              <a:extLst>
                <a:ext uri="{FF2B5EF4-FFF2-40B4-BE49-F238E27FC236}">
                  <a16:creationId xmlns="" xmlns:a16="http://schemas.microsoft.com/office/drawing/2014/main" id="{97947D4C-7B12-44F3-8CC0-18338BA2FC7C}"/>
                </a:ext>
              </a:extLst>
            </p:cNvPr>
            <p:cNvSpPr/>
            <p:nvPr/>
          </p:nvSpPr>
          <p:spPr>
            <a:xfrm>
              <a:off x="65929" y="923451"/>
              <a:ext cx="5529240" cy="29959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CuadroTexto 8">
              <a:extLst>
                <a:ext uri="{FF2B5EF4-FFF2-40B4-BE49-F238E27FC236}">
                  <a16:creationId xmlns="" xmlns:a16="http://schemas.microsoft.com/office/drawing/2014/main" id="{CAE4224D-AD76-43A1-ACDF-D4941507CED6}"/>
                </a:ext>
              </a:extLst>
            </p:cNvPr>
            <p:cNvSpPr txBox="1"/>
            <p:nvPr/>
          </p:nvSpPr>
          <p:spPr>
            <a:xfrm>
              <a:off x="522469" y="957060"/>
              <a:ext cx="47127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grpSp>
        <p:nvGrpSpPr>
          <p:cNvPr id="10" name="Grupo 9">
            <a:extLst>
              <a:ext uri="{FF2B5EF4-FFF2-40B4-BE49-F238E27FC236}">
                <a16:creationId xmlns="" xmlns:a16="http://schemas.microsoft.com/office/drawing/2014/main" id="{55358A44-7401-9DD6-49B3-2DEACBB97DD8}"/>
              </a:ext>
            </a:extLst>
          </p:cNvPr>
          <p:cNvGrpSpPr/>
          <p:nvPr/>
        </p:nvGrpSpPr>
        <p:grpSpPr>
          <a:xfrm>
            <a:off x="0" y="2415596"/>
            <a:ext cx="11839908" cy="4113434"/>
            <a:chOff x="2791279" y="2895101"/>
            <a:chExt cx="18795092" cy="9937101"/>
          </a:xfrm>
        </p:grpSpPr>
        <p:sp>
          <p:nvSpPr>
            <p:cNvPr id="11" name="Shape 37017">
              <a:extLst>
                <a:ext uri="{FF2B5EF4-FFF2-40B4-BE49-F238E27FC236}">
                  <a16:creationId xmlns="" xmlns:a16="http://schemas.microsoft.com/office/drawing/2014/main" id="{1DEAC71B-0BB3-64D1-8D37-05C50A1906D6}"/>
                </a:ext>
              </a:extLst>
            </p:cNvPr>
            <p:cNvSpPr/>
            <p:nvPr/>
          </p:nvSpPr>
          <p:spPr>
            <a:xfrm>
              <a:off x="5474331" y="2895101"/>
              <a:ext cx="994015" cy="994152"/>
            </a:xfrm>
            <a:prstGeom prst="roundRect">
              <a:avLst>
                <a:gd name="adj" fmla="val 12271"/>
              </a:avLst>
            </a:prstGeom>
            <a:solidFill>
              <a:schemeClr val="accent1"/>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Shape 37018">
              <a:extLst>
                <a:ext uri="{FF2B5EF4-FFF2-40B4-BE49-F238E27FC236}">
                  <a16:creationId xmlns="" xmlns:a16="http://schemas.microsoft.com/office/drawing/2014/main" id="{FFC6681B-42DA-09E0-7823-5DF2F0DEB718}"/>
                </a:ext>
              </a:extLst>
            </p:cNvPr>
            <p:cNvSpPr/>
            <p:nvPr/>
          </p:nvSpPr>
          <p:spPr>
            <a:xfrm>
              <a:off x="4103684" y="3216615"/>
              <a:ext cx="2000190" cy="2000462"/>
            </a:xfrm>
            <a:prstGeom prst="roundRect">
              <a:avLst>
                <a:gd name="adj" fmla="val 12271"/>
              </a:avLst>
            </a:prstGeom>
            <a:solidFill>
              <a:schemeClr val="accent2"/>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Shape 37019">
              <a:extLst>
                <a:ext uri="{FF2B5EF4-FFF2-40B4-BE49-F238E27FC236}">
                  <a16:creationId xmlns="" xmlns:a16="http://schemas.microsoft.com/office/drawing/2014/main" id="{CC2B8D34-14BA-BB41-BC36-63E4B96DA0E0}"/>
                </a:ext>
              </a:extLst>
            </p:cNvPr>
            <p:cNvSpPr/>
            <p:nvPr/>
          </p:nvSpPr>
          <p:spPr>
            <a:xfrm>
              <a:off x="2791279" y="3824806"/>
              <a:ext cx="2313604" cy="2313922"/>
            </a:xfrm>
            <a:prstGeom prst="roundRect">
              <a:avLst>
                <a:gd name="adj" fmla="val 12271"/>
              </a:avLst>
            </a:prstGeom>
            <a:solidFill>
              <a:schemeClr val="accent1">
                <a:lumMod val="40000"/>
                <a:lumOff val="60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Shape 37020">
              <a:extLst>
                <a:ext uri="{FF2B5EF4-FFF2-40B4-BE49-F238E27FC236}">
                  <a16:creationId xmlns="" xmlns:a16="http://schemas.microsoft.com/office/drawing/2014/main" id="{769F745B-B9BA-B611-D0C2-2ECEC1EB606D}"/>
                </a:ext>
              </a:extLst>
            </p:cNvPr>
            <p:cNvSpPr/>
            <p:nvPr/>
          </p:nvSpPr>
          <p:spPr>
            <a:xfrm>
              <a:off x="3381450" y="4454934"/>
              <a:ext cx="2969572" cy="2969979"/>
            </a:xfrm>
            <a:prstGeom prst="roundRect">
              <a:avLst>
                <a:gd name="adj" fmla="val 12271"/>
              </a:avLst>
            </a:prstGeom>
            <a:solidFill>
              <a:schemeClr val="accent1">
                <a:lumMod val="7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hape 37021">
              <a:extLst>
                <a:ext uri="{FF2B5EF4-FFF2-40B4-BE49-F238E27FC236}">
                  <a16:creationId xmlns="" xmlns:a16="http://schemas.microsoft.com/office/drawing/2014/main" id="{3846504B-49FB-0A6D-A07E-4DEF92B49E87}"/>
                </a:ext>
              </a:extLst>
            </p:cNvPr>
            <p:cNvSpPr/>
            <p:nvPr/>
          </p:nvSpPr>
          <p:spPr>
            <a:xfrm>
              <a:off x="4010992" y="5232329"/>
              <a:ext cx="3986958" cy="3987504"/>
            </a:xfrm>
            <a:prstGeom prst="roundRect">
              <a:avLst>
                <a:gd name="adj" fmla="val 12271"/>
              </a:avLst>
            </a:prstGeom>
            <a:solidFill>
              <a:schemeClr val="accent1">
                <a:lumMod val="60000"/>
                <a:lumOff val="40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Shape 37023">
              <a:extLst>
                <a:ext uri="{FF2B5EF4-FFF2-40B4-BE49-F238E27FC236}">
                  <a16:creationId xmlns="" xmlns:a16="http://schemas.microsoft.com/office/drawing/2014/main" id="{DC54656C-67FA-67D9-8344-7889EFBC668A}"/>
                </a:ext>
              </a:extLst>
            </p:cNvPr>
            <p:cNvSpPr/>
            <p:nvPr/>
          </p:nvSpPr>
          <p:spPr>
            <a:xfrm>
              <a:off x="4773070" y="6208802"/>
              <a:ext cx="6622493" cy="6623400"/>
            </a:xfrm>
            <a:prstGeom prst="roundRect">
              <a:avLst>
                <a:gd name="adj" fmla="val 7604"/>
              </a:avLst>
            </a:prstGeom>
            <a:solidFill>
              <a:schemeClr val="accent1">
                <a:lumMod val="20000"/>
                <a:lumOff val="80000"/>
              </a:schemeClr>
            </a:solidFill>
            <a:ln w="57150" cap="flat">
              <a:solidFill>
                <a:srgbClr val="006500"/>
              </a:solid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Shape 37031">
              <a:extLst>
                <a:ext uri="{FF2B5EF4-FFF2-40B4-BE49-F238E27FC236}">
                  <a16:creationId xmlns="" xmlns:a16="http://schemas.microsoft.com/office/drawing/2014/main" id="{CE7D77AA-AF0C-9833-1376-ED5099CD9345}"/>
                </a:ext>
              </a:extLst>
            </p:cNvPr>
            <p:cNvSpPr/>
            <p:nvPr/>
          </p:nvSpPr>
          <p:spPr>
            <a:xfrm flipH="1">
              <a:off x="17909303" y="2895101"/>
              <a:ext cx="994016" cy="994153"/>
            </a:xfrm>
            <a:prstGeom prst="roundRect">
              <a:avLst>
                <a:gd name="adj" fmla="val 12271"/>
              </a:avLst>
            </a:prstGeom>
            <a:solidFill>
              <a:schemeClr val="accent1"/>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Shape 37032">
              <a:extLst>
                <a:ext uri="{FF2B5EF4-FFF2-40B4-BE49-F238E27FC236}">
                  <a16:creationId xmlns="" xmlns:a16="http://schemas.microsoft.com/office/drawing/2014/main" id="{706FBFD9-6F11-EEC5-551B-B9A5392E673F}"/>
                </a:ext>
              </a:extLst>
            </p:cNvPr>
            <p:cNvSpPr/>
            <p:nvPr/>
          </p:nvSpPr>
          <p:spPr>
            <a:xfrm flipH="1">
              <a:off x="18273775" y="3216615"/>
              <a:ext cx="2000187" cy="2000462"/>
            </a:xfrm>
            <a:prstGeom prst="roundRect">
              <a:avLst>
                <a:gd name="adj" fmla="val 12271"/>
              </a:avLst>
            </a:prstGeom>
            <a:solidFill>
              <a:schemeClr val="accent2"/>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Shape 37033">
              <a:extLst>
                <a:ext uri="{FF2B5EF4-FFF2-40B4-BE49-F238E27FC236}">
                  <a16:creationId xmlns="" xmlns:a16="http://schemas.microsoft.com/office/drawing/2014/main" id="{21E0C127-7468-A768-FA8B-43500C77235B}"/>
                </a:ext>
              </a:extLst>
            </p:cNvPr>
            <p:cNvSpPr/>
            <p:nvPr/>
          </p:nvSpPr>
          <p:spPr>
            <a:xfrm flipH="1">
              <a:off x="19272766" y="3824806"/>
              <a:ext cx="2313605" cy="2313922"/>
            </a:xfrm>
            <a:prstGeom prst="roundRect">
              <a:avLst>
                <a:gd name="adj" fmla="val 12271"/>
              </a:avLst>
            </a:prstGeom>
            <a:solidFill>
              <a:schemeClr val="accent1">
                <a:lumMod val="40000"/>
                <a:lumOff val="60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Shape 37034">
              <a:extLst>
                <a:ext uri="{FF2B5EF4-FFF2-40B4-BE49-F238E27FC236}">
                  <a16:creationId xmlns="" xmlns:a16="http://schemas.microsoft.com/office/drawing/2014/main" id="{7D1AA57C-6A4B-9818-11FE-3A59AB3ADFDF}"/>
                </a:ext>
              </a:extLst>
            </p:cNvPr>
            <p:cNvSpPr/>
            <p:nvPr/>
          </p:nvSpPr>
          <p:spPr>
            <a:xfrm flipH="1">
              <a:off x="18026626" y="4454933"/>
              <a:ext cx="2969571" cy="2969978"/>
            </a:xfrm>
            <a:prstGeom prst="roundRect">
              <a:avLst>
                <a:gd name="adj" fmla="val 12271"/>
              </a:avLst>
            </a:prstGeom>
            <a:solidFill>
              <a:schemeClr val="accent1">
                <a:lumMod val="75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Shape 37035">
              <a:extLst>
                <a:ext uri="{FF2B5EF4-FFF2-40B4-BE49-F238E27FC236}">
                  <a16:creationId xmlns="" xmlns:a16="http://schemas.microsoft.com/office/drawing/2014/main" id="{B745A2F9-2369-A77F-C42C-D7F9E177F3D6}"/>
                </a:ext>
              </a:extLst>
            </p:cNvPr>
            <p:cNvSpPr/>
            <p:nvPr/>
          </p:nvSpPr>
          <p:spPr>
            <a:xfrm flipH="1">
              <a:off x="16379699" y="5232329"/>
              <a:ext cx="3986956" cy="3987504"/>
            </a:xfrm>
            <a:prstGeom prst="roundRect">
              <a:avLst>
                <a:gd name="adj" fmla="val 12271"/>
              </a:avLst>
            </a:prstGeom>
            <a:solidFill>
              <a:schemeClr val="accent1">
                <a:lumMod val="60000"/>
                <a:lumOff val="40000"/>
              </a:schemeClr>
            </a:solidFill>
            <a:ln w="12700" cap="flat">
              <a:no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Shape 37037">
              <a:extLst>
                <a:ext uri="{FF2B5EF4-FFF2-40B4-BE49-F238E27FC236}">
                  <a16:creationId xmlns="" xmlns:a16="http://schemas.microsoft.com/office/drawing/2014/main" id="{0A5A19FF-AA8F-B630-053E-2DDAEF8EFB1B}"/>
                </a:ext>
              </a:extLst>
            </p:cNvPr>
            <p:cNvSpPr/>
            <p:nvPr/>
          </p:nvSpPr>
          <p:spPr>
            <a:xfrm flipH="1">
              <a:off x="12982090" y="6160057"/>
              <a:ext cx="6622492" cy="6623400"/>
            </a:xfrm>
            <a:prstGeom prst="roundRect">
              <a:avLst>
                <a:gd name="adj" fmla="val 7604"/>
              </a:avLst>
            </a:prstGeom>
            <a:solidFill>
              <a:schemeClr val="accent1">
                <a:lumMod val="20000"/>
                <a:lumOff val="80000"/>
              </a:schemeClr>
            </a:solidFill>
            <a:ln w="57150" cap="flat">
              <a:solidFill>
                <a:srgbClr val="006500"/>
              </a:solidFill>
              <a:miter lim="400000"/>
            </a:ln>
            <a:effectLst/>
          </p:spPr>
          <p:txBody>
            <a:bodyPr wrap="square" lIns="0" tIns="0" rIns="0" bIns="0"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38">
              <a:extLst>
                <a:ext uri="{FF2B5EF4-FFF2-40B4-BE49-F238E27FC236}">
                  <a16:creationId xmlns="" xmlns:a16="http://schemas.microsoft.com/office/drawing/2014/main" id="{D1E4B1AA-2E0C-FEDA-E00D-BB2DF9245ADE}"/>
                </a:ext>
              </a:extLst>
            </p:cNvPr>
            <p:cNvSpPr txBox="1"/>
            <p:nvPr/>
          </p:nvSpPr>
          <p:spPr>
            <a:xfrm>
              <a:off x="13259444" y="6807219"/>
              <a:ext cx="6067782" cy="892220"/>
            </a:xfrm>
            <a:prstGeom prst="rect">
              <a:avLst/>
            </a:prstGeom>
            <a:noFill/>
          </p:spPr>
          <p:txBody>
            <a:bodyPr wrap="square" rtlCol="0" anchor="b" anchorCtr="0">
              <a:spAutoFit/>
            </a:bodyPr>
            <a:lstStyle>
              <a:defPPr>
                <a:defRPr lang="es-ES"/>
              </a:defPPr>
              <a:lvl1pPr algn="ctr">
                <a:defRPr b="1">
                  <a:solidFill>
                    <a:schemeClr val="bg1"/>
                  </a:solidFill>
                  <a:latin typeface="Arial" panose="020B0604020202020204" pitchFamily="34" charset="0"/>
                  <a:ea typeface="League Spartan"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BRIGADAS ESPECIALES</a:t>
              </a:r>
              <a:endParaRPr kumimoji="0" lang="es-MX"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Subtitle 2">
              <a:extLst>
                <a:ext uri="{FF2B5EF4-FFF2-40B4-BE49-F238E27FC236}">
                  <a16:creationId xmlns="" xmlns:a16="http://schemas.microsoft.com/office/drawing/2014/main" id="{35A3B2B1-0F6C-5515-7185-3B223E20CC2E}"/>
                </a:ext>
              </a:extLst>
            </p:cNvPr>
            <p:cNvSpPr txBox="1">
              <a:spLocks/>
            </p:cNvSpPr>
            <p:nvPr/>
          </p:nvSpPr>
          <p:spPr>
            <a:xfrm>
              <a:off x="13052569" y="9105677"/>
              <a:ext cx="6425585" cy="1263978"/>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just" defTabSz="1087636" rtl="0" eaLnBrk="1" fontAlgn="auto" latinLnBrk="0" hangingPunct="1">
                <a:lnSpc>
                  <a:spcPct val="100000"/>
                </a:lnSpc>
                <a:spcBef>
                  <a:spcPts val="1200"/>
                </a:spcBef>
                <a:spcAft>
                  <a:spcPts val="0"/>
                </a:spcAft>
                <a:buClrTx/>
                <a:buSzTx/>
                <a:buFont typeface="Arial"/>
                <a:buNone/>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Lato Light" panose="020F0502020204030203" pitchFamily="34" charset="0"/>
                  <a:cs typeface="Arial" panose="020B0604020202020204" pitchFamily="34" charset="0"/>
                </a:rPr>
                <a:t>COMBATIR, CAPTURAR DELINCUENTES Y ORGANIZACIONES CRIMINALES. </a:t>
              </a:r>
            </a:p>
          </p:txBody>
        </p:sp>
        <p:sp>
          <p:nvSpPr>
            <p:cNvPr id="25" name="TextBox 48">
              <a:extLst>
                <a:ext uri="{FF2B5EF4-FFF2-40B4-BE49-F238E27FC236}">
                  <a16:creationId xmlns="" xmlns:a16="http://schemas.microsoft.com/office/drawing/2014/main" id="{0E73151E-488B-0994-2722-C48CF4967AC7}"/>
                </a:ext>
              </a:extLst>
            </p:cNvPr>
            <p:cNvSpPr txBox="1"/>
            <p:nvPr/>
          </p:nvSpPr>
          <p:spPr>
            <a:xfrm>
              <a:off x="4848569" y="6300809"/>
              <a:ext cx="6402515" cy="892220"/>
            </a:xfrm>
            <a:prstGeom prst="rect">
              <a:avLst/>
            </a:prstGeom>
            <a:noFill/>
          </p:spPr>
          <p:txBody>
            <a:bodyPr wrap="square"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prstClr val="black"/>
                  </a:solidFill>
                  <a:effectLst/>
                  <a:uLnTx/>
                  <a:uFillTx/>
                  <a:latin typeface="Arial" panose="020B0604020202020204" pitchFamily="34" charset="0"/>
                  <a:ea typeface="League Spartan" charset="0"/>
                  <a:cs typeface="Arial" panose="020B0604020202020204" pitchFamily="34" charset="0"/>
                </a:rPr>
                <a:t>VECINDARIO SEGURO</a:t>
              </a:r>
              <a:endPar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League Spartan" charset="0"/>
                <a:cs typeface="Arial" panose="020B0604020202020204" pitchFamily="34" charset="0"/>
              </a:endParaRPr>
            </a:p>
          </p:txBody>
        </p:sp>
        <p:sp>
          <p:nvSpPr>
            <p:cNvPr id="26" name="Subtitle 2">
              <a:extLst>
                <a:ext uri="{FF2B5EF4-FFF2-40B4-BE49-F238E27FC236}">
                  <a16:creationId xmlns="" xmlns:a16="http://schemas.microsoft.com/office/drawing/2014/main" id="{EA538CB4-8DC3-78C9-CA35-74DDABB676CC}"/>
                </a:ext>
              </a:extLst>
            </p:cNvPr>
            <p:cNvSpPr txBox="1">
              <a:spLocks/>
            </p:cNvSpPr>
            <p:nvPr/>
          </p:nvSpPr>
          <p:spPr>
            <a:xfrm>
              <a:off x="4796691" y="7699440"/>
              <a:ext cx="6321513" cy="4238044"/>
            </a:xfrm>
            <a:prstGeom prst="rect">
              <a:avLst/>
            </a:prstGeom>
          </p:spPr>
          <p:txBody>
            <a:bodyPr vert="horz" wrap="square" lIns="91440" tIns="45720" rIns="9144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marR="0" lvl="0" indent="-285750" algn="just" defTabSz="108763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Lato Light" panose="020F0502020204030203" pitchFamily="34" charset="0"/>
                  <a:cs typeface="Arial" panose="020B0604020202020204" pitchFamily="34" charset="0"/>
                </a:rPr>
                <a:t>REDUCIR NIVELES DE VICTIMIZACIÓN Y PERCEPCIÓN DE INSEGURIDAD CIUDADANA. </a:t>
              </a:r>
            </a:p>
            <a:p>
              <a:pPr marL="285750" marR="0" lvl="0" indent="-285750" algn="just" defTabSz="1087636"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Arial" panose="020B0604020202020204" pitchFamily="34" charset="0"/>
                  <a:ea typeface="Lato Light" panose="020F0502020204030203" pitchFamily="34" charset="0"/>
                  <a:cs typeface="Arial" panose="020B0604020202020204" pitchFamily="34" charset="0"/>
                </a:rPr>
                <a:t>PLAN PILOTO: “FORTALECIMIENTO DE LA ESTRATEGIA VECINDARIO SEGURO” EN EL DISTRITO DE SAN MARTIN DE PORRES, CON 600 POLICIAS DE APOYO.</a:t>
              </a:r>
            </a:p>
          </p:txBody>
        </p:sp>
      </p:grpSp>
      <p:pic>
        <p:nvPicPr>
          <p:cNvPr id="28" name="Imagen 27" descr="Un grupo de personas disfrazadas&#10;&#10;Descripción generada automáticamente con confianza media">
            <a:extLst>
              <a:ext uri="{FF2B5EF4-FFF2-40B4-BE49-F238E27FC236}">
                <a16:creationId xmlns="" xmlns:a16="http://schemas.microsoft.com/office/drawing/2014/main" id="{DB2B7BEC-1278-158C-A365-035879375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400" y="1749269"/>
            <a:ext cx="2512801" cy="1676249"/>
          </a:xfrm>
          <a:prstGeom prst="rect">
            <a:avLst/>
          </a:prstGeom>
          <a:ln>
            <a:noFill/>
          </a:ln>
          <a:effectLst>
            <a:softEdge rad="112500"/>
          </a:effectLst>
        </p:spPr>
      </p:pic>
      <p:pic>
        <p:nvPicPr>
          <p:cNvPr id="30" name="Imagen 29" descr="Un grupo de hombres posando para una foto&#10;&#10;Descripción generada automáticamente">
            <a:extLst>
              <a:ext uri="{FF2B5EF4-FFF2-40B4-BE49-F238E27FC236}">
                <a16:creationId xmlns="" xmlns:a16="http://schemas.microsoft.com/office/drawing/2014/main" id="{287AD8C0-D87B-E7CC-D72F-B2E3C35244F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1154" y="1081968"/>
            <a:ext cx="2097701" cy="1399342"/>
          </a:xfrm>
          <a:prstGeom prst="rect">
            <a:avLst/>
          </a:prstGeom>
          <a:ln>
            <a:noFill/>
          </a:ln>
          <a:effectLst>
            <a:softEdge rad="112500"/>
          </a:effectLst>
        </p:spPr>
      </p:pic>
      <p:pic>
        <p:nvPicPr>
          <p:cNvPr id="31" name="Imagen 30">
            <a:extLst>
              <a:ext uri="{FF2B5EF4-FFF2-40B4-BE49-F238E27FC236}">
                <a16:creationId xmlns="" xmlns:a16="http://schemas.microsoft.com/office/drawing/2014/main" id="{CE12A424-6612-2AFB-CAF8-0821CB6B0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8256" y="1713387"/>
            <a:ext cx="2692392" cy="1650615"/>
          </a:xfrm>
          <a:prstGeom prst="rect">
            <a:avLst/>
          </a:prstGeom>
          <a:ln>
            <a:noFill/>
          </a:ln>
          <a:effectLst>
            <a:softEdge rad="112500"/>
          </a:effectLst>
        </p:spPr>
      </p:pic>
      <p:pic>
        <p:nvPicPr>
          <p:cNvPr id="35" name="Imagen 34" descr="Un grupo de personas de pie&#10;&#10;Descripción generada automáticamente">
            <a:extLst>
              <a:ext uri="{FF2B5EF4-FFF2-40B4-BE49-F238E27FC236}">
                <a16:creationId xmlns="" xmlns:a16="http://schemas.microsoft.com/office/drawing/2014/main" id="{834BA7DE-DFB9-AD97-2571-FBC4E1526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2704" y="1079228"/>
            <a:ext cx="2511569" cy="1342734"/>
          </a:xfrm>
          <a:prstGeom prst="rect">
            <a:avLst/>
          </a:prstGeom>
          <a:ln>
            <a:noFill/>
          </a:ln>
          <a:effectLst>
            <a:softEdge rad="112500"/>
          </a:effectLst>
        </p:spPr>
      </p:pic>
      <p:sp>
        <p:nvSpPr>
          <p:cNvPr id="2" name="Elipse 1">
            <a:hlinkClick r:id="rId6" action="ppaction://hlinkpres?slideindex=1&amp;slidetitle="/>
            <a:extLst>
              <a:ext uri="{FF2B5EF4-FFF2-40B4-BE49-F238E27FC236}">
                <a16:creationId xmlns="" xmlns:a16="http://schemas.microsoft.com/office/drawing/2014/main" id="{A4D4B2F5-E196-84D5-65BA-4EC085859B30}"/>
              </a:ext>
            </a:extLst>
          </p:cNvPr>
          <p:cNvSpPr/>
          <p:nvPr/>
        </p:nvSpPr>
        <p:spPr>
          <a:xfrm>
            <a:off x="5029199" y="3490234"/>
            <a:ext cx="862029" cy="70447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72890709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upo 140"/>
          <p:cNvGrpSpPr/>
          <p:nvPr/>
        </p:nvGrpSpPr>
        <p:grpSpPr>
          <a:xfrm>
            <a:off x="958344" y="614500"/>
            <a:ext cx="10202333" cy="151107"/>
            <a:chOff x="65929" y="923451"/>
            <a:chExt cx="5529240" cy="372163"/>
          </a:xfrm>
        </p:grpSpPr>
        <p:sp>
          <p:nvSpPr>
            <p:cNvPr id="142" name="Rectángulo: esquinas redondeadas 51">
              <a:extLst>
                <a:ext uri="{FF2B5EF4-FFF2-40B4-BE49-F238E27FC236}">
                  <a16:creationId xmlns="" xmlns:a16="http://schemas.microsoft.com/office/drawing/2014/main" id="{7BE131A7-41EB-4766-B03B-BB58CDF513F3}"/>
                </a:ext>
              </a:extLst>
            </p:cNvPr>
            <p:cNvSpPr/>
            <p:nvPr/>
          </p:nvSpPr>
          <p:spPr>
            <a:xfrm>
              <a:off x="65929" y="923451"/>
              <a:ext cx="5529240" cy="29959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3" name="CuadroTexto 142">
              <a:extLst>
                <a:ext uri="{FF2B5EF4-FFF2-40B4-BE49-F238E27FC236}">
                  <a16:creationId xmlns="" xmlns:a16="http://schemas.microsoft.com/office/drawing/2014/main" id="{E2E375AC-D1CC-4C4D-82A4-ED327997D3F4}"/>
                </a:ext>
              </a:extLst>
            </p:cNvPr>
            <p:cNvSpPr txBox="1"/>
            <p:nvPr/>
          </p:nvSpPr>
          <p:spPr>
            <a:xfrm>
              <a:off x="522469" y="957060"/>
              <a:ext cx="47127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sp>
        <p:nvSpPr>
          <p:cNvPr id="2" name="AutoShape 6" descr="Pucallpa: Capturan a hombre que intentaba estafar bajo el &quot;Cuento de  Cascada&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AutoShape 8" descr="Pucallpa: Capturan a hombre que intentaba estafar bajo el &quot;Cuento de  Cascada&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AutoShape 16" descr="Tráficos ilícitos y crimen organizad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AutoShape 18" descr="Tráficos ilícitos y crimen organizad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7" name="CuadroTexto 6">
            <a:extLst>
              <a:ext uri="{FF2B5EF4-FFF2-40B4-BE49-F238E27FC236}">
                <a16:creationId xmlns="" xmlns:a16="http://schemas.microsoft.com/office/drawing/2014/main" id="{C0BA8B81-3483-445B-43B1-E9D51BAF9328}"/>
              </a:ext>
            </a:extLst>
          </p:cNvPr>
          <p:cNvSpPr txBox="1"/>
          <p:nvPr/>
        </p:nvSpPr>
        <p:spPr>
          <a:xfrm>
            <a:off x="917575" y="176493"/>
            <a:ext cx="10546402" cy="509050"/>
          </a:xfrm>
          <a:prstGeom prst="rect">
            <a:avLst/>
          </a:prstGeom>
          <a:noFill/>
        </p:spPr>
        <p:txBody>
          <a:bodyPr wrap="square">
            <a:spAutoFit/>
          </a:bodyPr>
          <a:lstStyle/>
          <a:p>
            <a:pPr marL="0" marR="0" lvl="0" indent="0" algn="ctr" defTabSz="1125444" rtl="0" eaLnBrk="1" fontAlgn="auto" latinLnBrk="0" hangingPunct="1">
              <a:lnSpc>
                <a:spcPct val="100000"/>
              </a:lnSpc>
              <a:spcBef>
                <a:spcPts val="0"/>
              </a:spcBef>
              <a:spcAft>
                <a:spcPts val="0"/>
              </a:spcAft>
              <a:buClrTx/>
              <a:buSzTx/>
              <a:buFontTx/>
              <a:buNone/>
              <a:tabLst/>
              <a:defRPr/>
            </a:pPr>
            <a:r>
              <a:rPr kumimoji="0" lang="es-ES" sz="2708"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sym typeface="Symbol" panose="05050102010706020507" pitchFamily="18" charset="2"/>
              </a:rPr>
              <a:t>PRODUCCIÓN POLICIAL</a:t>
            </a:r>
          </a:p>
        </p:txBody>
      </p:sp>
      <p:sp>
        <p:nvSpPr>
          <p:cNvPr id="10" name="Rectángulo 9">
            <a:extLst>
              <a:ext uri="{FF2B5EF4-FFF2-40B4-BE49-F238E27FC236}">
                <a16:creationId xmlns="" xmlns:a16="http://schemas.microsoft.com/office/drawing/2014/main" id="{44EC2263-914D-7A04-B91E-D7B151FEEF48}"/>
              </a:ext>
            </a:extLst>
          </p:cNvPr>
          <p:cNvSpPr/>
          <p:nvPr/>
        </p:nvSpPr>
        <p:spPr>
          <a:xfrm>
            <a:off x="0" y="0"/>
            <a:ext cx="497527" cy="7518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 name="Rectángulo 8">
            <a:extLst>
              <a:ext uri="{FF2B5EF4-FFF2-40B4-BE49-F238E27FC236}">
                <a16:creationId xmlns="" xmlns:a16="http://schemas.microsoft.com/office/drawing/2014/main" id="{47716C7B-66E3-DCE1-6B5E-352C867E14C8}"/>
              </a:ext>
            </a:extLst>
          </p:cNvPr>
          <p:cNvSpPr/>
          <p:nvPr/>
        </p:nvSpPr>
        <p:spPr>
          <a:xfrm>
            <a:off x="573727" y="1751717"/>
            <a:ext cx="708025" cy="459093"/>
          </a:xfrm>
          <a:prstGeom prst="rect">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3" name="Rectángulo 12">
            <a:extLst>
              <a:ext uri="{FF2B5EF4-FFF2-40B4-BE49-F238E27FC236}">
                <a16:creationId xmlns="" xmlns:a16="http://schemas.microsoft.com/office/drawing/2014/main" id="{E6D6593A-7380-5D14-7F0E-AF0E78E35206}"/>
              </a:ext>
            </a:extLst>
          </p:cNvPr>
          <p:cNvSpPr/>
          <p:nvPr/>
        </p:nvSpPr>
        <p:spPr>
          <a:xfrm>
            <a:off x="1386527" y="1773730"/>
            <a:ext cx="708025" cy="437080"/>
          </a:xfrm>
          <a:prstGeom prst="rect">
            <a:avLst/>
          </a:prstGeom>
          <a:solidFill>
            <a:schemeClr val="accent3">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4" name="Rectángulo 13">
            <a:extLst>
              <a:ext uri="{FF2B5EF4-FFF2-40B4-BE49-F238E27FC236}">
                <a16:creationId xmlns="" xmlns:a16="http://schemas.microsoft.com/office/drawing/2014/main" id="{AC8C8C87-06F9-1C28-E88D-867F063FD37F}"/>
              </a:ext>
            </a:extLst>
          </p:cNvPr>
          <p:cNvSpPr/>
          <p:nvPr/>
        </p:nvSpPr>
        <p:spPr>
          <a:xfrm>
            <a:off x="2382207" y="1542158"/>
            <a:ext cx="708025" cy="668652"/>
          </a:xfrm>
          <a:prstGeom prst="rect">
            <a:avLst/>
          </a:prstGeom>
          <a:solidFill>
            <a:schemeClr val="accent6">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5" name="Rectángulo 14">
            <a:extLst>
              <a:ext uri="{FF2B5EF4-FFF2-40B4-BE49-F238E27FC236}">
                <a16:creationId xmlns="" xmlns:a16="http://schemas.microsoft.com/office/drawing/2014/main" id="{988492C0-B921-6681-7FB2-E3C4A71C7D6D}"/>
              </a:ext>
            </a:extLst>
          </p:cNvPr>
          <p:cNvSpPr/>
          <p:nvPr/>
        </p:nvSpPr>
        <p:spPr>
          <a:xfrm>
            <a:off x="3195007" y="1664023"/>
            <a:ext cx="708025" cy="546787"/>
          </a:xfrm>
          <a:prstGeom prst="rect">
            <a:avLst/>
          </a:prstGeom>
          <a:solidFill>
            <a:schemeClr val="accent5">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ectángulo 15">
            <a:extLst>
              <a:ext uri="{FF2B5EF4-FFF2-40B4-BE49-F238E27FC236}">
                <a16:creationId xmlns="" xmlns:a16="http://schemas.microsoft.com/office/drawing/2014/main" id="{55AB6988-A08D-5DD1-075D-95F7644C88FE}"/>
              </a:ext>
            </a:extLst>
          </p:cNvPr>
          <p:cNvSpPr/>
          <p:nvPr/>
        </p:nvSpPr>
        <p:spPr>
          <a:xfrm>
            <a:off x="4167782" y="1635732"/>
            <a:ext cx="708025" cy="575078"/>
          </a:xfrm>
          <a:prstGeom prst="rect">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ángulo 16">
            <a:extLst>
              <a:ext uri="{FF2B5EF4-FFF2-40B4-BE49-F238E27FC236}">
                <a16:creationId xmlns="" xmlns:a16="http://schemas.microsoft.com/office/drawing/2014/main" id="{E1EDD211-C2E7-DC1E-F6FC-A8A7955CAFB0}"/>
              </a:ext>
            </a:extLst>
          </p:cNvPr>
          <p:cNvSpPr/>
          <p:nvPr/>
        </p:nvSpPr>
        <p:spPr>
          <a:xfrm>
            <a:off x="4980582" y="1418510"/>
            <a:ext cx="708025" cy="792300"/>
          </a:xfrm>
          <a:prstGeom prst="rect">
            <a:avLst/>
          </a:prstGeom>
          <a:solidFill>
            <a:srgbClr val="FF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8" name="CuadroTexto 47">
            <a:extLst>
              <a:ext uri="{FF2B5EF4-FFF2-40B4-BE49-F238E27FC236}">
                <a16:creationId xmlns="" xmlns:a16="http://schemas.microsoft.com/office/drawing/2014/main" id="{A2D64054-7490-E090-B112-EEF282BF0973}"/>
              </a:ext>
            </a:extLst>
          </p:cNvPr>
          <p:cNvSpPr txBox="1"/>
          <p:nvPr/>
        </p:nvSpPr>
        <p:spPr>
          <a:xfrm>
            <a:off x="557494" y="2271429"/>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9" name="CuadroTexto 48">
            <a:extLst>
              <a:ext uri="{FF2B5EF4-FFF2-40B4-BE49-F238E27FC236}">
                <a16:creationId xmlns="" xmlns:a16="http://schemas.microsoft.com/office/drawing/2014/main" id="{6129573B-0D6C-8F72-247C-60EA12C7DCFD}"/>
              </a:ext>
            </a:extLst>
          </p:cNvPr>
          <p:cNvSpPr txBox="1"/>
          <p:nvPr/>
        </p:nvSpPr>
        <p:spPr>
          <a:xfrm>
            <a:off x="2308198" y="2286237"/>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0" name="CuadroTexto 49">
            <a:extLst>
              <a:ext uri="{FF2B5EF4-FFF2-40B4-BE49-F238E27FC236}">
                <a16:creationId xmlns="" xmlns:a16="http://schemas.microsoft.com/office/drawing/2014/main" id="{3FAE7AF6-F875-653A-49CF-143C9D6483EB}"/>
              </a:ext>
            </a:extLst>
          </p:cNvPr>
          <p:cNvSpPr txBox="1"/>
          <p:nvPr/>
        </p:nvSpPr>
        <p:spPr>
          <a:xfrm>
            <a:off x="4065574" y="2271429"/>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1" name="CuadroTexto 50">
            <a:extLst>
              <a:ext uri="{FF2B5EF4-FFF2-40B4-BE49-F238E27FC236}">
                <a16:creationId xmlns="" xmlns:a16="http://schemas.microsoft.com/office/drawing/2014/main" id="{4B8C2D52-4B6D-DEB9-0173-41950BD97029}"/>
              </a:ext>
            </a:extLst>
          </p:cNvPr>
          <p:cNvSpPr txBox="1"/>
          <p:nvPr/>
        </p:nvSpPr>
        <p:spPr>
          <a:xfrm>
            <a:off x="602684" y="1435643"/>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46,680</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2" name="CuadroTexto 51">
            <a:extLst>
              <a:ext uri="{FF2B5EF4-FFF2-40B4-BE49-F238E27FC236}">
                <a16:creationId xmlns="" xmlns:a16="http://schemas.microsoft.com/office/drawing/2014/main" id="{F145910D-20DA-C043-8001-F70663361237}"/>
              </a:ext>
            </a:extLst>
          </p:cNvPr>
          <p:cNvSpPr txBox="1"/>
          <p:nvPr/>
        </p:nvSpPr>
        <p:spPr>
          <a:xfrm>
            <a:off x="1399115" y="1356246"/>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46,527</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3" name="CuadroTexto 52">
            <a:extLst>
              <a:ext uri="{FF2B5EF4-FFF2-40B4-BE49-F238E27FC236}">
                <a16:creationId xmlns="" xmlns:a16="http://schemas.microsoft.com/office/drawing/2014/main" id="{1F87183D-8B15-B69A-86F2-4958C9AB1EA9}"/>
              </a:ext>
            </a:extLst>
          </p:cNvPr>
          <p:cNvSpPr txBox="1"/>
          <p:nvPr/>
        </p:nvSpPr>
        <p:spPr>
          <a:xfrm>
            <a:off x="2387609" y="1242565"/>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63,030</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4" name="CuadroTexto 53">
            <a:extLst>
              <a:ext uri="{FF2B5EF4-FFF2-40B4-BE49-F238E27FC236}">
                <a16:creationId xmlns="" xmlns:a16="http://schemas.microsoft.com/office/drawing/2014/main" id="{387B490F-FF58-103C-31C8-17D19B341ADA}"/>
              </a:ext>
            </a:extLst>
          </p:cNvPr>
          <p:cNvSpPr txBox="1"/>
          <p:nvPr/>
        </p:nvSpPr>
        <p:spPr>
          <a:xfrm>
            <a:off x="3215626" y="1314092"/>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58,568</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5" name="CuadroTexto 54">
            <a:extLst>
              <a:ext uri="{FF2B5EF4-FFF2-40B4-BE49-F238E27FC236}">
                <a16:creationId xmlns="" xmlns:a16="http://schemas.microsoft.com/office/drawing/2014/main" id="{8C31544C-1B64-1E20-6FCD-7C59E67B9D37}"/>
              </a:ext>
            </a:extLst>
          </p:cNvPr>
          <p:cNvSpPr txBox="1"/>
          <p:nvPr/>
        </p:nvSpPr>
        <p:spPr>
          <a:xfrm>
            <a:off x="4167782" y="1327955"/>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66,917</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6" name="CuadroTexto 55">
            <a:extLst>
              <a:ext uri="{FF2B5EF4-FFF2-40B4-BE49-F238E27FC236}">
                <a16:creationId xmlns="" xmlns:a16="http://schemas.microsoft.com/office/drawing/2014/main" id="{4CC76A2B-3AA4-06FF-425B-BCB93C08330D}"/>
              </a:ext>
            </a:extLst>
          </p:cNvPr>
          <p:cNvSpPr txBox="1"/>
          <p:nvPr/>
        </p:nvSpPr>
        <p:spPr>
          <a:xfrm>
            <a:off x="4955987" y="1144407"/>
            <a:ext cx="7921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100,541</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7" name="Rectángulo 56">
            <a:extLst>
              <a:ext uri="{FF2B5EF4-FFF2-40B4-BE49-F238E27FC236}">
                <a16:creationId xmlns="" xmlns:a16="http://schemas.microsoft.com/office/drawing/2014/main" id="{22A6555A-7EFA-FDFA-CF68-A6449CB88A22}"/>
              </a:ext>
            </a:extLst>
          </p:cNvPr>
          <p:cNvSpPr/>
          <p:nvPr/>
        </p:nvSpPr>
        <p:spPr>
          <a:xfrm>
            <a:off x="6430041" y="1596333"/>
            <a:ext cx="708025" cy="599670"/>
          </a:xfrm>
          <a:prstGeom prst="rect">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8" name="Rectángulo 57">
            <a:extLst>
              <a:ext uri="{FF2B5EF4-FFF2-40B4-BE49-F238E27FC236}">
                <a16:creationId xmlns="" xmlns:a16="http://schemas.microsoft.com/office/drawing/2014/main" id="{FD20227E-8885-E2CB-DAD6-E3BAE9C31019}"/>
              </a:ext>
            </a:extLst>
          </p:cNvPr>
          <p:cNvSpPr/>
          <p:nvPr/>
        </p:nvSpPr>
        <p:spPr>
          <a:xfrm>
            <a:off x="7242841" y="1664023"/>
            <a:ext cx="708025" cy="531979"/>
          </a:xfrm>
          <a:prstGeom prst="rect">
            <a:avLst/>
          </a:prstGeom>
          <a:solidFill>
            <a:schemeClr val="accent3">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9" name="Rectángulo 58">
            <a:extLst>
              <a:ext uri="{FF2B5EF4-FFF2-40B4-BE49-F238E27FC236}">
                <a16:creationId xmlns="" xmlns:a16="http://schemas.microsoft.com/office/drawing/2014/main" id="{FCC2B62E-245C-B456-629A-6C76F5210BB7}"/>
              </a:ext>
            </a:extLst>
          </p:cNvPr>
          <p:cNvSpPr/>
          <p:nvPr/>
        </p:nvSpPr>
        <p:spPr>
          <a:xfrm>
            <a:off x="8238521" y="1872620"/>
            <a:ext cx="708025" cy="323382"/>
          </a:xfrm>
          <a:prstGeom prst="rect">
            <a:avLst/>
          </a:prstGeom>
          <a:solidFill>
            <a:schemeClr val="accent6">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0" name="Rectángulo 59">
            <a:extLst>
              <a:ext uri="{FF2B5EF4-FFF2-40B4-BE49-F238E27FC236}">
                <a16:creationId xmlns="" xmlns:a16="http://schemas.microsoft.com/office/drawing/2014/main" id="{F20EF485-CF0C-1313-4DA5-BA69DD91C2AB}"/>
              </a:ext>
            </a:extLst>
          </p:cNvPr>
          <p:cNvSpPr/>
          <p:nvPr/>
        </p:nvSpPr>
        <p:spPr>
          <a:xfrm>
            <a:off x="9051321" y="1773730"/>
            <a:ext cx="708025" cy="422272"/>
          </a:xfrm>
          <a:prstGeom prst="rect">
            <a:avLst/>
          </a:prstGeom>
          <a:solidFill>
            <a:schemeClr val="accent5">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1" name="Rectángulo 60">
            <a:extLst>
              <a:ext uri="{FF2B5EF4-FFF2-40B4-BE49-F238E27FC236}">
                <a16:creationId xmlns="" xmlns:a16="http://schemas.microsoft.com/office/drawing/2014/main" id="{9064196C-89B2-6C27-BB3E-628602E23B96}"/>
              </a:ext>
            </a:extLst>
          </p:cNvPr>
          <p:cNvSpPr/>
          <p:nvPr/>
        </p:nvSpPr>
        <p:spPr>
          <a:xfrm>
            <a:off x="10024096" y="1452184"/>
            <a:ext cx="708025" cy="743818"/>
          </a:xfrm>
          <a:prstGeom prst="rect">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2" name="Rectángulo 61">
            <a:extLst>
              <a:ext uri="{FF2B5EF4-FFF2-40B4-BE49-F238E27FC236}">
                <a16:creationId xmlns="" xmlns:a16="http://schemas.microsoft.com/office/drawing/2014/main" id="{FC7CD7B1-1003-6424-BFA1-5C3F1217DBD3}"/>
              </a:ext>
            </a:extLst>
          </p:cNvPr>
          <p:cNvSpPr/>
          <p:nvPr/>
        </p:nvSpPr>
        <p:spPr>
          <a:xfrm>
            <a:off x="10836896" y="1343400"/>
            <a:ext cx="708025" cy="852602"/>
          </a:xfrm>
          <a:prstGeom prst="rect">
            <a:avLst/>
          </a:prstGeom>
          <a:solidFill>
            <a:srgbClr val="FF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63" name="CuadroTexto 62">
            <a:extLst>
              <a:ext uri="{FF2B5EF4-FFF2-40B4-BE49-F238E27FC236}">
                <a16:creationId xmlns="" xmlns:a16="http://schemas.microsoft.com/office/drawing/2014/main" id="{526D9FF8-B4A2-79A1-52FB-AA3039CDDDE8}"/>
              </a:ext>
            </a:extLst>
          </p:cNvPr>
          <p:cNvSpPr txBox="1"/>
          <p:nvPr/>
        </p:nvSpPr>
        <p:spPr>
          <a:xfrm>
            <a:off x="6413808" y="2256621"/>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28" name="CuadroTexto 127">
            <a:extLst>
              <a:ext uri="{FF2B5EF4-FFF2-40B4-BE49-F238E27FC236}">
                <a16:creationId xmlns="" xmlns:a16="http://schemas.microsoft.com/office/drawing/2014/main" id="{A7C68519-5A7C-C377-66C7-4E0570F1AF62}"/>
              </a:ext>
            </a:extLst>
          </p:cNvPr>
          <p:cNvSpPr txBox="1"/>
          <p:nvPr/>
        </p:nvSpPr>
        <p:spPr>
          <a:xfrm>
            <a:off x="8164512" y="2271429"/>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29" name="CuadroTexto 128">
            <a:extLst>
              <a:ext uri="{FF2B5EF4-FFF2-40B4-BE49-F238E27FC236}">
                <a16:creationId xmlns="" xmlns:a16="http://schemas.microsoft.com/office/drawing/2014/main" id="{CBD30C4C-2C63-D55D-A294-02582A0790D0}"/>
              </a:ext>
            </a:extLst>
          </p:cNvPr>
          <p:cNvSpPr txBox="1"/>
          <p:nvPr/>
        </p:nvSpPr>
        <p:spPr>
          <a:xfrm>
            <a:off x="9921888" y="2256621"/>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30" name="CuadroTexto 129">
            <a:extLst>
              <a:ext uri="{FF2B5EF4-FFF2-40B4-BE49-F238E27FC236}">
                <a16:creationId xmlns="" xmlns:a16="http://schemas.microsoft.com/office/drawing/2014/main" id="{DDB28193-0FF7-1E63-6227-A79F44D3B088}"/>
              </a:ext>
            </a:extLst>
          </p:cNvPr>
          <p:cNvSpPr txBox="1"/>
          <p:nvPr/>
        </p:nvSpPr>
        <p:spPr>
          <a:xfrm>
            <a:off x="6458998" y="1288555"/>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19,756</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31" name="CuadroTexto 130">
            <a:extLst>
              <a:ext uri="{FF2B5EF4-FFF2-40B4-BE49-F238E27FC236}">
                <a16:creationId xmlns="" xmlns:a16="http://schemas.microsoft.com/office/drawing/2014/main" id="{383CC5EB-84B5-FAF3-A30D-5A4F589BCB52}"/>
              </a:ext>
            </a:extLst>
          </p:cNvPr>
          <p:cNvSpPr txBox="1"/>
          <p:nvPr/>
        </p:nvSpPr>
        <p:spPr>
          <a:xfrm>
            <a:off x="7234015" y="1372223"/>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19,938</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32" name="CuadroTexto 131">
            <a:extLst>
              <a:ext uri="{FF2B5EF4-FFF2-40B4-BE49-F238E27FC236}">
                <a16:creationId xmlns="" xmlns:a16="http://schemas.microsoft.com/office/drawing/2014/main" id="{AE6411D5-FCA9-9DB6-9A11-E13D53BBF28D}"/>
              </a:ext>
            </a:extLst>
          </p:cNvPr>
          <p:cNvSpPr txBox="1"/>
          <p:nvPr/>
        </p:nvSpPr>
        <p:spPr>
          <a:xfrm>
            <a:off x="8260819" y="1557990"/>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18,884</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33" name="CuadroTexto 132">
            <a:extLst>
              <a:ext uri="{FF2B5EF4-FFF2-40B4-BE49-F238E27FC236}">
                <a16:creationId xmlns="" xmlns:a16="http://schemas.microsoft.com/office/drawing/2014/main" id="{85E0B4D6-DDDE-820D-F8A2-AEB9F0B8B67A}"/>
              </a:ext>
            </a:extLst>
          </p:cNvPr>
          <p:cNvSpPr txBox="1"/>
          <p:nvPr/>
        </p:nvSpPr>
        <p:spPr>
          <a:xfrm>
            <a:off x="9085901" y="1443940"/>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18,963</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34" name="CuadroTexto 133">
            <a:extLst>
              <a:ext uri="{FF2B5EF4-FFF2-40B4-BE49-F238E27FC236}">
                <a16:creationId xmlns="" xmlns:a16="http://schemas.microsoft.com/office/drawing/2014/main" id="{16C31A4E-1B27-E1DB-9661-63DF30BA6519}"/>
              </a:ext>
            </a:extLst>
          </p:cNvPr>
          <p:cNvSpPr txBox="1"/>
          <p:nvPr/>
        </p:nvSpPr>
        <p:spPr>
          <a:xfrm>
            <a:off x="10024096" y="1194257"/>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23,592</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35" name="CuadroTexto 134">
            <a:extLst>
              <a:ext uri="{FF2B5EF4-FFF2-40B4-BE49-F238E27FC236}">
                <a16:creationId xmlns="" xmlns:a16="http://schemas.microsoft.com/office/drawing/2014/main" id="{A7ECBBE2-1F1B-9C93-29EB-B9FDF5F45A67}"/>
              </a:ext>
            </a:extLst>
          </p:cNvPr>
          <p:cNvSpPr txBox="1"/>
          <p:nvPr/>
        </p:nvSpPr>
        <p:spPr>
          <a:xfrm>
            <a:off x="10836896" y="1083521"/>
            <a:ext cx="7921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23,705</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36" name="Rectángulo 135">
            <a:extLst>
              <a:ext uri="{FF2B5EF4-FFF2-40B4-BE49-F238E27FC236}">
                <a16:creationId xmlns="" xmlns:a16="http://schemas.microsoft.com/office/drawing/2014/main" id="{638B7BF5-D195-1C3D-68FA-AB630EFC9259}"/>
              </a:ext>
            </a:extLst>
          </p:cNvPr>
          <p:cNvSpPr/>
          <p:nvPr/>
        </p:nvSpPr>
        <p:spPr>
          <a:xfrm>
            <a:off x="565366" y="4060537"/>
            <a:ext cx="708025" cy="197019"/>
          </a:xfrm>
          <a:prstGeom prst="rect">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37" name="Rectángulo 136">
            <a:extLst>
              <a:ext uri="{FF2B5EF4-FFF2-40B4-BE49-F238E27FC236}">
                <a16:creationId xmlns="" xmlns:a16="http://schemas.microsoft.com/office/drawing/2014/main" id="{9EAC87C3-3BF1-4430-3D8E-F5C2AA3718DB}"/>
              </a:ext>
            </a:extLst>
          </p:cNvPr>
          <p:cNvSpPr/>
          <p:nvPr/>
        </p:nvSpPr>
        <p:spPr>
          <a:xfrm>
            <a:off x="1378166" y="3919366"/>
            <a:ext cx="708025" cy="338190"/>
          </a:xfrm>
          <a:prstGeom prst="rect">
            <a:avLst/>
          </a:prstGeom>
          <a:solidFill>
            <a:schemeClr val="accent3">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38" name="Rectángulo 137">
            <a:extLst>
              <a:ext uri="{FF2B5EF4-FFF2-40B4-BE49-F238E27FC236}">
                <a16:creationId xmlns="" xmlns:a16="http://schemas.microsoft.com/office/drawing/2014/main" id="{14C2CF20-5CE3-876F-C754-807307A0AEB2}"/>
              </a:ext>
            </a:extLst>
          </p:cNvPr>
          <p:cNvSpPr/>
          <p:nvPr/>
        </p:nvSpPr>
        <p:spPr>
          <a:xfrm>
            <a:off x="2373846" y="3588904"/>
            <a:ext cx="708025" cy="668652"/>
          </a:xfrm>
          <a:prstGeom prst="rect">
            <a:avLst/>
          </a:prstGeom>
          <a:solidFill>
            <a:schemeClr val="accent6">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39" name="Rectángulo 138">
            <a:extLst>
              <a:ext uri="{FF2B5EF4-FFF2-40B4-BE49-F238E27FC236}">
                <a16:creationId xmlns="" xmlns:a16="http://schemas.microsoft.com/office/drawing/2014/main" id="{4A8BA2DC-A233-BF65-7F70-2C2AC58442B8}"/>
              </a:ext>
            </a:extLst>
          </p:cNvPr>
          <p:cNvSpPr/>
          <p:nvPr/>
        </p:nvSpPr>
        <p:spPr>
          <a:xfrm>
            <a:off x="3186646" y="3710769"/>
            <a:ext cx="708025" cy="546787"/>
          </a:xfrm>
          <a:prstGeom prst="rect">
            <a:avLst/>
          </a:prstGeom>
          <a:solidFill>
            <a:schemeClr val="accent5">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0" name="Rectángulo 139">
            <a:extLst>
              <a:ext uri="{FF2B5EF4-FFF2-40B4-BE49-F238E27FC236}">
                <a16:creationId xmlns="" xmlns:a16="http://schemas.microsoft.com/office/drawing/2014/main" id="{2BEBE7AF-7442-3E9A-AE07-7EFBF1422347}"/>
              </a:ext>
            </a:extLst>
          </p:cNvPr>
          <p:cNvSpPr/>
          <p:nvPr/>
        </p:nvSpPr>
        <p:spPr>
          <a:xfrm>
            <a:off x="4159421" y="3481405"/>
            <a:ext cx="708025" cy="776151"/>
          </a:xfrm>
          <a:prstGeom prst="rect">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4" name="Rectángulo 143">
            <a:extLst>
              <a:ext uri="{FF2B5EF4-FFF2-40B4-BE49-F238E27FC236}">
                <a16:creationId xmlns="" xmlns:a16="http://schemas.microsoft.com/office/drawing/2014/main" id="{8CCC14C5-59B0-56DB-DCD1-717F84D92CF1}"/>
              </a:ext>
            </a:extLst>
          </p:cNvPr>
          <p:cNvSpPr/>
          <p:nvPr/>
        </p:nvSpPr>
        <p:spPr>
          <a:xfrm>
            <a:off x="4972221" y="3289311"/>
            <a:ext cx="708025" cy="968245"/>
          </a:xfrm>
          <a:prstGeom prst="rect">
            <a:avLst/>
          </a:prstGeom>
          <a:solidFill>
            <a:srgbClr val="FF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45" name="CuadroTexto 144">
            <a:extLst>
              <a:ext uri="{FF2B5EF4-FFF2-40B4-BE49-F238E27FC236}">
                <a16:creationId xmlns="" xmlns:a16="http://schemas.microsoft.com/office/drawing/2014/main" id="{B4EB4BB7-5721-5B28-31F3-A95A16FBE29F}"/>
              </a:ext>
            </a:extLst>
          </p:cNvPr>
          <p:cNvSpPr txBox="1"/>
          <p:nvPr/>
        </p:nvSpPr>
        <p:spPr>
          <a:xfrm>
            <a:off x="549133" y="4318175"/>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46" name="CuadroTexto 145">
            <a:extLst>
              <a:ext uri="{FF2B5EF4-FFF2-40B4-BE49-F238E27FC236}">
                <a16:creationId xmlns="" xmlns:a16="http://schemas.microsoft.com/office/drawing/2014/main" id="{4C882D92-268F-CCA0-FE1E-4A91E63E8C84}"/>
              </a:ext>
            </a:extLst>
          </p:cNvPr>
          <p:cNvSpPr txBox="1"/>
          <p:nvPr/>
        </p:nvSpPr>
        <p:spPr>
          <a:xfrm>
            <a:off x="2299837" y="4332983"/>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47" name="CuadroTexto 146">
            <a:extLst>
              <a:ext uri="{FF2B5EF4-FFF2-40B4-BE49-F238E27FC236}">
                <a16:creationId xmlns="" xmlns:a16="http://schemas.microsoft.com/office/drawing/2014/main" id="{282307FD-702C-C698-066A-34549CEB1C3C}"/>
              </a:ext>
            </a:extLst>
          </p:cNvPr>
          <p:cNvSpPr txBox="1"/>
          <p:nvPr/>
        </p:nvSpPr>
        <p:spPr>
          <a:xfrm>
            <a:off x="4057213" y="4318175"/>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48" name="CuadroTexto 147">
            <a:extLst>
              <a:ext uri="{FF2B5EF4-FFF2-40B4-BE49-F238E27FC236}">
                <a16:creationId xmlns="" xmlns:a16="http://schemas.microsoft.com/office/drawing/2014/main" id="{AA78BF6F-576A-D463-9AC5-443830EA215C}"/>
              </a:ext>
            </a:extLst>
          </p:cNvPr>
          <p:cNvSpPr txBox="1"/>
          <p:nvPr/>
        </p:nvSpPr>
        <p:spPr>
          <a:xfrm>
            <a:off x="613957" y="3780684"/>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1,160</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49" name="CuadroTexto 148">
            <a:extLst>
              <a:ext uri="{FF2B5EF4-FFF2-40B4-BE49-F238E27FC236}">
                <a16:creationId xmlns="" xmlns:a16="http://schemas.microsoft.com/office/drawing/2014/main" id="{77D07D72-CAE9-7C31-6676-658744594301}"/>
              </a:ext>
            </a:extLst>
          </p:cNvPr>
          <p:cNvSpPr txBox="1"/>
          <p:nvPr/>
        </p:nvSpPr>
        <p:spPr>
          <a:xfrm>
            <a:off x="1408538" y="3604736"/>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1,449</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50" name="CuadroTexto 149">
            <a:extLst>
              <a:ext uri="{FF2B5EF4-FFF2-40B4-BE49-F238E27FC236}">
                <a16:creationId xmlns="" xmlns:a16="http://schemas.microsoft.com/office/drawing/2014/main" id="{0ECF8960-0A3D-C9F0-9FC8-7E44E29CB580}"/>
              </a:ext>
            </a:extLst>
          </p:cNvPr>
          <p:cNvSpPr txBox="1"/>
          <p:nvPr/>
        </p:nvSpPr>
        <p:spPr>
          <a:xfrm>
            <a:off x="2379248" y="3289311"/>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4,841</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51" name="CuadroTexto 150">
            <a:extLst>
              <a:ext uri="{FF2B5EF4-FFF2-40B4-BE49-F238E27FC236}">
                <a16:creationId xmlns="" xmlns:a16="http://schemas.microsoft.com/office/drawing/2014/main" id="{55BB8E1D-B5D5-DD92-B9C4-0A801759EC4D}"/>
              </a:ext>
            </a:extLst>
          </p:cNvPr>
          <p:cNvSpPr txBox="1"/>
          <p:nvPr/>
        </p:nvSpPr>
        <p:spPr>
          <a:xfrm>
            <a:off x="3207265" y="3360838"/>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4,829</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52" name="CuadroTexto 151">
            <a:extLst>
              <a:ext uri="{FF2B5EF4-FFF2-40B4-BE49-F238E27FC236}">
                <a16:creationId xmlns="" xmlns:a16="http://schemas.microsoft.com/office/drawing/2014/main" id="{E4E6B2D0-44C0-1D79-4E10-1EB6B1836735}"/>
              </a:ext>
            </a:extLst>
          </p:cNvPr>
          <p:cNvSpPr txBox="1"/>
          <p:nvPr/>
        </p:nvSpPr>
        <p:spPr>
          <a:xfrm>
            <a:off x="4159421" y="3191430"/>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6,0507</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53" name="CuadroTexto 152">
            <a:extLst>
              <a:ext uri="{FF2B5EF4-FFF2-40B4-BE49-F238E27FC236}">
                <a16:creationId xmlns="" xmlns:a16="http://schemas.microsoft.com/office/drawing/2014/main" id="{647E2809-96E9-8222-C1F7-49C8AE89810D}"/>
              </a:ext>
            </a:extLst>
          </p:cNvPr>
          <p:cNvSpPr txBox="1"/>
          <p:nvPr/>
        </p:nvSpPr>
        <p:spPr>
          <a:xfrm>
            <a:off x="4972221" y="2971825"/>
            <a:ext cx="7921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6,549</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54" name="Rectángulo 153">
            <a:extLst>
              <a:ext uri="{FF2B5EF4-FFF2-40B4-BE49-F238E27FC236}">
                <a16:creationId xmlns="" xmlns:a16="http://schemas.microsoft.com/office/drawing/2014/main" id="{6306B509-B114-03AC-4408-5928B275D69E}"/>
              </a:ext>
            </a:extLst>
          </p:cNvPr>
          <p:cNvSpPr/>
          <p:nvPr/>
        </p:nvSpPr>
        <p:spPr>
          <a:xfrm>
            <a:off x="6421680" y="3780683"/>
            <a:ext cx="708025" cy="462065"/>
          </a:xfrm>
          <a:prstGeom prst="rect">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55" name="Rectángulo 154">
            <a:extLst>
              <a:ext uri="{FF2B5EF4-FFF2-40B4-BE49-F238E27FC236}">
                <a16:creationId xmlns="" xmlns:a16="http://schemas.microsoft.com/office/drawing/2014/main" id="{0D482C2A-C4AA-48F7-2D1B-9388C1491EE0}"/>
              </a:ext>
            </a:extLst>
          </p:cNvPr>
          <p:cNvSpPr/>
          <p:nvPr/>
        </p:nvSpPr>
        <p:spPr>
          <a:xfrm>
            <a:off x="7234480" y="3289131"/>
            <a:ext cx="708025" cy="953617"/>
          </a:xfrm>
          <a:prstGeom prst="rect">
            <a:avLst/>
          </a:prstGeom>
          <a:solidFill>
            <a:schemeClr val="accent3">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56" name="Rectángulo 155">
            <a:extLst>
              <a:ext uri="{FF2B5EF4-FFF2-40B4-BE49-F238E27FC236}">
                <a16:creationId xmlns="" xmlns:a16="http://schemas.microsoft.com/office/drawing/2014/main" id="{35F03575-1980-F9F0-21CC-28982B577396}"/>
              </a:ext>
            </a:extLst>
          </p:cNvPr>
          <p:cNvSpPr/>
          <p:nvPr/>
        </p:nvSpPr>
        <p:spPr>
          <a:xfrm>
            <a:off x="8230160" y="3919366"/>
            <a:ext cx="708025" cy="323382"/>
          </a:xfrm>
          <a:prstGeom prst="rect">
            <a:avLst/>
          </a:prstGeom>
          <a:solidFill>
            <a:schemeClr val="accent6">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57" name="Rectángulo 156">
            <a:extLst>
              <a:ext uri="{FF2B5EF4-FFF2-40B4-BE49-F238E27FC236}">
                <a16:creationId xmlns="" xmlns:a16="http://schemas.microsoft.com/office/drawing/2014/main" id="{3EB0B0AD-C306-7794-9D91-13B0FA4661A9}"/>
              </a:ext>
            </a:extLst>
          </p:cNvPr>
          <p:cNvSpPr/>
          <p:nvPr/>
        </p:nvSpPr>
        <p:spPr>
          <a:xfrm>
            <a:off x="9042960" y="3604736"/>
            <a:ext cx="708025" cy="638012"/>
          </a:xfrm>
          <a:prstGeom prst="rect">
            <a:avLst/>
          </a:prstGeom>
          <a:solidFill>
            <a:schemeClr val="accent5">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8" name="Rectángulo 157">
            <a:extLst>
              <a:ext uri="{FF2B5EF4-FFF2-40B4-BE49-F238E27FC236}">
                <a16:creationId xmlns="" xmlns:a16="http://schemas.microsoft.com/office/drawing/2014/main" id="{E19739ED-914F-D118-6C95-ADFD1A4D8B10}"/>
              </a:ext>
            </a:extLst>
          </p:cNvPr>
          <p:cNvSpPr/>
          <p:nvPr/>
        </p:nvSpPr>
        <p:spPr>
          <a:xfrm>
            <a:off x="10015735" y="3467581"/>
            <a:ext cx="708025" cy="775167"/>
          </a:xfrm>
          <a:prstGeom prst="rect">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9" name="Rectángulo 158">
            <a:extLst>
              <a:ext uri="{FF2B5EF4-FFF2-40B4-BE49-F238E27FC236}">
                <a16:creationId xmlns="" xmlns:a16="http://schemas.microsoft.com/office/drawing/2014/main" id="{DEEA9CD1-4AD7-E895-7979-C973195F39DC}"/>
              </a:ext>
            </a:extLst>
          </p:cNvPr>
          <p:cNvSpPr/>
          <p:nvPr/>
        </p:nvSpPr>
        <p:spPr>
          <a:xfrm>
            <a:off x="10828535" y="3339027"/>
            <a:ext cx="708025" cy="903721"/>
          </a:xfrm>
          <a:prstGeom prst="rect">
            <a:avLst/>
          </a:prstGeom>
          <a:solidFill>
            <a:srgbClr val="FF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60" name="CuadroTexto 159">
            <a:extLst>
              <a:ext uri="{FF2B5EF4-FFF2-40B4-BE49-F238E27FC236}">
                <a16:creationId xmlns="" xmlns:a16="http://schemas.microsoft.com/office/drawing/2014/main" id="{8ACFBC60-0E87-E3DC-9032-D080C5F32414}"/>
              </a:ext>
            </a:extLst>
          </p:cNvPr>
          <p:cNvSpPr txBox="1"/>
          <p:nvPr/>
        </p:nvSpPr>
        <p:spPr>
          <a:xfrm>
            <a:off x="6405447" y="4303367"/>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61" name="CuadroTexto 160">
            <a:extLst>
              <a:ext uri="{FF2B5EF4-FFF2-40B4-BE49-F238E27FC236}">
                <a16:creationId xmlns="" xmlns:a16="http://schemas.microsoft.com/office/drawing/2014/main" id="{1A12883C-E664-882B-E1E9-1FF8C15EF207}"/>
              </a:ext>
            </a:extLst>
          </p:cNvPr>
          <p:cNvSpPr txBox="1"/>
          <p:nvPr/>
        </p:nvSpPr>
        <p:spPr>
          <a:xfrm>
            <a:off x="8156151" y="4318175"/>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62" name="CuadroTexto 161">
            <a:extLst>
              <a:ext uri="{FF2B5EF4-FFF2-40B4-BE49-F238E27FC236}">
                <a16:creationId xmlns="" xmlns:a16="http://schemas.microsoft.com/office/drawing/2014/main" id="{A8670D7C-D953-2EB2-DE07-EE291F0D3B28}"/>
              </a:ext>
            </a:extLst>
          </p:cNvPr>
          <p:cNvSpPr txBox="1"/>
          <p:nvPr/>
        </p:nvSpPr>
        <p:spPr>
          <a:xfrm>
            <a:off x="9913527" y="4303367"/>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63" name="CuadroTexto 162">
            <a:extLst>
              <a:ext uri="{FF2B5EF4-FFF2-40B4-BE49-F238E27FC236}">
                <a16:creationId xmlns="" xmlns:a16="http://schemas.microsoft.com/office/drawing/2014/main" id="{06D91880-ADD4-6427-188A-435C4CFAC399}"/>
              </a:ext>
            </a:extLst>
          </p:cNvPr>
          <p:cNvSpPr txBox="1"/>
          <p:nvPr/>
        </p:nvSpPr>
        <p:spPr>
          <a:xfrm>
            <a:off x="6536208" y="3499206"/>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593</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64" name="CuadroTexto 163">
            <a:extLst>
              <a:ext uri="{FF2B5EF4-FFF2-40B4-BE49-F238E27FC236}">
                <a16:creationId xmlns="" xmlns:a16="http://schemas.microsoft.com/office/drawing/2014/main" id="{A1ACE74C-0A43-94F5-85A5-A092BAE7A8E1}"/>
              </a:ext>
            </a:extLst>
          </p:cNvPr>
          <p:cNvSpPr txBox="1"/>
          <p:nvPr/>
        </p:nvSpPr>
        <p:spPr>
          <a:xfrm>
            <a:off x="7225655" y="2971662"/>
            <a:ext cx="6667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638</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65" name="CuadroTexto 164">
            <a:extLst>
              <a:ext uri="{FF2B5EF4-FFF2-40B4-BE49-F238E27FC236}">
                <a16:creationId xmlns="" xmlns:a16="http://schemas.microsoft.com/office/drawing/2014/main" id="{5886F50F-C6A6-BB53-C4E6-057D5E1976E8}"/>
              </a:ext>
            </a:extLst>
          </p:cNvPr>
          <p:cNvSpPr txBox="1"/>
          <p:nvPr/>
        </p:nvSpPr>
        <p:spPr>
          <a:xfrm>
            <a:off x="8252458" y="3604736"/>
            <a:ext cx="6667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509</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66" name="CuadroTexto 165">
            <a:extLst>
              <a:ext uri="{FF2B5EF4-FFF2-40B4-BE49-F238E27FC236}">
                <a16:creationId xmlns="" xmlns:a16="http://schemas.microsoft.com/office/drawing/2014/main" id="{434D874A-59D7-F076-7964-D7BFDAB4D34E}"/>
              </a:ext>
            </a:extLst>
          </p:cNvPr>
          <p:cNvSpPr txBox="1"/>
          <p:nvPr/>
        </p:nvSpPr>
        <p:spPr>
          <a:xfrm>
            <a:off x="9063579" y="3345318"/>
            <a:ext cx="6667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600</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67" name="CuadroTexto 166">
            <a:extLst>
              <a:ext uri="{FF2B5EF4-FFF2-40B4-BE49-F238E27FC236}">
                <a16:creationId xmlns="" xmlns:a16="http://schemas.microsoft.com/office/drawing/2014/main" id="{84916F57-940A-B1CF-658C-A96C0A087BF7}"/>
              </a:ext>
            </a:extLst>
          </p:cNvPr>
          <p:cNvSpPr txBox="1"/>
          <p:nvPr/>
        </p:nvSpPr>
        <p:spPr>
          <a:xfrm>
            <a:off x="10015735" y="3173628"/>
            <a:ext cx="6667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607</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68" name="CuadroTexto 167">
            <a:extLst>
              <a:ext uri="{FF2B5EF4-FFF2-40B4-BE49-F238E27FC236}">
                <a16:creationId xmlns="" xmlns:a16="http://schemas.microsoft.com/office/drawing/2014/main" id="{E076A66A-564F-F6A5-9347-D3024AAF073A}"/>
              </a:ext>
            </a:extLst>
          </p:cNvPr>
          <p:cNvSpPr txBox="1"/>
          <p:nvPr/>
        </p:nvSpPr>
        <p:spPr>
          <a:xfrm>
            <a:off x="10828535" y="2957017"/>
            <a:ext cx="7921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608</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69" name="Rectángulo 168">
            <a:extLst>
              <a:ext uri="{FF2B5EF4-FFF2-40B4-BE49-F238E27FC236}">
                <a16:creationId xmlns="" xmlns:a16="http://schemas.microsoft.com/office/drawing/2014/main" id="{6DD72C0A-77CF-8054-FB40-9D8360ED4CB8}"/>
              </a:ext>
            </a:extLst>
          </p:cNvPr>
          <p:cNvSpPr/>
          <p:nvPr/>
        </p:nvSpPr>
        <p:spPr>
          <a:xfrm>
            <a:off x="549133" y="6121652"/>
            <a:ext cx="708025" cy="171648"/>
          </a:xfrm>
          <a:prstGeom prst="rect">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70" name="Rectángulo 169">
            <a:extLst>
              <a:ext uri="{FF2B5EF4-FFF2-40B4-BE49-F238E27FC236}">
                <a16:creationId xmlns="" xmlns:a16="http://schemas.microsoft.com/office/drawing/2014/main" id="{97DA6AF3-1268-B9F9-B303-20FE2E69BE7F}"/>
              </a:ext>
            </a:extLst>
          </p:cNvPr>
          <p:cNvSpPr/>
          <p:nvPr/>
        </p:nvSpPr>
        <p:spPr>
          <a:xfrm>
            <a:off x="1361933" y="5998076"/>
            <a:ext cx="708025" cy="295224"/>
          </a:xfrm>
          <a:prstGeom prst="rect">
            <a:avLst/>
          </a:prstGeom>
          <a:solidFill>
            <a:schemeClr val="accent3">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71" name="Rectángulo 170">
            <a:extLst>
              <a:ext uri="{FF2B5EF4-FFF2-40B4-BE49-F238E27FC236}">
                <a16:creationId xmlns="" xmlns:a16="http://schemas.microsoft.com/office/drawing/2014/main" id="{3FE7E60A-3662-5E3E-0E6D-E0706EF7CA7D}"/>
              </a:ext>
            </a:extLst>
          </p:cNvPr>
          <p:cNvSpPr/>
          <p:nvPr/>
        </p:nvSpPr>
        <p:spPr>
          <a:xfrm>
            <a:off x="2357613" y="5688838"/>
            <a:ext cx="708025" cy="604461"/>
          </a:xfrm>
          <a:prstGeom prst="rect">
            <a:avLst/>
          </a:prstGeom>
          <a:solidFill>
            <a:schemeClr val="accent6">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72" name="Rectángulo 171">
            <a:extLst>
              <a:ext uri="{FF2B5EF4-FFF2-40B4-BE49-F238E27FC236}">
                <a16:creationId xmlns="" xmlns:a16="http://schemas.microsoft.com/office/drawing/2014/main" id="{E791B5B9-6EEB-B583-56FD-99D96E705F85}"/>
              </a:ext>
            </a:extLst>
          </p:cNvPr>
          <p:cNvSpPr/>
          <p:nvPr/>
        </p:nvSpPr>
        <p:spPr>
          <a:xfrm>
            <a:off x="3170413" y="5640481"/>
            <a:ext cx="708025" cy="652820"/>
          </a:xfrm>
          <a:prstGeom prst="rect">
            <a:avLst/>
          </a:prstGeom>
          <a:solidFill>
            <a:schemeClr val="accent5">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3" name="Rectángulo 172">
            <a:extLst>
              <a:ext uri="{FF2B5EF4-FFF2-40B4-BE49-F238E27FC236}">
                <a16:creationId xmlns="" xmlns:a16="http://schemas.microsoft.com/office/drawing/2014/main" id="{6D31306F-F74D-812B-7ED4-67FDD8895D16}"/>
              </a:ext>
            </a:extLst>
          </p:cNvPr>
          <p:cNvSpPr/>
          <p:nvPr/>
        </p:nvSpPr>
        <p:spPr>
          <a:xfrm>
            <a:off x="4143188" y="5427807"/>
            <a:ext cx="708025" cy="865494"/>
          </a:xfrm>
          <a:prstGeom prst="rect">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4" name="Rectángulo 173">
            <a:extLst>
              <a:ext uri="{FF2B5EF4-FFF2-40B4-BE49-F238E27FC236}">
                <a16:creationId xmlns="" xmlns:a16="http://schemas.microsoft.com/office/drawing/2014/main" id="{E792A5CC-5FA8-EF31-10C1-B51140ABC4D2}"/>
              </a:ext>
            </a:extLst>
          </p:cNvPr>
          <p:cNvSpPr/>
          <p:nvPr/>
        </p:nvSpPr>
        <p:spPr>
          <a:xfrm>
            <a:off x="4955988" y="5310247"/>
            <a:ext cx="708025" cy="983053"/>
          </a:xfrm>
          <a:prstGeom prst="rect">
            <a:avLst/>
          </a:prstGeom>
          <a:solidFill>
            <a:srgbClr val="FF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75" name="CuadroTexto 174">
            <a:extLst>
              <a:ext uri="{FF2B5EF4-FFF2-40B4-BE49-F238E27FC236}">
                <a16:creationId xmlns="" xmlns:a16="http://schemas.microsoft.com/office/drawing/2014/main" id="{BA962CFB-6F01-CB5F-2B67-170F1F485AC0}"/>
              </a:ext>
            </a:extLst>
          </p:cNvPr>
          <p:cNvSpPr txBox="1"/>
          <p:nvPr/>
        </p:nvSpPr>
        <p:spPr>
          <a:xfrm>
            <a:off x="532900" y="6353919"/>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76" name="CuadroTexto 175">
            <a:extLst>
              <a:ext uri="{FF2B5EF4-FFF2-40B4-BE49-F238E27FC236}">
                <a16:creationId xmlns="" xmlns:a16="http://schemas.microsoft.com/office/drawing/2014/main" id="{F5831053-EC9D-5664-6C2D-DF2F142EB274}"/>
              </a:ext>
            </a:extLst>
          </p:cNvPr>
          <p:cNvSpPr txBox="1"/>
          <p:nvPr/>
        </p:nvSpPr>
        <p:spPr>
          <a:xfrm>
            <a:off x="2283604" y="6368727"/>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77" name="CuadroTexto 176">
            <a:extLst>
              <a:ext uri="{FF2B5EF4-FFF2-40B4-BE49-F238E27FC236}">
                <a16:creationId xmlns="" xmlns:a16="http://schemas.microsoft.com/office/drawing/2014/main" id="{DD1C6B2E-D555-AA7B-F3BE-DCFDC21121B7}"/>
              </a:ext>
            </a:extLst>
          </p:cNvPr>
          <p:cNvSpPr txBox="1"/>
          <p:nvPr/>
        </p:nvSpPr>
        <p:spPr>
          <a:xfrm>
            <a:off x="4040980" y="6353919"/>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78" name="CuadroTexto 177">
            <a:extLst>
              <a:ext uri="{FF2B5EF4-FFF2-40B4-BE49-F238E27FC236}">
                <a16:creationId xmlns="" xmlns:a16="http://schemas.microsoft.com/office/drawing/2014/main" id="{952AECE6-B65D-2E2C-5999-78915F7CCEDC}"/>
              </a:ext>
            </a:extLst>
          </p:cNvPr>
          <p:cNvSpPr txBox="1"/>
          <p:nvPr/>
        </p:nvSpPr>
        <p:spPr>
          <a:xfrm>
            <a:off x="510432" y="5874341"/>
            <a:ext cx="7525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102,833</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79" name="CuadroTexto 178">
            <a:extLst>
              <a:ext uri="{FF2B5EF4-FFF2-40B4-BE49-F238E27FC236}">
                <a16:creationId xmlns="" xmlns:a16="http://schemas.microsoft.com/office/drawing/2014/main" id="{BBD3937C-1E4A-AAE1-A15B-479E9D279C03}"/>
              </a:ext>
            </a:extLst>
          </p:cNvPr>
          <p:cNvSpPr txBox="1"/>
          <p:nvPr/>
        </p:nvSpPr>
        <p:spPr>
          <a:xfrm>
            <a:off x="1314497" y="5688838"/>
            <a:ext cx="8225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102,628</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80" name="CuadroTexto 179">
            <a:extLst>
              <a:ext uri="{FF2B5EF4-FFF2-40B4-BE49-F238E27FC236}">
                <a16:creationId xmlns="" xmlns:a16="http://schemas.microsoft.com/office/drawing/2014/main" id="{D24580B9-5F4D-85E8-9699-E7A312431EA8}"/>
              </a:ext>
            </a:extLst>
          </p:cNvPr>
          <p:cNvSpPr txBox="1"/>
          <p:nvPr/>
        </p:nvSpPr>
        <p:spPr>
          <a:xfrm>
            <a:off x="2323841" y="5416300"/>
            <a:ext cx="8098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173,433</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81" name="CuadroTexto 180">
            <a:extLst>
              <a:ext uri="{FF2B5EF4-FFF2-40B4-BE49-F238E27FC236}">
                <a16:creationId xmlns="" xmlns:a16="http://schemas.microsoft.com/office/drawing/2014/main" id="{CF2BAD4F-6FC2-AC71-58BE-8BF8415C4AB9}"/>
              </a:ext>
            </a:extLst>
          </p:cNvPr>
          <p:cNvSpPr txBox="1"/>
          <p:nvPr/>
        </p:nvSpPr>
        <p:spPr>
          <a:xfrm>
            <a:off x="3161065" y="5401022"/>
            <a:ext cx="7796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178,842</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82" name="CuadroTexto 181">
            <a:extLst>
              <a:ext uri="{FF2B5EF4-FFF2-40B4-BE49-F238E27FC236}">
                <a16:creationId xmlns="" xmlns:a16="http://schemas.microsoft.com/office/drawing/2014/main" id="{6991C616-F139-E262-60DD-56D3BACB8E96}"/>
              </a:ext>
            </a:extLst>
          </p:cNvPr>
          <p:cNvSpPr txBox="1"/>
          <p:nvPr/>
        </p:nvSpPr>
        <p:spPr>
          <a:xfrm>
            <a:off x="4067942" y="5144429"/>
            <a:ext cx="8393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248,650</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83" name="CuadroTexto 182">
            <a:extLst>
              <a:ext uri="{FF2B5EF4-FFF2-40B4-BE49-F238E27FC236}">
                <a16:creationId xmlns="" xmlns:a16="http://schemas.microsoft.com/office/drawing/2014/main" id="{B943BAF2-FC60-60A9-59DB-657560203385}"/>
              </a:ext>
            </a:extLst>
          </p:cNvPr>
          <p:cNvSpPr txBox="1"/>
          <p:nvPr/>
        </p:nvSpPr>
        <p:spPr>
          <a:xfrm>
            <a:off x="4955988" y="5033048"/>
            <a:ext cx="7921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254,438</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84" name="Rectángulo 183">
            <a:extLst>
              <a:ext uri="{FF2B5EF4-FFF2-40B4-BE49-F238E27FC236}">
                <a16:creationId xmlns="" xmlns:a16="http://schemas.microsoft.com/office/drawing/2014/main" id="{E61E5D09-EEB2-3EF5-B6C9-31B3D321B1EF}"/>
              </a:ext>
            </a:extLst>
          </p:cNvPr>
          <p:cNvSpPr/>
          <p:nvPr/>
        </p:nvSpPr>
        <p:spPr>
          <a:xfrm>
            <a:off x="6405447" y="5584161"/>
            <a:ext cx="708025" cy="694332"/>
          </a:xfrm>
          <a:prstGeom prst="rect">
            <a:avLst/>
          </a:prstGeom>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85" name="Rectángulo 184">
            <a:extLst>
              <a:ext uri="{FF2B5EF4-FFF2-40B4-BE49-F238E27FC236}">
                <a16:creationId xmlns="" xmlns:a16="http://schemas.microsoft.com/office/drawing/2014/main" id="{0317EA9C-1B08-ABC0-9BE0-2C9DF11CDB66}"/>
              </a:ext>
            </a:extLst>
          </p:cNvPr>
          <p:cNvSpPr/>
          <p:nvPr/>
        </p:nvSpPr>
        <p:spPr>
          <a:xfrm>
            <a:off x="7218247" y="6036233"/>
            <a:ext cx="708025" cy="242259"/>
          </a:xfrm>
          <a:prstGeom prst="rect">
            <a:avLst/>
          </a:prstGeom>
          <a:solidFill>
            <a:schemeClr val="accent3">
              <a:lumMod val="60000"/>
              <a:lumOff val="4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86" name="Rectángulo 185">
            <a:extLst>
              <a:ext uri="{FF2B5EF4-FFF2-40B4-BE49-F238E27FC236}">
                <a16:creationId xmlns="" xmlns:a16="http://schemas.microsoft.com/office/drawing/2014/main" id="{6A17E2A4-0E82-23DE-D500-22DA1FCED45D}"/>
              </a:ext>
            </a:extLst>
          </p:cNvPr>
          <p:cNvSpPr/>
          <p:nvPr/>
        </p:nvSpPr>
        <p:spPr>
          <a:xfrm>
            <a:off x="8213927" y="5401022"/>
            <a:ext cx="708025" cy="877470"/>
          </a:xfrm>
          <a:prstGeom prst="rect">
            <a:avLst/>
          </a:prstGeom>
          <a:solidFill>
            <a:schemeClr val="accent6">
              <a:lumMod val="7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87" name="Rectángulo 186">
            <a:extLst>
              <a:ext uri="{FF2B5EF4-FFF2-40B4-BE49-F238E27FC236}">
                <a16:creationId xmlns="" xmlns:a16="http://schemas.microsoft.com/office/drawing/2014/main" id="{A50C876B-64B1-48F5-9D23-5424FDD0F0BB}"/>
              </a:ext>
            </a:extLst>
          </p:cNvPr>
          <p:cNvSpPr/>
          <p:nvPr/>
        </p:nvSpPr>
        <p:spPr>
          <a:xfrm>
            <a:off x="9026727" y="5955110"/>
            <a:ext cx="708025" cy="323382"/>
          </a:xfrm>
          <a:prstGeom prst="rect">
            <a:avLst/>
          </a:prstGeom>
          <a:solidFill>
            <a:schemeClr val="accent5">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8" name="Rectángulo 187">
            <a:extLst>
              <a:ext uri="{FF2B5EF4-FFF2-40B4-BE49-F238E27FC236}">
                <a16:creationId xmlns="" xmlns:a16="http://schemas.microsoft.com/office/drawing/2014/main" id="{61A80ED4-2057-902B-9EC3-1445726A0CEE}"/>
              </a:ext>
            </a:extLst>
          </p:cNvPr>
          <p:cNvSpPr/>
          <p:nvPr/>
        </p:nvSpPr>
        <p:spPr>
          <a:xfrm>
            <a:off x="9999502" y="5853149"/>
            <a:ext cx="708025" cy="425343"/>
          </a:xfrm>
          <a:prstGeom prst="rect">
            <a:avLst/>
          </a:prstGeom>
          <a:solidFill>
            <a:srgbClr val="C0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9" name="Rectángulo 188">
            <a:extLst>
              <a:ext uri="{FF2B5EF4-FFF2-40B4-BE49-F238E27FC236}">
                <a16:creationId xmlns="" xmlns:a16="http://schemas.microsoft.com/office/drawing/2014/main" id="{A9EDC3BE-EC87-F8D5-D8E6-792D9D28A1A4}"/>
              </a:ext>
            </a:extLst>
          </p:cNvPr>
          <p:cNvSpPr/>
          <p:nvPr/>
        </p:nvSpPr>
        <p:spPr>
          <a:xfrm>
            <a:off x="10812302" y="5702607"/>
            <a:ext cx="708025" cy="575885"/>
          </a:xfrm>
          <a:prstGeom prst="rect">
            <a:avLst/>
          </a:prstGeom>
          <a:solidFill>
            <a:srgbClr val="FF00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90" name="CuadroTexto 189">
            <a:extLst>
              <a:ext uri="{FF2B5EF4-FFF2-40B4-BE49-F238E27FC236}">
                <a16:creationId xmlns="" xmlns:a16="http://schemas.microsoft.com/office/drawing/2014/main" id="{61A9222C-888A-7A0A-885B-96C8CB238067}"/>
              </a:ext>
            </a:extLst>
          </p:cNvPr>
          <p:cNvSpPr txBox="1"/>
          <p:nvPr/>
        </p:nvSpPr>
        <p:spPr>
          <a:xfrm>
            <a:off x="6389214" y="6339111"/>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91" name="CuadroTexto 190">
            <a:extLst>
              <a:ext uri="{FF2B5EF4-FFF2-40B4-BE49-F238E27FC236}">
                <a16:creationId xmlns="" xmlns:a16="http://schemas.microsoft.com/office/drawing/2014/main" id="{F9882FE1-66CC-BCDD-EDD0-6676D0098E57}"/>
              </a:ext>
            </a:extLst>
          </p:cNvPr>
          <p:cNvSpPr txBox="1"/>
          <p:nvPr/>
        </p:nvSpPr>
        <p:spPr>
          <a:xfrm>
            <a:off x="8139918" y="6353919"/>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92" name="CuadroTexto 191">
            <a:extLst>
              <a:ext uri="{FF2B5EF4-FFF2-40B4-BE49-F238E27FC236}">
                <a16:creationId xmlns="" xmlns:a16="http://schemas.microsoft.com/office/drawing/2014/main" id="{F25C5D32-38CE-3C4D-BD53-A6B066B5A607}"/>
              </a:ext>
            </a:extLst>
          </p:cNvPr>
          <p:cNvSpPr txBox="1"/>
          <p:nvPr/>
        </p:nvSpPr>
        <p:spPr>
          <a:xfrm>
            <a:off x="9897294" y="6339111"/>
            <a:ext cx="16624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Agosto      Setiembre</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93" name="CuadroTexto 192">
            <a:extLst>
              <a:ext uri="{FF2B5EF4-FFF2-40B4-BE49-F238E27FC236}">
                <a16:creationId xmlns="" xmlns:a16="http://schemas.microsoft.com/office/drawing/2014/main" id="{4C5A6502-7990-9FC8-F8AE-626557DAFA9E}"/>
              </a:ext>
            </a:extLst>
          </p:cNvPr>
          <p:cNvSpPr txBox="1"/>
          <p:nvPr/>
        </p:nvSpPr>
        <p:spPr>
          <a:xfrm>
            <a:off x="6433961" y="5324452"/>
            <a:ext cx="6667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7,908</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94" name="CuadroTexto 193">
            <a:extLst>
              <a:ext uri="{FF2B5EF4-FFF2-40B4-BE49-F238E27FC236}">
                <a16:creationId xmlns="" xmlns:a16="http://schemas.microsoft.com/office/drawing/2014/main" id="{F372299C-B27D-422E-6DFB-F5C8BAB8B97A}"/>
              </a:ext>
            </a:extLst>
          </p:cNvPr>
          <p:cNvSpPr txBox="1"/>
          <p:nvPr/>
        </p:nvSpPr>
        <p:spPr>
          <a:xfrm>
            <a:off x="7225655" y="5677688"/>
            <a:ext cx="6667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6,019</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95" name="CuadroTexto 194">
            <a:extLst>
              <a:ext uri="{FF2B5EF4-FFF2-40B4-BE49-F238E27FC236}">
                <a16:creationId xmlns="" xmlns:a16="http://schemas.microsoft.com/office/drawing/2014/main" id="{A713951D-6AE6-5F40-DAEB-E8BA0CD2AD2F}"/>
              </a:ext>
            </a:extLst>
          </p:cNvPr>
          <p:cNvSpPr txBox="1"/>
          <p:nvPr/>
        </p:nvSpPr>
        <p:spPr>
          <a:xfrm>
            <a:off x="8246269" y="5144428"/>
            <a:ext cx="6667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7,911</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96" name="CuadroTexto 195">
            <a:extLst>
              <a:ext uri="{FF2B5EF4-FFF2-40B4-BE49-F238E27FC236}">
                <a16:creationId xmlns="" xmlns:a16="http://schemas.microsoft.com/office/drawing/2014/main" id="{D4C61C4B-C306-6215-6B66-954F82C104EB}"/>
              </a:ext>
            </a:extLst>
          </p:cNvPr>
          <p:cNvSpPr txBox="1"/>
          <p:nvPr/>
        </p:nvSpPr>
        <p:spPr>
          <a:xfrm>
            <a:off x="9026727" y="5640481"/>
            <a:ext cx="6667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6,255</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97" name="CuadroTexto 196">
            <a:extLst>
              <a:ext uri="{FF2B5EF4-FFF2-40B4-BE49-F238E27FC236}">
                <a16:creationId xmlns="" xmlns:a16="http://schemas.microsoft.com/office/drawing/2014/main" id="{05C52FC5-B39A-7D34-9084-31F8B33386E8}"/>
              </a:ext>
            </a:extLst>
          </p:cNvPr>
          <p:cNvSpPr txBox="1"/>
          <p:nvPr/>
        </p:nvSpPr>
        <p:spPr>
          <a:xfrm>
            <a:off x="9999502" y="5534949"/>
            <a:ext cx="6667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6,281</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98" name="CuadroTexto 197">
            <a:extLst>
              <a:ext uri="{FF2B5EF4-FFF2-40B4-BE49-F238E27FC236}">
                <a16:creationId xmlns="" xmlns:a16="http://schemas.microsoft.com/office/drawing/2014/main" id="{DFD9752B-6417-233F-33B6-C67D28B4CA85}"/>
              </a:ext>
            </a:extLst>
          </p:cNvPr>
          <p:cNvSpPr txBox="1"/>
          <p:nvPr/>
        </p:nvSpPr>
        <p:spPr>
          <a:xfrm>
            <a:off x="10794817" y="5412064"/>
            <a:ext cx="7921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7,183</a:t>
            </a:r>
            <a:endParaRPr kumimoji="0" lang="es-MX"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99" name="Rectángulo 198">
            <a:extLst>
              <a:ext uri="{FF2B5EF4-FFF2-40B4-BE49-F238E27FC236}">
                <a16:creationId xmlns="" xmlns:a16="http://schemas.microsoft.com/office/drawing/2014/main" id="{2709E2BD-D963-6870-442B-6BFFC61A5CF3}"/>
              </a:ext>
            </a:extLst>
          </p:cNvPr>
          <p:cNvSpPr/>
          <p:nvPr/>
        </p:nvSpPr>
        <p:spPr>
          <a:xfrm>
            <a:off x="510432" y="880760"/>
            <a:ext cx="5262331" cy="258733"/>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OPERATIVOS EJECUTADOS</a:t>
            </a:r>
            <a:endParaRPr kumimoji="0" lang="es-MX"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pic>
        <p:nvPicPr>
          <p:cNvPr id="205" name="Imagen 204">
            <a:extLst>
              <a:ext uri="{FF2B5EF4-FFF2-40B4-BE49-F238E27FC236}">
                <a16:creationId xmlns="" xmlns:a16="http://schemas.microsoft.com/office/drawing/2014/main" id="{B8FD67EC-1076-4EC4-DF2F-E4BD4AACF971}"/>
              </a:ext>
            </a:extLst>
          </p:cNvPr>
          <p:cNvPicPr>
            <a:picLocks noChangeAspect="1"/>
          </p:cNvPicPr>
          <p:nvPr/>
        </p:nvPicPr>
        <p:blipFill>
          <a:blip r:embed="rId2"/>
          <a:stretch>
            <a:fillRect/>
          </a:stretch>
        </p:blipFill>
        <p:spPr>
          <a:xfrm>
            <a:off x="77088" y="120931"/>
            <a:ext cx="646839" cy="760875"/>
          </a:xfrm>
          <a:prstGeom prst="rect">
            <a:avLst/>
          </a:prstGeom>
        </p:spPr>
      </p:pic>
      <p:sp>
        <p:nvSpPr>
          <p:cNvPr id="206" name="Rectángulo 205">
            <a:extLst>
              <a:ext uri="{FF2B5EF4-FFF2-40B4-BE49-F238E27FC236}">
                <a16:creationId xmlns="" xmlns:a16="http://schemas.microsoft.com/office/drawing/2014/main" id="{046C07D8-83B3-E601-957D-AA4BE5EF8E65}"/>
              </a:ext>
            </a:extLst>
          </p:cNvPr>
          <p:cNvSpPr/>
          <p:nvPr/>
        </p:nvSpPr>
        <p:spPr>
          <a:xfrm>
            <a:off x="6282590" y="879738"/>
            <a:ext cx="5262331" cy="25873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DETENIDOS EN FLAGRANCIA</a:t>
            </a:r>
            <a:endParaRPr kumimoji="0" lang="es-MX"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07" name="Rectángulo 206">
            <a:extLst>
              <a:ext uri="{FF2B5EF4-FFF2-40B4-BE49-F238E27FC236}">
                <a16:creationId xmlns="" xmlns:a16="http://schemas.microsoft.com/office/drawing/2014/main" id="{2A1BA6F7-CFF1-C707-E388-D987715B9C4F}"/>
              </a:ext>
            </a:extLst>
          </p:cNvPr>
          <p:cNvSpPr/>
          <p:nvPr/>
        </p:nvSpPr>
        <p:spPr>
          <a:xfrm>
            <a:off x="441115" y="2726953"/>
            <a:ext cx="5262331" cy="258733"/>
          </a:xfrm>
          <a:prstGeom prst="rect">
            <a:avLst/>
          </a:prstGeom>
          <a:solidFill>
            <a:srgbClr val="8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REQUISITORIADOS</a:t>
            </a:r>
            <a:endParaRPr kumimoji="0" lang="es-MX"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08" name="Rectángulo 207">
            <a:extLst>
              <a:ext uri="{FF2B5EF4-FFF2-40B4-BE49-F238E27FC236}">
                <a16:creationId xmlns="" xmlns:a16="http://schemas.microsoft.com/office/drawing/2014/main" id="{C6EA09BF-40D4-AE8A-3421-F3CB253249CD}"/>
              </a:ext>
            </a:extLst>
          </p:cNvPr>
          <p:cNvSpPr/>
          <p:nvPr/>
        </p:nvSpPr>
        <p:spPr>
          <a:xfrm>
            <a:off x="6214486" y="2747603"/>
            <a:ext cx="5262331" cy="25873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ARMAS DE FUEGO RECUPERADAS</a:t>
            </a:r>
            <a:endParaRPr kumimoji="0" lang="es-MX"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09" name="Rectángulo 208">
            <a:extLst>
              <a:ext uri="{FF2B5EF4-FFF2-40B4-BE49-F238E27FC236}">
                <a16:creationId xmlns="" xmlns:a16="http://schemas.microsoft.com/office/drawing/2014/main" id="{2E652655-11B7-7FD3-AF7C-828992452676}"/>
              </a:ext>
            </a:extLst>
          </p:cNvPr>
          <p:cNvSpPr/>
          <p:nvPr/>
        </p:nvSpPr>
        <p:spPr>
          <a:xfrm>
            <a:off x="414868" y="4813941"/>
            <a:ext cx="5262331" cy="2587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DECOMISO DE DROGA, PBC CC MARIHUANA, ENVOLTORIOS</a:t>
            </a:r>
            <a:endParaRPr kumimoji="0" lang="es-MX"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12" name="Rectángulo 211">
            <a:extLst>
              <a:ext uri="{FF2B5EF4-FFF2-40B4-BE49-F238E27FC236}">
                <a16:creationId xmlns="" xmlns:a16="http://schemas.microsoft.com/office/drawing/2014/main" id="{3E2736BB-6B84-FF7B-BC60-A6AF482463F0}"/>
              </a:ext>
            </a:extLst>
          </p:cNvPr>
          <p:cNvSpPr/>
          <p:nvPr/>
        </p:nvSpPr>
        <p:spPr>
          <a:xfrm>
            <a:off x="6297429" y="4813160"/>
            <a:ext cx="5262331" cy="25873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BANDAS CRIMINALES DESARTICULADAS</a:t>
            </a:r>
          </a:p>
        </p:txBody>
      </p:sp>
      <p:sp>
        <p:nvSpPr>
          <p:cNvPr id="213" name="Rectángulo 212">
            <a:extLst>
              <a:ext uri="{FF2B5EF4-FFF2-40B4-BE49-F238E27FC236}">
                <a16:creationId xmlns="" xmlns:a16="http://schemas.microsoft.com/office/drawing/2014/main" id="{DB7BFE5D-3706-50D6-8936-E3941C2F916E}"/>
              </a:ext>
            </a:extLst>
          </p:cNvPr>
          <p:cNvSpPr/>
          <p:nvPr/>
        </p:nvSpPr>
        <p:spPr>
          <a:xfrm>
            <a:off x="5998009" y="941534"/>
            <a:ext cx="58181" cy="572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14" name="Imagen 213">
            <a:extLst>
              <a:ext uri="{FF2B5EF4-FFF2-40B4-BE49-F238E27FC236}">
                <a16:creationId xmlns="" xmlns:a16="http://schemas.microsoft.com/office/drawing/2014/main" id="{EFFE742E-B862-ED5E-5FC5-633BBE5DC120}"/>
              </a:ext>
            </a:extLst>
          </p:cNvPr>
          <p:cNvPicPr>
            <a:picLocks noChangeAspect="1"/>
          </p:cNvPicPr>
          <p:nvPr/>
        </p:nvPicPr>
        <p:blipFill>
          <a:blip r:embed="rId2"/>
          <a:stretch>
            <a:fillRect/>
          </a:stretch>
        </p:blipFill>
        <p:spPr>
          <a:xfrm>
            <a:off x="11403165" y="120930"/>
            <a:ext cx="646839" cy="760875"/>
          </a:xfrm>
          <a:prstGeom prst="rect">
            <a:avLst/>
          </a:prstGeom>
        </p:spPr>
      </p:pic>
      <p:sp>
        <p:nvSpPr>
          <p:cNvPr id="6" name="CuadroTexto 5">
            <a:extLst>
              <a:ext uri="{FF2B5EF4-FFF2-40B4-BE49-F238E27FC236}">
                <a16:creationId xmlns="" xmlns:a16="http://schemas.microsoft.com/office/drawing/2014/main" id="{024147B4-5F3C-1DF7-AF1C-BF8B95B6780F}"/>
              </a:ext>
            </a:extLst>
          </p:cNvPr>
          <p:cNvSpPr txBox="1"/>
          <p:nvPr/>
        </p:nvSpPr>
        <p:spPr>
          <a:xfrm>
            <a:off x="1014473" y="2476852"/>
            <a:ext cx="45807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entury Gothic"/>
                <a:ea typeface="+mn-ea"/>
                <a:cs typeface="+mn-cs"/>
              </a:rPr>
              <a:t>2020                          2021                             2022</a:t>
            </a:r>
            <a:endParaRPr kumimoji="0" lang="es-MX" sz="1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 name="CuadroTexto 7">
            <a:extLst>
              <a:ext uri="{FF2B5EF4-FFF2-40B4-BE49-F238E27FC236}">
                <a16:creationId xmlns="" xmlns:a16="http://schemas.microsoft.com/office/drawing/2014/main" id="{396B3AC2-064F-FA7C-D2B5-ADD3D3FFB3D5}"/>
              </a:ext>
            </a:extLst>
          </p:cNvPr>
          <p:cNvSpPr txBox="1"/>
          <p:nvPr/>
        </p:nvSpPr>
        <p:spPr>
          <a:xfrm>
            <a:off x="903145" y="4558626"/>
            <a:ext cx="45807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entury Gothic"/>
                <a:ea typeface="+mn-ea"/>
                <a:cs typeface="+mn-cs"/>
              </a:rPr>
              <a:t>2020                          2021                             2022</a:t>
            </a:r>
            <a:endParaRPr kumimoji="0" lang="es-MX" sz="1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CuadroTexto 10">
            <a:extLst>
              <a:ext uri="{FF2B5EF4-FFF2-40B4-BE49-F238E27FC236}">
                <a16:creationId xmlns="" xmlns:a16="http://schemas.microsoft.com/office/drawing/2014/main" id="{059857AE-1C0E-6573-F0CA-AC1DAF801B9A}"/>
              </a:ext>
            </a:extLst>
          </p:cNvPr>
          <p:cNvSpPr txBox="1"/>
          <p:nvPr/>
        </p:nvSpPr>
        <p:spPr>
          <a:xfrm>
            <a:off x="1054720" y="6562875"/>
            <a:ext cx="45807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entury Gothic"/>
                <a:ea typeface="+mn-ea"/>
                <a:cs typeface="+mn-cs"/>
              </a:rPr>
              <a:t>2020                          2021                             2022</a:t>
            </a:r>
            <a:endParaRPr kumimoji="0" lang="es-MX" sz="1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CuadroTexto 11">
            <a:extLst>
              <a:ext uri="{FF2B5EF4-FFF2-40B4-BE49-F238E27FC236}">
                <a16:creationId xmlns="" xmlns:a16="http://schemas.microsoft.com/office/drawing/2014/main" id="{8BCFBB24-9150-DCAD-5A59-B8F2611194B0}"/>
              </a:ext>
            </a:extLst>
          </p:cNvPr>
          <p:cNvSpPr txBox="1"/>
          <p:nvPr/>
        </p:nvSpPr>
        <p:spPr>
          <a:xfrm>
            <a:off x="6743046" y="2477979"/>
            <a:ext cx="45807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entury Gothic"/>
                <a:ea typeface="+mn-ea"/>
                <a:cs typeface="+mn-cs"/>
              </a:rPr>
              <a:t>2020                              2021                             2022</a:t>
            </a:r>
            <a:endParaRPr kumimoji="0" lang="es-MX" sz="1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 name="CuadroTexto 17">
            <a:extLst>
              <a:ext uri="{FF2B5EF4-FFF2-40B4-BE49-F238E27FC236}">
                <a16:creationId xmlns="" xmlns:a16="http://schemas.microsoft.com/office/drawing/2014/main" id="{07AE3090-50DC-4C8E-E26A-E877719A4ED0}"/>
              </a:ext>
            </a:extLst>
          </p:cNvPr>
          <p:cNvSpPr txBox="1"/>
          <p:nvPr/>
        </p:nvSpPr>
        <p:spPr>
          <a:xfrm>
            <a:off x="6743046" y="4559827"/>
            <a:ext cx="45807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entury Gothic"/>
                <a:ea typeface="+mn-ea"/>
                <a:cs typeface="+mn-cs"/>
              </a:rPr>
              <a:t>2020                              2021                             2022</a:t>
            </a:r>
            <a:endParaRPr kumimoji="0" lang="es-MX" sz="1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9" name="CuadroTexto 18">
            <a:extLst>
              <a:ext uri="{FF2B5EF4-FFF2-40B4-BE49-F238E27FC236}">
                <a16:creationId xmlns="" xmlns:a16="http://schemas.microsoft.com/office/drawing/2014/main" id="{09DEA1AB-83E0-2032-A33B-1FE6B2115E71}"/>
              </a:ext>
            </a:extLst>
          </p:cNvPr>
          <p:cNvSpPr txBox="1"/>
          <p:nvPr/>
        </p:nvSpPr>
        <p:spPr>
          <a:xfrm>
            <a:off x="6876722" y="6552403"/>
            <a:ext cx="45807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Century Gothic"/>
                <a:ea typeface="+mn-ea"/>
                <a:cs typeface="+mn-cs"/>
              </a:rPr>
              <a:t>2020                              2021                             2022</a:t>
            </a:r>
            <a:endParaRPr kumimoji="0" lang="es-MX" sz="1400" b="1" i="0" u="none" strike="noStrike" kern="1200" cap="none" spc="0" normalizeH="0" baseline="0" noProof="0" dirty="0">
              <a:ln>
                <a:noFill/>
              </a:ln>
              <a:solidFill>
                <a:prstClr val="black"/>
              </a:solidFill>
              <a:effectLst/>
              <a:uLnTx/>
              <a:uFillTx/>
              <a:latin typeface="Century Gothic"/>
              <a:ea typeface="+mn-ea"/>
              <a:cs typeface="+mn-cs"/>
            </a:endParaRPr>
          </a:p>
        </p:txBody>
      </p:sp>
      <p:cxnSp>
        <p:nvCxnSpPr>
          <p:cNvPr id="21" name="Conector recto 20">
            <a:extLst>
              <a:ext uri="{FF2B5EF4-FFF2-40B4-BE49-F238E27FC236}">
                <a16:creationId xmlns="" xmlns:a16="http://schemas.microsoft.com/office/drawing/2014/main" id="{9F8A77DA-E636-8CA2-1BBC-94AC84C25A02}"/>
              </a:ext>
            </a:extLst>
          </p:cNvPr>
          <p:cNvCxnSpPr/>
          <p:nvPr/>
        </p:nvCxnSpPr>
        <p:spPr>
          <a:xfrm>
            <a:off x="2253757" y="1327955"/>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 xmlns:a16="http://schemas.microsoft.com/office/drawing/2014/main" id="{28E10F9D-3A11-15F6-65E8-E503EFDE98D7}"/>
              </a:ext>
            </a:extLst>
          </p:cNvPr>
          <p:cNvCxnSpPr/>
          <p:nvPr/>
        </p:nvCxnSpPr>
        <p:spPr>
          <a:xfrm>
            <a:off x="2230156" y="3327516"/>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 xmlns:a16="http://schemas.microsoft.com/office/drawing/2014/main" id="{E9316218-EB52-37F2-5D3A-C838BB6CAFBA}"/>
              </a:ext>
            </a:extLst>
          </p:cNvPr>
          <p:cNvCxnSpPr/>
          <p:nvPr/>
        </p:nvCxnSpPr>
        <p:spPr>
          <a:xfrm>
            <a:off x="2219960" y="5340825"/>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 xmlns:a16="http://schemas.microsoft.com/office/drawing/2014/main" id="{A18F68A4-02F8-78D4-D73A-11FC296436F6}"/>
              </a:ext>
            </a:extLst>
          </p:cNvPr>
          <p:cNvCxnSpPr/>
          <p:nvPr/>
        </p:nvCxnSpPr>
        <p:spPr>
          <a:xfrm>
            <a:off x="4055450" y="1333704"/>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 xmlns:a16="http://schemas.microsoft.com/office/drawing/2014/main" id="{A3C73AF3-DD7E-A907-8270-F31EADE97FD4}"/>
              </a:ext>
            </a:extLst>
          </p:cNvPr>
          <p:cNvCxnSpPr/>
          <p:nvPr/>
        </p:nvCxnSpPr>
        <p:spPr>
          <a:xfrm>
            <a:off x="4065574" y="3374803"/>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 xmlns:a16="http://schemas.microsoft.com/office/drawing/2014/main" id="{FDD27827-0C39-99B8-DC7C-A5D654573842}"/>
              </a:ext>
            </a:extLst>
          </p:cNvPr>
          <p:cNvCxnSpPr/>
          <p:nvPr/>
        </p:nvCxnSpPr>
        <p:spPr>
          <a:xfrm>
            <a:off x="4009541" y="5340825"/>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 xmlns:a16="http://schemas.microsoft.com/office/drawing/2014/main" id="{AED418E3-CE43-27EB-0898-CDBCDADA870E}"/>
              </a:ext>
            </a:extLst>
          </p:cNvPr>
          <p:cNvCxnSpPr/>
          <p:nvPr/>
        </p:nvCxnSpPr>
        <p:spPr>
          <a:xfrm>
            <a:off x="8139918" y="1298295"/>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 xmlns:a16="http://schemas.microsoft.com/office/drawing/2014/main" id="{94E66C42-2757-1618-C4A8-E5829BB5DDF1}"/>
              </a:ext>
            </a:extLst>
          </p:cNvPr>
          <p:cNvCxnSpPr/>
          <p:nvPr/>
        </p:nvCxnSpPr>
        <p:spPr>
          <a:xfrm>
            <a:off x="9897294" y="1349376"/>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 xmlns:a16="http://schemas.microsoft.com/office/drawing/2014/main" id="{86C4FCA9-01C7-5F5D-1693-7D1F983B9F9A}"/>
              </a:ext>
            </a:extLst>
          </p:cNvPr>
          <p:cNvCxnSpPr/>
          <p:nvPr/>
        </p:nvCxnSpPr>
        <p:spPr>
          <a:xfrm>
            <a:off x="8124781" y="3337321"/>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 xmlns:a16="http://schemas.microsoft.com/office/drawing/2014/main" id="{A7AAFB0D-6C36-A81D-87F9-65BD9735681B}"/>
              </a:ext>
            </a:extLst>
          </p:cNvPr>
          <p:cNvCxnSpPr/>
          <p:nvPr/>
        </p:nvCxnSpPr>
        <p:spPr>
          <a:xfrm>
            <a:off x="9913527" y="3315697"/>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 xmlns:a16="http://schemas.microsoft.com/office/drawing/2014/main" id="{B85D90D5-9FC8-8B7C-7114-FF5EADF37BEE}"/>
              </a:ext>
            </a:extLst>
          </p:cNvPr>
          <p:cNvCxnSpPr/>
          <p:nvPr/>
        </p:nvCxnSpPr>
        <p:spPr>
          <a:xfrm>
            <a:off x="8076274" y="5348553"/>
            <a:ext cx="0" cy="127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 xmlns:a16="http://schemas.microsoft.com/office/drawing/2014/main" id="{E5659408-1732-5519-6A3E-DDD0E1598F9A}"/>
              </a:ext>
            </a:extLst>
          </p:cNvPr>
          <p:cNvCxnSpPr/>
          <p:nvPr/>
        </p:nvCxnSpPr>
        <p:spPr>
          <a:xfrm>
            <a:off x="9897294" y="5274873"/>
            <a:ext cx="0" cy="12738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9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upo 140"/>
          <p:cNvGrpSpPr/>
          <p:nvPr/>
        </p:nvGrpSpPr>
        <p:grpSpPr>
          <a:xfrm>
            <a:off x="973666" y="933245"/>
            <a:ext cx="10202333" cy="151107"/>
            <a:chOff x="65929" y="923451"/>
            <a:chExt cx="5529240" cy="372163"/>
          </a:xfrm>
        </p:grpSpPr>
        <p:sp>
          <p:nvSpPr>
            <p:cNvPr id="142" name="Rectángulo: esquinas redondeadas 51">
              <a:extLst>
                <a:ext uri="{FF2B5EF4-FFF2-40B4-BE49-F238E27FC236}">
                  <a16:creationId xmlns="" xmlns:a16="http://schemas.microsoft.com/office/drawing/2014/main" id="{7BE131A7-41EB-4766-B03B-BB58CDF513F3}"/>
                </a:ext>
              </a:extLst>
            </p:cNvPr>
            <p:cNvSpPr/>
            <p:nvPr/>
          </p:nvSpPr>
          <p:spPr>
            <a:xfrm>
              <a:off x="65929" y="923451"/>
              <a:ext cx="5529240" cy="29959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3" name="CuadroTexto 142">
              <a:extLst>
                <a:ext uri="{FF2B5EF4-FFF2-40B4-BE49-F238E27FC236}">
                  <a16:creationId xmlns="" xmlns:a16="http://schemas.microsoft.com/office/drawing/2014/main" id="{E2E375AC-D1CC-4C4D-82A4-ED327997D3F4}"/>
                </a:ext>
              </a:extLst>
            </p:cNvPr>
            <p:cNvSpPr txBox="1"/>
            <p:nvPr/>
          </p:nvSpPr>
          <p:spPr>
            <a:xfrm>
              <a:off x="522469" y="957060"/>
              <a:ext cx="47127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sp>
        <p:nvSpPr>
          <p:cNvPr id="2" name="AutoShape 6" descr="Pucallpa: Capturan a hombre que intentaba estafar bajo el &quot;Cuento de  Cascada&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AutoShape 8" descr="Pucallpa: Capturan a hombre que intentaba estafar bajo el &quot;Cuento de  Cascada&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AutoShape 16" descr="Tráficos ilícitos y crimen organizad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AutoShape 18" descr="Tráficos ilícitos y crimen organizad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Rectángulo 9">
            <a:extLst>
              <a:ext uri="{FF2B5EF4-FFF2-40B4-BE49-F238E27FC236}">
                <a16:creationId xmlns="" xmlns:a16="http://schemas.microsoft.com/office/drawing/2014/main" id="{44EC2263-914D-7A04-B91E-D7B151FEEF48}"/>
              </a:ext>
            </a:extLst>
          </p:cNvPr>
          <p:cNvSpPr/>
          <p:nvPr/>
        </p:nvSpPr>
        <p:spPr>
          <a:xfrm>
            <a:off x="0" y="0"/>
            <a:ext cx="497527" cy="7518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 name="Imagen 11">
            <a:extLst>
              <a:ext uri="{FF2B5EF4-FFF2-40B4-BE49-F238E27FC236}">
                <a16:creationId xmlns="" xmlns:a16="http://schemas.microsoft.com/office/drawing/2014/main" id="{03068176-F3FC-6CD1-0161-D66FAF84DBF5}"/>
              </a:ext>
            </a:extLst>
          </p:cNvPr>
          <p:cNvPicPr>
            <a:picLocks noChangeAspect="1"/>
          </p:cNvPicPr>
          <p:nvPr/>
        </p:nvPicPr>
        <p:blipFill>
          <a:blip r:embed="rId2"/>
          <a:stretch>
            <a:fillRect/>
          </a:stretch>
        </p:blipFill>
        <p:spPr>
          <a:xfrm>
            <a:off x="78234" y="145916"/>
            <a:ext cx="801876" cy="943244"/>
          </a:xfrm>
          <a:prstGeom prst="rect">
            <a:avLst/>
          </a:prstGeom>
        </p:spPr>
      </p:pic>
      <p:sp>
        <p:nvSpPr>
          <p:cNvPr id="6" name="CuadroTexto 6">
            <a:extLst>
              <a:ext uri="{FF2B5EF4-FFF2-40B4-BE49-F238E27FC236}">
                <a16:creationId xmlns="" xmlns:a16="http://schemas.microsoft.com/office/drawing/2014/main" id="{A427E5C9-8A89-B410-D6BE-C44B59D87C43}"/>
              </a:ext>
            </a:extLst>
          </p:cNvPr>
          <p:cNvSpPr txBox="1"/>
          <p:nvPr/>
        </p:nvSpPr>
        <p:spPr>
          <a:xfrm>
            <a:off x="407344" y="126259"/>
            <a:ext cx="11171881" cy="830997"/>
          </a:xfrm>
          <a:prstGeom prst="rect">
            <a:avLst/>
          </a:prstGeom>
          <a:noFill/>
        </p:spPr>
        <p:txBody>
          <a:bodyPr wrap="square">
            <a:spAutoFit/>
          </a:bodyPr>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sym typeface="Symbol" panose="05050102010706020507" pitchFamily="18" charset="2"/>
              </a:rPr>
              <a:t>FORTALECIMIENTO DE LAS ESPECIALIDADES FUNCIONALES: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sym typeface="Symbol" panose="05050102010706020507" pitchFamily="18" charset="2"/>
              </a:rPr>
              <a:t>ORDEN Y SEGURIDAD E INVESTIGACIÓN CRIMINAL</a:t>
            </a:r>
            <a:endParaRPr kumimoji="0" lang="es-PE" sz="2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 name="CuadroTexto 7">
            <a:extLst>
              <a:ext uri="{FF2B5EF4-FFF2-40B4-BE49-F238E27FC236}">
                <a16:creationId xmlns="" xmlns:a16="http://schemas.microsoft.com/office/drawing/2014/main" id="{5812961F-3615-AA3C-66E7-49546649F32B}"/>
              </a:ext>
            </a:extLst>
          </p:cNvPr>
          <p:cNvSpPr txBox="1"/>
          <p:nvPr/>
        </p:nvSpPr>
        <p:spPr>
          <a:xfrm>
            <a:off x="78234" y="1430748"/>
            <a:ext cx="8519666" cy="1631216"/>
          </a:xfrm>
          <a:prstGeom prst="rect">
            <a:avLst/>
          </a:prstGeom>
          <a:noFill/>
        </p:spPr>
        <p:txBody>
          <a:bodyPr wrap="square">
            <a:spAutoFit/>
          </a:bodyPr>
          <a:lstStyle/>
          <a:p>
            <a:pPr marL="457200" marR="0" lvl="1" indent="0" algn="l" defTabSz="914400" rtl="0" eaLnBrk="1" fontAlgn="auto" latinLnBrk="0" hangingPunct="1">
              <a:lnSpc>
                <a:spcPct val="100000"/>
              </a:lnSpc>
              <a:spcBef>
                <a:spcPts val="6"/>
              </a:spcBef>
              <a:spcAft>
                <a:spcPts val="600"/>
              </a:spcAft>
              <a:buClrTx/>
              <a:buSzTx/>
              <a:buFontTx/>
              <a:buNone/>
              <a:tabLst>
                <a:tab pos="1835098" algn="l"/>
                <a:tab pos="1835880" algn="l"/>
              </a:tabLst>
              <a:defRPr/>
            </a:pPr>
            <a:r>
              <a:rPr kumimoji="0" lang="es-MX" sz="2000" b="1" i="0" u="none" strike="noStrike" kern="1200" cap="none" spc="-43" normalizeH="0" baseline="0" noProof="0" dirty="0">
                <a:ln>
                  <a:noFill/>
                </a:ln>
                <a:solidFill>
                  <a:srgbClr val="1B5552"/>
                </a:solidFill>
                <a:effectLst/>
                <a:uLnTx/>
                <a:uFillTx/>
                <a:latin typeface="Century Gothic"/>
                <a:ea typeface="Microsoft Sans Serif" panose="020B0604020202020204" pitchFamily="34" charset="0"/>
                <a:cs typeface="Microsoft Sans Serif" panose="020B0604020202020204" pitchFamily="34" charset="0"/>
              </a:rPr>
              <a:t>DESDE LA PERSPECTIVA DE CAPACITACIÓN</a:t>
            </a:r>
            <a:r>
              <a:rPr kumimoji="0" lang="es-MX" sz="2400" b="1" i="0" u="none" strike="noStrike" kern="1200" cap="none" spc="-43" normalizeH="0" baseline="0" noProof="0" dirty="0">
                <a:ln>
                  <a:noFill/>
                </a:ln>
                <a:solidFill>
                  <a:srgbClr val="1B5552"/>
                </a:solidFill>
                <a:effectLst/>
                <a:uLnTx/>
                <a:uFillTx/>
                <a:latin typeface="Century Gothic"/>
                <a:ea typeface="Microsoft Sans Serif" panose="020B0604020202020204" pitchFamily="34" charset="0"/>
                <a:cs typeface="Microsoft Sans Serif" panose="020B0604020202020204" pitchFamily="34" charset="0"/>
              </a:rPr>
              <a:t>.</a:t>
            </a:r>
            <a:endPar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endParaRPr>
          </a:p>
          <a:p>
            <a:pPr marL="742950" marR="0" lvl="1"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tab pos="771789" algn="l"/>
                <a:tab pos="1834708" algn="l"/>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CURSOS DE PERFECCIONAMIENTO, CAPACITACIÓN Y FORMACIÓN.</a:t>
            </a:r>
          </a:p>
          <a:p>
            <a:pPr marL="742950" marR="0" lvl="1"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tab pos="771789" algn="l"/>
                <a:tab pos="1834708" algn="l"/>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DIPLOMADO DE POSGRADO DESDE LA PERSPECTIVA DE LA CAPACITACIÓN</a:t>
            </a:r>
          </a:p>
          <a:p>
            <a:pPr marL="742950" marR="0" lvl="1"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tab pos="771789" algn="l"/>
                <a:tab pos="1834708" algn="l"/>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EN LA </a:t>
            </a:r>
            <a:r>
              <a:rPr kumimoji="0" lang="es-PE" sz="1400" b="1"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ESPECIALIDAD DE ORDEN Y SEGURIDAD; INVESTIGACIÓN CRIMINAL;</a:t>
            </a: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 INTELIGENCIA Y CRIMINALÍSTICA.</a:t>
            </a:r>
            <a:r>
              <a:rPr kumimoji="0" lang="es-ES" sz="1400" b="1" i="0" u="none" strike="noStrike" kern="1200" cap="none" spc="0" normalizeH="0" baseline="0" noProof="0" dirty="0">
                <a:ln>
                  <a:noFill/>
                </a:ln>
                <a:solidFill>
                  <a:srgbClr val="1B5552"/>
                </a:solidFill>
                <a:effectLst/>
                <a:uLnTx/>
                <a:uFillTx/>
                <a:latin typeface="Century Gothic"/>
                <a:ea typeface="Microsoft Sans Serif" panose="020B0604020202020204" pitchFamily="34" charset="0"/>
                <a:cs typeface="Microsoft Sans Serif" panose="020B0604020202020204" pitchFamily="34" charset="0"/>
              </a:rPr>
              <a:t> </a:t>
            </a:r>
            <a:endParaRPr kumimoji="0" lang="es-PE" sz="1400" b="0" i="0" u="none" strike="noStrike" kern="1200" cap="none" spc="0" normalizeH="0" baseline="0" noProof="0" dirty="0">
              <a:ln>
                <a:noFill/>
              </a:ln>
              <a:solidFill>
                <a:srgbClr val="1B5552"/>
              </a:solidFill>
              <a:effectLst/>
              <a:uLnTx/>
              <a:uFillTx/>
              <a:latin typeface="Century Gothic"/>
              <a:ea typeface="Microsoft Sans Serif" panose="020B0604020202020204" pitchFamily="34" charset="0"/>
              <a:cs typeface="+mn-cs"/>
            </a:endParaRPr>
          </a:p>
        </p:txBody>
      </p:sp>
      <p:sp>
        <p:nvSpPr>
          <p:cNvPr id="9" name="CuadroTexto 8">
            <a:extLst>
              <a:ext uri="{FF2B5EF4-FFF2-40B4-BE49-F238E27FC236}">
                <a16:creationId xmlns="" xmlns:a16="http://schemas.microsoft.com/office/drawing/2014/main" id="{556902A5-1878-D0B6-3049-914C7AA030E4}"/>
              </a:ext>
            </a:extLst>
          </p:cNvPr>
          <p:cNvSpPr txBox="1"/>
          <p:nvPr/>
        </p:nvSpPr>
        <p:spPr>
          <a:xfrm>
            <a:off x="0" y="4964217"/>
            <a:ext cx="8519666" cy="1492716"/>
          </a:xfrm>
          <a:prstGeom prst="rect">
            <a:avLst/>
          </a:prstGeom>
          <a:noFill/>
        </p:spPr>
        <p:txBody>
          <a:bodyPr wrap="square">
            <a:spAutoFit/>
          </a:bodyPr>
          <a:lstStyle/>
          <a:p>
            <a:pPr marL="457200" marR="0" lvl="1" indent="0" algn="l" defTabSz="914400" rtl="0" eaLnBrk="1" fontAlgn="auto" latinLnBrk="0" hangingPunct="1">
              <a:lnSpc>
                <a:spcPct val="100000"/>
              </a:lnSpc>
              <a:spcBef>
                <a:spcPts val="6"/>
              </a:spcBef>
              <a:spcAft>
                <a:spcPts val="600"/>
              </a:spcAft>
              <a:buClrTx/>
              <a:buSzTx/>
              <a:buFontTx/>
              <a:buNone/>
              <a:tabLst>
                <a:tab pos="1835098" algn="l"/>
                <a:tab pos="1835880" algn="l"/>
              </a:tabLst>
              <a:defRPr/>
            </a:pPr>
            <a:r>
              <a:rPr kumimoji="0" lang="es-MX" sz="2000" b="1" i="0" u="none" strike="noStrike" kern="1200" cap="none" spc="-43" normalizeH="0" baseline="0" noProof="0" dirty="0">
                <a:ln>
                  <a:noFill/>
                </a:ln>
                <a:solidFill>
                  <a:srgbClr val="1B5552"/>
                </a:solidFill>
                <a:effectLst/>
                <a:uLnTx/>
                <a:uFillTx/>
                <a:latin typeface="Century Gothic"/>
                <a:ea typeface="Microsoft Sans Serif" panose="020B0604020202020204" pitchFamily="34" charset="0"/>
                <a:cs typeface="Microsoft Sans Serif" panose="020B0604020202020204" pitchFamily="34" charset="0"/>
              </a:rPr>
              <a:t>FORTALECIMIENTO DE LA ESPECIALIDAD FUNCIONAL.</a:t>
            </a:r>
            <a:endParaRPr kumimoji="0" lang="es-PE" sz="1400" b="0" i="0" u="none" strike="noStrike" kern="1200" cap="none" spc="0" normalizeH="0" baseline="0" noProof="0" dirty="0">
              <a:ln>
                <a:noFill/>
              </a:ln>
              <a:solidFill>
                <a:prstClr val="black"/>
              </a:solidFill>
              <a:effectLst/>
              <a:uLnTx/>
              <a:uFillTx/>
              <a:latin typeface="Century Gothic"/>
              <a:ea typeface="+mn-ea"/>
              <a:cs typeface="+mn-cs"/>
            </a:endParaRPr>
          </a:p>
          <a:p>
            <a:pPr marL="742950" marR="0" lvl="1"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tab pos="771789" algn="l"/>
                <a:tab pos="1834708" algn="l"/>
              </a:tabLst>
              <a:defRPr/>
            </a:pPr>
            <a:r>
              <a:rPr kumimoji="0" lang="es-PE" sz="1400" b="0" i="0" u="none" strike="noStrike" kern="1200" cap="none" spc="0" normalizeH="0" baseline="0" noProof="0" dirty="0">
                <a:ln>
                  <a:noFill/>
                </a:ln>
                <a:solidFill>
                  <a:prstClr val="black"/>
                </a:solidFill>
                <a:effectLst/>
                <a:uLnTx/>
                <a:uFillTx/>
                <a:latin typeface="Century Gothic"/>
                <a:ea typeface="+mn-ea"/>
                <a:cs typeface="+mn-cs"/>
              </a:rPr>
              <a:t>MEDIANTE LEY Nº 31570, SE FORTALECE LA ESPECIALIDAD DE INVESTIGACIÓN CRIMINAL Con dedicación exclusiva de su personal.</a:t>
            </a:r>
          </a:p>
          <a:p>
            <a:pPr marL="742950" marR="0" lvl="1"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tab pos="771789" algn="l"/>
                <a:tab pos="1834708" algn="l"/>
              </a:tabLst>
              <a:defRPr/>
            </a:pPr>
            <a:r>
              <a:rPr kumimoji="0" lang="es-PE" sz="1400" b="0" i="0" u="none" strike="noStrike" kern="1200" cap="none" spc="0" normalizeH="0" baseline="0" noProof="0" dirty="0">
                <a:ln>
                  <a:noFill/>
                </a:ln>
                <a:solidFill>
                  <a:prstClr val="black"/>
                </a:solidFill>
                <a:effectLst/>
                <a:uLnTx/>
                <a:uFillTx/>
                <a:latin typeface="Century Gothic"/>
                <a:ea typeface="+mn-ea"/>
                <a:cs typeface="+mn-cs"/>
              </a:rPr>
              <a:t>MODIFICATORIA DE LA LEY SOBRE LA DEPENDENCIA OPERATIVA DE LA DIRNIC PNP ANTE EL ESTADO MAYOR GENERAL PNP</a:t>
            </a:r>
          </a:p>
        </p:txBody>
      </p:sp>
      <p:sp>
        <p:nvSpPr>
          <p:cNvPr id="11" name="CuadroTexto 10">
            <a:extLst>
              <a:ext uri="{FF2B5EF4-FFF2-40B4-BE49-F238E27FC236}">
                <a16:creationId xmlns="" xmlns:a16="http://schemas.microsoft.com/office/drawing/2014/main" id="{4873205B-B1A1-42C5-DA00-69EDDF9353A6}"/>
              </a:ext>
            </a:extLst>
          </p:cNvPr>
          <p:cNvSpPr txBox="1"/>
          <p:nvPr/>
        </p:nvSpPr>
        <p:spPr>
          <a:xfrm>
            <a:off x="612775" y="3202751"/>
            <a:ext cx="7985125" cy="14927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s-MX" sz="2000" b="1" i="0" u="none" strike="noStrike" kern="1200" cap="none" spc="-43" normalizeH="0" baseline="0" noProof="0" dirty="0">
                <a:ln>
                  <a:noFill/>
                </a:ln>
                <a:solidFill>
                  <a:srgbClr val="1B5552"/>
                </a:solidFill>
                <a:effectLst/>
                <a:uLnTx/>
                <a:uFillTx/>
                <a:latin typeface="Century Gothic"/>
                <a:ea typeface="Microsoft Sans Serif" panose="020B0604020202020204" pitchFamily="34" charset="0"/>
                <a:cs typeface="Microsoft Sans Serif" panose="020B0604020202020204" pitchFamily="34" charset="0"/>
              </a:rPr>
              <a:t>DESDE LA PERPECTIVA OPERACIONAL.</a:t>
            </a:r>
            <a:endParaRPr kumimoji="0" lang="es-PE" sz="14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1"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tab pos="771789" algn="l"/>
                <a:tab pos="1834708" algn="l"/>
              </a:tabLst>
              <a:defRPr/>
            </a:pPr>
            <a:r>
              <a:rPr kumimoji="0" lang="es-PE" sz="1400" b="0" i="0" u="none" strike="noStrike" kern="1200" cap="none" spc="0" normalizeH="0" baseline="0" noProof="0" dirty="0">
                <a:ln>
                  <a:noFill/>
                </a:ln>
                <a:solidFill>
                  <a:prstClr val="black"/>
                </a:solidFill>
                <a:effectLst/>
                <a:uLnTx/>
                <a:uFillTx/>
                <a:latin typeface="Century Gothic"/>
                <a:ea typeface="+mn-ea"/>
                <a:cs typeface="+mn-cs"/>
              </a:rPr>
              <a:t>FORTALECIMIENTO DE LAS CAPACIDADES PROFESIONALES DEL PERSONAL DE LAS UNIDADES ESPECIALIZADAS DE INVESTIGACIÓN CRIMINAL.</a:t>
            </a:r>
          </a:p>
          <a:p>
            <a:pPr marL="285750" marR="0" lvl="1" indent="-285750"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tab pos="771789" algn="l"/>
                <a:tab pos="1834708" algn="l"/>
              </a:tabLst>
              <a:defRPr/>
            </a:pPr>
            <a:r>
              <a:rPr kumimoji="0" lang="es-PE" sz="1400" b="0" i="0" u="none" strike="noStrike" kern="1200" cap="none" spc="0" normalizeH="0" baseline="0" noProof="0" dirty="0">
                <a:ln>
                  <a:noFill/>
                </a:ln>
                <a:solidFill>
                  <a:prstClr val="black"/>
                </a:solidFill>
                <a:effectLst/>
                <a:uLnTx/>
                <a:uFillTx/>
                <a:latin typeface="Century Gothic"/>
                <a:ea typeface="+mn-ea"/>
                <a:cs typeface="+mn-cs"/>
              </a:rPr>
              <a:t>CREACIÓN DEL INSTITUTO DE INVESTIGACIÓN CRIMINAL, ENERO A LA FECHA 1,040 CAPACITADOS A NIVEL NACIONAL CON PROYECCIÓN A 1,500 AL FINALIZAR EL AÑO.</a:t>
            </a:r>
          </a:p>
        </p:txBody>
      </p:sp>
      <p:sp>
        <p:nvSpPr>
          <p:cNvPr id="13" name="6 Rectángulo">
            <a:extLst>
              <a:ext uri="{FF2B5EF4-FFF2-40B4-BE49-F238E27FC236}">
                <a16:creationId xmlns="" xmlns:a16="http://schemas.microsoft.com/office/drawing/2014/main" id="{496D04B0-49F6-0D92-379A-1A840134A4F2}"/>
              </a:ext>
            </a:extLst>
          </p:cNvPr>
          <p:cNvSpPr/>
          <p:nvPr/>
        </p:nvSpPr>
        <p:spPr>
          <a:xfrm>
            <a:off x="-965" y="7239885"/>
            <a:ext cx="3881334" cy="407505"/>
          </a:xfrm>
          <a:prstGeom prst="rect">
            <a:avLst/>
          </a:prstGeom>
          <a:solidFill>
            <a:srgbClr val="1B5552"/>
          </a:solidFill>
          <a:ln>
            <a:solidFill>
              <a:srgbClr val="1B55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1" i="0" u="none" strike="noStrike" kern="1200" cap="none" spc="0" normalizeH="0" baseline="0" noProof="0" dirty="0">
                <a:ln>
                  <a:noFill/>
                </a:ln>
                <a:solidFill>
                  <a:prstClr val="white"/>
                </a:solidFill>
                <a:effectLst/>
                <a:uLnTx/>
                <a:uFillTx/>
                <a:latin typeface="Century Gothic"/>
                <a:ea typeface="+mn-ea"/>
                <a:cs typeface="+mn-cs"/>
              </a:rPr>
              <a:t>COMANDANCIA GENERAL PNP</a:t>
            </a:r>
          </a:p>
        </p:txBody>
      </p:sp>
      <p:pic>
        <p:nvPicPr>
          <p:cNvPr id="14" name="Imagen 13">
            <a:extLst>
              <a:ext uri="{FF2B5EF4-FFF2-40B4-BE49-F238E27FC236}">
                <a16:creationId xmlns="" xmlns:a16="http://schemas.microsoft.com/office/drawing/2014/main" id="{ADCFD6E4-44BB-DBD2-0D84-4C5EB074A8D0}"/>
              </a:ext>
            </a:extLst>
          </p:cNvPr>
          <p:cNvPicPr>
            <a:picLocks noChangeAspect="1"/>
          </p:cNvPicPr>
          <p:nvPr/>
        </p:nvPicPr>
        <p:blipFill>
          <a:blip r:embed="rId3"/>
          <a:stretch>
            <a:fillRect/>
          </a:stretch>
        </p:blipFill>
        <p:spPr>
          <a:xfrm>
            <a:off x="8985379" y="1425823"/>
            <a:ext cx="2309932" cy="1449684"/>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 xmlns:a16="http://schemas.microsoft.com/office/drawing/2014/main" id="{AA1E51A4-16D3-2DA5-A260-DCF1050351A1}"/>
              </a:ext>
            </a:extLst>
          </p:cNvPr>
          <p:cNvPicPr>
            <a:picLocks noChangeAspect="1"/>
          </p:cNvPicPr>
          <p:nvPr/>
        </p:nvPicPr>
        <p:blipFill>
          <a:blip r:embed="rId4"/>
          <a:stretch>
            <a:fillRect/>
          </a:stretch>
        </p:blipFill>
        <p:spPr>
          <a:xfrm>
            <a:off x="8985381" y="3195529"/>
            <a:ext cx="2309930" cy="1449684"/>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 xmlns:a16="http://schemas.microsoft.com/office/drawing/2014/main" id="{2C09B201-75EE-7F18-723C-132ECA5778E4}"/>
              </a:ext>
            </a:extLst>
          </p:cNvPr>
          <p:cNvPicPr/>
          <p:nvPr/>
        </p:nvPicPr>
        <p:blipFill rotWithShape="1">
          <a:blip r:embed="rId5"/>
          <a:srcRect l="18738" t="22584" r="43454" b="19983"/>
          <a:stretch/>
        </p:blipFill>
        <p:spPr bwMode="auto">
          <a:xfrm>
            <a:off x="8985379" y="5079633"/>
            <a:ext cx="2309932" cy="126188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cxnSp>
        <p:nvCxnSpPr>
          <p:cNvPr id="18" name="Conector recto de flecha 17">
            <a:extLst>
              <a:ext uri="{FF2B5EF4-FFF2-40B4-BE49-F238E27FC236}">
                <a16:creationId xmlns="" xmlns:a16="http://schemas.microsoft.com/office/drawing/2014/main" id="{3E9032BC-5B67-7C62-7CBE-F01D9660EBD7}"/>
              </a:ext>
            </a:extLst>
          </p:cNvPr>
          <p:cNvCxnSpPr>
            <a:cxnSpLocks/>
          </p:cNvCxnSpPr>
          <p:nvPr/>
        </p:nvCxnSpPr>
        <p:spPr>
          <a:xfrm>
            <a:off x="612775" y="1892300"/>
            <a:ext cx="7870825" cy="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ector recto de flecha 19">
            <a:extLst>
              <a:ext uri="{FF2B5EF4-FFF2-40B4-BE49-F238E27FC236}">
                <a16:creationId xmlns="" xmlns:a16="http://schemas.microsoft.com/office/drawing/2014/main" id="{398ACB9A-2564-92CE-7C6F-766C01F8FAE3}"/>
              </a:ext>
            </a:extLst>
          </p:cNvPr>
          <p:cNvCxnSpPr>
            <a:cxnSpLocks/>
          </p:cNvCxnSpPr>
          <p:nvPr/>
        </p:nvCxnSpPr>
        <p:spPr>
          <a:xfrm>
            <a:off x="727075" y="3632200"/>
            <a:ext cx="7870825" cy="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ector recto de flecha 20">
            <a:extLst>
              <a:ext uri="{FF2B5EF4-FFF2-40B4-BE49-F238E27FC236}">
                <a16:creationId xmlns="" xmlns:a16="http://schemas.microsoft.com/office/drawing/2014/main" id="{DC640D14-EAFC-703B-FF90-56AEEA25653E}"/>
              </a:ext>
            </a:extLst>
          </p:cNvPr>
          <p:cNvCxnSpPr>
            <a:cxnSpLocks/>
          </p:cNvCxnSpPr>
          <p:nvPr/>
        </p:nvCxnSpPr>
        <p:spPr>
          <a:xfrm>
            <a:off x="612775" y="5372100"/>
            <a:ext cx="7870825" cy="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062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upo 140"/>
          <p:cNvGrpSpPr/>
          <p:nvPr/>
        </p:nvGrpSpPr>
        <p:grpSpPr>
          <a:xfrm>
            <a:off x="973666" y="933245"/>
            <a:ext cx="10202333" cy="151107"/>
            <a:chOff x="65929" y="923451"/>
            <a:chExt cx="5529240" cy="372163"/>
          </a:xfrm>
        </p:grpSpPr>
        <p:sp>
          <p:nvSpPr>
            <p:cNvPr id="142" name="Rectángulo: esquinas redondeadas 51">
              <a:extLst>
                <a:ext uri="{FF2B5EF4-FFF2-40B4-BE49-F238E27FC236}">
                  <a16:creationId xmlns="" xmlns:a16="http://schemas.microsoft.com/office/drawing/2014/main" id="{7BE131A7-41EB-4766-B03B-BB58CDF513F3}"/>
                </a:ext>
              </a:extLst>
            </p:cNvPr>
            <p:cNvSpPr/>
            <p:nvPr/>
          </p:nvSpPr>
          <p:spPr>
            <a:xfrm>
              <a:off x="65929" y="923451"/>
              <a:ext cx="5529240" cy="29959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3" name="CuadroTexto 142">
              <a:extLst>
                <a:ext uri="{FF2B5EF4-FFF2-40B4-BE49-F238E27FC236}">
                  <a16:creationId xmlns="" xmlns:a16="http://schemas.microsoft.com/office/drawing/2014/main" id="{E2E375AC-D1CC-4C4D-82A4-ED327997D3F4}"/>
                </a:ext>
              </a:extLst>
            </p:cNvPr>
            <p:cNvSpPr txBox="1"/>
            <p:nvPr/>
          </p:nvSpPr>
          <p:spPr>
            <a:xfrm>
              <a:off x="522469" y="957060"/>
              <a:ext cx="47127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sp>
        <p:nvSpPr>
          <p:cNvPr id="2" name="AutoShape 6" descr="Pucallpa: Capturan a hombre que intentaba estafar bajo el &quot;Cuento de  Cascada&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AutoShape 8" descr="Pucallpa: Capturan a hombre que intentaba estafar bajo el &quot;Cuento de  Cascada&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AutoShape 16" descr="Tráficos ilícitos y crimen organizad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AutoShape 18" descr="Tráficos ilícitos y crimen organizad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Rectángulo 9">
            <a:extLst>
              <a:ext uri="{FF2B5EF4-FFF2-40B4-BE49-F238E27FC236}">
                <a16:creationId xmlns="" xmlns:a16="http://schemas.microsoft.com/office/drawing/2014/main" id="{44EC2263-914D-7A04-B91E-D7B151FEEF48}"/>
              </a:ext>
            </a:extLst>
          </p:cNvPr>
          <p:cNvSpPr/>
          <p:nvPr/>
        </p:nvSpPr>
        <p:spPr>
          <a:xfrm>
            <a:off x="0" y="0"/>
            <a:ext cx="497527" cy="7518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 name="Imagen 11">
            <a:extLst>
              <a:ext uri="{FF2B5EF4-FFF2-40B4-BE49-F238E27FC236}">
                <a16:creationId xmlns="" xmlns:a16="http://schemas.microsoft.com/office/drawing/2014/main" id="{03068176-F3FC-6CD1-0161-D66FAF84DBF5}"/>
              </a:ext>
            </a:extLst>
          </p:cNvPr>
          <p:cNvPicPr>
            <a:picLocks noChangeAspect="1"/>
          </p:cNvPicPr>
          <p:nvPr/>
        </p:nvPicPr>
        <p:blipFill>
          <a:blip r:embed="rId2"/>
          <a:stretch>
            <a:fillRect/>
          </a:stretch>
        </p:blipFill>
        <p:spPr>
          <a:xfrm>
            <a:off x="78234" y="145916"/>
            <a:ext cx="801876" cy="943244"/>
          </a:xfrm>
          <a:prstGeom prst="rect">
            <a:avLst/>
          </a:prstGeom>
        </p:spPr>
      </p:pic>
      <p:sp>
        <p:nvSpPr>
          <p:cNvPr id="6" name="Rectángulo 5">
            <a:extLst>
              <a:ext uri="{FF2B5EF4-FFF2-40B4-BE49-F238E27FC236}">
                <a16:creationId xmlns="" xmlns:a16="http://schemas.microsoft.com/office/drawing/2014/main" id="{C196F165-BD71-2C26-ABE9-0773D0EEC1B7}"/>
              </a:ext>
            </a:extLst>
          </p:cNvPr>
          <p:cNvSpPr/>
          <p:nvPr/>
        </p:nvSpPr>
        <p:spPr>
          <a:xfrm>
            <a:off x="4093911" y="210612"/>
            <a:ext cx="4216219" cy="509050"/>
          </a:xfrm>
          <a:prstGeom prst="rect">
            <a:avLst/>
          </a:prstGeom>
        </p:spPr>
        <p:txBody>
          <a:bodyPr wrap="none">
            <a:spAutoFit/>
          </a:bodyPr>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708"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sym typeface="Symbol" panose="05050102010706020507" pitchFamily="18" charset="2"/>
              </a:rPr>
              <a:t>ACCIONES INMEDIATAS </a:t>
            </a:r>
            <a:endParaRPr kumimoji="0" lang="es-PE" sz="2708"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 name="CuadroTexto 7">
            <a:extLst>
              <a:ext uri="{FF2B5EF4-FFF2-40B4-BE49-F238E27FC236}">
                <a16:creationId xmlns="" xmlns:a16="http://schemas.microsoft.com/office/drawing/2014/main" id="{6651A631-8E29-080C-7922-BB4EA410F780}"/>
              </a:ext>
            </a:extLst>
          </p:cNvPr>
          <p:cNvSpPr txBox="1"/>
          <p:nvPr/>
        </p:nvSpPr>
        <p:spPr>
          <a:xfrm>
            <a:off x="335360" y="1370726"/>
            <a:ext cx="7976271" cy="26930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sym typeface="Symbol" panose="05050102010706020507" pitchFamily="18" charset="2"/>
              </a:rPr>
              <a:t>CAPTACIÓN DE 5000 JOVENES (ESPECIALMENTE LICENCIADOS DE LAS FF.AA)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100" b="0"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sym typeface="Symbol" panose="05050102010706020507" pitchFamily="18" charset="2"/>
            </a:endParaRPr>
          </a:p>
          <a:p>
            <a:pPr marL="351701" marR="0" lvl="0" indent="-351701" algn="just"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CON RCG N° 289-2022-CG PNP/ENFPP DEL 13AGO2022, SE CONVOCÓ AL PROCESO DE ADMISIÓN 2022 PROMOCIÓN 2023, A LAS ESCUELAS DE EDUCACIÓN SUPERIOR TÉCNICO PROFESIONAL DE LA PNP A NIVEL NACIONAL. </a:t>
            </a:r>
          </a:p>
          <a:p>
            <a:pPr marL="351701" marR="0" lvl="0" indent="-351701" algn="just"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SE HA PREVISTO CINCO MIL QUINIENTAS (5,500) VACANTES (5000 VARONES Y 500 MUJERES), DIVIDIDO DE ACUERDO A LAS CAPACIDADES DE CADA ESCUELA DE FORMACIÓN PNP A NIVEL NACIONAL. </a:t>
            </a:r>
          </a:p>
          <a:p>
            <a:pPr marL="351701" marR="0" lvl="0" indent="-351701" algn="just"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DE 32,915 POSTULANTES INSCRITOS, 2077 PROVIENEN DE LAS FF.AA, LOS CUALES TIENEN UNA BONIFICACIÓN DEL 20% DE LA NOTA FINAL PARA EL CUADRO DE INGRESO.</a:t>
            </a:r>
            <a:endParaRPr kumimoji="0" lang="es-ES" sz="1400" b="0"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sym typeface="Symbol" panose="05050102010706020507" pitchFamily="18" charset="2"/>
            </a:endParaRPr>
          </a:p>
        </p:txBody>
      </p:sp>
      <p:sp>
        <p:nvSpPr>
          <p:cNvPr id="11" name="CuadroTexto 10">
            <a:extLst>
              <a:ext uri="{FF2B5EF4-FFF2-40B4-BE49-F238E27FC236}">
                <a16:creationId xmlns="" xmlns:a16="http://schemas.microsoft.com/office/drawing/2014/main" id="{21D7FDDF-5B80-0C76-9712-B8989981E471}"/>
              </a:ext>
            </a:extLst>
          </p:cNvPr>
          <p:cNvSpPr txBox="1"/>
          <p:nvPr/>
        </p:nvSpPr>
        <p:spPr>
          <a:xfrm>
            <a:off x="335360" y="4323333"/>
            <a:ext cx="7887646" cy="189551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s-PE" sz="1800"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rPr>
              <a:t>CREACIÓN DE BRIGADAS ESPECIALES.</a:t>
            </a:r>
          </a:p>
          <a:p>
            <a:pPr marL="351701" marR="0" lvl="0" indent="-351701" algn="just" defTabSz="914400" rtl="0" eaLnBrk="1" fontAlgn="auto" latinLnBrk="0" hangingPunct="1">
              <a:lnSpc>
                <a:spcPct val="107000"/>
              </a:lnSpc>
              <a:spcBef>
                <a:spcPts val="0"/>
              </a:spcBef>
              <a:spcAft>
                <a:spcPts val="60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EL 04OCT22 SE PONE EN FUNCIONAMIENTO LA PRIMERA BRIGADA ESPECIAL CON 60 EFECTIVOS POLICALES Y 08 VEHÍCULOS, EN EL DISTRITO DE SAN JUAN DE LURIGANCHO, JURISDICCIÓN CON MAYOR DENSIDAD GEOGRÁFICA E ÍNDICE DE VICTIMIZACIÓN.  </a:t>
            </a:r>
          </a:p>
          <a:p>
            <a:pPr marL="351701" marR="0" lvl="0" indent="-351701" algn="just"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EN PROCESO DE IMPLEMENTACIÓN OTRAS BRIGADAS EN LOS DISTRITOS DE SAN MARTIN DE PORRES, COMAS Y VILLA EL SALVADOR.</a:t>
            </a:r>
            <a:endParaRPr kumimoji="0" lang="es-PE" sz="14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3" name="Imagen 12">
            <a:extLst>
              <a:ext uri="{FF2B5EF4-FFF2-40B4-BE49-F238E27FC236}">
                <a16:creationId xmlns="" xmlns:a16="http://schemas.microsoft.com/office/drawing/2014/main" id="{52BF984D-B26C-91D3-1F0B-537C326EA853}"/>
              </a:ext>
            </a:extLst>
          </p:cNvPr>
          <p:cNvPicPr>
            <a:picLocks noChangeAspect="1"/>
          </p:cNvPicPr>
          <p:nvPr/>
        </p:nvPicPr>
        <p:blipFill>
          <a:blip r:embed="rId3"/>
          <a:stretch>
            <a:fillRect/>
          </a:stretch>
        </p:blipFill>
        <p:spPr>
          <a:xfrm>
            <a:off x="8889958" y="1811251"/>
            <a:ext cx="2966682" cy="1974192"/>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 xmlns:a16="http://schemas.microsoft.com/office/drawing/2014/main" id="{4C596EA6-4BF2-08F7-2C14-9498CE21F658}"/>
              </a:ext>
            </a:extLst>
          </p:cNvPr>
          <p:cNvPicPr>
            <a:picLocks noChangeAspect="1"/>
          </p:cNvPicPr>
          <p:nvPr/>
        </p:nvPicPr>
        <p:blipFill>
          <a:blip r:embed="rId4"/>
          <a:stretch>
            <a:fillRect/>
          </a:stretch>
        </p:blipFill>
        <p:spPr>
          <a:xfrm>
            <a:off x="8889958" y="4452202"/>
            <a:ext cx="2966682" cy="1712493"/>
          </a:xfrm>
          <a:prstGeom prst="rect">
            <a:avLst/>
          </a:prstGeom>
          <a:ln>
            <a:noFill/>
          </a:ln>
          <a:effectLst>
            <a:outerShdw blurRad="292100" dist="139700" dir="2700000" algn="tl" rotWithShape="0">
              <a:srgbClr val="333333">
                <a:alpha val="65000"/>
              </a:srgbClr>
            </a:outerShdw>
          </a:effectLst>
        </p:spPr>
      </p:pic>
      <p:cxnSp>
        <p:nvCxnSpPr>
          <p:cNvPr id="15" name="Conector recto de flecha 14">
            <a:extLst>
              <a:ext uri="{FF2B5EF4-FFF2-40B4-BE49-F238E27FC236}">
                <a16:creationId xmlns="" xmlns:a16="http://schemas.microsoft.com/office/drawing/2014/main" id="{89F310C2-75B5-E7B8-E9DE-62CE01288AD7}"/>
              </a:ext>
            </a:extLst>
          </p:cNvPr>
          <p:cNvCxnSpPr>
            <a:cxnSpLocks/>
          </p:cNvCxnSpPr>
          <p:nvPr/>
        </p:nvCxnSpPr>
        <p:spPr>
          <a:xfrm>
            <a:off x="439305" y="2085340"/>
            <a:ext cx="7870825" cy="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 xmlns:a16="http://schemas.microsoft.com/office/drawing/2014/main" id="{AA33E6E5-4A1C-1D37-6D81-F32AC91EB30C}"/>
              </a:ext>
            </a:extLst>
          </p:cNvPr>
          <p:cNvCxnSpPr>
            <a:cxnSpLocks/>
          </p:cNvCxnSpPr>
          <p:nvPr/>
        </p:nvCxnSpPr>
        <p:spPr>
          <a:xfrm>
            <a:off x="460375" y="4696460"/>
            <a:ext cx="7870825" cy="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5710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upo 140"/>
          <p:cNvGrpSpPr/>
          <p:nvPr/>
        </p:nvGrpSpPr>
        <p:grpSpPr>
          <a:xfrm>
            <a:off x="973666" y="933245"/>
            <a:ext cx="10202333" cy="151107"/>
            <a:chOff x="65929" y="923451"/>
            <a:chExt cx="5529240" cy="372163"/>
          </a:xfrm>
        </p:grpSpPr>
        <p:sp>
          <p:nvSpPr>
            <p:cNvPr id="142" name="Rectángulo: esquinas redondeadas 51">
              <a:extLst>
                <a:ext uri="{FF2B5EF4-FFF2-40B4-BE49-F238E27FC236}">
                  <a16:creationId xmlns="" xmlns:a16="http://schemas.microsoft.com/office/drawing/2014/main" id="{7BE131A7-41EB-4766-B03B-BB58CDF513F3}"/>
                </a:ext>
              </a:extLst>
            </p:cNvPr>
            <p:cNvSpPr/>
            <p:nvPr/>
          </p:nvSpPr>
          <p:spPr>
            <a:xfrm>
              <a:off x="65929" y="923451"/>
              <a:ext cx="5529240" cy="29959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3" name="CuadroTexto 142">
              <a:extLst>
                <a:ext uri="{FF2B5EF4-FFF2-40B4-BE49-F238E27FC236}">
                  <a16:creationId xmlns="" xmlns:a16="http://schemas.microsoft.com/office/drawing/2014/main" id="{E2E375AC-D1CC-4C4D-82A4-ED327997D3F4}"/>
                </a:ext>
              </a:extLst>
            </p:cNvPr>
            <p:cNvSpPr txBox="1"/>
            <p:nvPr/>
          </p:nvSpPr>
          <p:spPr>
            <a:xfrm>
              <a:off x="522469" y="957060"/>
              <a:ext cx="47127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sp>
        <p:nvSpPr>
          <p:cNvPr id="2" name="AutoShape 6" descr="Pucallpa: Capturan a hombre que intentaba estafar bajo el &quot;Cuento de  Cascada&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AutoShape 8" descr="Pucallpa: Capturan a hombre que intentaba estafar bajo el &quot;Cuento de  Cascada&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AutoShape 16" descr="Tráficos ilícitos y crimen organizad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AutoShape 18" descr="Tráficos ilícitos y crimen organizad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Rectángulo 9">
            <a:extLst>
              <a:ext uri="{FF2B5EF4-FFF2-40B4-BE49-F238E27FC236}">
                <a16:creationId xmlns="" xmlns:a16="http://schemas.microsoft.com/office/drawing/2014/main" id="{44EC2263-914D-7A04-B91E-D7B151FEEF48}"/>
              </a:ext>
            </a:extLst>
          </p:cNvPr>
          <p:cNvSpPr/>
          <p:nvPr/>
        </p:nvSpPr>
        <p:spPr>
          <a:xfrm>
            <a:off x="0" y="0"/>
            <a:ext cx="497527" cy="7518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 name="Imagen 11">
            <a:extLst>
              <a:ext uri="{FF2B5EF4-FFF2-40B4-BE49-F238E27FC236}">
                <a16:creationId xmlns="" xmlns:a16="http://schemas.microsoft.com/office/drawing/2014/main" id="{03068176-F3FC-6CD1-0161-D66FAF84DBF5}"/>
              </a:ext>
            </a:extLst>
          </p:cNvPr>
          <p:cNvPicPr>
            <a:picLocks noChangeAspect="1"/>
          </p:cNvPicPr>
          <p:nvPr/>
        </p:nvPicPr>
        <p:blipFill>
          <a:blip r:embed="rId2"/>
          <a:stretch>
            <a:fillRect/>
          </a:stretch>
        </p:blipFill>
        <p:spPr>
          <a:xfrm>
            <a:off x="78234" y="145916"/>
            <a:ext cx="801876" cy="943244"/>
          </a:xfrm>
          <a:prstGeom prst="rect">
            <a:avLst/>
          </a:prstGeom>
        </p:spPr>
      </p:pic>
      <p:sp>
        <p:nvSpPr>
          <p:cNvPr id="6" name="Rectángulo 5">
            <a:extLst>
              <a:ext uri="{FF2B5EF4-FFF2-40B4-BE49-F238E27FC236}">
                <a16:creationId xmlns="" xmlns:a16="http://schemas.microsoft.com/office/drawing/2014/main" id="{D54DFEB1-CCB3-1222-5132-1EFE3E39FC14}"/>
              </a:ext>
            </a:extLst>
          </p:cNvPr>
          <p:cNvSpPr/>
          <p:nvPr/>
        </p:nvSpPr>
        <p:spPr>
          <a:xfrm>
            <a:off x="2244998" y="306044"/>
            <a:ext cx="8541121" cy="5090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708"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Calibri" panose="020F0502020204030204" pitchFamily="34" charset="0"/>
                <a:cs typeface="Times New Roman" panose="02020603050405020304" pitchFamily="18" charset="0"/>
              </a:rPr>
              <a:t>COORDINACIONES Y REUNIONES CON ALCALDES </a:t>
            </a:r>
            <a:endParaRPr kumimoji="0" lang="es-PE" sz="2708"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a:ea typeface="+mn-ea"/>
              <a:cs typeface="+mn-cs"/>
            </a:endParaRPr>
          </a:p>
        </p:txBody>
      </p:sp>
      <p:sp>
        <p:nvSpPr>
          <p:cNvPr id="9" name="Elipse 8">
            <a:extLst>
              <a:ext uri="{FF2B5EF4-FFF2-40B4-BE49-F238E27FC236}">
                <a16:creationId xmlns="" xmlns:a16="http://schemas.microsoft.com/office/drawing/2014/main" id="{6463CA45-2D4E-5E48-9EA4-4BBFD35DFB64}"/>
              </a:ext>
            </a:extLst>
          </p:cNvPr>
          <p:cNvSpPr/>
          <p:nvPr/>
        </p:nvSpPr>
        <p:spPr>
          <a:xfrm>
            <a:off x="4654519" y="4251036"/>
            <a:ext cx="2747108" cy="264256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CuadroTexto 10">
            <a:extLst>
              <a:ext uri="{FF2B5EF4-FFF2-40B4-BE49-F238E27FC236}">
                <a16:creationId xmlns="" xmlns:a16="http://schemas.microsoft.com/office/drawing/2014/main" id="{596E497D-E5BA-3593-BD38-08D22D026B8F}"/>
              </a:ext>
            </a:extLst>
          </p:cNvPr>
          <p:cNvSpPr txBox="1"/>
          <p:nvPr/>
        </p:nvSpPr>
        <p:spPr>
          <a:xfrm>
            <a:off x="645547" y="1296897"/>
            <a:ext cx="5907653" cy="49244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216966"/>
                </a:solidFill>
                <a:effectLst/>
                <a:uLnTx/>
                <a:uFillTx/>
                <a:latin typeface="Century Gothic"/>
                <a:ea typeface="Calibri" panose="020F0502020204030204" pitchFamily="34" charset="0"/>
                <a:cs typeface="Times New Roman" panose="02020603050405020304" pitchFamily="18" charset="0"/>
              </a:rPr>
              <a:t>DIALOGO CON LOS GOBIERNOS LOCALES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2400" b="0" i="0" u="none" strike="noStrike" kern="1200" cap="none" spc="0" normalizeH="0" baseline="0" noProof="0" dirty="0">
              <a:ln>
                <a:noFill/>
              </a:ln>
              <a:solidFill>
                <a:srgbClr val="216966"/>
              </a:solidFill>
              <a:effectLst/>
              <a:uLnTx/>
              <a:uFillTx/>
              <a:latin typeface="Century Gothic"/>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PE" sz="16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EN EL PRESENTE AÑO SE REALIZARON </a:t>
            </a:r>
            <a:r>
              <a:rPr kumimoji="0" lang="es-PE" sz="1600" b="0" i="0" u="none" strike="noStrike" kern="1200" cap="none" spc="0" normalizeH="0" baseline="0" noProof="0" dirty="0">
                <a:ln>
                  <a:noFill/>
                </a:ln>
                <a:solidFill>
                  <a:prstClr val="black"/>
                </a:solidFill>
                <a:effectLst/>
                <a:uLnTx/>
                <a:uFillTx/>
                <a:latin typeface="Century Gothic"/>
                <a:ea typeface="+mn-ea"/>
                <a:cs typeface="+mn-cs"/>
              </a:rPr>
              <a:t>12 REUNIONES CON 43 GERENTES DE SEGURIDAD CIUDADANA Y ALCALDES EN FORMA DESCENTRALIZADA A NIVEL NACIONAL DEL 30JUN AL 08 AGO 23022.</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PE" sz="16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CON LA FINALIDAD DE MEJORAR LA COORDINACION EN LAS ACTIVIDADES DE PREVENCIÓN DEL DELITO Y ARTICULAR ESFUERZOS PARA REDUCIR LAS ZONAS DE ALTA INCIDENCIA DELICTIVA GANANDO ESPACIOS PUBLICOS EN BENEFICIO DE LA POBLACIÓN.</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PE" sz="1600" b="0" i="0" u="none" strike="noStrike" kern="1200" cap="none" spc="0" normalizeH="0" baseline="0" noProof="0" dirty="0">
                <a:ln>
                  <a:noFill/>
                </a:ln>
                <a:solidFill>
                  <a:prstClr val="black"/>
                </a:solidFill>
                <a:effectLst/>
                <a:uLnTx/>
                <a:uFillTx/>
                <a:latin typeface="Century Gothic"/>
                <a:ea typeface="+mn-ea"/>
                <a:cs typeface="+mn-cs"/>
              </a:rPr>
              <a:t>SE ACORDÓ </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PE" sz="1600" b="0" i="0" u="none" strike="noStrike" kern="1200" cap="none" spc="0" normalizeH="0" baseline="0" noProof="0" dirty="0">
                <a:ln>
                  <a:noFill/>
                </a:ln>
                <a:solidFill>
                  <a:prstClr val="black"/>
                </a:solidFill>
                <a:effectLst/>
                <a:uLnTx/>
                <a:uFillTx/>
                <a:latin typeface="Century Gothic"/>
                <a:ea typeface="+mn-ea"/>
                <a:cs typeface="+mn-cs"/>
              </a:rPr>
              <a:t>INTEGRAR LAS CENTRALES DE VIDEO VIGILANCIA MUNICIPALES CON PERSONAL PNP. </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PE" sz="1600" b="0" i="0" u="none" strike="noStrike" kern="1200" cap="none" spc="0" normalizeH="0" baseline="0" noProof="0" dirty="0">
                <a:ln>
                  <a:noFill/>
                </a:ln>
                <a:solidFill>
                  <a:prstClr val="black"/>
                </a:solidFill>
                <a:effectLst/>
                <a:uLnTx/>
                <a:uFillTx/>
                <a:latin typeface="Century Gothic"/>
                <a:ea typeface="+mn-ea"/>
                <a:cs typeface="+mn-cs"/>
              </a:rPr>
              <a:t>FORTALECER EL PATRULLAJE INTEGRADO.</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PE" sz="1600" b="0" i="0" u="none" strike="noStrike" kern="1200" cap="none" spc="0" normalizeH="0" baseline="0" noProof="0" dirty="0">
                <a:ln>
                  <a:noFill/>
                </a:ln>
                <a:solidFill>
                  <a:prstClr val="black"/>
                </a:solidFill>
                <a:effectLst/>
                <a:uLnTx/>
                <a:uFillTx/>
                <a:latin typeface="Century Gothic"/>
                <a:ea typeface="+mn-ea"/>
                <a:cs typeface="+mn-cs"/>
              </a:rPr>
              <a:t>IMPLEMENTACÍON DE LA ESTRATEGIA VECINDARIO SEGURO.</a:t>
            </a:r>
          </a:p>
        </p:txBody>
      </p:sp>
      <p:pic>
        <p:nvPicPr>
          <p:cNvPr id="7" name="Imagen 6">
            <a:extLst>
              <a:ext uri="{FF2B5EF4-FFF2-40B4-BE49-F238E27FC236}">
                <a16:creationId xmlns="" xmlns:a16="http://schemas.microsoft.com/office/drawing/2014/main" id="{18758073-DA1C-EEB2-2C3F-BB1CB3BB73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26" t="31075" r="16444" b="7005"/>
          <a:stretch/>
        </p:blipFill>
        <p:spPr>
          <a:xfrm>
            <a:off x="7225606" y="2121271"/>
            <a:ext cx="3837860" cy="2151670"/>
          </a:xfrm>
          <a:prstGeom prst="rect">
            <a:avLst/>
          </a:prstGeom>
          <a:ln>
            <a:noFill/>
          </a:ln>
          <a:effectLst>
            <a:outerShdw blurRad="292100" dist="139700" dir="2700000" algn="tl" rotWithShape="0">
              <a:srgbClr val="333333">
                <a:alpha val="65000"/>
              </a:srgbClr>
            </a:outerShdw>
          </a:effectLst>
        </p:spPr>
      </p:pic>
      <p:pic>
        <p:nvPicPr>
          <p:cNvPr id="15" name="Imagen 14" descr="Grupo de personas en uniforme junto a un pastel&#10;&#10;Descripción generada automáticamente">
            <a:extLst>
              <a:ext uri="{FF2B5EF4-FFF2-40B4-BE49-F238E27FC236}">
                <a16:creationId xmlns="" xmlns:a16="http://schemas.microsoft.com/office/drawing/2014/main" id="{D5616922-CFD5-4C69-8B17-9F7F17EC3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34" y="4512733"/>
            <a:ext cx="4983786" cy="1893839"/>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987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upo 140"/>
          <p:cNvGrpSpPr/>
          <p:nvPr/>
        </p:nvGrpSpPr>
        <p:grpSpPr>
          <a:xfrm>
            <a:off x="973666" y="933245"/>
            <a:ext cx="10202333" cy="151107"/>
            <a:chOff x="65929" y="923451"/>
            <a:chExt cx="5529240" cy="372163"/>
          </a:xfrm>
        </p:grpSpPr>
        <p:sp>
          <p:nvSpPr>
            <p:cNvPr id="142" name="Rectángulo: esquinas redondeadas 51">
              <a:extLst>
                <a:ext uri="{FF2B5EF4-FFF2-40B4-BE49-F238E27FC236}">
                  <a16:creationId xmlns="" xmlns:a16="http://schemas.microsoft.com/office/drawing/2014/main" id="{7BE131A7-41EB-4766-B03B-BB58CDF513F3}"/>
                </a:ext>
              </a:extLst>
            </p:cNvPr>
            <p:cNvSpPr/>
            <p:nvPr/>
          </p:nvSpPr>
          <p:spPr>
            <a:xfrm>
              <a:off x="65929" y="923451"/>
              <a:ext cx="5529240" cy="29959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3" name="CuadroTexto 142">
              <a:extLst>
                <a:ext uri="{FF2B5EF4-FFF2-40B4-BE49-F238E27FC236}">
                  <a16:creationId xmlns="" xmlns:a16="http://schemas.microsoft.com/office/drawing/2014/main" id="{E2E375AC-D1CC-4C4D-82A4-ED327997D3F4}"/>
                </a:ext>
              </a:extLst>
            </p:cNvPr>
            <p:cNvSpPr txBox="1"/>
            <p:nvPr/>
          </p:nvSpPr>
          <p:spPr>
            <a:xfrm>
              <a:off x="522469" y="957060"/>
              <a:ext cx="47127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sp>
        <p:nvSpPr>
          <p:cNvPr id="2" name="AutoShape 6" descr="Pucallpa: Capturan a hombre que intentaba estafar bajo el &quot;Cuento de  Cascada&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AutoShape 8" descr="Pucallpa: Capturan a hombre que intentaba estafar bajo el &quot;Cuento de  Cascada&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AutoShape 16" descr="Tráficos ilícitos y crimen organizad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AutoShape 18" descr="Tráficos ilícitos y crimen organizad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Rectángulo 9">
            <a:extLst>
              <a:ext uri="{FF2B5EF4-FFF2-40B4-BE49-F238E27FC236}">
                <a16:creationId xmlns="" xmlns:a16="http://schemas.microsoft.com/office/drawing/2014/main" id="{44EC2263-914D-7A04-B91E-D7B151FEEF48}"/>
              </a:ext>
            </a:extLst>
          </p:cNvPr>
          <p:cNvSpPr/>
          <p:nvPr/>
        </p:nvSpPr>
        <p:spPr>
          <a:xfrm>
            <a:off x="0" y="0"/>
            <a:ext cx="497527" cy="7518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 name="Imagen 11">
            <a:extLst>
              <a:ext uri="{FF2B5EF4-FFF2-40B4-BE49-F238E27FC236}">
                <a16:creationId xmlns="" xmlns:a16="http://schemas.microsoft.com/office/drawing/2014/main" id="{03068176-F3FC-6CD1-0161-D66FAF84DBF5}"/>
              </a:ext>
            </a:extLst>
          </p:cNvPr>
          <p:cNvPicPr>
            <a:picLocks noChangeAspect="1"/>
          </p:cNvPicPr>
          <p:nvPr/>
        </p:nvPicPr>
        <p:blipFill>
          <a:blip r:embed="rId2"/>
          <a:stretch>
            <a:fillRect/>
          </a:stretch>
        </p:blipFill>
        <p:spPr>
          <a:xfrm>
            <a:off x="78234" y="145916"/>
            <a:ext cx="801876" cy="943244"/>
          </a:xfrm>
          <a:prstGeom prst="rect">
            <a:avLst/>
          </a:prstGeom>
        </p:spPr>
      </p:pic>
      <p:sp>
        <p:nvSpPr>
          <p:cNvPr id="13" name="Rectángulo 12">
            <a:extLst>
              <a:ext uri="{FF2B5EF4-FFF2-40B4-BE49-F238E27FC236}">
                <a16:creationId xmlns="" xmlns:a16="http://schemas.microsoft.com/office/drawing/2014/main" id="{9EA5976E-B09E-88D1-9ABE-808A5E8B34D8}"/>
              </a:ext>
            </a:extLst>
          </p:cNvPr>
          <p:cNvSpPr/>
          <p:nvPr/>
        </p:nvSpPr>
        <p:spPr>
          <a:xfrm>
            <a:off x="1543406" y="272766"/>
            <a:ext cx="9241085" cy="5090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708"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mn-ea"/>
                <a:cs typeface="+mn-cs"/>
              </a:rPr>
              <a:t>SITUACIÓN DE LOS PUESTOS DE CONTROL FRONTERIZO</a:t>
            </a:r>
            <a:endParaRPr kumimoji="0" lang="es-PE" sz="2708"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a:ea typeface="+mn-ea"/>
              <a:cs typeface="+mn-cs"/>
            </a:endParaRPr>
          </a:p>
        </p:txBody>
      </p:sp>
      <p:sp>
        <p:nvSpPr>
          <p:cNvPr id="14" name="Elipse 13">
            <a:extLst>
              <a:ext uri="{FF2B5EF4-FFF2-40B4-BE49-F238E27FC236}">
                <a16:creationId xmlns="" xmlns:a16="http://schemas.microsoft.com/office/drawing/2014/main" id="{BF64AF3B-288B-50CE-B781-1547998DDF63}"/>
              </a:ext>
            </a:extLst>
          </p:cNvPr>
          <p:cNvSpPr/>
          <p:nvPr/>
        </p:nvSpPr>
        <p:spPr>
          <a:xfrm>
            <a:off x="5629122" y="2593470"/>
            <a:ext cx="2747108" cy="264413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Elipse 14">
            <a:extLst>
              <a:ext uri="{FF2B5EF4-FFF2-40B4-BE49-F238E27FC236}">
                <a16:creationId xmlns="" xmlns:a16="http://schemas.microsoft.com/office/drawing/2014/main" id="{832C6CE5-804E-B8E9-5767-A25875E2EF07}"/>
              </a:ext>
            </a:extLst>
          </p:cNvPr>
          <p:cNvSpPr/>
          <p:nvPr/>
        </p:nvSpPr>
        <p:spPr>
          <a:xfrm>
            <a:off x="4654519" y="4251036"/>
            <a:ext cx="2747108" cy="264256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CuadroTexto 15">
            <a:extLst>
              <a:ext uri="{FF2B5EF4-FFF2-40B4-BE49-F238E27FC236}">
                <a16:creationId xmlns="" xmlns:a16="http://schemas.microsoft.com/office/drawing/2014/main" id="{44B1DF2A-3392-6DF2-6277-66744168C332}"/>
              </a:ext>
            </a:extLst>
          </p:cNvPr>
          <p:cNvSpPr txBox="1"/>
          <p:nvPr/>
        </p:nvSpPr>
        <p:spPr>
          <a:xfrm>
            <a:off x="497527" y="1406035"/>
            <a:ext cx="7262670" cy="26930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216966"/>
                </a:solidFill>
                <a:effectLst/>
                <a:uLnTx/>
                <a:uFillTx/>
                <a:latin typeface="Century Gothic"/>
                <a:ea typeface="Calibri" panose="020F0502020204030204" pitchFamily="34" charset="0"/>
                <a:cs typeface="Times New Roman" panose="02020603050405020304" pitchFamily="18" charset="0"/>
              </a:rPr>
              <a:t>SITUACIÓN DE PERSONAL PNP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800" b="0" i="0" u="none" strike="noStrike" kern="1200" cap="none" spc="0" normalizeH="0" baseline="0" noProof="0" dirty="0">
              <a:ln>
                <a:noFill/>
              </a:ln>
              <a:solidFill>
                <a:prstClr val="black"/>
              </a:solidFill>
              <a:effectLst/>
              <a:uLnTx/>
              <a:uFillTx/>
              <a:latin typeface="Century Gothic"/>
              <a:ea typeface="+mn-ea"/>
              <a:cs typeface="+mn-cs"/>
            </a:endParaRPr>
          </a:p>
          <a:p>
            <a:pPr marL="351701" marR="0" lvl="0" indent="-351701"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mn-ea"/>
                <a:cs typeface="+mn-cs"/>
              </a:rPr>
              <a:t>EL PERÚ CUENTA CON 7,073 KM DE FRONTERA, PARA LO CUAL SE TIENE 114 PUESTOS DE VIGILANCIA DE FRONTERA –PVF, CON 20 OFICIALES Y 945 SUBOFICIALES PNP. </a:t>
            </a:r>
          </a:p>
          <a:p>
            <a:pPr marL="351701" marR="0" lvl="0" indent="-351701"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s-ES" sz="1400" b="0" i="0" u="none" strike="noStrike" kern="1200" cap="none" spc="0" normalizeH="0" baseline="0" noProof="0" dirty="0">
                <a:ln>
                  <a:noFill/>
                </a:ln>
                <a:solidFill>
                  <a:prstClr val="black"/>
                </a:solidFill>
                <a:effectLst/>
                <a:uLnTx/>
                <a:uFillTx/>
                <a:latin typeface="Century Gothic"/>
                <a:ea typeface="+mn-ea"/>
                <a:cs typeface="+mn-cs"/>
              </a:rPr>
              <a:t>DIRECTIVA NRO. 055–JCC.FFAA/D3/SIT DEL 10NOV2008 Y LA DIRECTIVA N° 03–01–2016–DIRGEN–PNP/DIRESI–DIRSEFRO–A, RELACIONADO A LOS PUESTOS DE VIGILANCIA DE FRONTERAS DEBE DE CONTAR CON 01 OFICIAL Y 15 SUBOFICIALES PNP POR PVF. ( SE REQUIERE 114 OFICIALES Y 1,710 SUB OFICIALES PNP).</a:t>
            </a:r>
          </a:p>
          <a:p>
            <a:pPr marL="351701" marR="0" lvl="0" indent="-351701"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s-ES" sz="1400" b="0" i="0" u="none" strike="noStrike" kern="1200" cap="none" spc="0" normalizeH="0" baseline="0" noProof="0" dirty="0">
                <a:ln>
                  <a:noFill/>
                </a:ln>
                <a:solidFill>
                  <a:prstClr val="black"/>
                </a:solidFill>
                <a:effectLst/>
                <a:uLnTx/>
                <a:uFillTx/>
                <a:latin typeface="Century Gothic"/>
                <a:ea typeface="+mn-ea"/>
                <a:cs typeface="+mn-cs"/>
              </a:rPr>
              <a:t>EXISTE UN DÉFICIT DE 94 OFICIALES Y 765 SUBOFICIALES PNP.</a:t>
            </a:r>
            <a:endParaRPr kumimoji="0" lang="es-PE" sz="14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7" name="Imagen 16">
            <a:extLst>
              <a:ext uri="{FF2B5EF4-FFF2-40B4-BE49-F238E27FC236}">
                <a16:creationId xmlns="" xmlns:a16="http://schemas.microsoft.com/office/drawing/2014/main" id="{BA1BA9C1-4660-E958-C10C-F96785CF902E}"/>
              </a:ext>
            </a:extLst>
          </p:cNvPr>
          <p:cNvPicPr>
            <a:picLocks noChangeAspect="1"/>
          </p:cNvPicPr>
          <p:nvPr/>
        </p:nvPicPr>
        <p:blipFill>
          <a:blip r:embed="rId3"/>
          <a:stretch>
            <a:fillRect/>
          </a:stretch>
        </p:blipFill>
        <p:spPr>
          <a:xfrm>
            <a:off x="8103025" y="1442665"/>
            <a:ext cx="3268171" cy="2331821"/>
          </a:xfrm>
          <a:prstGeom prst="rect">
            <a:avLst/>
          </a:prstGeom>
          <a:ln>
            <a:noFill/>
          </a:ln>
          <a:effectLst>
            <a:outerShdw blurRad="292100" dist="139700" dir="2700000" algn="tl" rotWithShape="0">
              <a:srgbClr val="333333">
                <a:alpha val="65000"/>
              </a:srgbClr>
            </a:outerShdw>
          </a:effectLst>
        </p:spPr>
      </p:pic>
      <p:sp>
        <p:nvSpPr>
          <p:cNvPr id="18" name="CuadroTexto 17">
            <a:extLst>
              <a:ext uri="{FF2B5EF4-FFF2-40B4-BE49-F238E27FC236}">
                <a16:creationId xmlns="" xmlns:a16="http://schemas.microsoft.com/office/drawing/2014/main" id="{23939A11-D03D-CAE1-0AA4-D6E9312F3D24}"/>
              </a:ext>
            </a:extLst>
          </p:cNvPr>
          <p:cNvSpPr txBox="1"/>
          <p:nvPr/>
        </p:nvSpPr>
        <p:spPr>
          <a:xfrm>
            <a:off x="488994" y="4436313"/>
            <a:ext cx="7220089" cy="18928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216966"/>
                </a:solidFill>
                <a:effectLst/>
                <a:uLnTx/>
                <a:uFillTx/>
                <a:latin typeface="Century Gothic"/>
                <a:ea typeface="Calibri" panose="020F0502020204030204" pitchFamily="34" charset="0"/>
                <a:cs typeface="Times New Roman" panose="02020603050405020304" pitchFamily="18" charset="0"/>
              </a:rPr>
              <a:t>SISTEMA INTEGRADO DE REQUISITORIAS</a:t>
            </a:r>
            <a:r>
              <a:rPr kumimoji="0" lang="es-PE"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EN LOS CENTROS BINACIONALES DE APOYO FRONTERIZO – CEBAF, LA OFICINA DE MIGRACIONES SE ENCUENTRA INTEGRADA AL SISTEMA DE REQUISITORIAS DE LA PNP, SIN EMBARGO, LOS PVF NO CUENTAN CON ESTE SISTEMA, EN RAZON DE NO EXISTIR FACILIDADES TÉCNICAS (INTERNET, EQUIPOS TECNOLÓGICOS) Y/O COBERTURA DE COMUNICACIONES, SE ESTÁ GESTIONANDO ANTE LA DIRTIC PNP EL ENLACE DE COMUNICACIÓN SATELITAL.</a:t>
            </a:r>
            <a:endParaRPr kumimoji="0" lang="es-PE" sz="14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9" name="Imagen 18">
            <a:extLst>
              <a:ext uri="{FF2B5EF4-FFF2-40B4-BE49-F238E27FC236}">
                <a16:creationId xmlns="" xmlns:a16="http://schemas.microsoft.com/office/drawing/2014/main" id="{3D62242C-722E-2719-4063-D26B51EFFD90}"/>
              </a:ext>
            </a:extLst>
          </p:cNvPr>
          <p:cNvPicPr>
            <a:picLocks noChangeAspect="1"/>
          </p:cNvPicPr>
          <p:nvPr/>
        </p:nvPicPr>
        <p:blipFill>
          <a:blip r:embed="rId4"/>
          <a:stretch>
            <a:fillRect/>
          </a:stretch>
        </p:blipFill>
        <p:spPr>
          <a:xfrm>
            <a:off x="8103025" y="4375662"/>
            <a:ext cx="3231840" cy="1815883"/>
          </a:xfrm>
          <a:prstGeom prst="rect">
            <a:avLst/>
          </a:prstGeom>
          <a:ln>
            <a:noFill/>
          </a:ln>
          <a:effectLst>
            <a:outerShdw blurRad="292100" dist="139700" dir="2700000" algn="tl" rotWithShape="0">
              <a:srgbClr val="333333">
                <a:alpha val="65000"/>
              </a:srgbClr>
            </a:outerShdw>
          </a:effectLst>
        </p:spPr>
      </p:pic>
      <p:cxnSp>
        <p:nvCxnSpPr>
          <p:cNvPr id="20" name="Conector recto de flecha 19">
            <a:extLst>
              <a:ext uri="{FF2B5EF4-FFF2-40B4-BE49-F238E27FC236}">
                <a16:creationId xmlns="" xmlns:a16="http://schemas.microsoft.com/office/drawing/2014/main" id="{AB1D7C7E-8190-CBF1-6238-5DFBC2DE3174}"/>
              </a:ext>
            </a:extLst>
          </p:cNvPr>
          <p:cNvCxnSpPr>
            <a:cxnSpLocks/>
          </p:cNvCxnSpPr>
          <p:nvPr/>
        </p:nvCxnSpPr>
        <p:spPr>
          <a:xfrm>
            <a:off x="612775" y="1811020"/>
            <a:ext cx="7096308" cy="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ector recto de flecha 22">
            <a:extLst>
              <a:ext uri="{FF2B5EF4-FFF2-40B4-BE49-F238E27FC236}">
                <a16:creationId xmlns="" xmlns:a16="http://schemas.microsoft.com/office/drawing/2014/main" id="{1E6816BC-C1FA-C02C-9749-461C25B88E23}"/>
              </a:ext>
            </a:extLst>
          </p:cNvPr>
          <p:cNvCxnSpPr>
            <a:cxnSpLocks/>
          </p:cNvCxnSpPr>
          <p:nvPr/>
        </p:nvCxnSpPr>
        <p:spPr>
          <a:xfrm>
            <a:off x="612775" y="4798060"/>
            <a:ext cx="7096308" cy="0"/>
          </a:xfrm>
          <a:prstGeom prst="straightConnector1">
            <a:avLst/>
          </a:prstGeom>
          <a:ln>
            <a:solidFill>
              <a:srgbClr val="0066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5546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21B2A07B-8B6B-7101-72AA-D33D3D91A43F}"/>
              </a:ext>
            </a:extLst>
          </p:cNvPr>
          <p:cNvSpPr txBox="1"/>
          <p:nvPr/>
        </p:nvSpPr>
        <p:spPr>
          <a:xfrm>
            <a:off x="995614" y="2631365"/>
            <a:ext cx="6598997" cy="1166345"/>
          </a:xfrm>
          <a:prstGeom prst="rect">
            <a:avLst/>
          </a:prstGeom>
          <a:noFill/>
        </p:spPr>
        <p:txBody>
          <a:bodyPr wrap="square" rtlCol="0">
            <a:spAutoFit/>
          </a:bodyPr>
          <a:lstStyle/>
          <a:p>
            <a:pPr algn="just">
              <a:lnSpc>
                <a:spcPct val="120000"/>
              </a:lnSpc>
            </a:pPr>
            <a:r>
              <a:rPr lang="es-PE" sz="2000" dirty="0">
                <a:solidFill>
                  <a:srgbClr val="002060"/>
                </a:solidFill>
                <a:latin typeface="Arial" panose="020B0604020202020204" pitchFamily="34" charset="0"/>
                <a:cs typeface="Arial" panose="020B0604020202020204" pitchFamily="34" charset="0"/>
              </a:rPr>
              <a:t>Mediante Decreto Supremo 164-2021-PCM del 16 de octubre 2021 aprobó la Política General de Gobierno para el periodo 2021 - 2026</a:t>
            </a:r>
          </a:p>
        </p:txBody>
      </p:sp>
      <p:sp>
        <p:nvSpPr>
          <p:cNvPr id="6" name="CuadroTexto 5">
            <a:extLst>
              <a:ext uri="{FF2B5EF4-FFF2-40B4-BE49-F238E27FC236}">
                <a16:creationId xmlns="" xmlns:a16="http://schemas.microsoft.com/office/drawing/2014/main" id="{21B2A07B-8B6B-7101-72AA-D33D3D91A43F}"/>
              </a:ext>
            </a:extLst>
          </p:cNvPr>
          <p:cNvSpPr txBox="1"/>
          <p:nvPr/>
        </p:nvSpPr>
        <p:spPr>
          <a:xfrm>
            <a:off x="995614" y="4123289"/>
            <a:ext cx="6598997" cy="1166345"/>
          </a:xfrm>
          <a:prstGeom prst="rect">
            <a:avLst/>
          </a:prstGeom>
          <a:noFill/>
        </p:spPr>
        <p:txBody>
          <a:bodyPr wrap="square" rtlCol="0">
            <a:spAutoFit/>
          </a:bodyPr>
          <a:lstStyle/>
          <a:p>
            <a:pPr algn="just">
              <a:lnSpc>
                <a:spcPct val="120000"/>
              </a:lnSpc>
            </a:pPr>
            <a:r>
              <a:rPr lang="es-ES" sz="2000" dirty="0">
                <a:solidFill>
                  <a:srgbClr val="002060"/>
                </a:solidFill>
                <a:latin typeface="Arial" panose="020B0604020202020204" pitchFamily="34" charset="0"/>
                <a:cs typeface="Arial" panose="020B0604020202020204" pitchFamily="34" charset="0"/>
              </a:rPr>
              <a:t>Decreto Supremo 006-2022-IN, del 22 de junio de 2022, se aprobó la Política Nacional Multisectorial de Seguridad Ciudadana al 2030.</a:t>
            </a:r>
            <a:endParaRPr lang="es-PE" sz="2000" dirty="0">
              <a:solidFill>
                <a:srgbClr val="00206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 xmlns:a16="http://schemas.microsoft.com/office/drawing/2014/main" id="{FA76072B-AC1A-2913-0656-87FA5251D398}"/>
              </a:ext>
            </a:extLst>
          </p:cNvPr>
          <p:cNvSpPr txBox="1"/>
          <p:nvPr/>
        </p:nvSpPr>
        <p:spPr>
          <a:xfrm>
            <a:off x="225550" y="1115154"/>
            <a:ext cx="10970835" cy="523220"/>
          </a:xfrm>
          <a:prstGeom prst="rect">
            <a:avLst/>
          </a:prstGeom>
          <a:noFill/>
        </p:spPr>
        <p:txBody>
          <a:bodyPr wrap="square" rtlCol="0">
            <a:spAutoFit/>
          </a:bodyPr>
          <a:lstStyle/>
          <a:p>
            <a:r>
              <a:rPr lang="es-PE" sz="2800" b="1" dirty="0">
                <a:solidFill>
                  <a:srgbClr val="002060"/>
                </a:solidFill>
                <a:latin typeface="Arial Black" panose="020B0604020202020204" pitchFamily="34" charset="0"/>
                <a:cs typeface="Arial Black" panose="020B0604020202020204" pitchFamily="34" charset="0"/>
              </a:rPr>
              <a:t>PLAN NACIONAL DE SEGURIDAD CIUDADANA</a:t>
            </a:r>
          </a:p>
        </p:txBody>
      </p:sp>
      <p:pic>
        <p:nvPicPr>
          <p:cNvPr id="4" name="Imagen 3">
            <a:extLst>
              <a:ext uri="{FF2B5EF4-FFF2-40B4-BE49-F238E27FC236}">
                <a16:creationId xmlns="" xmlns:a16="http://schemas.microsoft.com/office/drawing/2014/main" id="{439C6BFA-3B16-A146-8E21-274E48599B9A}"/>
              </a:ext>
            </a:extLst>
          </p:cNvPr>
          <p:cNvPicPr>
            <a:picLocks noChangeAspect="1"/>
          </p:cNvPicPr>
          <p:nvPr/>
        </p:nvPicPr>
        <p:blipFill rotWithShape="1">
          <a:blip r:embed="rId3"/>
          <a:srcRect b="98701"/>
          <a:stretch/>
        </p:blipFill>
        <p:spPr>
          <a:xfrm>
            <a:off x="303609" y="1716115"/>
            <a:ext cx="3941735" cy="28800"/>
          </a:xfrm>
          <a:prstGeom prst="rect">
            <a:avLst/>
          </a:prstGeom>
        </p:spPr>
      </p:pic>
      <p:pic>
        <p:nvPicPr>
          <p:cNvPr id="8" name="Imagen 7">
            <a:extLst>
              <a:ext uri="{FF2B5EF4-FFF2-40B4-BE49-F238E27FC236}">
                <a16:creationId xmlns="" xmlns:a16="http://schemas.microsoft.com/office/drawing/2014/main" id="{57F3CF01-50A8-438C-2B88-691D8BA07401}"/>
              </a:ext>
            </a:extLst>
          </p:cNvPr>
          <p:cNvPicPr>
            <a:picLocks noChangeAspect="1"/>
          </p:cNvPicPr>
          <p:nvPr/>
        </p:nvPicPr>
        <p:blipFill>
          <a:blip r:embed="rId4"/>
          <a:stretch>
            <a:fillRect/>
          </a:stretch>
        </p:blipFill>
        <p:spPr>
          <a:xfrm rot="521095">
            <a:off x="6057857" y="5400330"/>
            <a:ext cx="849462" cy="1202096"/>
          </a:xfrm>
          <a:prstGeom prst="rect">
            <a:avLst/>
          </a:prstGeom>
        </p:spPr>
      </p:pic>
      <p:pic>
        <p:nvPicPr>
          <p:cNvPr id="9" name="Imagen 8">
            <a:extLst>
              <a:ext uri="{FF2B5EF4-FFF2-40B4-BE49-F238E27FC236}">
                <a16:creationId xmlns="" xmlns:a16="http://schemas.microsoft.com/office/drawing/2014/main" id="{9927EB5E-8226-7423-8EAD-0E676A5DA126}"/>
              </a:ext>
            </a:extLst>
          </p:cNvPr>
          <p:cNvPicPr>
            <a:picLocks noChangeAspect="1"/>
          </p:cNvPicPr>
          <p:nvPr/>
        </p:nvPicPr>
        <p:blipFill>
          <a:blip r:embed="rId5"/>
          <a:stretch>
            <a:fillRect/>
          </a:stretch>
        </p:blipFill>
        <p:spPr>
          <a:xfrm>
            <a:off x="459519" y="2684380"/>
            <a:ext cx="427056" cy="392892"/>
          </a:xfrm>
          <a:prstGeom prst="rect">
            <a:avLst/>
          </a:prstGeom>
        </p:spPr>
      </p:pic>
      <p:pic>
        <p:nvPicPr>
          <p:cNvPr id="11" name="Imagen 10">
            <a:extLst>
              <a:ext uri="{FF2B5EF4-FFF2-40B4-BE49-F238E27FC236}">
                <a16:creationId xmlns="" xmlns:a16="http://schemas.microsoft.com/office/drawing/2014/main" id="{267C18D0-58BD-03CD-B2F4-CF9D6A0DA33E}"/>
              </a:ext>
            </a:extLst>
          </p:cNvPr>
          <p:cNvPicPr>
            <a:picLocks noChangeAspect="1"/>
          </p:cNvPicPr>
          <p:nvPr/>
        </p:nvPicPr>
        <p:blipFill>
          <a:blip r:embed="rId5"/>
          <a:stretch>
            <a:fillRect/>
          </a:stretch>
        </p:blipFill>
        <p:spPr>
          <a:xfrm>
            <a:off x="459519" y="4156742"/>
            <a:ext cx="427056" cy="392892"/>
          </a:xfrm>
          <a:prstGeom prst="rect">
            <a:avLst/>
          </a:prstGeom>
        </p:spPr>
      </p:pic>
      <p:pic>
        <p:nvPicPr>
          <p:cNvPr id="10" name="Imagen 9"/>
          <p:cNvPicPr>
            <a:picLocks noChangeAspect="1"/>
          </p:cNvPicPr>
          <p:nvPr/>
        </p:nvPicPr>
        <p:blipFill rotWithShape="1">
          <a:blip r:embed="rId6" cstate="print">
            <a:extLst>
              <a:ext uri="{28A0092B-C50C-407E-A947-70E740481C1C}">
                <a14:useLocalDpi xmlns:a14="http://schemas.microsoft.com/office/drawing/2010/main" val="0"/>
              </a:ext>
            </a:extLst>
          </a:blip>
          <a:srcRect t="17652" r="59002"/>
          <a:stretch/>
        </p:blipFill>
        <p:spPr>
          <a:xfrm>
            <a:off x="7861903" y="1829323"/>
            <a:ext cx="4324127" cy="5031870"/>
          </a:xfrm>
          <a:prstGeom prst="rect">
            <a:avLst/>
          </a:prstGeom>
        </p:spPr>
      </p:pic>
    </p:spTree>
    <p:extLst>
      <p:ext uri="{BB962C8B-B14F-4D97-AF65-F5344CB8AC3E}">
        <p14:creationId xmlns:p14="http://schemas.microsoft.com/office/powerpoint/2010/main" val="3416190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upo 140"/>
          <p:cNvGrpSpPr/>
          <p:nvPr/>
        </p:nvGrpSpPr>
        <p:grpSpPr>
          <a:xfrm>
            <a:off x="973666" y="933245"/>
            <a:ext cx="10202333" cy="151107"/>
            <a:chOff x="65929" y="923451"/>
            <a:chExt cx="5529240" cy="372163"/>
          </a:xfrm>
        </p:grpSpPr>
        <p:sp>
          <p:nvSpPr>
            <p:cNvPr id="142" name="Rectángulo: esquinas redondeadas 51">
              <a:extLst>
                <a:ext uri="{FF2B5EF4-FFF2-40B4-BE49-F238E27FC236}">
                  <a16:creationId xmlns="" xmlns:a16="http://schemas.microsoft.com/office/drawing/2014/main" id="{7BE131A7-41EB-4766-B03B-BB58CDF513F3}"/>
                </a:ext>
              </a:extLst>
            </p:cNvPr>
            <p:cNvSpPr/>
            <p:nvPr/>
          </p:nvSpPr>
          <p:spPr>
            <a:xfrm>
              <a:off x="65929" y="923451"/>
              <a:ext cx="5529240" cy="29959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3200" b="0" i="0" u="none" strike="noStrike" kern="1200" cap="none" spc="0" normalizeH="0" baseline="0" noProof="0">
                <a:ln>
                  <a:noFill/>
                </a:ln>
                <a:solidFill>
                  <a:prstClr val="white"/>
                </a:solidFill>
                <a:effectLst/>
                <a:uLnTx/>
                <a:uFillTx/>
                <a:latin typeface="Century Gothic"/>
                <a:ea typeface="+mn-ea"/>
                <a:cs typeface="+mn-cs"/>
              </a:endParaRPr>
            </a:p>
          </p:txBody>
        </p:sp>
        <p:sp>
          <p:nvSpPr>
            <p:cNvPr id="143" name="CuadroTexto 142">
              <a:extLst>
                <a:ext uri="{FF2B5EF4-FFF2-40B4-BE49-F238E27FC236}">
                  <a16:creationId xmlns="" xmlns:a16="http://schemas.microsoft.com/office/drawing/2014/main" id="{E2E375AC-D1CC-4C4D-82A4-ED327997D3F4}"/>
                </a:ext>
              </a:extLst>
            </p:cNvPr>
            <p:cNvSpPr txBox="1"/>
            <p:nvPr/>
          </p:nvSpPr>
          <p:spPr>
            <a:xfrm>
              <a:off x="522469" y="957060"/>
              <a:ext cx="47127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sp>
        <p:nvSpPr>
          <p:cNvPr id="2" name="AutoShape 6" descr="Pucallpa: Capturan a hombre que intentaba estafar bajo el &quot;Cuento de  Cascada&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AutoShape 8" descr="Pucallpa: Capturan a hombre que intentaba estafar bajo el &quot;Cuento de  Cascada&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AutoShape 16" descr="Tráficos ilícitos y crimen organizad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AutoShape 18" descr="Tráficos ilícitos y crimen organizad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0" name="Rectángulo 9">
            <a:extLst>
              <a:ext uri="{FF2B5EF4-FFF2-40B4-BE49-F238E27FC236}">
                <a16:creationId xmlns="" xmlns:a16="http://schemas.microsoft.com/office/drawing/2014/main" id="{44EC2263-914D-7A04-B91E-D7B151FEEF48}"/>
              </a:ext>
            </a:extLst>
          </p:cNvPr>
          <p:cNvSpPr/>
          <p:nvPr/>
        </p:nvSpPr>
        <p:spPr>
          <a:xfrm>
            <a:off x="0" y="0"/>
            <a:ext cx="497527" cy="7518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 name="Imagen 11">
            <a:extLst>
              <a:ext uri="{FF2B5EF4-FFF2-40B4-BE49-F238E27FC236}">
                <a16:creationId xmlns="" xmlns:a16="http://schemas.microsoft.com/office/drawing/2014/main" id="{03068176-F3FC-6CD1-0161-D66FAF84DBF5}"/>
              </a:ext>
            </a:extLst>
          </p:cNvPr>
          <p:cNvPicPr>
            <a:picLocks noChangeAspect="1"/>
          </p:cNvPicPr>
          <p:nvPr/>
        </p:nvPicPr>
        <p:blipFill>
          <a:blip r:embed="rId2"/>
          <a:stretch>
            <a:fillRect/>
          </a:stretch>
        </p:blipFill>
        <p:spPr>
          <a:xfrm>
            <a:off x="78234" y="145916"/>
            <a:ext cx="801876" cy="943244"/>
          </a:xfrm>
          <a:prstGeom prst="rect">
            <a:avLst/>
          </a:prstGeom>
        </p:spPr>
      </p:pic>
      <p:sp>
        <p:nvSpPr>
          <p:cNvPr id="6" name="Rectángulo 5">
            <a:extLst>
              <a:ext uri="{FF2B5EF4-FFF2-40B4-BE49-F238E27FC236}">
                <a16:creationId xmlns="" xmlns:a16="http://schemas.microsoft.com/office/drawing/2014/main" id="{C8E190F4-00E0-2FEA-01FF-D5CD4DEB919C}"/>
              </a:ext>
            </a:extLst>
          </p:cNvPr>
          <p:cNvSpPr/>
          <p:nvPr/>
        </p:nvSpPr>
        <p:spPr>
          <a:xfrm>
            <a:off x="4201019" y="210612"/>
            <a:ext cx="3615092" cy="5090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708" b="1" i="0" u="none" strike="noStrike" kern="1200" cap="none" spc="0" normalizeH="0" baseline="0" noProof="0" dirty="0">
                <a:ln>
                  <a:noFill/>
                </a:ln>
                <a:solidFill>
                  <a:srgbClr val="216966"/>
                </a:solidFill>
                <a:effectLst>
                  <a:outerShdw blurRad="38100" dist="38100" dir="2700000" algn="tl">
                    <a:srgbClr val="000000">
                      <a:alpha val="43137"/>
                    </a:srgbClr>
                  </a:outerShdw>
                </a:effectLst>
                <a:uLnTx/>
                <a:uFillTx/>
                <a:latin typeface="Century Gothic"/>
                <a:ea typeface="Calibri" panose="020F0502020204030204" pitchFamily="34" charset="0"/>
                <a:cs typeface="Times New Roman" panose="02020603050405020304" pitchFamily="18" charset="0"/>
              </a:rPr>
              <a:t>GEOLOCALIZACIÓN </a:t>
            </a:r>
            <a:endParaRPr kumimoji="0" lang="es-PE" sz="2708"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a:ea typeface="+mn-ea"/>
              <a:cs typeface="+mn-cs"/>
            </a:endParaRPr>
          </a:p>
        </p:txBody>
      </p:sp>
      <p:sp>
        <p:nvSpPr>
          <p:cNvPr id="9" name="CuadroTexto 8">
            <a:extLst>
              <a:ext uri="{FF2B5EF4-FFF2-40B4-BE49-F238E27FC236}">
                <a16:creationId xmlns="" xmlns:a16="http://schemas.microsoft.com/office/drawing/2014/main" id="{789BD098-B295-1311-2199-4540D9740BF8}"/>
              </a:ext>
            </a:extLst>
          </p:cNvPr>
          <p:cNvSpPr txBox="1"/>
          <p:nvPr/>
        </p:nvSpPr>
        <p:spPr>
          <a:xfrm>
            <a:off x="559045" y="1244378"/>
            <a:ext cx="11073910" cy="43858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800" b="1" i="0" u="none" strike="noStrike" kern="1200" cap="none" spc="0" normalizeH="0" baseline="0" noProof="0" dirty="0">
                <a:ln>
                  <a:noFill/>
                </a:ln>
                <a:solidFill>
                  <a:srgbClr val="216966"/>
                </a:solidFill>
                <a:effectLst/>
                <a:uLnTx/>
                <a:uFillTx/>
                <a:latin typeface="Century Gothic"/>
                <a:ea typeface="Calibri" panose="020F0502020204030204" pitchFamily="34" charset="0"/>
                <a:cs typeface="Times New Roman" panose="02020603050405020304" pitchFamily="18" charset="0"/>
              </a:rPr>
              <a:t>SITUACIÓN DE LA GEOLOCALIZACIÓN Y COORDINACIONES CON LOS OPERADORES DE TELEFONÍA</a:t>
            </a:r>
            <a:r>
              <a:rPr kumimoji="0" lang="es-PE" sz="1800" b="0" i="0" u="none" strike="noStrike" kern="1200" cap="none" spc="0" normalizeH="0" baseline="0" noProof="0" dirty="0">
                <a:ln>
                  <a:noFill/>
                </a:ln>
                <a:solidFill>
                  <a:srgbClr val="216966"/>
                </a:solidFill>
                <a:effectLst/>
                <a:uLnTx/>
                <a:uFillTx/>
                <a:latin typeface="Century Gothic"/>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800" b="0" i="0" u="none" strike="noStrike" kern="1200" cap="none" spc="0" normalizeH="0" baseline="0" noProof="0" dirty="0">
              <a:ln>
                <a:noFill/>
              </a:ln>
              <a:solidFill>
                <a:srgbClr val="216966"/>
              </a:solidFill>
              <a:effectLst/>
              <a:uLnTx/>
              <a:uFillTx/>
              <a:latin typeface="Century Gothic"/>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LAS 4 OPERADORAS DE COMUNICACIONES (MOVISTAR, CLARO, ENTEL Y BITEL), BRINDAN INFORMACIÓN DE GEOLOCALIZACIÓN DE EQUIPOS MÓVILES A LA DIRINCRI DE ACUERDO AL SIGUIENTE ESTATUS: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endParaRPr>
          </a:p>
          <a:p>
            <a:pPr marL="351701" marR="0" lvl="0" indent="-351701"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CLARO , MOVISTAR Y ENTEL:  INFORMACIÓN EN LÍNEA.</a:t>
            </a:r>
          </a:p>
          <a:p>
            <a:pPr marL="351701" marR="0" lvl="0" indent="-351701"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CLARO , MOVISTAR, ENTEL Y BITEL:  INFORMACIÓN DE UBICACIÓN POR ANTENA. </a:t>
            </a:r>
          </a:p>
          <a:p>
            <a:pPr marL="351701" marR="0" lvl="0" indent="-351701"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tab pos="1432206" algn="l"/>
                <a:tab pos="1879647" algn="l"/>
                <a:tab pos="2643621" algn="l"/>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MOVISTAR :  REDUCCIÓN DE RADIO DE BUSQUEDA (AZIMUT) </a:t>
            </a:r>
          </a:p>
          <a:p>
            <a:pPr marL="351701" marR="0" lvl="0" indent="-351701" algn="just" defTabSz="588123"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BITEL:  INFORMACIÓN MEDIANTE CORREO ELECTRÓNICO (LA RESPUESTA PUEDE DURAR UN PROMEDIO DE 1 HORA)</a:t>
            </a:r>
          </a:p>
          <a:p>
            <a:pPr marL="351701" marR="0" lvl="0" indent="-351701" algn="just" defTabSz="588123"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CLARO:  NO BRINDA INFORMACIÓN POR IMEI.</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s-PE" sz="3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endParaRPr>
          </a:p>
          <a:p>
            <a:pPr marL="351701" marR="0" lvl="0" indent="-351701"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LOS OPERADORES SOLO ENTREGAN INFORMACIÓN DE GEOLOCALIZACIÓN POR ANTENA EN VISTA QUE EL D.LEG. 1182 SOLO PRECISA QUE BRINDARAN DATOS DE LA GEOLOCALIZACIÓN, NO PRECISANDO LA FORMA, SITUACIÓN QUE LIMITA LA UBICACIÓN PRECISA DEL OBJETIVO (TELEFONO MOVIL).</a:t>
            </a:r>
          </a:p>
          <a:p>
            <a:pPr marL="351701" marR="0" lvl="0" indent="-351701" algn="just"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s-PE" sz="1400" b="1"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RECOMENDACIÓN: </a:t>
            </a:r>
            <a:r>
              <a:rPr kumimoji="0" lang="es-PE" sz="1400" b="0"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mn-cs"/>
              </a:rPr>
              <a:t>SE REGLAMENTE EL D. LEG 1182, A FIN DE PRECISAR LA FORMA COMO LAS EMPRESAS PROVEEDORAS DE SERVICIOS TELEFÓNICOS DEBEN ENTREGAR LA INFORMACIÓN DE GEOLOCALIZACIÓN ATRAVES DEL SISTEMA GPS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4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4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1" name="Imagen 10">
            <a:extLst>
              <a:ext uri="{FF2B5EF4-FFF2-40B4-BE49-F238E27FC236}">
                <a16:creationId xmlns="" xmlns:a16="http://schemas.microsoft.com/office/drawing/2014/main" id="{03C55E50-393D-5557-C0C3-E061A7DD7937}"/>
              </a:ext>
            </a:extLst>
          </p:cNvPr>
          <p:cNvPicPr>
            <a:picLocks noChangeAspect="1"/>
          </p:cNvPicPr>
          <p:nvPr/>
        </p:nvPicPr>
        <p:blipFill>
          <a:blip r:embed="rId3"/>
          <a:stretch>
            <a:fillRect/>
          </a:stretch>
        </p:blipFill>
        <p:spPr>
          <a:xfrm>
            <a:off x="4702014" y="5341412"/>
            <a:ext cx="2923869" cy="1516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9232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A1E2E699-6ECA-0242-A668-7EA4FF8A14D6}"/>
              </a:ext>
            </a:extLst>
          </p:cNvPr>
          <p:cNvSpPr txBox="1"/>
          <p:nvPr/>
        </p:nvSpPr>
        <p:spPr>
          <a:xfrm>
            <a:off x="1652587" y="3429000"/>
            <a:ext cx="8886825" cy="1015663"/>
          </a:xfrm>
          <a:prstGeom prst="rect">
            <a:avLst/>
          </a:prstGeom>
          <a:noFill/>
        </p:spPr>
        <p:txBody>
          <a:bodyPr wrap="square" rtlCol="0">
            <a:spAutoFit/>
          </a:bodyPr>
          <a:lstStyle/>
          <a:p>
            <a:pPr algn="ctr"/>
            <a:r>
              <a:rPr lang="es-PE" sz="6000" b="1" dirty="0">
                <a:solidFill>
                  <a:schemeClr val="bg1"/>
                </a:solidFill>
                <a:latin typeface="Arial" panose="020B0604020202020204" pitchFamily="34" charset="0"/>
                <a:cs typeface="Arial" panose="020B0604020202020204" pitchFamily="34" charset="0"/>
              </a:rPr>
              <a:t>GRACIAS</a:t>
            </a:r>
          </a:p>
        </p:txBody>
      </p:sp>
    </p:spTree>
    <p:extLst>
      <p:ext uri="{BB962C8B-B14F-4D97-AF65-F5344CB8AC3E}">
        <p14:creationId xmlns:p14="http://schemas.microsoft.com/office/powerpoint/2010/main" val="288779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21B2A07B-8B6B-7101-72AA-D33D3D91A43F}"/>
              </a:ext>
            </a:extLst>
          </p:cNvPr>
          <p:cNvSpPr txBox="1"/>
          <p:nvPr/>
        </p:nvSpPr>
        <p:spPr>
          <a:xfrm>
            <a:off x="749656" y="5113086"/>
            <a:ext cx="10692687" cy="494751"/>
          </a:xfrm>
          <a:prstGeom prst="rect">
            <a:avLst/>
          </a:prstGeom>
          <a:noFill/>
        </p:spPr>
        <p:txBody>
          <a:bodyPr wrap="square" rtlCol="0">
            <a:spAutoFit/>
          </a:bodyPr>
          <a:lstStyle/>
          <a:p>
            <a:pPr algn="ctr">
              <a:lnSpc>
                <a:spcPct val="120000"/>
              </a:lnSpc>
            </a:pPr>
            <a:r>
              <a:rPr lang="es-PE" sz="2400" dirty="0">
                <a:solidFill>
                  <a:srgbClr val="002060"/>
                </a:solidFill>
                <a:latin typeface="Arial" panose="020B0604020202020204" pitchFamily="34" charset="0"/>
                <a:cs typeface="Arial" panose="020B0604020202020204" pitchFamily="34" charset="0"/>
              </a:rPr>
              <a:t>Decreto Supremo 013-2019-IN del 21 de junio 2019</a:t>
            </a:r>
          </a:p>
        </p:txBody>
      </p:sp>
      <p:sp>
        <p:nvSpPr>
          <p:cNvPr id="10" name="CuadroTexto 9">
            <a:extLst>
              <a:ext uri="{FF2B5EF4-FFF2-40B4-BE49-F238E27FC236}">
                <a16:creationId xmlns="" xmlns:a16="http://schemas.microsoft.com/office/drawing/2014/main" id="{BB075A9A-7ACE-3959-ADD3-023406EA5390}"/>
              </a:ext>
            </a:extLst>
          </p:cNvPr>
          <p:cNvSpPr txBox="1"/>
          <p:nvPr/>
        </p:nvSpPr>
        <p:spPr>
          <a:xfrm>
            <a:off x="225550" y="1115154"/>
            <a:ext cx="10970835" cy="523220"/>
          </a:xfrm>
          <a:prstGeom prst="rect">
            <a:avLst/>
          </a:prstGeom>
          <a:noFill/>
        </p:spPr>
        <p:txBody>
          <a:bodyPr wrap="square" rtlCol="0">
            <a:spAutoFit/>
          </a:bodyPr>
          <a:lstStyle/>
          <a:p>
            <a:r>
              <a:rPr lang="es-PE" sz="2800" b="1" dirty="0">
                <a:solidFill>
                  <a:srgbClr val="002060"/>
                </a:solidFill>
                <a:latin typeface="Arial Black" panose="020B0604020202020204" pitchFamily="34" charset="0"/>
                <a:cs typeface="Arial Black" panose="020B0604020202020204" pitchFamily="34" charset="0"/>
              </a:rPr>
              <a:t>PLAN NACIONAL DE SEGURIDAD CIUDADANA</a:t>
            </a:r>
          </a:p>
        </p:txBody>
      </p:sp>
      <p:pic>
        <p:nvPicPr>
          <p:cNvPr id="4" name="Imagen 3">
            <a:extLst>
              <a:ext uri="{FF2B5EF4-FFF2-40B4-BE49-F238E27FC236}">
                <a16:creationId xmlns="" xmlns:a16="http://schemas.microsoft.com/office/drawing/2014/main" id="{6B3C4046-89F0-C61C-7906-D0B2835A5A30}"/>
              </a:ext>
            </a:extLst>
          </p:cNvPr>
          <p:cNvPicPr>
            <a:picLocks noChangeAspect="1"/>
          </p:cNvPicPr>
          <p:nvPr/>
        </p:nvPicPr>
        <p:blipFill>
          <a:blip r:embed="rId3"/>
          <a:stretch>
            <a:fillRect/>
          </a:stretch>
        </p:blipFill>
        <p:spPr>
          <a:xfrm>
            <a:off x="4697477" y="2274848"/>
            <a:ext cx="2797046" cy="2497521"/>
          </a:xfrm>
          <a:prstGeom prst="rect">
            <a:avLst/>
          </a:prstGeom>
        </p:spPr>
      </p:pic>
      <p:pic>
        <p:nvPicPr>
          <p:cNvPr id="6" name="Imagen 5">
            <a:extLst>
              <a:ext uri="{FF2B5EF4-FFF2-40B4-BE49-F238E27FC236}">
                <a16:creationId xmlns="" xmlns:a16="http://schemas.microsoft.com/office/drawing/2014/main" id="{7C369B5E-2B72-7651-FDC0-FCACCAC31674}"/>
              </a:ext>
            </a:extLst>
          </p:cNvPr>
          <p:cNvPicPr>
            <a:picLocks noChangeAspect="1"/>
          </p:cNvPicPr>
          <p:nvPr/>
        </p:nvPicPr>
        <p:blipFill rotWithShape="1">
          <a:blip r:embed="rId4"/>
          <a:srcRect b="98701"/>
          <a:stretch/>
        </p:blipFill>
        <p:spPr>
          <a:xfrm>
            <a:off x="303609" y="1716115"/>
            <a:ext cx="3941735" cy="28800"/>
          </a:xfrm>
          <a:prstGeom prst="rect">
            <a:avLst/>
          </a:prstGeom>
        </p:spPr>
      </p:pic>
    </p:spTree>
    <p:extLst>
      <p:ext uri="{BB962C8B-B14F-4D97-AF65-F5344CB8AC3E}">
        <p14:creationId xmlns:p14="http://schemas.microsoft.com/office/powerpoint/2010/main" val="1975285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5D63DD98-FF9B-F343-5EFB-0951F6A971B7}"/>
              </a:ext>
            </a:extLst>
          </p:cNvPr>
          <p:cNvPicPr>
            <a:picLocks noChangeAspect="1"/>
          </p:cNvPicPr>
          <p:nvPr/>
        </p:nvPicPr>
        <p:blipFill rotWithShape="1">
          <a:blip r:embed="rId2"/>
          <a:srcRect r="15686"/>
          <a:stretch/>
        </p:blipFill>
        <p:spPr>
          <a:xfrm>
            <a:off x="4556386" y="834478"/>
            <a:ext cx="7646765" cy="6050256"/>
          </a:xfrm>
          <a:prstGeom prst="rect">
            <a:avLst/>
          </a:prstGeom>
        </p:spPr>
      </p:pic>
      <p:pic>
        <p:nvPicPr>
          <p:cNvPr id="14" name="Imagen 13">
            <a:extLst>
              <a:ext uri="{FF2B5EF4-FFF2-40B4-BE49-F238E27FC236}">
                <a16:creationId xmlns="" xmlns:a16="http://schemas.microsoft.com/office/drawing/2014/main" id="{0BB2025E-0264-61BB-7518-E6E643569E2F}"/>
              </a:ext>
            </a:extLst>
          </p:cNvPr>
          <p:cNvPicPr>
            <a:picLocks noChangeAspect="1"/>
          </p:cNvPicPr>
          <p:nvPr/>
        </p:nvPicPr>
        <p:blipFill>
          <a:blip r:embed="rId3"/>
          <a:srcRect/>
          <a:stretch/>
        </p:blipFill>
        <p:spPr>
          <a:xfrm>
            <a:off x="0" y="-41103"/>
            <a:ext cx="12265072" cy="6899103"/>
          </a:xfrm>
          <a:prstGeom prst="rect">
            <a:avLst/>
          </a:prstGeom>
        </p:spPr>
      </p:pic>
      <p:sp>
        <p:nvSpPr>
          <p:cNvPr id="6" name="CuadroTexto 5">
            <a:extLst>
              <a:ext uri="{FF2B5EF4-FFF2-40B4-BE49-F238E27FC236}">
                <a16:creationId xmlns="" xmlns:a16="http://schemas.microsoft.com/office/drawing/2014/main" id="{21B2A07B-8B6B-7101-72AA-D33D3D91A43F}"/>
              </a:ext>
            </a:extLst>
          </p:cNvPr>
          <p:cNvSpPr txBox="1"/>
          <p:nvPr/>
        </p:nvSpPr>
        <p:spPr>
          <a:xfrm>
            <a:off x="261079" y="2226461"/>
            <a:ext cx="6112427" cy="1865126"/>
          </a:xfrm>
          <a:prstGeom prst="rect">
            <a:avLst/>
          </a:prstGeom>
          <a:noFill/>
        </p:spPr>
        <p:txBody>
          <a:bodyPr wrap="square" rtlCol="0">
            <a:spAutoFit/>
          </a:bodyPr>
          <a:lstStyle/>
          <a:p>
            <a:pPr>
              <a:lnSpc>
                <a:spcPct val="120000"/>
              </a:lnSpc>
            </a:pPr>
            <a:r>
              <a:rPr lang="es-ES" sz="2400" dirty="0" smtClean="0">
                <a:solidFill>
                  <a:srgbClr val="002060"/>
                </a:solidFill>
                <a:latin typeface="Arial" panose="020B0604020202020204" pitchFamily="34" charset="0"/>
                <a:cs typeface="Arial" panose="020B0604020202020204" pitchFamily="34" charset="0"/>
              </a:rPr>
              <a:t>Según la Ley 27933, CONASEC </a:t>
            </a:r>
            <a:r>
              <a:rPr lang="es-ES" sz="2400" dirty="0">
                <a:solidFill>
                  <a:srgbClr val="002060"/>
                </a:solidFill>
                <a:latin typeface="Arial" panose="020B0604020202020204" pitchFamily="34" charset="0"/>
                <a:cs typeface="Arial" panose="020B0604020202020204" pitchFamily="34" charset="0"/>
              </a:rPr>
              <a:t>es el máximo organismo encargado de la formulación, conducción y evaluación de políticas de Seguridad Ciudadana.</a:t>
            </a:r>
            <a:endParaRPr lang="es-PE" sz="2400" dirty="0">
              <a:solidFill>
                <a:srgbClr val="002060"/>
              </a:solidFill>
              <a:latin typeface="Arial" panose="020B0604020202020204" pitchFamily="34" charset="0"/>
              <a:cs typeface="Arial" panose="020B0604020202020204" pitchFamily="34" charset="0"/>
            </a:endParaRPr>
          </a:p>
        </p:txBody>
      </p:sp>
      <p:pic>
        <p:nvPicPr>
          <p:cNvPr id="16" name="Imagen 15">
            <a:extLst>
              <a:ext uri="{FF2B5EF4-FFF2-40B4-BE49-F238E27FC236}">
                <a16:creationId xmlns="" xmlns:a16="http://schemas.microsoft.com/office/drawing/2014/main" id="{B550EAF7-3435-6F1F-CBAC-7E109BEB120A}"/>
              </a:ext>
            </a:extLst>
          </p:cNvPr>
          <p:cNvPicPr>
            <a:picLocks noChangeAspect="1"/>
          </p:cNvPicPr>
          <p:nvPr/>
        </p:nvPicPr>
        <p:blipFill rotWithShape="1">
          <a:blip r:embed="rId4"/>
          <a:srcRect b="98701"/>
          <a:stretch/>
        </p:blipFill>
        <p:spPr>
          <a:xfrm>
            <a:off x="388669" y="5246123"/>
            <a:ext cx="3941735" cy="28800"/>
          </a:xfrm>
          <a:prstGeom prst="rect">
            <a:avLst/>
          </a:prstGeom>
        </p:spPr>
      </p:pic>
      <p:sp>
        <p:nvSpPr>
          <p:cNvPr id="3" name="Rectángulo 2"/>
          <p:cNvSpPr/>
          <p:nvPr/>
        </p:nvSpPr>
        <p:spPr>
          <a:xfrm>
            <a:off x="219688" y="835968"/>
            <a:ext cx="6432783" cy="1015663"/>
          </a:xfrm>
          <a:prstGeom prst="rect">
            <a:avLst/>
          </a:prstGeom>
        </p:spPr>
        <p:txBody>
          <a:bodyPr wrap="square">
            <a:spAutoFit/>
          </a:bodyPr>
          <a:lstStyle/>
          <a:p>
            <a:pPr lvl="0" algn="ctr">
              <a:lnSpc>
                <a:spcPct val="150000"/>
              </a:lnSpc>
              <a:spcAft>
                <a:spcPts val="0"/>
              </a:spcAft>
            </a:pPr>
            <a:r>
              <a:rPr lang="es-PE" sz="2000" b="1" dirty="0">
                <a:solidFill>
                  <a:schemeClr val="accent1">
                    <a:lumMod val="50000"/>
                  </a:schemeClr>
                </a:solidFill>
                <a:latin typeface="Arial" panose="020B0604020202020204" pitchFamily="34" charset="0"/>
                <a:ea typeface="Times New Roman" panose="02020603050405020304" pitchFamily="18" charset="0"/>
                <a:cs typeface="Times New Roman" panose="02020603050405020304" pitchFamily="18" charset="0"/>
              </a:rPr>
              <a:t>FORTALECIMIENTO DEL CONSEJO NACIONAL DE SEGURIDAD CIUDADANA - CONASEC</a:t>
            </a:r>
            <a:endParaRPr lang="es-PE" sz="20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4410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2378B089-6D71-B040-08B7-7C79936F14FA}"/>
              </a:ext>
            </a:extLst>
          </p:cNvPr>
          <p:cNvPicPr>
            <a:picLocks noChangeAspect="1"/>
          </p:cNvPicPr>
          <p:nvPr/>
        </p:nvPicPr>
        <p:blipFill rotWithShape="1">
          <a:blip r:embed="rId2"/>
          <a:srcRect l="1050" r="17256"/>
          <a:stretch/>
        </p:blipFill>
        <p:spPr>
          <a:xfrm>
            <a:off x="-12357" y="759233"/>
            <a:ext cx="7491364" cy="6111896"/>
          </a:xfrm>
          <a:prstGeom prst="rect">
            <a:avLst/>
          </a:prstGeom>
        </p:spPr>
      </p:pic>
      <p:pic>
        <p:nvPicPr>
          <p:cNvPr id="9" name="Imagen 8">
            <a:extLst>
              <a:ext uri="{FF2B5EF4-FFF2-40B4-BE49-F238E27FC236}">
                <a16:creationId xmlns="" xmlns:a16="http://schemas.microsoft.com/office/drawing/2014/main" id="{0C7A0113-822B-0EBE-238E-F991986D0B2D}"/>
              </a:ext>
            </a:extLst>
          </p:cNvPr>
          <p:cNvPicPr>
            <a:picLocks noChangeAspect="1"/>
          </p:cNvPicPr>
          <p:nvPr/>
        </p:nvPicPr>
        <p:blipFill>
          <a:blip r:embed="rId3"/>
          <a:srcRect/>
          <a:stretch/>
        </p:blipFill>
        <p:spPr>
          <a:xfrm>
            <a:off x="0" y="-12357"/>
            <a:ext cx="12237308" cy="6883486"/>
          </a:xfrm>
          <a:prstGeom prst="rect">
            <a:avLst/>
          </a:prstGeom>
        </p:spPr>
      </p:pic>
      <p:sp>
        <p:nvSpPr>
          <p:cNvPr id="11" name="CuadroTexto 10">
            <a:extLst>
              <a:ext uri="{FF2B5EF4-FFF2-40B4-BE49-F238E27FC236}">
                <a16:creationId xmlns="" xmlns:a16="http://schemas.microsoft.com/office/drawing/2014/main" id="{F8C3DE1F-98D8-3B9F-0057-4A074CCA4419}"/>
              </a:ext>
            </a:extLst>
          </p:cNvPr>
          <p:cNvSpPr txBox="1"/>
          <p:nvPr/>
        </p:nvSpPr>
        <p:spPr>
          <a:xfrm>
            <a:off x="6011212" y="4004515"/>
            <a:ext cx="5918771" cy="2308324"/>
          </a:xfrm>
          <a:prstGeom prst="rect">
            <a:avLst/>
          </a:prstGeom>
          <a:noFill/>
        </p:spPr>
        <p:txBody>
          <a:bodyPr wrap="square" rtlCol="0">
            <a:spAutoFit/>
          </a:bodyPr>
          <a:lstStyle/>
          <a:p>
            <a:pPr algn="r">
              <a:lnSpc>
                <a:spcPct val="120000"/>
              </a:lnSpc>
            </a:pPr>
            <a:r>
              <a:rPr lang="es-ES" sz="2400" dirty="0">
                <a:solidFill>
                  <a:srgbClr val="002060"/>
                </a:solidFill>
                <a:latin typeface="Arial" panose="020B0604020202020204" pitchFamily="34" charset="0"/>
                <a:cs typeface="Arial" panose="020B0604020202020204" pitchFamily="34" charset="0"/>
              </a:rPr>
              <a:t>El CONASEC debe reunirse cuatro sesiones al año, dos de ellas descentralizadas</a:t>
            </a:r>
            <a:r>
              <a:rPr lang="es-ES" sz="2400" dirty="0" smtClean="0">
                <a:solidFill>
                  <a:srgbClr val="002060"/>
                </a:solidFill>
                <a:latin typeface="Arial" panose="020B0604020202020204" pitchFamily="34" charset="0"/>
                <a:cs typeface="Arial" panose="020B0604020202020204" pitchFamily="34" charset="0"/>
              </a:rPr>
              <a:t>.</a:t>
            </a:r>
          </a:p>
          <a:p>
            <a:pPr algn="r">
              <a:lnSpc>
                <a:spcPct val="120000"/>
              </a:lnSpc>
            </a:pPr>
            <a:endParaRPr lang="es-ES" sz="2400" dirty="0" smtClean="0">
              <a:solidFill>
                <a:srgbClr val="002060"/>
              </a:solidFill>
              <a:latin typeface="Arial" panose="020B0604020202020204" pitchFamily="34" charset="0"/>
              <a:cs typeface="Arial" panose="020B0604020202020204" pitchFamily="34" charset="0"/>
            </a:endParaRPr>
          </a:p>
          <a:p>
            <a:pPr algn="r">
              <a:lnSpc>
                <a:spcPct val="120000"/>
              </a:lnSpc>
            </a:pPr>
            <a:r>
              <a:rPr lang="es-ES" sz="2400" dirty="0" smtClean="0">
                <a:solidFill>
                  <a:srgbClr val="002060"/>
                </a:solidFill>
                <a:latin typeface="Arial" panose="020B0604020202020204" pitchFamily="34" charset="0"/>
                <a:cs typeface="Arial" panose="020B0604020202020204" pitchFamily="34" charset="0"/>
              </a:rPr>
              <a:t>PROPUESTA: 6  VECES AL AÑO</a:t>
            </a:r>
            <a:endParaRPr lang="es-PE" sz="2400" dirty="0">
              <a:solidFill>
                <a:srgbClr val="002060"/>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 xmlns:a16="http://schemas.microsoft.com/office/drawing/2014/main" id="{672A5283-84FA-6324-8104-21F0D29D1004}"/>
              </a:ext>
            </a:extLst>
          </p:cNvPr>
          <p:cNvSpPr txBox="1"/>
          <p:nvPr/>
        </p:nvSpPr>
        <p:spPr>
          <a:xfrm>
            <a:off x="5788187" y="2960025"/>
            <a:ext cx="6141796" cy="937949"/>
          </a:xfrm>
          <a:prstGeom prst="rect">
            <a:avLst/>
          </a:prstGeom>
          <a:noFill/>
        </p:spPr>
        <p:txBody>
          <a:bodyPr wrap="square" rtlCol="0">
            <a:spAutoFit/>
          </a:bodyPr>
          <a:lstStyle/>
          <a:p>
            <a:pPr algn="r">
              <a:lnSpc>
                <a:spcPct val="120000"/>
              </a:lnSpc>
            </a:pPr>
            <a:r>
              <a:rPr lang="es-ES" sz="2400" b="1" dirty="0">
                <a:solidFill>
                  <a:srgbClr val="002060"/>
                </a:solidFill>
                <a:latin typeface="Arial" panose="020B0604020202020204" pitchFamily="34" charset="0"/>
                <a:cs typeface="Arial" panose="020B0604020202020204" pitchFamily="34" charset="0"/>
              </a:rPr>
              <a:t>INCREMENTO DE NÚMERO DE SESIONES</a:t>
            </a:r>
          </a:p>
        </p:txBody>
      </p:sp>
      <p:sp>
        <p:nvSpPr>
          <p:cNvPr id="13" name="CuadroTexto 12">
            <a:extLst>
              <a:ext uri="{FF2B5EF4-FFF2-40B4-BE49-F238E27FC236}">
                <a16:creationId xmlns="" xmlns:a16="http://schemas.microsoft.com/office/drawing/2014/main" id="{87A122A5-1F52-F2B1-A393-33D81AA35D40}"/>
              </a:ext>
            </a:extLst>
          </p:cNvPr>
          <p:cNvSpPr txBox="1"/>
          <p:nvPr/>
        </p:nvSpPr>
        <p:spPr>
          <a:xfrm>
            <a:off x="6813395" y="1112592"/>
            <a:ext cx="5116588" cy="954107"/>
          </a:xfrm>
          <a:prstGeom prst="rect">
            <a:avLst/>
          </a:prstGeom>
          <a:noFill/>
        </p:spPr>
        <p:txBody>
          <a:bodyPr wrap="square" rtlCol="0">
            <a:spAutoFit/>
          </a:bodyPr>
          <a:lstStyle/>
          <a:p>
            <a:pPr algn="r"/>
            <a:r>
              <a:rPr lang="es-PE" sz="2800" b="1" dirty="0">
                <a:solidFill>
                  <a:srgbClr val="002060"/>
                </a:solidFill>
                <a:latin typeface="Arial Black" panose="020B0604020202020204" pitchFamily="34" charset="0"/>
                <a:cs typeface="Arial Black" panose="020B0604020202020204" pitchFamily="34" charset="0"/>
              </a:rPr>
              <a:t>ACCIONES ESTRATÉGICAS </a:t>
            </a:r>
          </a:p>
        </p:txBody>
      </p:sp>
      <p:pic>
        <p:nvPicPr>
          <p:cNvPr id="14" name="Imagen 13">
            <a:extLst>
              <a:ext uri="{FF2B5EF4-FFF2-40B4-BE49-F238E27FC236}">
                <a16:creationId xmlns="" xmlns:a16="http://schemas.microsoft.com/office/drawing/2014/main" id="{016DDDF0-6AE7-62E9-4E41-D1184B2B53D4}"/>
              </a:ext>
            </a:extLst>
          </p:cNvPr>
          <p:cNvPicPr>
            <a:picLocks noChangeAspect="1"/>
          </p:cNvPicPr>
          <p:nvPr/>
        </p:nvPicPr>
        <p:blipFill rotWithShape="1">
          <a:blip r:embed="rId4"/>
          <a:srcRect b="98701"/>
          <a:stretch/>
        </p:blipFill>
        <p:spPr>
          <a:xfrm>
            <a:off x="7988248" y="2128282"/>
            <a:ext cx="3941735" cy="28800"/>
          </a:xfrm>
          <a:prstGeom prst="rect">
            <a:avLst/>
          </a:prstGeom>
        </p:spPr>
      </p:pic>
    </p:spTree>
    <p:extLst>
      <p:ext uri="{BB962C8B-B14F-4D97-AF65-F5344CB8AC3E}">
        <p14:creationId xmlns:p14="http://schemas.microsoft.com/office/powerpoint/2010/main" val="500235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3F00307F-998C-74D4-7277-45D7C8279090}"/>
              </a:ext>
            </a:extLst>
          </p:cNvPr>
          <p:cNvPicPr>
            <a:picLocks noChangeAspect="1"/>
          </p:cNvPicPr>
          <p:nvPr/>
        </p:nvPicPr>
        <p:blipFill rotWithShape="1">
          <a:blip r:embed="rId2"/>
          <a:srcRect r="6763"/>
          <a:stretch/>
        </p:blipFill>
        <p:spPr>
          <a:xfrm>
            <a:off x="3710547" y="795054"/>
            <a:ext cx="8481453" cy="6062946"/>
          </a:xfrm>
          <a:prstGeom prst="rect">
            <a:avLst/>
          </a:prstGeom>
        </p:spPr>
      </p:pic>
      <p:pic>
        <p:nvPicPr>
          <p:cNvPr id="8" name="Imagen 7">
            <a:extLst>
              <a:ext uri="{FF2B5EF4-FFF2-40B4-BE49-F238E27FC236}">
                <a16:creationId xmlns="" xmlns:a16="http://schemas.microsoft.com/office/drawing/2014/main" id="{ABAD5009-89D0-B008-6038-BB1249055945}"/>
              </a:ext>
            </a:extLst>
          </p:cNvPr>
          <p:cNvPicPr>
            <a:picLocks noChangeAspect="1"/>
          </p:cNvPicPr>
          <p:nvPr/>
        </p:nvPicPr>
        <p:blipFill>
          <a:blip r:embed="rId3"/>
          <a:srcRect/>
          <a:stretch/>
        </p:blipFill>
        <p:spPr>
          <a:xfrm>
            <a:off x="-52418" y="-14047"/>
            <a:ext cx="12265072" cy="6899103"/>
          </a:xfrm>
          <a:prstGeom prst="rect">
            <a:avLst/>
          </a:prstGeom>
        </p:spPr>
      </p:pic>
      <p:sp>
        <p:nvSpPr>
          <p:cNvPr id="6" name="CuadroTexto 5">
            <a:extLst>
              <a:ext uri="{FF2B5EF4-FFF2-40B4-BE49-F238E27FC236}">
                <a16:creationId xmlns="" xmlns:a16="http://schemas.microsoft.com/office/drawing/2014/main" id="{21B2A07B-8B6B-7101-72AA-D33D3D91A43F}"/>
              </a:ext>
            </a:extLst>
          </p:cNvPr>
          <p:cNvSpPr txBox="1"/>
          <p:nvPr/>
        </p:nvSpPr>
        <p:spPr>
          <a:xfrm>
            <a:off x="760152" y="3810041"/>
            <a:ext cx="7748885" cy="494751"/>
          </a:xfrm>
          <a:prstGeom prst="rect">
            <a:avLst/>
          </a:prstGeom>
          <a:noFill/>
        </p:spPr>
        <p:txBody>
          <a:bodyPr wrap="square" rtlCol="0">
            <a:spAutoFit/>
          </a:bodyPr>
          <a:lstStyle/>
          <a:p>
            <a:pPr>
              <a:lnSpc>
                <a:spcPct val="120000"/>
              </a:lnSpc>
            </a:pPr>
            <a:r>
              <a:rPr lang="es-ES" sz="2400" dirty="0">
                <a:solidFill>
                  <a:srgbClr val="002060"/>
                </a:solidFill>
                <a:latin typeface="Arial" panose="020B0604020202020204" pitchFamily="34" charset="0"/>
                <a:cs typeface="Arial" panose="020B0604020202020204" pitchFamily="34" charset="0"/>
              </a:rPr>
              <a:t>337 asistencias técnicas a nivel nacional</a:t>
            </a:r>
            <a:endParaRPr lang="es-PE" sz="2400" dirty="0">
              <a:solidFill>
                <a:srgbClr val="00206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 xmlns:a16="http://schemas.microsoft.com/office/drawing/2014/main" id="{EAA53354-C5A7-8660-0956-0E450A27FF9D}"/>
              </a:ext>
            </a:extLst>
          </p:cNvPr>
          <p:cNvSpPr txBox="1"/>
          <p:nvPr/>
        </p:nvSpPr>
        <p:spPr>
          <a:xfrm>
            <a:off x="225550" y="1992648"/>
            <a:ext cx="7435338" cy="1569660"/>
          </a:xfrm>
          <a:prstGeom prst="rect">
            <a:avLst/>
          </a:prstGeom>
          <a:noFill/>
        </p:spPr>
        <p:txBody>
          <a:bodyPr wrap="square" rtlCol="0">
            <a:spAutoFit/>
          </a:bodyPr>
          <a:lstStyle/>
          <a:p>
            <a:r>
              <a:rPr lang="es-ES" sz="2400" b="1" dirty="0">
                <a:solidFill>
                  <a:srgbClr val="002060"/>
                </a:solidFill>
                <a:latin typeface="Arial" panose="020B0604020202020204" pitchFamily="34" charset="0"/>
                <a:cs typeface="Arial" panose="020B0604020202020204" pitchFamily="34" charset="0"/>
              </a:rPr>
              <a:t>Mejorar las capacidades de los comités de seguridad ciudadana a nivel nacional, a través</a:t>
            </a:r>
          </a:p>
          <a:p>
            <a:r>
              <a:rPr lang="es-ES" sz="2400" b="1" dirty="0">
                <a:solidFill>
                  <a:srgbClr val="002060"/>
                </a:solidFill>
                <a:latin typeface="Arial" panose="020B0604020202020204" pitchFamily="34" charset="0"/>
                <a:cs typeface="Arial" panose="020B0604020202020204" pitchFamily="34" charset="0"/>
              </a:rPr>
              <a:t>del desarrollo de actividades de asistencia técnica.</a:t>
            </a:r>
          </a:p>
        </p:txBody>
      </p:sp>
      <p:sp>
        <p:nvSpPr>
          <p:cNvPr id="2" name="CuadroTexto 1">
            <a:extLst>
              <a:ext uri="{FF2B5EF4-FFF2-40B4-BE49-F238E27FC236}">
                <a16:creationId xmlns="" xmlns:a16="http://schemas.microsoft.com/office/drawing/2014/main" id="{43BCC420-AEB4-E04C-49AE-51719DD32736}"/>
              </a:ext>
            </a:extLst>
          </p:cNvPr>
          <p:cNvSpPr txBox="1"/>
          <p:nvPr/>
        </p:nvSpPr>
        <p:spPr>
          <a:xfrm>
            <a:off x="760153" y="4513044"/>
            <a:ext cx="6532746" cy="1824346"/>
          </a:xfrm>
          <a:prstGeom prst="rect">
            <a:avLst/>
          </a:prstGeom>
          <a:noFill/>
        </p:spPr>
        <p:txBody>
          <a:bodyPr wrap="square" rtlCol="0">
            <a:spAutoFit/>
          </a:bodyPr>
          <a:lstStyle/>
          <a:p>
            <a:pPr>
              <a:lnSpc>
                <a:spcPct val="120000"/>
              </a:lnSpc>
            </a:pPr>
            <a:r>
              <a:rPr lang="es-ES" sz="2400" dirty="0">
                <a:solidFill>
                  <a:srgbClr val="002060"/>
                </a:solidFill>
                <a:latin typeface="Arial" panose="020B0604020202020204" pitchFamily="34" charset="0"/>
                <a:cs typeface="Arial" panose="020B0604020202020204" pitchFamily="34" charset="0"/>
              </a:rPr>
              <a:t>La Dirección General de Seguridad Ciudadana, supervisa el cumplimiento de actividades a cargo de los Comités de Seguridad Ciudadana.</a:t>
            </a:r>
            <a:endParaRPr lang="es-PE" sz="2400" dirty="0">
              <a:solidFill>
                <a:srgbClr val="002060"/>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 xmlns:a16="http://schemas.microsoft.com/office/drawing/2014/main" id="{31FC624A-61BD-7272-A127-3F2BA9432408}"/>
              </a:ext>
            </a:extLst>
          </p:cNvPr>
          <p:cNvSpPr txBox="1"/>
          <p:nvPr/>
        </p:nvSpPr>
        <p:spPr>
          <a:xfrm>
            <a:off x="225550" y="1115154"/>
            <a:ext cx="10970835" cy="523220"/>
          </a:xfrm>
          <a:prstGeom prst="rect">
            <a:avLst/>
          </a:prstGeom>
          <a:noFill/>
        </p:spPr>
        <p:txBody>
          <a:bodyPr wrap="square" rtlCol="0">
            <a:spAutoFit/>
          </a:bodyPr>
          <a:lstStyle/>
          <a:p>
            <a:r>
              <a:rPr lang="es-PE" sz="2800" b="1" dirty="0">
                <a:solidFill>
                  <a:srgbClr val="002060"/>
                </a:solidFill>
                <a:latin typeface="Arial Black" panose="020B0604020202020204" pitchFamily="34" charset="0"/>
                <a:cs typeface="Arial Black" panose="020B0604020202020204" pitchFamily="34" charset="0"/>
              </a:rPr>
              <a:t>ACCIONES ESTRATÉGICAS </a:t>
            </a:r>
          </a:p>
        </p:txBody>
      </p:sp>
      <p:pic>
        <p:nvPicPr>
          <p:cNvPr id="11" name="Imagen 10">
            <a:extLst>
              <a:ext uri="{FF2B5EF4-FFF2-40B4-BE49-F238E27FC236}">
                <a16:creationId xmlns="" xmlns:a16="http://schemas.microsoft.com/office/drawing/2014/main" id="{F03D35B5-9E4D-5D60-EC36-6736704C62F4}"/>
              </a:ext>
            </a:extLst>
          </p:cNvPr>
          <p:cNvPicPr>
            <a:picLocks noChangeAspect="1"/>
          </p:cNvPicPr>
          <p:nvPr/>
        </p:nvPicPr>
        <p:blipFill rotWithShape="1">
          <a:blip r:embed="rId4"/>
          <a:srcRect b="98701"/>
          <a:stretch/>
        </p:blipFill>
        <p:spPr>
          <a:xfrm>
            <a:off x="303609" y="1716115"/>
            <a:ext cx="3941735" cy="28800"/>
          </a:xfrm>
          <a:prstGeom prst="rect">
            <a:avLst/>
          </a:prstGeom>
        </p:spPr>
      </p:pic>
      <p:pic>
        <p:nvPicPr>
          <p:cNvPr id="12" name="Imagen 11">
            <a:extLst>
              <a:ext uri="{FF2B5EF4-FFF2-40B4-BE49-F238E27FC236}">
                <a16:creationId xmlns="" xmlns:a16="http://schemas.microsoft.com/office/drawing/2014/main" id="{C25B20F9-6E87-FEBD-3DBC-619720DF6BEC}"/>
              </a:ext>
            </a:extLst>
          </p:cNvPr>
          <p:cNvPicPr>
            <a:picLocks noChangeAspect="1"/>
          </p:cNvPicPr>
          <p:nvPr/>
        </p:nvPicPr>
        <p:blipFill>
          <a:blip r:embed="rId5"/>
          <a:stretch>
            <a:fillRect/>
          </a:stretch>
        </p:blipFill>
        <p:spPr>
          <a:xfrm>
            <a:off x="266403" y="3902450"/>
            <a:ext cx="427056" cy="392892"/>
          </a:xfrm>
          <a:prstGeom prst="rect">
            <a:avLst/>
          </a:prstGeom>
        </p:spPr>
      </p:pic>
      <p:pic>
        <p:nvPicPr>
          <p:cNvPr id="13" name="Imagen 12">
            <a:extLst>
              <a:ext uri="{FF2B5EF4-FFF2-40B4-BE49-F238E27FC236}">
                <a16:creationId xmlns="" xmlns:a16="http://schemas.microsoft.com/office/drawing/2014/main" id="{F022CDAC-DDE3-8AE1-011D-5084CD50C62F}"/>
              </a:ext>
            </a:extLst>
          </p:cNvPr>
          <p:cNvPicPr>
            <a:picLocks noChangeAspect="1"/>
          </p:cNvPicPr>
          <p:nvPr/>
        </p:nvPicPr>
        <p:blipFill>
          <a:blip r:embed="rId5"/>
          <a:stretch>
            <a:fillRect/>
          </a:stretch>
        </p:blipFill>
        <p:spPr>
          <a:xfrm>
            <a:off x="266403" y="4585999"/>
            <a:ext cx="427056" cy="392892"/>
          </a:xfrm>
          <a:prstGeom prst="rect">
            <a:avLst/>
          </a:prstGeom>
        </p:spPr>
      </p:pic>
    </p:spTree>
    <p:extLst>
      <p:ext uri="{BB962C8B-B14F-4D97-AF65-F5344CB8AC3E}">
        <p14:creationId xmlns:p14="http://schemas.microsoft.com/office/powerpoint/2010/main" val="2269610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204A8896-F89F-AD51-725D-B50AE78152AD}"/>
              </a:ext>
            </a:extLst>
          </p:cNvPr>
          <p:cNvPicPr>
            <a:picLocks noChangeAspect="1"/>
          </p:cNvPicPr>
          <p:nvPr/>
        </p:nvPicPr>
        <p:blipFill rotWithShape="1">
          <a:blip r:embed="rId2">
            <a:extLst>
              <a:ext uri="{28A0092B-C50C-407E-A947-70E740481C1C}">
                <a14:useLocalDpi xmlns:a14="http://schemas.microsoft.com/office/drawing/2010/main" val="0"/>
              </a:ext>
            </a:extLst>
          </a:blip>
          <a:srcRect l="9684"/>
          <a:stretch/>
        </p:blipFill>
        <p:spPr>
          <a:xfrm>
            <a:off x="-12357" y="758847"/>
            <a:ext cx="7491364" cy="6111896"/>
          </a:xfrm>
          <a:prstGeom prst="rect">
            <a:avLst/>
          </a:prstGeom>
        </p:spPr>
      </p:pic>
      <p:pic>
        <p:nvPicPr>
          <p:cNvPr id="5" name="Imagen 4">
            <a:extLst>
              <a:ext uri="{FF2B5EF4-FFF2-40B4-BE49-F238E27FC236}">
                <a16:creationId xmlns="" xmlns:a16="http://schemas.microsoft.com/office/drawing/2014/main" id="{7B8324ED-7C40-A5C8-2DF8-4A16063AB581}"/>
              </a:ext>
            </a:extLst>
          </p:cNvPr>
          <p:cNvPicPr>
            <a:picLocks noChangeAspect="1"/>
          </p:cNvPicPr>
          <p:nvPr/>
        </p:nvPicPr>
        <p:blipFill>
          <a:blip r:embed="rId3"/>
          <a:srcRect/>
          <a:stretch/>
        </p:blipFill>
        <p:spPr>
          <a:xfrm>
            <a:off x="-24714" y="-12357"/>
            <a:ext cx="12237308" cy="6883486"/>
          </a:xfrm>
          <a:prstGeom prst="rect">
            <a:avLst/>
          </a:prstGeom>
        </p:spPr>
      </p:pic>
      <p:sp>
        <p:nvSpPr>
          <p:cNvPr id="9" name="CuadroTexto 8">
            <a:extLst>
              <a:ext uri="{FF2B5EF4-FFF2-40B4-BE49-F238E27FC236}">
                <a16:creationId xmlns="" xmlns:a16="http://schemas.microsoft.com/office/drawing/2014/main" id="{3EC082F8-C0CF-3014-224D-C04EAF1CA887}"/>
              </a:ext>
            </a:extLst>
          </p:cNvPr>
          <p:cNvSpPr txBox="1"/>
          <p:nvPr/>
        </p:nvSpPr>
        <p:spPr>
          <a:xfrm>
            <a:off x="6421026" y="3073717"/>
            <a:ext cx="5211245" cy="3637919"/>
          </a:xfrm>
          <a:prstGeom prst="rect">
            <a:avLst/>
          </a:prstGeom>
          <a:noFill/>
        </p:spPr>
        <p:txBody>
          <a:bodyPr wrap="square" rtlCol="0">
            <a:spAutoFit/>
          </a:bodyPr>
          <a:lstStyle/>
          <a:p>
            <a:pPr algn="r">
              <a:lnSpc>
                <a:spcPct val="120000"/>
              </a:lnSpc>
            </a:pPr>
            <a:r>
              <a:rPr lang="es-PE" sz="2400" b="1" dirty="0">
                <a:solidFill>
                  <a:srgbClr val="002060"/>
                </a:solidFill>
                <a:latin typeface="Arial" panose="020B0604020202020204" pitchFamily="34" charset="0"/>
                <a:cs typeface="Arial" panose="020B0604020202020204" pitchFamily="34" charset="0"/>
              </a:rPr>
              <a:t>Implementación del patrullaje integrado </a:t>
            </a:r>
            <a:r>
              <a:rPr lang="es-PE" sz="2400" dirty="0">
                <a:solidFill>
                  <a:srgbClr val="002060"/>
                </a:solidFill>
                <a:latin typeface="Arial" panose="020B0604020202020204" pitchFamily="34" charset="0"/>
                <a:cs typeface="Arial" panose="020B0604020202020204" pitchFamily="34" charset="0"/>
              </a:rPr>
              <a:t>(Serenazgo - PNP) </a:t>
            </a:r>
            <a:r>
              <a:rPr lang="es-PE" sz="2400" dirty="0" smtClean="0">
                <a:solidFill>
                  <a:srgbClr val="002060"/>
                </a:solidFill>
                <a:latin typeface="Arial" panose="020B0604020202020204" pitchFamily="34" charset="0"/>
                <a:cs typeface="Arial" panose="020B0604020202020204" pitchFamily="34" charset="0"/>
              </a:rPr>
              <a:t>a través de la Ley N° 31297 Ley del Servicio de Serenazgo Municipal.</a:t>
            </a:r>
          </a:p>
          <a:p>
            <a:pPr algn="r">
              <a:lnSpc>
                <a:spcPct val="120000"/>
              </a:lnSpc>
            </a:pPr>
            <a:r>
              <a:rPr lang="es-ES" sz="2400" dirty="0" smtClean="0">
                <a:solidFill>
                  <a:srgbClr val="002060"/>
                </a:solidFill>
                <a:latin typeface="Arial" panose="020B0604020202020204" pitchFamily="34" charset="0"/>
                <a:cs typeface="Arial" panose="020B0604020202020204" pitchFamily="34" charset="0"/>
              </a:rPr>
              <a:t>Todo ello permitirá el Incremento de Policías en las calles para una lucha frontal contra la delincuencia.</a:t>
            </a:r>
            <a:endParaRPr lang="es-PE" sz="2400" dirty="0" smtClean="0">
              <a:solidFill>
                <a:srgbClr val="002060"/>
              </a:solidFill>
              <a:latin typeface="Arial" panose="020B0604020202020204" pitchFamily="34" charset="0"/>
              <a:cs typeface="Arial" panose="020B0604020202020204" pitchFamily="34" charset="0"/>
            </a:endParaRPr>
          </a:p>
          <a:p>
            <a:pPr algn="r">
              <a:lnSpc>
                <a:spcPct val="120000"/>
              </a:lnSpc>
            </a:pPr>
            <a:endParaRPr lang="es-PE" sz="2400" dirty="0">
              <a:solidFill>
                <a:srgbClr val="002060"/>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 xmlns:a16="http://schemas.microsoft.com/office/drawing/2014/main" id="{F02E97C3-74BA-A787-07AF-5D31931004CC}"/>
              </a:ext>
            </a:extLst>
          </p:cNvPr>
          <p:cNvSpPr txBox="1"/>
          <p:nvPr/>
        </p:nvSpPr>
        <p:spPr>
          <a:xfrm>
            <a:off x="7744348" y="1102184"/>
            <a:ext cx="4185635" cy="1200329"/>
          </a:xfrm>
          <a:prstGeom prst="rect">
            <a:avLst/>
          </a:prstGeom>
          <a:noFill/>
        </p:spPr>
        <p:txBody>
          <a:bodyPr wrap="square" rtlCol="0">
            <a:spAutoFit/>
          </a:bodyPr>
          <a:lstStyle/>
          <a:p>
            <a:pPr algn="r"/>
            <a:r>
              <a:rPr lang="es-PE" sz="3600" b="1" dirty="0">
                <a:solidFill>
                  <a:srgbClr val="002060"/>
                </a:solidFill>
                <a:latin typeface="Arial Black" panose="020B0604020202020204" pitchFamily="34" charset="0"/>
                <a:cs typeface="Arial Black" panose="020B0604020202020204" pitchFamily="34" charset="0"/>
              </a:rPr>
              <a:t>SEGURIDAD</a:t>
            </a:r>
          </a:p>
          <a:p>
            <a:pPr algn="r"/>
            <a:r>
              <a:rPr lang="es-PE" sz="3600" b="1" dirty="0">
                <a:solidFill>
                  <a:srgbClr val="002060"/>
                </a:solidFill>
                <a:latin typeface="Arial Black" panose="020B0604020202020204" pitchFamily="34" charset="0"/>
                <a:cs typeface="Arial Black" panose="020B0604020202020204" pitchFamily="34" charset="0"/>
              </a:rPr>
              <a:t>CIUDADANA</a:t>
            </a:r>
          </a:p>
        </p:txBody>
      </p:sp>
      <p:pic>
        <p:nvPicPr>
          <p:cNvPr id="4" name="Imagen 3">
            <a:extLst>
              <a:ext uri="{FF2B5EF4-FFF2-40B4-BE49-F238E27FC236}">
                <a16:creationId xmlns="" xmlns:a16="http://schemas.microsoft.com/office/drawing/2014/main" id="{50C95114-9894-0859-8F3A-36E13917F8A8}"/>
              </a:ext>
            </a:extLst>
          </p:cNvPr>
          <p:cNvPicPr>
            <a:picLocks noChangeAspect="1"/>
          </p:cNvPicPr>
          <p:nvPr/>
        </p:nvPicPr>
        <p:blipFill rotWithShape="1">
          <a:blip r:embed="rId4"/>
          <a:srcRect b="98701"/>
          <a:stretch/>
        </p:blipFill>
        <p:spPr>
          <a:xfrm>
            <a:off x="7988248" y="2423394"/>
            <a:ext cx="3941735" cy="28800"/>
          </a:xfrm>
          <a:prstGeom prst="rect">
            <a:avLst/>
          </a:prstGeom>
        </p:spPr>
      </p:pic>
    </p:spTree>
    <p:extLst>
      <p:ext uri="{BB962C8B-B14F-4D97-AF65-F5344CB8AC3E}">
        <p14:creationId xmlns:p14="http://schemas.microsoft.com/office/powerpoint/2010/main" val="1213542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21B2A07B-8B6B-7101-72AA-D33D3D91A43F}"/>
              </a:ext>
            </a:extLst>
          </p:cNvPr>
          <p:cNvSpPr txBox="1"/>
          <p:nvPr/>
        </p:nvSpPr>
        <p:spPr>
          <a:xfrm>
            <a:off x="554994" y="2425755"/>
            <a:ext cx="11082012" cy="1166410"/>
          </a:xfrm>
          <a:prstGeom prst="rect">
            <a:avLst/>
          </a:prstGeom>
          <a:noFill/>
        </p:spPr>
        <p:txBody>
          <a:bodyPr wrap="square" rtlCol="0">
            <a:spAutoFit/>
          </a:bodyPr>
          <a:lstStyle/>
          <a:p>
            <a:pPr algn="just">
              <a:lnSpc>
                <a:spcPct val="120000"/>
              </a:lnSpc>
            </a:pPr>
            <a:r>
              <a:rPr lang="es-PE" sz="2000" b="1" dirty="0">
                <a:solidFill>
                  <a:srgbClr val="00AD9B"/>
                </a:solidFill>
                <a:latin typeface="Arial" panose="020B0604020202020204" pitchFamily="34" charset="0"/>
                <a:cs typeface="Arial" panose="020B0604020202020204" pitchFamily="34" charset="0"/>
              </a:rPr>
              <a:t>IMPLEMENTACIÓN</a:t>
            </a:r>
            <a:r>
              <a:rPr lang="es-PE" sz="2000" dirty="0">
                <a:solidFill>
                  <a:srgbClr val="002060"/>
                </a:solidFill>
                <a:latin typeface="Arial" panose="020B0604020202020204" pitchFamily="34" charset="0"/>
                <a:cs typeface="Arial" panose="020B0604020202020204" pitchFamily="34" charset="0"/>
              </a:rPr>
              <a:t> de mejoras en el sistema informático de planificación y control de patrullaje municipal (SIPCOP-M) para fortalecer la lucha contra la inseguridad ciudadana con el uso de tecnologías de la información (TIC</a:t>
            </a:r>
            <a:r>
              <a:rPr lang="es-PE" sz="2000" dirty="0" smtClean="0">
                <a:solidFill>
                  <a:srgbClr val="002060"/>
                </a:solidFill>
                <a:latin typeface="Arial" panose="020B0604020202020204" pitchFamily="34" charset="0"/>
                <a:cs typeface="Arial" panose="020B0604020202020204" pitchFamily="34" charset="0"/>
              </a:rPr>
              <a:t>).</a:t>
            </a:r>
          </a:p>
        </p:txBody>
      </p:sp>
      <p:pic>
        <p:nvPicPr>
          <p:cNvPr id="8" name="Imagen 7">
            <a:extLst>
              <a:ext uri="{FF2B5EF4-FFF2-40B4-BE49-F238E27FC236}">
                <a16:creationId xmlns="" xmlns:a16="http://schemas.microsoft.com/office/drawing/2014/main" id="{DA5C8513-CAEA-B27B-909B-BC5996F2328E}"/>
              </a:ext>
            </a:extLst>
          </p:cNvPr>
          <p:cNvPicPr>
            <a:picLocks noChangeAspect="1"/>
          </p:cNvPicPr>
          <p:nvPr/>
        </p:nvPicPr>
        <p:blipFill>
          <a:blip r:embed="rId3"/>
          <a:stretch>
            <a:fillRect/>
          </a:stretch>
        </p:blipFill>
        <p:spPr>
          <a:xfrm>
            <a:off x="1032505" y="4273005"/>
            <a:ext cx="4678462" cy="2006490"/>
          </a:xfrm>
          <a:prstGeom prst="rect">
            <a:avLst/>
          </a:prstGeom>
        </p:spPr>
      </p:pic>
      <p:sp>
        <p:nvSpPr>
          <p:cNvPr id="11" name="CuadroTexto 10">
            <a:extLst>
              <a:ext uri="{FF2B5EF4-FFF2-40B4-BE49-F238E27FC236}">
                <a16:creationId xmlns="" xmlns:a16="http://schemas.microsoft.com/office/drawing/2014/main" id="{6DC50CB1-A378-203B-3925-DCB35FC475DF}"/>
              </a:ext>
            </a:extLst>
          </p:cNvPr>
          <p:cNvSpPr txBox="1"/>
          <p:nvPr/>
        </p:nvSpPr>
        <p:spPr>
          <a:xfrm>
            <a:off x="225550" y="1115154"/>
            <a:ext cx="10970835" cy="523220"/>
          </a:xfrm>
          <a:prstGeom prst="rect">
            <a:avLst/>
          </a:prstGeom>
          <a:noFill/>
        </p:spPr>
        <p:txBody>
          <a:bodyPr wrap="square" rtlCol="0">
            <a:spAutoFit/>
          </a:bodyPr>
          <a:lstStyle/>
          <a:p>
            <a:r>
              <a:rPr lang="es-PE" sz="2800" b="1" dirty="0">
                <a:solidFill>
                  <a:srgbClr val="002060"/>
                </a:solidFill>
                <a:latin typeface="Arial Black" panose="020B0604020202020204" pitchFamily="34" charset="0"/>
                <a:cs typeface="Arial Black" panose="020B0604020202020204" pitchFamily="34" charset="0"/>
              </a:rPr>
              <a:t>SEGURIDAD CIUDADANA</a:t>
            </a:r>
          </a:p>
        </p:txBody>
      </p:sp>
      <p:pic>
        <p:nvPicPr>
          <p:cNvPr id="12" name="Imagen 11">
            <a:extLst>
              <a:ext uri="{FF2B5EF4-FFF2-40B4-BE49-F238E27FC236}">
                <a16:creationId xmlns="" xmlns:a16="http://schemas.microsoft.com/office/drawing/2014/main" id="{CB5DC6BA-F681-5674-2856-47B157FB1582}"/>
              </a:ext>
            </a:extLst>
          </p:cNvPr>
          <p:cNvPicPr>
            <a:picLocks noChangeAspect="1"/>
          </p:cNvPicPr>
          <p:nvPr/>
        </p:nvPicPr>
        <p:blipFill rotWithShape="1">
          <a:blip r:embed="rId4"/>
          <a:srcRect b="98701"/>
          <a:stretch/>
        </p:blipFill>
        <p:spPr>
          <a:xfrm>
            <a:off x="303609" y="1716115"/>
            <a:ext cx="3941735" cy="28800"/>
          </a:xfrm>
          <a:prstGeom prst="rect">
            <a:avLst/>
          </a:prstGeom>
        </p:spPr>
      </p:pic>
      <p:pic>
        <p:nvPicPr>
          <p:cNvPr id="13" name="Imagen 12">
            <a:extLst>
              <a:ext uri="{FF2B5EF4-FFF2-40B4-BE49-F238E27FC236}">
                <a16:creationId xmlns="" xmlns:a16="http://schemas.microsoft.com/office/drawing/2014/main" id="{71918C9D-ED49-6D60-7798-984F6FA679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6545" y="4017377"/>
            <a:ext cx="5221605" cy="2008505"/>
          </a:xfrm>
          <a:prstGeom prst="rect">
            <a:avLst/>
          </a:prstGeom>
          <a:noFill/>
          <a:ln>
            <a:noFill/>
          </a:ln>
        </p:spPr>
      </p:pic>
    </p:spTree>
    <p:extLst>
      <p:ext uri="{BB962C8B-B14F-4D97-AF65-F5344CB8AC3E}">
        <p14:creationId xmlns:p14="http://schemas.microsoft.com/office/powerpoint/2010/main" val="2461934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2222- DIVPRINT">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drio ahumado">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2222- DIVPRINT" id="{E9BB4F40-8318-4325-9EA1-9DCD1D9EA92D}" vid="{74D1EA55-3C7C-40C2-8B66-8C3B4540DB78}"/>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1601</Words>
  <Application>Microsoft Office PowerPoint</Application>
  <PresentationFormat>Panorámica</PresentationFormat>
  <Paragraphs>197</Paragraphs>
  <Slides>31</Slides>
  <Notes>5</Notes>
  <HiddenSlides>0</HiddenSlides>
  <MMClips>0</MMClips>
  <ScaleCrop>false</ScaleCrop>
  <HeadingPairs>
    <vt:vector size="6" baseType="variant">
      <vt:variant>
        <vt:lpstr>Fuentes usadas</vt:lpstr>
      </vt:variant>
      <vt:variant>
        <vt:i4>14</vt:i4>
      </vt:variant>
      <vt:variant>
        <vt:lpstr>Tema</vt:lpstr>
      </vt:variant>
      <vt:variant>
        <vt:i4>2</vt:i4>
      </vt:variant>
      <vt:variant>
        <vt:lpstr>Títulos de diapositiva</vt:lpstr>
      </vt:variant>
      <vt:variant>
        <vt:i4>31</vt:i4>
      </vt:variant>
    </vt:vector>
  </HeadingPairs>
  <TitlesOfParts>
    <vt:vector size="47" baseType="lpstr">
      <vt:lpstr>Arial</vt:lpstr>
      <vt:lpstr>Arial Black</vt:lpstr>
      <vt:lpstr>Arial Narrow</vt:lpstr>
      <vt:lpstr>Calibri</vt:lpstr>
      <vt:lpstr>Calibri Light</vt:lpstr>
      <vt:lpstr>Cambria Math</vt:lpstr>
      <vt:lpstr>Century Gothic</vt:lpstr>
      <vt:lpstr>Impact</vt:lpstr>
      <vt:lpstr>Lato Light</vt:lpstr>
      <vt:lpstr>League Spartan</vt:lpstr>
      <vt:lpstr>Microsoft Sans Serif</vt:lpstr>
      <vt:lpstr>Symbol</vt:lpstr>
      <vt:lpstr>Times New Roman</vt:lpstr>
      <vt:lpstr>Wingdings</vt:lpstr>
      <vt:lpstr>Tema de Office</vt:lpstr>
      <vt:lpstr>Tema2222- DIVPRINT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yerthy barreto</dc:creator>
  <cp:lastModifiedBy>Carmen Estefania Luis Leonardo</cp:lastModifiedBy>
  <cp:revision>51</cp:revision>
  <dcterms:created xsi:type="dcterms:W3CDTF">2022-01-11T21:09:55Z</dcterms:created>
  <dcterms:modified xsi:type="dcterms:W3CDTF">2022-10-19T15:34:21Z</dcterms:modified>
</cp:coreProperties>
</file>