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tags/tag7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60" r:id="rId2"/>
    <p:sldMasterId id="2147483894" r:id="rId3"/>
    <p:sldMasterId id="2147483944" r:id="rId4"/>
    <p:sldMasterId id="2147483973" r:id="rId5"/>
    <p:sldMasterId id="2147484012" r:id="rId6"/>
    <p:sldMasterId id="2147484025" r:id="rId7"/>
    <p:sldMasterId id="2147484318" r:id="rId8"/>
    <p:sldMasterId id="2147484335" r:id="rId9"/>
    <p:sldMasterId id="2147484352" r:id="rId10"/>
    <p:sldMasterId id="2147484379" r:id="rId11"/>
    <p:sldMasterId id="2147484438" r:id="rId12"/>
    <p:sldMasterId id="2147484465" r:id="rId13"/>
  </p:sldMasterIdLst>
  <p:notesMasterIdLst>
    <p:notesMasterId r:id="rId43"/>
  </p:notesMasterIdLst>
  <p:handoutMasterIdLst>
    <p:handoutMasterId r:id="rId44"/>
  </p:handoutMasterIdLst>
  <p:sldIdLst>
    <p:sldId id="256" r:id="rId14"/>
    <p:sldId id="2145707732" r:id="rId15"/>
    <p:sldId id="2145707997" r:id="rId16"/>
    <p:sldId id="2145708010" r:id="rId17"/>
    <p:sldId id="2145708064" r:id="rId18"/>
    <p:sldId id="2145707233" r:id="rId19"/>
    <p:sldId id="2145707940" r:id="rId20"/>
    <p:sldId id="2145708047" r:id="rId21"/>
    <p:sldId id="2145708139" r:id="rId22"/>
    <p:sldId id="2145708134" r:id="rId23"/>
    <p:sldId id="2145708135" r:id="rId24"/>
    <p:sldId id="2145708136" r:id="rId25"/>
    <p:sldId id="2145708137" r:id="rId26"/>
    <p:sldId id="2145708138" r:id="rId27"/>
    <p:sldId id="352" r:id="rId28"/>
    <p:sldId id="2145708059" r:id="rId29"/>
    <p:sldId id="2145708060" r:id="rId30"/>
    <p:sldId id="2161" r:id="rId31"/>
    <p:sldId id="2162" r:id="rId32"/>
    <p:sldId id="2145708142" r:id="rId33"/>
    <p:sldId id="2145708141" r:id="rId34"/>
    <p:sldId id="354" r:id="rId35"/>
    <p:sldId id="355" r:id="rId36"/>
    <p:sldId id="357" r:id="rId37"/>
    <p:sldId id="371" r:id="rId38"/>
    <p:sldId id="2145708143" r:id="rId39"/>
    <p:sldId id="8712" r:id="rId40"/>
    <p:sldId id="8711" r:id="rId41"/>
    <p:sldId id="2145708007" r:id="rId42"/>
  </p:sldIdLst>
  <p:sldSz cx="9151938" cy="5148263"/>
  <p:notesSz cx="6797675" cy="9928225"/>
  <p:defaultTextStyle>
    <a:defPPr>
      <a:defRPr lang="es-E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5963EE1-1E37-4595-BAD7-CD1EFB2B5EBB}">
          <p14:sldIdLst>
            <p14:sldId id="256"/>
            <p14:sldId id="2145707732"/>
            <p14:sldId id="2145707997"/>
            <p14:sldId id="2145708010"/>
            <p14:sldId id="2145708064"/>
            <p14:sldId id="2145707233"/>
            <p14:sldId id="2145707940"/>
            <p14:sldId id="2145708047"/>
            <p14:sldId id="2145708139"/>
            <p14:sldId id="2145708134"/>
            <p14:sldId id="2145708135"/>
            <p14:sldId id="2145708136"/>
            <p14:sldId id="2145708137"/>
            <p14:sldId id="2145708138"/>
            <p14:sldId id="352"/>
            <p14:sldId id="2145708059"/>
            <p14:sldId id="2145708060"/>
            <p14:sldId id="2161"/>
            <p14:sldId id="2162"/>
            <p14:sldId id="2145708142"/>
            <p14:sldId id="2145708141"/>
          </p14:sldIdLst>
        </p14:section>
        <p14:section name="Sección sin título" id="{9481D29A-5323-4F58-AF58-EC321F478A34}">
          <p14:sldIdLst>
            <p14:sldId id="354"/>
            <p14:sldId id="355"/>
            <p14:sldId id="357"/>
            <p14:sldId id="371"/>
            <p14:sldId id="2145708143"/>
            <p14:sldId id="8712"/>
            <p14:sldId id="8711"/>
            <p14:sldId id="2145708007"/>
          </p14:sldIdLst>
        </p14:section>
      </p14:sectionLst>
    </p:ext>
    <p:ext uri="{EFAFB233-063F-42B5-8137-9DF3F51BA10A}">
      <p15:sldGuideLst xmlns:p15="http://schemas.microsoft.com/office/powerpoint/2012/main">
        <p15:guide id="1" pos="2905" userDrawn="1">
          <p15:clr>
            <a:srgbClr val="A4A3A4"/>
          </p15:clr>
        </p15:guide>
        <p15:guide id="2" orient="horz" pos="2188" userDrawn="1">
          <p15:clr>
            <a:srgbClr val="A4A3A4"/>
          </p15:clr>
        </p15:guide>
        <p15:guide id="3" pos="320" userDrawn="1">
          <p15:clr>
            <a:srgbClr val="A4A3A4"/>
          </p15:clr>
        </p15:guide>
        <p15:guide id="4" orient="horz" pos="3005" userDrawn="1">
          <p15:clr>
            <a:srgbClr val="A4A3A4"/>
          </p15:clr>
        </p15:guide>
        <p15:guide id="5" orient="horz" pos="2710" userDrawn="1">
          <p15:clr>
            <a:srgbClr val="A4A3A4"/>
          </p15:clr>
        </p15:guide>
        <p15:guide id="7" orient="horz" pos="964" userDrawn="1">
          <p15:clr>
            <a:srgbClr val="A4A3A4"/>
          </p15:clr>
        </p15:guide>
        <p15:guide id="8" orient="horz" pos="556" userDrawn="1">
          <p15:clr>
            <a:srgbClr val="A4A3A4"/>
          </p15:clr>
        </p15:guide>
        <p15:guide id="9" pos="615" userDrawn="1">
          <p15:clr>
            <a:srgbClr val="A4A3A4"/>
          </p15:clr>
        </p15:guide>
        <p15:guide id="10" pos="1431" userDrawn="1">
          <p15:clr>
            <a:srgbClr val="A4A3A4"/>
          </p15:clr>
        </p15:guide>
        <p15:guide id="11" orient="horz" pos="261" userDrawn="1">
          <p15:clr>
            <a:srgbClr val="A4A3A4"/>
          </p15:clr>
        </p15:guide>
        <p15:guide id="12" orient="horz" pos="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ón León, Oscar Omar Felipe" initials="LLOOF" lastIdx="20" clrIdx="6">
    <p:extLst>
      <p:ext uri="{19B8F6BF-5375-455C-9EA6-DF929625EA0E}">
        <p15:presenceInfo xmlns:p15="http://schemas.microsoft.com/office/powerpoint/2012/main" userId="S-1-5-21-1917429353-2879448487-1527431210-30449" providerId="AD"/>
      </p:ext>
    </p:extLst>
  </p:cmAuthor>
  <p:cmAuthor id="1" name="Jurado Ampudia, Sandra" initials="JAS" lastIdx="1" clrIdx="0"/>
  <p:cmAuthor id="8" name="Administrador" initials="A" lastIdx="1" clrIdx="7">
    <p:extLst>
      <p:ext uri="{19B8F6BF-5375-455C-9EA6-DF929625EA0E}">
        <p15:presenceInfo xmlns:p15="http://schemas.microsoft.com/office/powerpoint/2012/main" userId="Administrador" providerId="None"/>
      </p:ext>
    </p:extLst>
  </p:cmAuthor>
  <p:cmAuthor id="2" name="María Soledad Guiulfo Suárez-Durand" initials="MSGS" lastIdx="7" clrIdx="1"/>
  <p:cmAuthor id="9" name="sjura" initials="s" lastIdx="1" clrIdx="8">
    <p:extLst>
      <p:ext uri="{19B8F6BF-5375-455C-9EA6-DF929625EA0E}">
        <p15:presenceInfo xmlns:p15="http://schemas.microsoft.com/office/powerpoint/2012/main" userId="efab61e1cacc8399" providerId="Windows Live"/>
      </p:ext>
    </p:extLst>
  </p:cmAuthor>
  <p:cmAuthor id="3" name="Pierina" initials="P" lastIdx="9" clrIdx="2"/>
  <p:cmAuthor id="10" name="rev 1" initials="rev1" lastIdx="1" clrIdx="9">
    <p:extLst>
      <p:ext uri="{19B8F6BF-5375-455C-9EA6-DF929625EA0E}">
        <p15:presenceInfo xmlns:p15="http://schemas.microsoft.com/office/powerpoint/2012/main" userId="rev 1" providerId="None"/>
      </p:ext>
    </p:extLst>
  </p:cmAuthor>
  <p:cmAuthor id="4" name="Najarro Chuchon, Ricardo" initials="NCR" lastIdx="0" clrIdx="3"/>
  <p:cmAuthor id="11" name="Lisseth Pilar Ramsden Ramos" initials="LPRR" lastIdx="26" clrIdx="10">
    <p:extLst>
      <p:ext uri="{19B8F6BF-5375-455C-9EA6-DF929625EA0E}">
        <p15:presenceInfo xmlns:p15="http://schemas.microsoft.com/office/powerpoint/2012/main" userId="S::lramsden@produce.gob.pe::3594d89c-667d-49ef-8625-da33c2ae03fe" providerId="AD"/>
      </p:ext>
    </p:extLst>
  </p:cmAuthor>
  <p:cmAuthor id="5" name="Cáceres Merino, Elizabeth" initials="CME" lastIdx="1" clrIdx="4"/>
  <p:cmAuthor id="6" name="Economista 1 DPEM" initials="E1D" lastIdx="9" clrIdx="5">
    <p:extLst>
      <p:ext uri="{19B8F6BF-5375-455C-9EA6-DF929625EA0E}">
        <p15:presenceInfo xmlns:p15="http://schemas.microsoft.com/office/powerpoint/2012/main" userId="S-1-5-21-1917429353-2879448487-1527431210-29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2D4"/>
    <a:srgbClr val="FCE4D6"/>
    <a:srgbClr val="1F3878"/>
    <a:srgbClr val="00A190"/>
    <a:srgbClr val="ED7D31"/>
    <a:srgbClr val="00A792"/>
    <a:srgbClr val="BDD7EE"/>
    <a:srgbClr val="FBE5D6"/>
    <a:srgbClr val="FF0000"/>
    <a:srgbClr val="A2B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291" autoAdjust="0"/>
  </p:normalViewPr>
  <p:slideViewPr>
    <p:cSldViewPr snapToGrid="0">
      <p:cViewPr varScale="1">
        <p:scale>
          <a:sx n="96" d="100"/>
          <a:sy n="96" d="100"/>
        </p:scale>
        <p:origin x="618" y="78"/>
      </p:cViewPr>
      <p:guideLst>
        <p:guide pos="2905"/>
        <p:guide orient="horz" pos="2188"/>
        <p:guide pos="320"/>
        <p:guide orient="horz" pos="3005"/>
        <p:guide orient="horz" pos="2710"/>
        <p:guide orient="horz" pos="964"/>
        <p:guide orient="horz" pos="556"/>
        <p:guide pos="615"/>
        <p:guide pos="1431"/>
        <p:guide orient="horz" pos="261"/>
        <p:guide orient="horz" pos="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7500"/>
    </p:cViewPr>
  </p:sorterViewPr>
  <p:notesViewPr>
    <p:cSldViewPr snapToGrid="0">
      <p:cViewPr varScale="1">
        <p:scale>
          <a:sx n="48" d="100"/>
          <a:sy n="48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 /><Relationship Id="rId18" Type="http://schemas.openxmlformats.org/officeDocument/2006/relationships/slide" Target="slides/slide5.xml" /><Relationship Id="rId26" Type="http://schemas.openxmlformats.org/officeDocument/2006/relationships/slide" Target="slides/slide13.xml" /><Relationship Id="rId39" Type="http://schemas.openxmlformats.org/officeDocument/2006/relationships/slide" Target="slides/slide26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8.xml" /><Relationship Id="rId34" Type="http://schemas.openxmlformats.org/officeDocument/2006/relationships/slide" Target="slides/slide21.xml" /><Relationship Id="rId42" Type="http://schemas.openxmlformats.org/officeDocument/2006/relationships/slide" Target="slides/slide29.xml" /><Relationship Id="rId47" Type="http://schemas.openxmlformats.org/officeDocument/2006/relationships/viewProps" Target="viewProps.xml" /><Relationship Id="rId7" Type="http://schemas.openxmlformats.org/officeDocument/2006/relationships/slideMaster" Target="slideMasters/slideMaster7.xml" /><Relationship Id="rId12" Type="http://schemas.openxmlformats.org/officeDocument/2006/relationships/slideMaster" Target="slideMasters/slideMaster12.xml" /><Relationship Id="rId17" Type="http://schemas.openxmlformats.org/officeDocument/2006/relationships/slide" Target="slides/slide4.xml" /><Relationship Id="rId25" Type="http://schemas.openxmlformats.org/officeDocument/2006/relationships/slide" Target="slides/slide12.xml" /><Relationship Id="rId33" Type="http://schemas.openxmlformats.org/officeDocument/2006/relationships/slide" Target="slides/slide20.xml" /><Relationship Id="rId38" Type="http://schemas.openxmlformats.org/officeDocument/2006/relationships/slide" Target="slides/slide25.xml" /><Relationship Id="rId46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3.xml" /><Relationship Id="rId20" Type="http://schemas.openxmlformats.org/officeDocument/2006/relationships/slide" Target="slides/slide7.xml" /><Relationship Id="rId29" Type="http://schemas.openxmlformats.org/officeDocument/2006/relationships/slide" Target="slides/slide16.xml" /><Relationship Id="rId41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11.xml" /><Relationship Id="rId32" Type="http://schemas.openxmlformats.org/officeDocument/2006/relationships/slide" Target="slides/slide19.xml" /><Relationship Id="rId37" Type="http://schemas.openxmlformats.org/officeDocument/2006/relationships/slide" Target="slides/slide24.xml" /><Relationship Id="rId40" Type="http://schemas.openxmlformats.org/officeDocument/2006/relationships/slide" Target="slides/slide27.xml" /><Relationship Id="rId45" Type="http://schemas.openxmlformats.org/officeDocument/2006/relationships/commentAuthors" Target="commentAuthor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2.xml" /><Relationship Id="rId23" Type="http://schemas.openxmlformats.org/officeDocument/2006/relationships/slide" Target="slides/slide10.xml" /><Relationship Id="rId28" Type="http://schemas.openxmlformats.org/officeDocument/2006/relationships/slide" Target="slides/slide15.xml" /><Relationship Id="rId36" Type="http://schemas.openxmlformats.org/officeDocument/2006/relationships/slide" Target="slides/slide23.xml" /><Relationship Id="rId49" Type="http://schemas.openxmlformats.org/officeDocument/2006/relationships/tableStyles" Target="tableStyles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6.xml" /><Relationship Id="rId31" Type="http://schemas.openxmlformats.org/officeDocument/2006/relationships/slide" Target="slides/slide18.xml" /><Relationship Id="rId44" Type="http://schemas.openxmlformats.org/officeDocument/2006/relationships/handoutMaster" Target="handoutMasters/handoutMaster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1.xml" /><Relationship Id="rId22" Type="http://schemas.openxmlformats.org/officeDocument/2006/relationships/slide" Target="slides/slide9.xml" /><Relationship Id="rId27" Type="http://schemas.openxmlformats.org/officeDocument/2006/relationships/slide" Target="slides/slide14.xml" /><Relationship Id="rId30" Type="http://schemas.openxmlformats.org/officeDocument/2006/relationships/slide" Target="slides/slide17.xml" /><Relationship Id="rId35" Type="http://schemas.openxmlformats.org/officeDocument/2006/relationships/slide" Target="slides/slide22.xml" /><Relationship Id="rId43" Type="http://schemas.openxmlformats.org/officeDocument/2006/relationships/notesMaster" Target="notesMasters/notesMaster1.xml" /><Relationship Id="rId48" Type="http://schemas.openxmlformats.org/officeDocument/2006/relationships/theme" Target="theme/theme1.xml" /><Relationship Id="rId8" Type="http://schemas.openxmlformats.org/officeDocument/2006/relationships/slideMaster" Target="slideMasters/slideMaster8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22"/>
            <a:ext cx="2945660" cy="49813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60" y="22"/>
            <a:ext cx="2945660" cy="49813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r">
              <a:defRPr sz="1200"/>
            </a:lvl1pPr>
          </a:lstStyle>
          <a:p>
            <a:fld id="{D9F4367A-D6D4-48CF-822D-FE77539C57D5}" type="datetimeFigureOut">
              <a:rPr lang="es-ES" smtClean="0"/>
              <a:pPr/>
              <a:t>18/10/2022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0" y="9430099"/>
            <a:ext cx="2945660" cy="49813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60" y="9430099"/>
            <a:ext cx="2945660" cy="49813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r">
              <a:defRPr sz="1200"/>
            </a:lvl1pPr>
          </a:lstStyle>
          <a:p>
            <a:fld id="{AA383201-763E-4A78-95D4-802777C2B45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041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22"/>
            <a:ext cx="2945660" cy="49813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60" y="22"/>
            <a:ext cx="2945660" cy="49813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r">
              <a:defRPr sz="1200"/>
            </a:lvl1pPr>
          </a:lstStyle>
          <a:p>
            <a:fld id="{2BC099A7-9FC9-4A9D-82FF-01BA7789EDA6}" type="datetimeFigureOut">
              <a:rPr lang="es-PE" smtClean="0"/>
              <a:pPr/>
              <a:t>18/10/2022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9" rIns="91395" bIns="45699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86"/>
            <a:ext cx="5438140" cy="3909238"/>
          </a:xfrm>
          <a:prstGeom prst="rect">
            <a:avLst/>
          </a:prstGeom>
        </p:spPr>
        <p:txBody>
          <a:bodyPr vert="horz" lIns="91395" tIns="45699" rIns="91395" bIns="4569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0" y="9430099"/>
            <a:ext cx="2945660" cy="49813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60" y="9430099"/>
            <a:ext cx="2945660" cy="49813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r">
              <a:defRPr sz="1200"/>
            </a:lvl1pPr>
          </a:lstStyle>
          <a:p>
            <a:fld id="{AB4B1C6A-A128-4B59-A276-A739D0E7FE5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349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03b2fe1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03b2fe1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93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15010660b5b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15010660b5b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73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B1C6A-A128-4B59-A276-A739D0E7FE57}" type="slidenum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9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4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010660b5b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5010660b5b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32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A332A-CCB1-4511-97B7-72ABD228BD4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010660b5b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5010660b5b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31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0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B1C6A-A128-4B59-A276-A739D0E7FE57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8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19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8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8.xml" 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8.xml" /><Relationship Id="rId1" Type="http://schemas.openxmlformats.org/officeDocument/2006/relationships/tags" Target="../tags/tag3.xml" /><Relationship Id="rId4" Type="http://schemas.openxmlformats.org/officeDocument/2006/relationships/image" Target="../media/image5.jpeg" 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8.xml" /><Relationship Id="rId1" Type="http://schemas.openxmlformats.org/officeDocument/2006/relationships/tags" Target="../tags/tag4.xml" 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8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8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8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8.xml" 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8.xml" 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13.jpeg" /><Relationship Id="rId1" Type="http://schemas.openxmlformats.org/officeDocument/2006/relationships/slideMaster" Target="../slideMasters/slideMaster8.xml" /><Relationship Id="rId4" Type="http://schemas.openxmlformats.org/officeDocument/2006/relationships/image" Target="../media/image14.png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9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9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9.xml" /><Relationship Id="rId1" Type="http://schemas.openxmlformats.org/officeDocument/2006/relationships/tags" Target="../tags/tag5.xml" /><Relationship Id="rId4" Type="http://schemas.openxmlformats.org/officeDocument/2006/relationships/image" Target="../media/image5.jpeg" 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9.xml" /><Relationship Id="rId1" Type="http://schemas.openxmlformats.org/officeDocument/2006/relationships/tags" Target="../tags/tag6.xml" 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9.xml" 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9.xml" 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9.xml" 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9.xml" 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9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13.jpeg" /><Relationship Id="rId1" Type="http://schemas.openxmlformats.org/officeDocument/2006/relationships/slideMaster" Target="../slideMasters/slideMaster9.xml" /><Relationship Id="rId4" Type="http://schemas.openxmlformats.org/officeDocument/2006/relationships/image" Target="../media/image14.png" 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g" /><Relationship Id="rId1" Type="http://schemas.openxmlformats.org/officeDocument/2006/relationships/slideMaster" Target="../slideMasters/slideMaster10.xml" 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10.xml" 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g" /><Relationship Id="rId1" Type="http://schemas.openxmlformats.org/officeDocument/2006/relationships/slideMaster" Target="../slideMasters/slideMaster11.xml" 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11.xml" 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.xml" 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g" /><Relationship Id="rId1" Type="http://schemas.openxmlformats.org/officeDocument/2006/relationships/slideMaster" Target="../slideMasters/slideMaster12.xml" 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12.xml" 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12.xml" /><Relationship Id="rId1" Type="http://schemas.openxmlformats.org/officeDocument/2006/relationships/tags" Target="../tags/tag7.xml" 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g" /><Relationship Id="rId1" Type="http://schemas.openxmlformats.org/officeDocument/2006/relationships/slideMaster" Target="../slideMasters/slideMaster13.xml" 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13.xml" 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Master" Target="../slideMasters/slideMaster13.xml" 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tags" Target="../tags/tag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6.xml" 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6.xml" /><Relationship Id="rId4" Type="http://schemas.openxmlformats.org/officeDocument/2006/relationships/image" Target="../media/image11.png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7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59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1293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993" y="842552"/>
            <a:ext cx="6863954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993" y="2704031"/>
            <a:ext cx="68639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2" indent="0" algn="ctr">
              <a:buNone/>
              <a:defRPr sz="1501"/>
            </a:lvl2pPr>
            <a:lvl3pPr marL="686445" indent="0" algn="ctr">
              <a:buNone/>
              <a:defRPr sz="1351"/>
            </a:lvl3pPr>
            <a:lvl4pPr marL="1029668" indent="0" algn="ctr">
              <a:buNone/>
              <a:defRPr sz="1201"/>
            </a:lvl4pPr>
            <a:lvl5pPr marL="1372890" indent="0" algn="ctr">
              <a:buNone/>
              <a:defRPr sz="1201"/>
            </a:lvl5pPr>
            <a:lvl6pPr marL="1716113" indent="0" algn="ctr">
              <a:buNone/>
              <a:defRPr sz="1201"/>
            </a:lvl6pPr>
            <a:lvl7pPr marL="2059335" indent="0" algn="ctr">
              <a:buNone/>
              <a:defRPr sz="1201"/>
            </a:lvl7pPr>
            <a:lvl8pPr marL="2402558" indent="0" algn="ctr">
              <a:buNone/>
              <a:defRPr sz="1201"/>
            </a:lvl8pPr>
            <a:lvl9pPr marL="2745781" indent="0" algn="ctr">
              <a:buNone/>
              <a:defRPr sz="12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-1"/>
            <a:ext cx="9151154" cy="5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83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0" y="1283491"/>
            <a:ext cx="7893547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30" y="3445285"/>
            <a:ext cx="7893547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2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9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1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35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5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81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038086" y="4771681"/>
            <a:ext cx="2059186" cy="274097"/>
          </a:xfrm>
          <a:prstGeom prst="rect">
            <a:avLst/>
          </a:prstGeom>
        </p:spPr>
        <p:txBody>
          <a:bodyPr vert="horz" lIns="68700" tIns="34350" rIns="68700" bIns="3435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93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7290" y="4825618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54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505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 userDrawn="1"/>
        </p:nvCxnSpPr>
        <p:spPr>
          <a:xfrm>
            <a:off x="9353" y="710737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78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8" name="Conector recto 18"/>
          <p:cNvCxnSpPr/>
          <p:nvPr userDrawn="1"/>
        </p:nvCxnSpPr>
        <p:spPr>
          <a:xfrm>
            <a:off x="9353" y="710737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840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6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70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484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2272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08" y="162076"/>
            <a:ext cx="8071501" cy="5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633" y="5006448"/>
            <a:ext cx="83606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668" y="1201263"/>
            <a:ext cx="2100398" cy="77825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30065" y="898397"/>
            <a:ext cx="6053923" cy="229713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97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4131" y="4732352"/>
            <a:ext cx="5116188" cy="274097"/>
          </a:xfrm>
        </p:spPr>
        <p:txBody>
          <a:bodyPr/>
          <a:lstStyle>
            <a:lvl1pPr marL="0" indent="0">
              <a:defRPr sz="60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535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7" y="41672"/>
            <a:ext cx="7893547" cy="513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2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9197" y="580620"/>
            <a:ext cx="7893547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" y="1"/>
            <a:ext cx="395879" cy="5740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" y="574059"/>
            <a:ext cx="395879" cy="193228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92470" y="4880141"/>
            <a:ext cx="2135452" cy="2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901">
                <a:solidFill>
                  <a:srgbClr val="C00000"/>
                </a:solidFill>
              </a:rPr>
              <a:pPr algn="r"/>
              <a:t>‹Nº›</a:t>
            </a:fld>
            <a:endParaRPr lang="es-ES" sz="90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2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45174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1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6"/>
            <a:ext cx="521308" cy="27409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20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851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0AC81-0BCF-4A88-91DD-6D952CB3253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 userDrawn="1"/>
        </p:nvCxnSpPr>
        <p:spPr>
          <a:xfrm>
            <a:off x="-6831" y="686460"/>
            <a:ext cx="916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92" y="4841801"/>
            <a:ext cx="8431901" cy="19887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5492423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2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7"/>
            <a:ext cx="521308" cy="27409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b="0" smtClean="0">
                <a:solidFill>
                  <a:schemeClr val="bg1"/>
                </a:solidFill>
              </a:rPr>
              <a:pPr/>
              <a:t>‹Nº›</a:t>
            </a:fld>
            <a:endParaRPr lang="es-E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246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D6BEDA7-2085-495D-A258-4DFE5D5B94AF}"/>
              </a:ext>
            </a:extLst>
          </p:cNvPr>
          <p:cNvSpPr/>
          <p:nvPr userDrawn="1"/>
        </p:nvSpPr>
        <p:spPr>
          <a:xfrm>
            <a:off x="2082201" y="1642594"/>
            <a:ext cx="4987538" cy="2365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13FED1-37AE-4537-A126-1E4AE1546D49}"/>
              </a:ext>
            </a:extLst>
          </p:cNvPr>
          <p:cNvSpPr/>
          <p:nvPr userDrawn="1"/>
        </p:nvSpPr>
        <p:spPr>
          <a:xfrm>
            <a:off x="1" y="1642594"/>
            <a:ext cx="2082199" cy="23654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42F5A4-3167-4C3A-B3F1-486DA196DEF8}"/>
              </a:ext>
            </a:extLst>
          </p:cNvPr>
          <p:cNvSpPr/>
          <p:nvPr userDrawn="1"/>
        </p:nvSpPr>
        <p:spPr>
          <a:xfrm>
            <a:off x="7069738" y="1642594"/>
            <a:ext cx="2082200" cy="23654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ED2F93-BBA0-488C-8379-57E67A7F09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8373"/>
            <a:ext cx="9151938" cy="7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27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6304264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27243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798517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>
            <a:off x="6408501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6304257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3631485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3527241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854440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98520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246009" y="1116889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962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992" y="842552"/>
            <a:ext cx="6863954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992" y="2704030"/>
            <a:ext cx="68639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-1"/>
            <a:ext cx="9151154" cy="5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91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29" y="1283491"/>
            <a:ext cx="7893547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29" y="3445285"/>
            <a:ext cx="7893547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038086" y="4771680"/>
            <a:ext cx="2059186" cy="274097"/>
          </a:xfrm>
          <a:prstGeom prst="rect">
            <a:avLst/>
          </a:prstGeom>
        </p:spPr>
        <p:txBody>
          <a:bodyPr vert="horz" lIns="68704" tIns="34352" rIns="68704" bIns="34352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93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7290" y="4825617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455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1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987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1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 userDrawn="1"/>
        </p:nvCxnSpPr>
        <p:spPr>
          <a:xfrm>
            <a:off x="9353" y="710736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6221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1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8" name="Conector recto 18"/>
          <p:cNvCxnSpPr/>
          <p:nvPr userDrawn="1"/>
        </p:nvCxnSpPr>
        <p:spPr>
          <a:xfrm>
            <a:off x="9353" y="710736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045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5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69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5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6881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07" y="162075"/>
            <a:ext cx="8071501" cy="5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632" y="5006448"/>
            <a:ext cx="83606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668" y="1201262"/>
            <a:ext cx="2100398" cy="77825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30065" y="898396"/>
            <a:ext cx="6053923" cy="229713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97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4131" y="4732351"/>
            <a:ext cx="5116188" cy="274097"/>
          </a:xfrm>
        </p:spPr>
        <p:txBody>
          <a:bodyPr/>
          <a:lstStyle>
            <a:lvl1pPr marL="0" indent="0">
              <a:defRPr sz="60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40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6" y="41671"/>
            <a:ext cx="7893547" cy="513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2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9196" y="580620"/>
            <a:ext cx="7893547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0"/>
            <a:ext cx="395879" cy="5740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74059"/>
            <a:ext cx="395879" cy="193228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92470" y="4880140"/>
            <a:ext cx="2135452" cy="2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901">
                <a:solidFill>
                  <a:srgbClr val="C00000"/>
                </a:solidFill>
              </a:rPr>
              <a:pPr algn="r"/>
              <a:t>‹Nº›</a:t>
            </a:fld>
            <a:endParaRPr lang="es-ES" sz="90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956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0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5"/>
            <a:ext cx="5213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46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516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1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0AC81-0BCF-4A88-91DD-6D952CB3253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 userDrawn="1"/>
        </p:nvCxnSpPr>
        <p:spPr>
          <a:xfrm>
            <a:off x="-6831" y="686460"/>
            <a:ext cx="916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91" y="4841800"/>
            <a:ext cx="8431901" cy="19887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41221768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1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6"/>
            <a:ext cx="521308" cy="27409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b="0" smtClean="0">
                <a:solidFill>
                  <a:schemeClr val="bg1"/>
                </a:solidFill>
              </a:rPr>
              <a:pPr/>
              <a:t>‹Nº›</a:t>
            </a:fld>
            <a:endParaRPr lang="es-E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643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D6BEDA7-2085-495D-A258-4DFE5D5B94AF}"/>
              </a:ext>
            </a:extLst>
          </p:cNvPr>
          <p:cNvSpPr/>
          <p:nvPr userDrawn="1"/>
        </p:nvSpPr>
        <p:spPr>
          <a:xfrm>
            <a:off x="2082200" y="1642594"/>
            <a:ext cx="4987538" cy="2365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13FED1-37AE-4537-A126-1E4AE1546D49}"/>
              </a:ext>
            </a:extLst>
          </p:cNvPr>
          <p:cNvSpPr/>
          <p:nvPr userDrawn="1"/>
        </p:nvSpPr>
        <p:spPr>
          <a:xfrm>
            <a:off x="0" y="1642594"/>
            <a:ext cx="2082199" cy="23654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42F5A4-3167-4C3A-B3F1-486DA196DEF8}"/>
              </a:ext>
            </a:extLst>
          </p:cNvPr>
          <p:cNvSpPr/>
          <p:nvPr userDrawn="1"/>
        </p:nvSpPr>
        <p:spPr>
          <a:xfrm>
            <a:off x="7069738" y="1642594"/>
            <a:ext cx="2082200" cy="23654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ED2F93-BBA0-488C-8379-57E67A7F09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8373"/>
            <a:ext cx="9151938" cy="7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54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6304264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27243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798517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>
            <a:off x="6408501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6304257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3631485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3527241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854440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98520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246009" y="1116889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2115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-111602"/>
            <a:ext cx="9151941" cy="5514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75029" y="2244051"/>
            <a:ext cx="4649533" cy="1355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87023" y="4166255"/>
            <a:ext cx="3815710" cy="464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5546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356894" y="0"/>
            <a:ext cx="679519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54267" y="4072042"/>
            <a:ext cx="3460501" cy="653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8100000">
            <a:off x="4171344" y="152559"/>
            <a:ext cx="3169915" cy="299674"/>
            <a:chOff x="-304800" y="4182975"/>
            <a:chExt cx="3167197" cy="299400"/>
          </a:xfrm>
        </p:grpSpPr>
        <p:sp>
          <p:nvSpPr>
            <p:cNvPr id="17" name="Google Shape;17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" name="Google Shape;19;p3"/>
          <p:cNvGrpSpPr/>
          <p:nvPr/>
        </p:nvGrpSpPr>
        <p:grpSpPr>
          <a:xfrm rot="8100000">
            <a:off x="4785052" y="152559"/>
            <a:ext cx="3169915" cy="299674"/>
            <a:chOff x="-304800" y="4182975"/>
            <a:chExt cx="3167197" cy="299400"/>
          </a:xfrm>
        </p:grpSpPr>
        <p:sp>
          <p:nvSpPr>
            <p:cNvPr id="20" name="Google Shape;20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430533" y="1501864"/>
            <a:ext cx="2613467" cy="2210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333377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72333" y="1684609"/>
            <a:ext cx="7710688" cy="347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611" lvl="0" indent="-30507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1"/>
            </a:lvl1pPr>
            <a:lvl2pPr marL="915223" lvl="1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2pPr>
            <a:lvl3pPr marL="1372834" lvl="2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3pPr>
            <a:lvl4pPr marL="1830446" lvl="3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4pPr>
            <a:lvl5pPr marL="2288057" lvl="4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5pPr>
            <a:lvl6pPr marL="2745669" lvl="5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6pPr>
            <a:lvl7pPr marL="3203280" lvl="6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7pPr>
            <a:lvl8pPr marL="3660892" lvl="7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8pPr>
            <a:lvl9pPr marL="4118503" lvl="8" indent="-305074" rtl="0">
              <a:spcBef>
                <a:spcPts val="1601"/>
              </a:spcBef>
              <a:spcAft>
                <a:spcPts val="1601"/>
              </a:spcAft>
              <a:buSzPts val="1200"/>
              <a:buFont typeface="Roboto Condensed Light"/>
              <a:buAutoNum type="romanLcPeriod"/>
              <a:defRPr sz="1201"/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-80544" y="1030612"/>
            <a:ext cx="1254562" cy="328838"/>
            <a:chOff x="-8549" y="582500"/>
            <a:chExt cx="1253474" cy="328534"/>
          </a:xfrm>
        </p:grpSpPr>
        <p:sp>
          <p:nvSpPr>
            <p:cNvPr id="26" name="Google Shape;26;p4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" name="Google Shape;27;p4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167863" y="980482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736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7213351" y="57504"/>
            <a:ext cx="3373919" cy="3374999"/>
            <a:chOff x="6949919" y="-1142700"/>
            <a:chExt cx="3370993" cy="3371877"/>
          </a:xfrm>
        </p:grpSpPr>
        <p:grpSp>
          <p:nvGrpSpPr>
            <p:cNvPr id="31" name="Google Shape;31;p5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4" name="Google Shape;34;p5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37" name="Google Shape;37;p5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38" name="Google Shape;38;p5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39" name="Google Shape;39;p5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40" name="Google Shape;40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98518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798518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403019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403019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246009" y="1209294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278" y="1259423"/>
            <a:ext cx="1254562" cy="328838"/>
            <a:chOff x="-8549" y="582500"/>
            <a:chExt cx="1253474" cy="328534"/>
          </a:xfrm>
        </p:grpSpPr>
        <p:sp>
          <p:nvSpPr>
            <p:cNvPr id="48" name="Google Shape;48;p5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49" name="Google Shape;49;p5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29108226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730526" y="1179214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 rot="10800000">
            <a:off x="7934633" y="1229343"/>
            <a:ext cx="1254562" cy="328838"/>
            <a:chOff x="-8549" y="582500"/>
            <a:chExt cx="1253474" cy="328534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1120201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66188" y="1570803"/>
            <a:ext cx="4915263" cy="1541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2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9pPr>
          </a:lstStyle>
          <a:p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7345365" y="-299627"/>
            <a:ext cx="3816744" cy="5384055"/>
            <a:chOff x="6949919" y="-1142700"/>
            <a:chExt cx="3813434" cy="5379074"/>
          </a:xfrm>
        </p:grpSpPr>
        <p:grpSp>
          <p:nvGrpSpPr>
            <p:cNvPr id="64" name="Google Shape;64;p8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67" name="Google Shape;67;p8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68" name="Google Shape;6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71" name="Google Shape;71;p8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7" name="Google Shape;77;p8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78" name="Google Shape;7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0" name="Google Shape;80;p8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3" name="Google Shape;83;p8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86" name="Google Shape;86;p8"/>
          <p:cNvSpPr txBox="1">
            <a:spLocks noGrp="1"/>
          </p:cNvSpPr>
          <p:nvPr>
            <p:ph type="subTitle" idx="1"/>
          </p:nvPr>
        </p:nvSpPr>
        <p:spPr>
          <a:xfrm>
            <a:off x="966188" y="3203439"/>
            <a:ext cx="4707483" cy="46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0" y="1642370"/>
            <a:ext cx="808301" cy="1863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pic>
        <p:nvPicPr>
          <p:cNvPr id="88" name="Google Shape;8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4498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9"/>
          <p:cNvGrpSpPr/>
          <p:nvPr/>
        </p:nvGrpSpPr>
        <p:grpSpPr>
          <a:xfrm>
            <a:off x="7305756" y="427120"/>
            <a:ext cx="3816744" cy="5384055"/>
            <a:chOff x="6949919" y="-1142700"/>
            <a:chExt cx="3813434" cy="5379074"/>
          </a:xfrm>
        </p:grpSpPr>
        <p:grpSp>
          <p:nvGrpSpPr>
            <p:cNvPr id="91" name="Google Shape;91;p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94" name="Google Shape;94;p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97" name="Google Shape;97;p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98" name="Google Shape;98;p9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99" name="Google Shape;99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0" name="Google Shape;100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1" name="Google Shape;101;p9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102" name="Google Shape;10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3" name="Google Shape;10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4" name="Google Shape;104;p9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105" name="Google Shape;10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10" name="Google Shape;110;p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880633" y="2776467"/>
            <a:ext cx="3158139" cy="451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2"/>
          </p:nvPr>
        </p:nvSpPr>
        <p:spPr>
          <a:xfrm>
            <a:off x="880633" y="3259363"/>
            <a:ext cx="2505373" cy="117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859548" y="1512900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7138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2616094" y="1107149"/>
            <a:ext cx="3307068" cy="1965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2710551" y="2907640"/>
            <a:ext cx="3118205" cy="689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52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045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6304264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27243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798517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>
            <a:off x="6408501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6304257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3631485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3527241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854440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98520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-4278" y="1167019"/>
            <a:ext cx="1254562" cy="328838"/>
            <a:chOff x="-8549" y="582500"/>
            <a:chExt cx="1253474" cy="328534"/>
          </a:xfrm>
        </p:grpSpPr>
        <p:sp>
          <p:nvSpPr>
            <p:cNvPr id="134" name="Google Shape;134;p13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246009" y="1116889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587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 rot="8100000">
            <a:off x="7719647" y="870398"/>
            <a:ext cx="3169915" cy="299674"/>
            <a:chOff x="-304800" y="4182975"/>
            <a:chExt cx="3167197" cy="299400"/>
          </a:xfrm>
        </p:grpSpPr>
        <p:sp>
          <p:nvSpPr>
            <p:cNvPr id="139" name="Google Shape;139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8100000">
            <a:off x="8333354" y="870398"/>
            <a:ext cx="3169915" cy="299674"/>
            <a:chOff x="-304800" y="4182975"/>
            <a:chExt cx="3167197" cy="299400"/>
          </a:xfrm>
        </p:grpSpPr>
        <p:sp>
          <p:nvSpPr>
            <p:cNvPr id="142" name="Google Shape;142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82223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2"/>
          </p:nvPr>
        </p:nvSpPr>
        <p:spPr>
          <a:xfrm>
            <a:off x="822244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3"/>
          </p:nvPr>
        </p:nvSpPr>
        <p:spPr>
          <a:xfrm>
            <a:off x="3525225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4"/>
          </p:nvPr>
        </p:nvSpPr>
        <p:spPr>
          <a:xfrm>
            <a:off x="3525232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5"/>
          </p:nvPr>
        </p:nvSpPr>
        <p:spPr>
          <a:xfrm>
            <a:off x="622822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6"/>
          </p:nvPr>
        </p:nvSpPr>
        <p:spPr>
          <a:xfrm>
            <a:off x="6228235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/>
          </p:nvPr>
        </p:nvSpPr>
        <p:spPr>
          <a:xfrm>
            <a:off x="830212" y="1196093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7899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0" y="2494132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415803" y="3393414"/>
            <a:ext cx="6024125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9000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46009" y="1037685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-4278" y="1087815"/>
            <a:ext cx="1254562" cy="328838"/>
            <a:chOff x="-8549" y="582500"/>
            <a:chExt cx="1253474" cy="328534"/>
          </a:xfrm>
        </p:grpSpPr>
        <p:sp>
          <p:nvSpPr>
            <p:cNvPr id="157" name="Google Shape;157;p1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58" name="Google Shape;158;p1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78509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46009" y="1235695"/>
            <a:ext cx="6206083" cy="4290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-4278" y="1285825"/>
            <a:ext cx="1254562" cy="328838"/>
            <a:chOff x="-8549" y="582500"/>
            <a:chExt cx="1253474" cy="328534"/>
          </a:xfrm>
        </p:grpSpPr>
        <p:sp>
          <p:nvSpPr>
            <p:cNvPr id="162" name="Google Shape;162;p1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13316819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0"/>
            <a:ext cx="424748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hasCustomPrompt="1"/>
          </p:nvPr>
        </p:nvSpPr>
        <p:spPr>
          <a:xfrm>
            <a:off x="851088" y="2855016"/>
            <a:ext cx="2530295" cy="2267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 idx="2"/>
          </p:nvPr>
        </p:nvSpPr>
        <p:spPr>
          <a:xfrm>
            <a:off x="1101235" y="1445886"/>
            <a:ext cx="2713454" cy="5194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795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 hasCustomPrompt="1"/>
          </p:nvPr>
        </p:nvSpPr>
        <p:spPr>
          <a:xfrm>
            <a:off x="912090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-1862409" y="1141895"/>
            <a:ext cx="3067066" cy="2453501"/>
            <a:chOff x="-1491519" y="3001163"/>
            <a:chExt cx="3064406" cy="2451231"/>
          </a:xfrm>
        </p:grpSpPr>
        <p:grpSp>
          <p:nvGrpSpPr>
            <p:cNvPr id="171" name="Google Shape;171;p19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172" name="Google Shape;172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74" name="Google Shape;174;p19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175" name="Google Shape;175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177" name="Google Shape;177;p19"/>
          <p:cNvGrpSpPr/>
          <p:nvPr/>
        </p:nvGrpSpPr>
        <p:grpSpPr>
          <a:xfrm rot="10800000">
            <a:off x="7897376" y="1152499"/>
            <a:ext cx="1254562" cy="328838"/>
            <a:chOff x="-8549" y="582500"/>
            <a:chExt cx="1253474" cy="328534"/>
          </a:xfrm>
        </p:grpSpPr>
        <p:sp>
          <p:nvSpPr>
            <p:cNvPr id="178" name="Google Shape;178;p19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79" name="Google Shape;179;p19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80" name="Google Shape;180;p19"/>
          <p:cNvSpPr txBox="1">
            <a:spLocks noGrp="1"/>
          </p:cNvSpPr>
          <p:nvPr>
            <p:ph type="title" idx="2"/>
          </p:nvPr>
        </p:nvSpPr>
        <p:spPr>
          <a:xfrm>
            <a:off x="1693269" y="1102370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1"/>
          </p:nvPr>
        </p:nvSpPr>
        <p:spPr>
          <a:xfrm>
            <a:off x="798518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3"/>
          </p:nvPr>
        </p:nvSpPr>
        <p:spPr>
          <a:xfrm>
            <a:off x="79851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4" hasCustomPrompt="1"/>
          </p:nvPr>
        </p:nvSpPr>
        <p:spPr>
          <a:xfrm>
            <a:off x="2877868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5"/>
          </p:nvPr>
        </p:nvSpPr>
        <p:spPr>
          <a:xfrm>
            <a:off x="276429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6"/>
          </p:nvPr>
        </p:nvSpPr>
        <p:spPr>
          <a:xfrm>
            <a:off x="276428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 idx="7" hasCustomPrompt="1"/>
          </p:nvPr>
        </p:nvSpPr>
        <p:spPr>
          <a:xfrm>
            <a:off x="4843645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8"/>
          </p:nvPr>
        </p:nvSpPr>
        <p:spPr>
          <a:xfrm>
            <a:off x="473008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9"/>
          </p:nvPr>
        </p:nvSpPr>
        <p:spPr>
          <a:xfrm>
            <a:off x="473007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13" hasCustomPrompt="1"/>
          </p:nvPr>
        </p:nvSpPr>
        <p:spPr>
          <a:xfrm>
            <a:off x="6809422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4"/>
          </p:nvPr>
        </p:nvSpPr>
        <p:spPr>
          <a:xfrm>
            <a:off x="6695856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15"/>
          </p:nvPr>
        </p:nvSpPr>
        <p:spPr>
          <a:xfrm>
            <a:off x="669584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7497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4575969" y="25"/>
            <a:ext cx="4575969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grpSp>
        <p:nvGrpSpPr>
          <p:cNvPr id="194" name="Google Shape;194;p20"/>
          <p:cNvGrpSpPr/>
          <p:nvPr/>
        </p:nvGrpSpPr>
        <p:grpSpPr>
          <a:xfrm rot="8100000">
            <a:off x="6750206" y="-219385"/>
            <a:ext cx="3169915" cy="299674"/>
            <a:chOff x="-304800" y="4182975"/>
            <a:chExt cx="3167197" cy="299400"/>
          </a:xfrm>
        </p:grpSpPr>
        <p:sp>
          <p:nvSpPr>
            <p:cNvPr id="195" name="Google Shape;195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7" name="Google Shape;197;p20"/>
          <p:cNvGrpSpPr/>
          <p:nvPr/>
        </p:nvGrpSpPr>
        <p:grpSpPr>
          <a:xfrm rot="8100000">
            <a:off x="7363913" y="-219385"/>
            <a:ext cx="3169915" cy="299674"/>
            <a:chOff x="-304800" y="4182975"/>
            <a:chExt cx="3167197" cy="299400"/>
          </a:xfrm>
        </p:grpSpPr>
        <p:sp>
          <p:nvSpPr>
            <p:cNvPr id="198" name="Google Shape;198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00" name="Google Shape;200;p20"/>
          <p:cNvSpPr txBox="1">
            <a:spLocks noGrp="1"/>
          </p:cNvSpPr>
          <p:nvPr>
            <p:ph type="title" hasCustomPrompt="1"/>
          </p:nvPr>
        </p:nvSpPr>
        <p:spPr>
          <a:xfrm>
            <a:off x="4297536" y="466031"/>
            <a:ext cx="3193870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2"/>
          </p:nvPr>
        </p:nvSpPr>
        <p:spPr>
          <a:xfrm>
            <a:off x="4804768" y="3882367"/>
            <a:ext cx="2382266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5693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0" y="0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204" name="Google Shape;204;p21"/>
          <p:cNvSpPr txBox="1">
            <a:spLocks noGrp="1"/>
          </p:cNvSpPr>
          <p:nvPr>
            <p:ph type="title" hasCustomPrompt="1"/>
          </p:nvPr>
        </p:nvSpPr>
        <p:spPr>
          <a:xfrm>
            <a:off x="-497080" y="-395041"/>
            <a:ext cx="2708049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 idx="2"/>
          </p:nvPr>
        </p:nvSpPr>
        <p:spPr>
          <a:xfrm>
            <a:off x="2125043" y="1593724"/>
            <a:ext cx="2342932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7550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 hasCustomPrompt="1"/>
          </p:nvPr>
        </p:nvSpPr>
        <p:spPr>
          <a:xfrm>
            <a:off x="912090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1"/>
          </p:nvPr>
        </p:nvSpPr>
        <p:spPr>
          <a:xfrm>
            <a:off x="835825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 idx="2" hasCustomPrompt="1"/>
          </p:nvPr>
        </p:nvSpPr>
        <p:spPr>
          <a:xfrm>
            <a:off x="3596819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3"/>
          </p:nvPr>
        </p:nvSpPr>
        <p:spPr>
          <a:xfrm>
            <a:off x="3520554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title" idx="4" hasCustomPrompt="1"/>
          </p:nvPr>
        </p:nvSpPr>
        <p:spPr>
          <a:xfrm>
            <a:off x="6281547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5"/>
          </p:nvPr>
        </p:nvSpPr>
        <p:spPr>
          <a:xfrm>
            <a:off x="6205282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2"/>
          <p:cNvGrpSpPr/>
          <p:nvPr/>
        </p:nvGrpSpPr>
        <p:grpSpPr>
          <a:xfrm rot="10800000">
            <a:off x="7901655" y="1153818"/>
            <a:ext cx="1254562" cy="328838"/>
            <a:chOff x="-8549" y="582500"/>
            <a:chExt cx="1253474" cy="328534"/>
          </a:xfrm>
        </p:grpSpPr>
        <p:sp>
          <p:nvSpPr>
            <p:cNvPr id="214" name="Google Shape;214;p22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5" name="Google Shape;215;p22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16" name="Google Shape;216;p22"/>
          <p:cNvSpPr txBox="1">
            <a:spLocks noGrp="1"/>
          </p:cNvSpPr>
          <p:nvPr>
            <p:ph type="title" idx="6"/>
          </p:nvPr>
        </p:nvSpPr>
        <p:spPr>
          <a:xfrm>
            <a:off x="1697547" y="1103688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47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484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0923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7837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6"/>
          <p:cNvGrpSpPr/>
          <p:nvPr/>
        </p:nvGrpSpPr>
        <p:grpSpPr>
          <a:xfrm>
            <a:off x="-1552215" y="1274369"/>
            <a:ext cx="3373919" cy="3915773"/>
            <a:chOff x="-1491519" y="2460890"/>
            <a:chExt cx="3370993" cy="3912150"/>
          </a:xfrm>
        </p:grpSpPr>
        <p:grpSp>
          <p:nvGrpSpPr>
            <p:cNvPr id="226" name="Google Shape;226;p26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27" name="Google Shape;22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29" name="Google Shape;229;p26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32" name="Google Shape;232;p26"/>
            <p:cNvSpPr/>
            <p:nvPr/>
          </p:nvSpPr>
          <p:spPr>
            <a:xfrm rot="-2700000">
              <a:off x="-540907" y="2968275"/>
              <a:ext cx="1559170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33" name="Google Shape;233;p26"/>
            <p:cNvGrpSpPr/>
            <p:nvPr/>
          </p:nvGrpSpPr>
          <p:grpSpPr>
            <a:xfrm rot="-2700000">
              <a:off x="-929724" y="4997727"/>
              <a:ext cx="3167166" cy="299397"/>
              <a:chOff x="-304800" y="4182975"/>
              <a:chExt cx="3167197" cy="299400"/>
            </a:xfrm>
          </p:grpSpPr>
          <p:sp>
            <p:nvSpPr>
              <p:cNvPr id="234" name="Google Shape;234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36" name="Google Shape;236;p26"/>
            <p:cNvGrpSpPr/>
            <p:nvPr/>
          </p:nvGrpSpPr>
          <p:grpSpPr>
            <a:xfrm rot="-2700000">
              <a:off x="-1542899" y="4997727"/>
              <a:ext cx="3167166" cy="299397"/>
              <a:chOff x="-304800" y="4182975"/>
              <a:chExt cx="3167197" cy="299400"/>
            </a:xfrm>
          </p:grpSpPr>
          <p:sp>
            <p:nvSpPr>
              <p:cNvPr id="237" name="Google Shape;23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906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7"/>
          <p:cNvGrpSpPr/>
          <p:nvPr/>
        </p:nvGrpSpPr>
        <p:grpSpPr>
          <a:xfrm rot="10800000">
            <a:off x="-1070058" y="3353478"/>
            <a:ext cx="3373919" cy="3374999"/>
            <a:chOff x="6949919" y="-1142700"/>
            <a:chExt cx="3370993" cy="3371877"/>
          </a:xfrm>
        </p:grpSpPr>
        <p:grpSp>
          <p:nvGrpSpPr>
            <p:cNvPr id="241" name="Google Shape;241;p27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42" name="Google Shape;242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47" name="Google Shape;247;p27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48" name="Google Shape;248;p27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49" name="Google Shape;249;p27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50" name="Google Shape;250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0982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7639749" y="1543854"/>
            <a:ext cx="3067066" cy="3374999"/>
            <a:chOff x="7709322" y="1333607"/>
            <a:chExt cx="3064406" cy="3371877"/>
          </a:xfrm>
        </p:grpSpPr>
        <p:grpSp>
          <p:nvGrpSpPr>
            <p:cNvPr id="254" name="Google Shape;254;p28"/>
            <p:cNvGrpSpPr/>
            <p:nvPr/>
          </p:nvGrpSpPr>
          <p:grpSpPr>
            <a:xfrm rot="8100000">
              <a:off x="7657942" y="2409523"/>
              <a:ext cx="3167166" cy="299397"/>
              <a:chOff x="-304800" y="4182975"/>
              <a:chExt cx="3167197" cy="299400"/>
            </a:xfrm>
          </p:grpSpPr>
          <p:sp>
            <p:nvSpPr>
              <p:cNvPr id="255" name="Google Shape;25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57" name="Google Shape;257;p28"/>
            <p:cNvGrpSpPr/>
            <p:nvPr/>
          </p:nvGrpSpPr>
          <p:grpSpPr>
            <a:xfrm rot="8100000">
              <a:off x="7351354" y="3330170"/>
              <a:ext cx="3167166" cy="299397"/>
              <a:chOff x="-304800" y="4182975"/>
              <a:chExt cx="3167197" cy="299400"/>
            </a:xfrm>
          </p:grpSpPr>
          <p:sp>
            <p:nvSpPr>
              <p:cNvPr id="258" name="Google Shape;25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0" name="Google Shape;260;p28"/>
            <p:cNvGrpSpPr/>
            <p:nvPr/>
          </p:nvGrpSpPr>
          <p:grpSpPr>
            <a:xfrm rot="8100000">
              <a:off x="7964529" y="3330170"/>
              <a:ext cx="3167166" cy="299397"/>
              <a:chOff x="-304800" y="4182975"/>
              <a:chExt cx="3167197" cy="299400"/>
            </a:xfrm>
          </p:grpSpPr>
          <p:sp>
            <p:nvSpPr>
              <p:cNvPr id="261" name="Google Shape;261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2" name="Google Shape;262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263" name="Google Shape;263;p28"/>
          <p:cNvGrpSpPr/>
          <p:nvPr/>
        </p:nvGrpSpPr>
        <p:grpSpPr>
          <a:xfrm>
            <a:off x="-1723814" y="1102308"/>
            <a:ext cx="3067066" cy="2453501"/>
            <a:chOff x="-1491519" y="3001163"/>
            <a:chExt cx="3064406" cy="2451231"/>
          </a:xfrm>
        </p:grpSpPr>
        <p:grpSp>
          <p:nvGrpSpPr>
            <p:cNvPr id="264" name="Google Shape;264;p28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65" name="Google Shape;26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7" name="Google Shape;267;p28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68" name="Google Shape;26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44770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9"/>
          <p:cNvGrpSpPr/>
          <p:nvPr/>
        </p:nvGrpSpPr>
        <p:grpSpPr>
          <a:xfrm>
            <a:off x="7767732" y="232791"/>
            <a:ext cx="3373919" cy="3374999"/>
            <a:chOff x="6949919" y="-1142700"/>
            <a:chExt cx="3370993" cy="3371877"/>
          </a:xfrm>
        </p:grpSpPr>
        <p:grpSp>
          <p:nvGrpSpPr>
            <p:cNvPr id="272" name="Google Shape;272;p2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73" name="Google Shape;273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78" name="Google Shape;278;p2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9" name="Google Shape;279;p29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80" name="Google Shape;280;p2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81" name="Google Shape;281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83304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Background 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0"/>
          <p:cNvGrpSpPr/>
          <p:nvPr/>
        </p:nvGrpSpPr>
        <p:grpSpPr>
          <a:xfrm>
            <a:off x="7622531" y="-271051"/>
            <a:ext cx="3816744" cy="5384055"/>
            <a:chOff x="6949919" y="-1142700"/>
            <a:chExt cx="3813434" cy="5379074"/>
          </a:xfrm>
        </p:grpSpPr>
        <p:grpSp>
          <p:nvGrpSpPr>
            <p:cNvPr id="285" name="Google Shape;285;p30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86" name="Google Shape;28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89" name="Google Shape;28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91" name="Google Shape;291;p30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92" name="Google Shape;292;p30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293" name="Google Shape;293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8" name="Google Shape;298;p30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299" name="Google Shape;29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1" name="Google Shape;301;p30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302" name="Google Shape;302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4" name="Google Shape;304;p30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305" name="Google Shape;305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18345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-111602"/>
            <a:ext cx="9151941" cy="5514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75029" y="2244051"/>
            <a:ext cx="4649533" cy="1355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87023" y="4166255"/>
            <a:ext cx="3815710" cy="464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1205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356894" y="0"/>
            <a:ext cx="679519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54267" y="4072042"/>
            <a:ext cx="3460501" cy="653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8100000">
            <a:off x="4171344" y="152559"/>
            <a:ext cx="3169915" cy="299674"/>
            <a:chOff x="-304800" y="4182975"/>
            <a:chExt cx="3167197" cy="299400"/>
          </a:xfrm>
        </p:grpSpPr>
        <p:sp>
          <p:nvSpPr>
            <p:cNvPr id="17" name="Google Shape;17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" name="Google Shape;19;p3"/>
          <p:cNvGrpSpPr/>
          <p:nvPr/>
        </p:nvGrpSpPr>
        <p:grpSpPr>
          <a:xfrm rot="8100000">
            <a:off x="4785052" y="152559"/>
            <a:ext cx="3169915" cy="299674"/>
            <a:chOff x="-304800" y="4182975"/>
            <a:chExt cx="3167197" cy="299400"/>
          </a:xfrm>
        </p:grpSpPr>
        <p:sp>
          <p:nvSpPr>
            <p:cNvPr id="20" name="Google Shape;20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430533" y="1501864"/>
            <a:ext cx="2613467" cy="2210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889318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72333" y="1684609"/>
            <a:ext cx="7710688" cy="347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611" lvl="0" indent="-30507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1"/>
            </a:lvl1pPr>
            <a:lvl2pPr marL="915223" lvl="1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2pPr>
            <a:lvl3pPr marL="1372834" lvl="2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3pPr>
            <a:lvl4pPr marL="1830446" lvl="3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4pPr>
            <a:lvl5pPr marL="2288057" lvl="4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5pPr>
            <a:lvl6pPr marL="2745669" lvl="5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6pPr>
            <a:lvl7pPr marL="3203280" lvl="6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7pPr>
            <a:lvl8pPr marL="3660892" lvl="7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8pPr>
            <a:lvl9pPr marL="4118503" lvl="8" indent="-305074" rtl="0">
              <a:spcBef>
                <a:spcPts val="1601"/>
              </a:spcBef>
              <a:spcAft>
                <a:spcPts val="1601"/>
              </a:spcAft>
              <a:buSzPts val="1200"/>
              <a:buFont typeface="Roboto Condensed Light"/>
              <a:buAutoNum type="romanLcPeriod"/>
              <a:defRPr sz="1201"/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-80544" y="1030612"/>
            <a:ext cx="1254562" cy="328838"/>
            <a:chOff x="-8549" y="582500"/>
            <a:chExt cx="1253474" cy="328534"/>
          </a:xfrm>
        </p:grpSpPr>
        <p:sp>
          <p:nvSpPr>
            <p:cNvPr id="26" name="Google Shape;26;p4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" name="Google Shape;27;p4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167863" y="980482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09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351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7213351" y="57504"/>
            <a:ext cx="3373919" cy="3374999"/>
            <a:chOff x="6949919" y="-1142700"/>
            <a:chExt cx="3370993" cy="3371877"/>
          </a:xfrm>
        </p:grpSpPr>
        <p:grpSp>
          <p:nvGrpSpPr>
            <p:cNvPr id="31" name="Google Shape;31;p5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4" name="Google Shape;34;p5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37" name="Google Shape;37;p5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38" name="Google Shape;38;p5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39" name="Google Shape;39;p5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40" name="Google Shape;40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98518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798518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403019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403019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246009" y="1209294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278" y="1259423"/>
            <a:ext cx="1254562" cy="328838"/>
            <a:chOff x="-8549" y="582500"/>
            <a:chExt cx="1253474" cy="328534"/>
          </a:xfrm>
        </p:grpSpPr>
        <p:sp>
          <p:nvSpPr>
            <p:cNvPr id="48" name="Google Shape;48;p5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49" name="Google Shape;49;p5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0711654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730526" y="1179214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 rot="10800000">
            <a:off x="7934633" y="1229343"/>
            <a:ext cx="1254562" cy="328838"/>
            <a:chOff x="-8549" y="582500"/>
            <a:chExt cx="1253474" cy="328534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448144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6129442" y="2309687"/>
            <a:ext cx="2203611" cy="19689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 rot="10800000">
            <a:off x="7901655" y="1213221"/>
            <a:ext cx="1254562" cy="328838"/>
            <a:chOff x="-8549" y="582500"/>
            <a:chExt cx="1253474" cy="328534"/>
          </a:xfrm>
        </p:grpSpPr>
        <p:sp>
          <p:nvSpPr>
            <p:cNvPr id="58" name="Google Shape;58;p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59" name="Google Shape;59;p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697547" y="1163091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6498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66188" y="1570803"/>
            <a:ext cx="4915263" cy="1541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2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9pPr>
          </a:lstStyle>
          <a:p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7345365" y="-299627"/>
            <a:ext cx="3816744" cy="5384055"/>
            <a:chOff x="6949919" y="-1142700"/>
            <a:chExt cx="3813434" cy="5379074"/>
          </a:xfrm>
        </p:grpSpPr>
        <p:grpSp>
          <p:nvGrpSpPr>
            <p:cNvPr id="64" name="Google Shape;64;p8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67" name="Google Shape;67;p8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68" name="Google Shape;6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71" name="Google Shape;71;p8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7" name="Google Shape;77;p8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78" name="Google Shape;7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0" name="Google Shape;80;p8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3" name="Google Shape;83;p8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86" name="Google Shape;86;p8"/>
          <p:cNvSpPr txBox="1">
            <a:spLocks noGrp="1"/>
          </p:cNvSpPr>
          <p:nvPr>
            <p:ph type="subTitle" idx="1"/>
          </p:nvPr>
        </p:nvSpPr>
        <p:spPr>
          <a:xfrm>
            <a:off x="966188" y="3203439"/>
            <a:ext cx="4707483" cy="46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0" y="1642370"/>
            <a:ext cx="808301" cy="1863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pic>
        <p:nvPicPr>
          <p:cNvPr id="88" name="Google Shape;8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8360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9"/>
          <p:cNvGrpSpPr/>
          <p:nvPr/>
        </p:nvGrpSpPr>
        <p:grpSpPr>
          <a:xfrm>
            <a:off x="7305756" y="427120"/>
            <a:ext cx="3816744" cy="5384055"/>
            <a:chOff x="6949919" y="-1142700"/>
            <a:chExt cx="3813434" cy="5379074"/>
          </a:xfrm>
        </p:grpSpPr>
        <p:grpSp>
          <p:nvGrpSpPr>
            <p:cNvPr id="91" name="Google Shape;91;p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94" name="Google Shape;94;p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97" name="Google Shape;97;p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98" name="Google Shape;98;p9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99" name="Google Shape;99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0" name="Google Shape;100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1" name="Google Shape;101;p9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102" name="Google Shape;10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3" name="Google Shape;10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4" name="Google Shape;104;p9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105" name="Google Shape;10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10" name="Google Shape;110;p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880633" y="2776467"/>
            <a:ext cx="3158139" cy="451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2"/>
          </p:nvPr>
        </p:nvSpPr>
        <p:spPr>
          <a:xfrm>
            <a:off x="880633" y="3259363"/>
            <a:ext cx="2505373" cy="117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859548" y="1512900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1997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0" y="1642370"/>
            <a:ext cx="808301" cy="18635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969341" y="1642294"/>
            <a:ext cx="2902618" cy="1863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Black"/>
              <a:buNone/>
              <a:defRPr sz="2002" b="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0394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2616094" y="1107149"/>
            <a:ext cx="3307068" cy="1965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2710551" y="2907640"/>
            <a:ext cx="3118205" cy="689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226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7134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6304264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27243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798517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>
            <a:off x="6408501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6304257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3631485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3527241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854440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98520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-4278" y="1167019"/>
            <a:ext cx="1254562" cy="328838"/>
            <a:chOff x="-8549" y="582500"/>
            <a:chExt cx="1253474" cy="328534"/>
          </a:xfrm>
        </p:grpSpPr>
        <p:sp>
          <p:nvSpPr>
            <p:cNvPr id="134" name="Google Shape;134;p13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246009" y="1116889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4361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 rot="8100000">
            <a:off x="7719647" y="870398"/>
            <a:ext cx="3169915" cy="299674"/>
            <a:chOff x="-304800" y="4182975"/>
            <a:chExt cx="3167197" cy="299400"/>
          </a:xfrm>
        </p:grpSpPr>
        <p:sp>
          <p:nvSpPr>
            <p:cNvPr id="139" name="Google Shape;139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8100000">
            <a:off x="8333354" y="870398"/>
            <a:ext cx="3169915" cy="299674"/>
            <a:chOff x="-304800" y="4182975"/>
            <a:chExt cx="3167197" cy="299400"/>
          </a:xfrm>
        </p:grpSpPr>
        <p:sp>
          <p:nvSpPr>
            <p:cNvPr id="142" name="Google Shape;142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82223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2"/>
          </p:nvPr>
        </p:nvSpPr>
        <p:spPr>
          <a:xfrm>
            <a:off x="822244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3"/>
          </p:nvPr>
        </p:nvSpPr>
        <p:spPr>
          <a:xfrm>
            <a:off x="3525225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4"/>
          </p:nvPr>
        </p:nvSpPr>
        <p:spPr>
          <a:xfrm>
            <a:off x="3525232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5"/>
          </p:nvPr>
        </p:nvSpPr>
        <p:spPr>
          <a:xfrm>
            <a:off x="622822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6"/>
          </p:nvPr>
        </p:nvSpPr>
        <p:spPr>
          <a:xfrm>
            <a:off x="6228235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/>
          </p:nvPr>
        </p:nvSpPr>
        <p:spPr>
          <a:xfrm>
            <a:off x="830212" y="1196093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37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21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0" y="2494132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415803" y="3393414"/>
            <a:ext cx="6024125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4036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46009" y="1037685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-4278" y="1087815"/>
            <a:ext cx="1254562" cy="328838"/>
            <a:chOff x="-8549" y="582500"/>
            <a:chExt cx="1253474" cy="328534"/>
          </a:xfrm>
        </p:grpSpPr>
        <p:sp>
          <p:nvSpPr>
            <p:cNvPr id="157" name="Google Shape;157;p1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58" name="Google Shape;158;p1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5029675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46009" y="1235695"/>
            <a:ext cx="6206083" cy="4290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-4278" y="1285825"/>
            <a:ext cx="1254562" cy="328838"/>
            <a:chOff x="-8549" y="582500"/>
            <a:chExt cx="1253474" cy="328534"/>
          </a:xfrm>
        </p:grpSpPr>
        <p:sp>
          <p:nvSpPr>
            <p:cNvPr id="162" name="Google Shape;162;p1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16920657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0"/>
            <a:ext cx="424748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hasCustomPrompt="1"/>
          </p:nvPr>
        </p:nvSpPr>
        <p:spPr>
          <a:xfrm>
            <a:off x="851088" y="2855016"/>
            <a:ext cx="2530295" cy="2267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 idx="2"/>
          </p:nvPr>
        </p:nvSpPr>
        <p:spPr>
          <a:xfrm>
            <a:off x="1101235" y="1445886"/>
            <a:ext cx="2713454" cy="5194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098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 hasCustomPrompt="1"/>
          </p:nvPr>
        </p:nvSpPr>
        <p:spPr>
          <a:xfrm>
            <a:off x="912090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-1862409" y="1141895"/>
            <a:ext cx="3067066" cy="2453501"/>
            <a:chOff x="-1491519" y="3001163"/>
            <a:chExt cx="3064406" cy="2451231"/>
          </a:xfrm>
        </p:grpSpPr>
        <p:grpSp>
          <p:nvGrpSpPr>
            <p:cNvPr id="171" name="Google Shape;171;p19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172" name="Google Shape;172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74" name="Google Shape;174;p19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175" name="Google Shape;175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177" name="Google Shape;177;p19"/>
          <p:cNvGrpSpPr/>
          <p:nvPr/>
        </p:nvGrpSpPr>
        <p:grpSpPr>
          <a:xfrm rot="10800000">
            <a:off x="7897376" y="1152499"/>
            <a:ext cx="1254562" cy="328838"/>
            <a:chOff x="-8549" y="582500"/>
            <a:chExt cx="1253474" cy="328534"/>
          </a:xfrm>
        </p:grpSpPr>
        <p:sp>
          <p:nvSpPr>
            <p:cNvPr id="178" name="Google Shape;178;p19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79" name="Google Shape;179;p19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80" name="Google Shape;180;p19"/>
          <p:cNvSpPr txBox="1">
            <a:spLocks noGrp="1"/>
          </p:cNvSpPr>
          <p:nvPr>
            <p:ph type="title" idx="2"/>
          </p:nvPr>
        </p:nvSpPr>
        <p:spPr>
          <a:xfrm>
            <a:off x="1693269" y="1102370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1"/>
          </p:nvPr>
        </p:nvSpPr>
        <p:spPr>
          <a:xfrm>
            <a:off x="798518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3"/>
          </p:nvPr>
        </p:nvSpPr>
        <p:spPr>
          <a:xfrm>
            <a:off x="79851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4" hasCustomPrompt="1"/>
          </p:nvPr>
        </p:nvSpPr>
        <p:spPr>
          <a:xfrm>
            <a:off x="2877868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5"/>
          </p:nvPr>
        </p:nvSpPr>
        <p:spPr>
          <a:xfrm>
            <a:off x="276429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6"/>
          </p:nvPr>
        </p:nvSpPr>
        <p:spPr>
          <a:xfrm>
            <a:off x="276428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 idx="7" hasCustomPrompt="1"/>
          </p:nvPr>
        </p:nvSpPr>
        <p:spPr>
          <a:xfrm>
            <a:off x="4843645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8"/>
          </p:nvPr>
        </p:nvSpPr>
        <p:spPr>
          <a:xfrm>
            <a:off x="473008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9"/>
          </p:nvPr>
        </p:nvSpPr>
        <p:spPr>
          <a:xfrm>
            <a:off x="473007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13" hasCustomPrompt="1"/>
          </p:nvPr>
        </p:nvSpPr>
        <p:spPr>
          <a:xfrm>
            <a:off x="6809422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4"/>
          </p:nvPr>
        </p:nvSpPr>
        <p:spPr>
          <a:xfrm>
            <a:off x="6695856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15"/>
          </p:nvPr>
        </p:nvSpPr>
        <p:spPr>
          <a:xfrm>
            <a:off x="669584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77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4575969" y="25"/>
            <a:ext cx="4575969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grpSp>
        <p:nvGrpSpPr>
          <p:cNvPr id="194" name="Google Shape;194;p20"/>
          <p:cNvGrpSpPr/>
          <p:nvPr/>
        </p:nvGrpSpPr>
        <p:grpSpPr>
          <a:xfrm rot="8100000">
            <a:off x="6750206" y="-219385"/>
            <a:ext cx="3169915" cy="299674"/>
            <a:chOff x="-304800" y="4182975"/>
            <a:chExt cx="3167197" cy="299400"/>
          </a:xfrm>
        </p:grpSpPr>
        <p:sp>
          <p:nvSpPr>
            <p:cNvPr id="195" name="Google Shape;195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7" name="Google Shape;197;p20"/>
          <p:cNvGrpSpPr/>
          <p:nvPr/>
        </p:nvGrpSpPr>
        <p:grpSpPr>
          <a:xfrm rot="8100000">
            <a:off x="7363913" y="-219385"/>
            <a:ext cx="3169915" cy="299674"/>
            <a:chOff x="-304800" y="4182975"/>
            <a:chExt cx="3167197" cy="299400"/>
          </a:xfrm>
        </p:grpSpPr>
        <p:sp>
          <p:nvSpPr>
            <p:cNvPr id="198" name="Google Shape;198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00" name="Google Shape;200;p20"/>
          <p:cNvSpPr txBox="1">
            <a:spLocks noGrp="1"/>
          </p:cNvSpPr>
          <p:nvPr>
            <p:ph type="title" hasCustomPrompt="1"/>
          </p:nvPr>
        </p:nvSpPr>
        <p:spPr>
          <a:xfrm>
            <a:off x="4297536" y="466031"/>
            <a:ext cx="3193870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2"/>
          </p:nvPr>
        </p:nvSpPr>
        <p:spPr>
          <a:xfrm>
            <a:off x="4804768" y="3882367"/>
            <a:ext cx="2382266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5537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0" y="0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204" name="Google Shape;204;p21"/>
          <p:cNvSpPr txBox="1">
            <a:spLocks noGrp="1"/>
          </p:cNvSpPr>
          <p:nvPr>
            <p:ph type="title" hasCustomPrompt="1"/>
          </p:nvPr>
        </p:nvSpPr>
        <p:spPr>
          <a:xfrm>
            <a:off x="-497080" y="-395041"/>
            <a:ext cx="2708049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 idx="2"/>
          </p:nvPr>
        </p:nvSpPr>
        <p:spPr>
          <a:xfrm>
            <a:off x="2125043" y="1593724"/>
            <a:ext cx="2342932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9701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 hasCustomPrompt="1"/>
          </p:nvPr>
        </p:nvSpPr>
        <p:spPr>
          <a:xfrm>
            <a:off x="912090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1"/>
          </p:nvPr>
        </p:nvSpPr>
        <p:spPr>
          <a:xfrm>
            <a:off x="835825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 idx="2" hasCustomPrompt="1"/>
          </p:nvPr>
        </p:nvSpPr>
        <p:spPr>
          <a:xfrm>
            <a:off x="3596819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3"/>
          </p:nvPr>
        </p:nvSpPr>
        <p:spPr>
          <a:xfrm>
            <a:off x="3520554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title" idx="4" hasCustomPrompt="1"/>
          </p:nvPr>
        </p:nvSpPr>
        <p:spPr>
          <a:xfrm>
            <a:off x="6281547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5"/>
          </p:nvPr>
        </p:nvSpPr>
        <p:spPr>
          <a:xfrm>
            <a:off x="6205282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2"/>
          <p:cNvGrpSpPr/>
          <p:nvPr/>
        </p:nvGrpSpPr>
        <p:grpSpPr>
          <a:xfrm rot="10800000">
            <a:off x="7901655" y="1153818"/>
            <a:ext cx="1254562" cy="328838"/>
            <a:chOff x="-8549" y="582500"/>
            <a:chExt cx="1253474" cy="328534"/>
          </a:xfrm>
        </p:grpSpPr>
        <p:sp>
          <p:nvSpPr>
            <p:cNvPr id="214" name="Google Shape;214;p22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5" name="Google Shape;215;p22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16" name="Google Shape;216;p22"/>
          <p:cNvSpPr txBox="1">
            <a:spLocks noGrp="1"/>
          </p:cNvSpPr>
          <p:nvPr>
            <p:ph type="title" idx="6"/>
          </p:nvPr>
        </p:nvSpPr>
        <p:spPr>
          <a:xfrm>
            <a:off x="1697547" y="1103688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4963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36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56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6E6809F-D28F-4AFB-8F54-1DB1E43EE23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35056" y="4835525"/>
            <a:ext cx="2059186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E17C58-D15D-432C-8390-60963580997B}" type="slidenum">
              <a:rPr lang="es-PE" smtClean="0">
                <a:solidFill>
                  <a:prstClr val="black"/>
                </a:solidFill>
              </a:rPr>
              <a:pPr/>
              <a:t>‹Nº›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453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6"/>
          <p:cNvGrpSpPr/>
          <p:nvPr/>
        </p:nvGrpSpPr>
        <p:grpSpPr>
          <a:xfrm>
            <a:off x="-1552215" y="1274369"/>
            <a:ext cx="3373919" cy="3915773"/>
            <a:chOff x="-1491519" y="2460890"/>
            <a:chExt cx="3370993" cy="3912150"/>
          </a:xfrm>
        </p:grpSpPr>
        <p:grpSp>
          <p:nvGrpSpPr>
            <p:cNvPr id="226" name="Google Shape;226;p26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27" name="Google Shape;22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29" name="Google Shape;229;p26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32" name="Google Shape;232;p26"/>
            <p:cNvSpPr/>
            <p:nvPr/>
          </p:nvSpPr>
          <p:spPr>
            <a:xfrm rot="-2700000">
              <a:off x="-540907" y="2968275"/>
              <a:ext cx="1559170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33" name="Google Shape;233;p26"/>
            <p:cNvGrpSpPr/>
            <p:nvPr/>
          </p:nvGrpSpPr>
          <p:grpSpPr>
            <a:xfrm rot="-2700000">
              <a:off x="-929724" y="4997727"/>
              <a:ext cx="3167166" cy="299397"/>
              <a:chOff x="-304800" y="4182975"/>
              <a:chExt cx="3167197" cy="299400"/>
            </a:xfrm>
          </p:grpSpPr>
          <p:sp>
            <p:nvSpPr>
              <p:cNvPr id="234" name="Google Shape;234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36" name="Google Shape;236;p26"/>
            <p:cNvGrpSpPr/>
            <p:nvPr/>
          </p:nvGrpSpPr>
          <p:grpSpPr>
            <a:xfrm rot="-2700000">
              <a:off x="-1542899" y="4997727"/>
              <a:ext cx="3167166" cy="299397"/>
              <a:chOff x="-304800" y="4182975"/>
              <a:chExt cx="3167197" cy="299400"/>
            </a:xfrm>
          </p:grpSpPr>
          <p:sp>
            <p:nvSpPr>
              <p:cNvPr id="237" name="Google Shape;23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9789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7"/>
          <p:cNvGrpSpPr/>
          <p:nvPr/>
        </p:nvGrpSpPr>
        <p:grpSpPr>
          <a:xfrm rot="10800000">
            <a:off x="-1070058" y="3353478"/>
            <a:ext cx="3373919" cy="3374999"/>
            <a:chOff x="6949919" y="-1142700"/>
            <a:chExt cx="3370993" cy="3371877"/>
          </a:xfrm>
        </p:grpSpPr>
        <p:grpSp>
          <p:nvGrpSpPr>
            <p:cNvPr id="241" name="Google Shape;241;p27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42" name="Google Shape;242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47" name="Google Shape;247;p27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48" name="Google Shape;248;p27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49" name="Google Shape;249;p27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50" name="Google Shape;250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7103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7639749" y="1543854"/>
            <a:ext cx="3067066" cy="3374999"/>
            <a:chOff x="7709322" y="1333607"/>
            <a:chExt cx="3064406" cy="3371877"/>
          </a:xfrm>
        </p:grpSpPr>
        <p:grpSp>
          <p:nvGrpSpPr>
            <p:cNvPr id="254" name="Google Shape;254;p28"/>
            <p:cNvGrpSpPr/>
            <p:nvPr/>
          </p:nvGrpSpPr>
          <p:grpSpPr>
            <a:xfrm rot="8100000">
              <a:off x="7657942" y="2409523"/>
              <a:ext cx="3167166" cy="299397"/>
              <a:chOff x="-304800" y="4182975"/>
              <a:chExt cx="3167197" cy="299400"/>
            </a:xfrm>
          </p:grpSpPr>
          <p:sp>
            <p:nvSpPr>
              <p:cNvPr id="255" name="Google Shape;25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57" name="Google Shape;257;p28"/>
            <p:cNvGrpSpPr/>
            <p:nvPr/>
          </p:nvGrpSpPr>
          <p:grpSpPr>
            <a:xfrm rot="8100000">
              <a:off x="7351354" y="3330170"/>
              <a:ext cx="3167166" cy="299397"/>
              <a:chOff x="-304800" y="4182975"/>
              <a:chExt cx="3167197" cy="299400"/>
            </a:xfrm>
          </p:grpSpPr>
          <p:sp>
            <p:nvSpPr>
              <p:cNvPr id="258" name="Google Shape;25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0" name="Google Shape;260;p28"/>
            <p:cNvGrpSpPr/>
            <p:nvPr/>
          </p:nvGrpSpPr>
          <p:grpSpPr>
            <a:xfrm rot="8100000">
              <a:off x="7964529" y="3330170"/>
              <a:ext cx="3167166" cy="299397"/>
              <a:chOff x="-304800" y="4182975"/>
              <a:chExt cx="3167197" cy="299400"/>
            </a:xfrm>
          </p:grpSpPr>
          <p:sp>
            <p:nvSpPr>
              <p:cNvPr id="261" name="Google Shape;261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2" name="Google Shape;262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263" name="Google Shape;263;p28"/>
          <p:cNvGrpSpPr/>
          <p:nvPr/>
        </p:nvGrpSpPr>
        <p:grpSpPr>
          <a:xfrm>
            <a:off x="-1723814" y="1102308"/>
            <a:ext cx="3067066" cy="2453501"/>
            <a:chOff x="-1491519" y="3001163"/>
            <a:chExt cx="3064406" cy="2451231"/>
          </a:xfrm>
        </p:grpSpPr>
        <p:grpSp>
          <p:nvGrpSpPr>
            <p:cNvPr id="264" name="Google Shape;264;p28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65" name="Google Shape;26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7" name="Google Shape;267;p28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68" name="Google Shape;26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5663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9"/>
          <p:cNvGrpSpPr/>
          <p:nvPr/>
        </p:nvGrpSpPr>
        <p:grpSpPr>
          <a:xfrm>
            <a:off x="7767732" y="232791"/>
            <a:ext cx="3373919" cy="3374999"/>
            <a:chOff x="6949919" y="-1142700"/>
            <a:chExt cx="3370993" cy="3371877"/>
          </a:xfrm>
        </p:grpSpPr>
        <p:grpSp>
          <p:nvGrpSpPr>
            <p:cNvPr id="272" name="Google Shape;272;p2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73" name="Google Shape;273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78" name="Google Shape;278;p2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9" name="Google Shape;279;p29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80" name="Google Shape;280;p2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81" name="Google Shape;281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21827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Background 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0"/>
          <p:cNvGrpSpPr/>
          <p:nvPr/>
        </p:nvGrpSpPr>
        <p:grpSpPr>
          <a:xfrm>
            <a:off x="7622531" y="-271051"/>
            <a:ext cx="3816744" cy="5384055"/>
            <a:chOff x="6949919" y="-1142700"/>
            <a:chExt cx="3813434" cy="5379074"/>
          </a:xfrm>
        </p:grpSpPr>
        <p:grpSp>
          <p:nvGrpSpPr>
            <p:cNvPr id="285" name="Google Shape;285;p30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86" name="Google Shape;28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89" name="Google Shape;28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91" name="Google Shape;291;p30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92" name="Google Shape;292;p30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293" name="Google Shape;293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8" name="Google Shape;298;p30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299" name="Google Shape;29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1" name="Google Shape;301;p30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302" name="Google Shape;302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4" name="Google Shape;304;p30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305" name="Google Shape;305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0771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-111602"/>
            <a:ext cx="9151941" cy="5514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75029" y="2244051"/>
            <a:ext cx="4649533" cy="1355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87023" y="4166255"/>
            <a:ext cx="3815710" cy="464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0599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356894" y="0"/>
            <a:ext cx="679519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54267" y="4072042"/>
            <a:ext cx="3460501" cy="653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8100000">
            <a:off x="4171344" y="152559"/>
            <a:ext cx="3169915" cy="299674"/>
            <a:chOff x="-304800" y="4182975"/>
            <a:chExt cx="3167197" cy="299400"/>
          </a:xfrm>
        </p:grpSpPr>
        <p:sp>
          <p:nvSpPr>
            <p:cNvPr id="17" name="Google Shape;17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" name="Google Shape;19;p3"/>
          <p:cNvGrpSpPr/>
          <p:nvPr/>
        </p:nvGrpSpPr>
        <p:grpSpPr>
          <a:xfrm rot="8100000">
            <a:off x="4785052" y="152559"/>
            <a:ext cx="3169915" cy="299674"/>
            <a:chOff x="-304800" y="4182975"/>
            <a:chExt cx="3167197" cy="299400"/>
          </a:xfrm>
        </p:grpSpPr>
        <p:sp>
          <p:nvSpPr>
            <p:cNvPr id="20" name="Google Shape;20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430533" y="1501864"/>
            <a:ext cx="2613467" cy="2210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727037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72333" y="1684609"/>
            <a:ext cx="7710688" cy="347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611" lvl="0" indent="-30507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1"/>
            </a:lvl1pPr>
            <a:lvl2pPr marL="915223" lvl="1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2pPr>
            <a:lvl3pPr marL="1372834" lvl="2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3pPr>
            <a:lvl4pPr marL="1830446" lvl="3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4pPr>
            <a:lvl5pPr marL="2288057" lvl="4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5pPr>
            <a:lvl6pPr marL="2745669" lvl="5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6pPr>
            <a:lvl7pPr marL="3203280" lvl="6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7pPr>
            <a:lvl8pPr marL="3660892" lvl="7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8pPr>
            <a:lvl9pPr marL="4118503" lvl="8" indent="-305074" rtl="0">
              <a:spcBef>
                <a:spcPts val="1601"/>
              </a:spcBef>
              <a:spcAft>
                <a:spcPts val="1601"/>
              </a:spcAft>
              <a:buSzPts val="1200"/>
              <a:buFont typeface="Roboto Condensed Light"/>
              <a:buAutoNum type="romanLcPeriod"/>
              <a:defRPr sz="1201"/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-80544" y="1030612"/>
            <a:ext cx="1254562" cy="328838"/>
            <a:chOff x="-8549" y="582500"/>
            <a:chExt cx="1253474" cy="328534"/>
          </a:xfrm>
        </p:grpSpPr>
        <p:sp>
          <p:nvSpPr>
            <p:cNvPr id="26" name="Google Shape;26;p4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" name="Google Shape;27;p4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167863" y="980482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7593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7213351" y="57504"/>
            <a:ext cx="3373919" cy="3374999"/>
            <a:chOff x="6949919" y="-1142700"/>
            <a:chExt cx="3370993" cy="3371877"/>
          </a:xfrm>
        </p:grpSpPr>
        <p:grpSp>
          <p:nvGrpSpPr>
            <p:cNvPr id="31" name="Google Shape;31;p5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4" name="Google Shape;34;p5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37" name="Google Shape;37;p5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38" name="Google Shape;38;p5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39" name="Google Shape;39;p5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40" name="Google Shape;40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98518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798518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403019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403019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246009" y="1209294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278" y="1259423"/>
            <a:ext cx="1254562" cy="328838"/>
            <a:chOff x="-8549" y="582500"/>
            <a:chExt cx="1253474" cy="328534"/>
          </a:xfrm>
        </p:grpSpPr>
        <p:sp>
          <p:nvSpPr>
            <p:cNvPr id="48" name="Google Shape;48;p5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49" name="Google Shape;49;p5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3807387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730526" y="1179214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 rot="10800000">
            <a:off x="7934633" y="1229343"/>
            <a:ext cx="1254562" cy="328838"/>
            <a:chOff x="-8549" y="582500"/>
            <a:chExt cx="1253474" cy="328534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232773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41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66188" y="1570803"/>
            <a:ext cx="4915263" cy="1541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2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9pPr>
          </a:lstStyle>
          <a:p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7345365" y="-299627"/>
            <a:ext cx="3816744" cy="5384055"/>
            <a:chOff x="6949919" y="-1142700"/>
            <a:chExt cx="3813434" cy="5379074"/>
          </a:xfrm>
        </p:grpSpPr>
        <p:grpSp>
          <p:nvGrpSpPr>
            <p:cNvPr id="64" name="Google Shape;64;p8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67" name="Google Shape;67;p8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68" name="Google Shape;6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71" name="Google Shape;71;p8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7" name="Google Shape;77;p8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78" name="Google Shape;7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0" name="Google Shape;80;p8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3" name="Google Shape;83;p8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86" name="Google Shape;86;p8"/>
          <p:cNvSpPr txBox="1">
            <a:spLocks noGrp="1"/>
          </p:cNvSpPr>
          <p:nvPr>
            <p:ph type="subTitle" idx="1"/>
          </p:nvPr>
        </p:nvSpPr>
        <p:spPr>
          <a:xfrm>
            <a:off x="966188" y="3203439"/>
            <a:ext cx="4707483" cy="46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0" y="1642370"/>
            <a:ext cx="808301" cy="1863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pic>
        <p:nvPicPr>
          <p:cNvPr id="88" name="Google Shape;8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841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9"/>
          <p:cNvGrpSpPr/>
          <p:nvPr/>
        </p:nvGrpSpPr>
        <p:grpSpPr>
          <a:xfrm>
            <a:off x="7305756" y="427120"/>
            <a:ext cx="3816744" cy="5384055"/>
            <a:chOff x="6949919" y="-1142700"/>
            <a:chExt cx="3813434" cy="5379074"/>
          </a:xfrm>
        </p:grpSpPr>
        <p:grpSp>
          <p:nvGrpSpPr>
            <p:cNvPr id="91" name="Google Shape;91;p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94" name="Google Shape;94;p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97" name="Google Shape;97;p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98" name="Google Shape;98;p9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99" name="Google Shape;99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0" name="Google Shape;100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1" name="Google Shape;101;p9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102" name="Google Shape;10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3" name="Google Shape;10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4" name="Google Shape;104;p9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105" name="Google Shape;10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10" name="Google Shape;110;p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880633" y="2776467"/>
            <a:ext cx="3158139" cy="451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2"/>
          </p:nvPr>
        </p:nvSpPr>
        <p:spPr>
          <a:xfrm>
            <a:off x="880633" y="3259363"/>
            <a:ext cx="2505373" cy="117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859548" y="1512900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9540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2616094" y="1107149"/>
            <a:ext cx="3307068" cy="1965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2710551" y="2907640"/>
            <a:ext cx="3118205" cy="689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2485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6304264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27243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798517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>
            <a:off x="6408501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6304257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3631485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3527241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854440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98520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-4278" y="1167019"/>
            <a:ext cx="1254562" cy="328838"/>
            <a:chOff x="-8549" y="582500"/>
            <a:chExt cx="1253474" cy="328534"/>
          </a:xfrm>
        </p:grpSpPr>
        <p:sp>
          <p:nvSpPr>
            <p:cNvPr id="134" name="Google Shape;134;p13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246009" y="1116889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0184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 rot="8100000">
            <a:off x="7719647" y="870398"/>
            <a:ext cx="3169915" cy="299674"/>
            <a:chOff x="-304800" y="4182975"/>
            <a:chExt cx="3167197" cy="299400"/>
          </a:xfrm>
        </p:grpSpPr>
        <p:sp>
          <p:nvSpPr>
            <p:cNvPr id="139" name="Google Shape;139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8100000">
            <a:off x="8333354" y="870398"/>
            <a:ext cx="3169915" cy="299674"/>
            <a:chOff x="-304800" y="4182975"/>
            <a:chExt cx="3167197" cy="299400"/>
          </a:xfrm>
        </p:grpSpPr>
        <p:sp>
          <p:nvSpPr>
            <p:cNvPr id="142" name="Google Shape;142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82223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2"/>
          </p:nvPr>
        </p:nvSpPr>
        <p:spPr>
          <a:xfrm>
            <a:off x="822244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3"/>
          </p:nvPr>
        </p:nvSpPr>
        <p:spPr>
          <a:xfrm>
            <a:off x="3525225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4"/>
          </p:nvPr>
        </p:nvSpPr>
        <p:spPr>
          <a:xfrm>
            <a:off x="3525232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5"/>
          </p:nvPr>
        </p:nvSpPr>
        <p:spPr>
          <a:xfrm>
            <a:off x="622822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6"/>
          </p:nvPr>
        </p:nvSpPr>
        <p:spPr>
          <a:xfrm>
            <a:off x="6228235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/>
          </p:nvPr>
        </p:nvSpPr>
        <p:spPr>
          <a:xfrm>
            <a:off x="830212" y="1196093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1716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0" y="2494132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415803" y="3393414"/>
            <a:ext cx="6024125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488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46009" y="1037685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-4278" y="1087815"/>
            <a:ext cx="1254562" cy="328838"/>
            <a:chOff x="-8549" y="582500"/>
            <a:chExt cx="1253474" cy="328534"/>
          </a:xfrm>
        </p:grpSpPr>
        <p:sp>
          <p:nvSpPr>
            <p:cNvPr id="157" name="Google Shape;157;p1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58" name="Google Shape;158;p1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0144226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46009" y="1235695"/>
            <a:ext cx="6206083" cy="4290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-4278" y="1285825"/>
            <a:ext cx="1254562" cy="328838"/>
            <a:chOff x="-8549" y="582500"/>
            <a:chExt cx="1253474" cy="328534"/>
          </a:xfrm>
        </p:grpSpPr>
        <p:sp>
          <p:nvSpPr>
            <p:cNvPr id="162" name="Google Shape;162;p1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24200538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0"/>
            <a:ext cx="424748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hasCustomPrompt="1"/>
          </p:nvPr>
        </p:nvSpPr>
        <p:spPr>
          <a:xfrm>
            <a:off x="851088" y="2855016"/>
            <a:ext cx="2530295" cy="2267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 idx="2"/>
          </p:nvPr>
        </p:nvSpPr>
        <p:spPr>
          <a:xfrm>
            <a:off x="1101235" y="1445886"/>
            <a:ext cx="2713454" cy="5194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8048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 hasCustomPrompt="1"/>
          </p:nvPr>
        </p:nvSpPr>
        <p:spPr>
          <a:xfrm>
            <a:off x="912090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-1862409" y="1141895"/>
            <a:ext cx="3067066" cy="2453501"/>
            <a:chOff x="-1491519" y="3001163"/>
            <a:chExt cx="3064406" cy="2451231"/>
          </a:xfrm>
        </p:grpSpPr>
        <p:grpSp>
          <p:nvGrpSpPr>
            <p:cNvPr id="171" name="Google Shape;171;p19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172" name="Google Shape;172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74" name="Google Shape;174;p19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175" name="Google Shape;175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177" name="Google Shape;177;p19"/>
          <p:cNvGrpSpPr/>
          <p:nvPr/>
        </p:nvGrpSpPr>
        <p:grpSpPr>
          <a:xfrm rot="10800000">
            <a:off x="7897376" y="1152499"/>
            <a:ext cx="1254562" cy="328838"/>
            <a:chOff x="-8549" y="582500"/>
            <a:chExt cx="1253474" cy="328534"/>
          </a:xfrm>
        </p:grpSpPr>
        <p:sp>
          <p:nvSpPr>
            <p:cNvPr id="178" name="Google Shape;178;p19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79" name="Google Shape;179;p19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80" name="Google Shape;180;p19"/>
          <p:cNvSpPr txBox="1">
            <a:spLocks noGrp="1"/>
          </p:cNvSpPr>
          <p:nvPr>
            <p:ph type="title" idx="2"/>
          </p:nvPr>
        </p:nvSpPr>
        <p:spPr>
          <a:xfrm>
            <a:off x="1693269" y="1102370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1"/>
          </p:nvPr>
        </p:nvSpPr>
        <p:spPr>
          <a:xfrm>
            <a:off x="798518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3"/>
          </p:nvPr>
        </p:nvSpPr>
        <p:spPr>
          <a:xfrm>
            <a:off x="79851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4" hasCustomPrompt="1"/>
          </p:nvPr>
        </p:nvSpPr>
        <p:spPr>
          <a:xfrm>
            <a:off x="2877868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5"/>
          </p:nvPr>
        </p:nvSpPr>
        <p:spPr>
          <a:xfrm>
            <a:off x="276429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6"/>
          </p:nvPr>
        </p:nvSpPr>
        <p:spPr>
          <a:xfrm>
            <a:off x="276428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 idx="7" hasCustomPrompt="1"/>
          </p:nvPr>
        </p:nvSpPr>
        <p:spPr>
          <a:xfrm>
            <a:off x="4843645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8"/>
          </p:nvPr>
        </p:nvSpPr>
        <p:spPr>
          <a:xfrm>
            <a:off x="473008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9"/>
          </p:nvPr>
        </p:nvSpPr>
        <p:spPr>
          <a:xfrm>
            <a:off x="473007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13" hasCustomPrompt="1"/>
          </p:nvPr>
        </p:nvSpPr>
        <p:spPr>
          <a:xfrm>
            <a:off x="6809422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4"/>
          </p:nvPr>
        </p:nvSpPr>
        <p:spPr>
          <a:xfrm>
            <a:off x="6695856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15"/>
          </p:nvPr>
        </p:nvSpPr>
        <p:spPr>
          <a:xfrm>
            <a:off x="669584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80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8311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97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4575969" y="25"/>
            <a:ext cx="4575969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grpSp>
        <p:nvGrpSpPr>
          <p:cNvPr id="194" name="Google Shape;194;p20"/>
          <p:cNvGrpSpPr/>
          <p:nvPr/>
        </p:nvGrpSpPr>
        <p:grpSpPr>
          <a:xfrm rot="8100000">
            <a:off x="6750206" y="-219385"/>
            <a:ext cx="3169915" cy="299674"/>
            <a:chOff x="-304800" y="4182975"/>
            <a:chExt cx="3167197" cy="299400"/>
          </a:xfrm>
        </p:grpSpPr>
        <p:sp>
          <p:nvSpPr>
            <p:cNvPr id="195" name="Google Shape;195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7" name="Google Shape;197;p20"/>
          <p:cNvGrpSpPr/>
          <p:nvPr/>
        </p:nvGrpSpPr>
        <p:grpSpPr>
          <a:xfrm rot="8100000">
            <a:off x="7363913" y="-219385"/>
            <a:ext cx="3169915" cy="299674"/>
            <a:chOff x="-304800" y="4182975"/>
            <a:chExt cx="3167197" cy="299400"/>
          </a:xfrm>
        </p:grpSpPr>
        <p:sp>
          <p:nvSpPr>
            <p:cNvPr id="198" name="Google Shape;198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00" name="Google Shape;200;p20"/>
          <p:cNvSpPr txBox="1">
            <a:spLocks noGrp="1"/>
          </p:cNvSpPr>
          <p:nvPr>
            <p:ph type="title" hasCustomPrompt="1"/>
          </p:nvPr>
        </p:nvSpPr>
        <p:spPr>
          <a:xfrm>
            <a:off x="4297536" y="466031"/>
            <a:ext cx="3193870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2"/>
          </p:nvPr>
        </p:nvSpPr>
        <p:spPr>
          <a:xfrm>
            <a:off x="4804768" y="3882367"/>
            <a:ext cx="2382266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7867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0" y="0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204" name="Google Shape;204;p21"/>
          <p:cNvSpPr txBox="1">
            <a:spLocks noGrp="1"/>
          </p:cNvSpPr>
          <p:nvPr>
            <p:ph type="title" hasCustomPrompt="1"/>
          </p:nvPr>
        </p:nvSpPr>
        <p:spPr>
          <a:xfrm>
            <a:off x="-497080" y="-395041"/>
            <a:ext cx="2708049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 idx="2"/>
          </p:nvPr>
        </p:nvSpPr>
        <p:spPr>
          <a:xfrm>
            <a:off x="2125043" y="1593724"/>
            <a:ext cx="2342932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8004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 hasCustomPrompt="1"/>
          </p:nvPr>
        </p:nvSpPr>
        <p:spPr>
          <a:xfrm>
            <a:off x="912090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1"/>
          </p:nvPr>
        </p:nvSpPr>
        <p:spPr>
          <a:xfrm>
            <a:off x="835825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 idx="2" hasCustomPrompt="1"/>
          </p:nvPr>
        </p:nvSpPr>
        <p:spPr>
          <a:xfrm>
            <a:off x="3596819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3"/>
          </p:nvPr>
        </p:nvSpPr>
        <p:spPr>
          <a:xfrm>
            <a:off x="3520554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title" idx="4" hasCustomPrompt="1"/>
          </p:nvPr>
        </p:nvSpPr>
        <p:spPr>
          <a:xfrm>
            <a:off x="6281547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5"/>
          </p:nvPr>
        </p:nvSpPr>
        <p:spPr>
          <a:xfrm>
            <a:off x="6205282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2"/>
          <p:cNvGrpSpPr/>
          <p:nvPr/>
        </p:nvGrpSpPr>
        <p:grpSpPr>
          <a:xfrm rot="10800000">
            <a:off x="7901655" y="1153818"/>
            <a:ext cx="1254562" cy="328838"/>
            <a:chOff x="-8549" y="582500"/>
            <a:chExt cx="1253474" cy="328534"/>
          </a:xfrm>
        </p:grpSpPr>
        <p:sp>
          <p:nvSpPr>
            <p:cNvPr id="214" name="Google Shape;214;p22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5" name="Google Shape;215;p22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16" name="Google Shape;216;p22"/>
          <p:cNvSpPr txBox="1">
            <a:spLocks noGrp="1"/>
          </p:cNvSpPr>
          <p:nvPr>
            <p:ph type="title" idx="6"/>
          </p:nvPr>
        </p:nvSpPr>
        <p:spPr>
          <a:xfrm>
            <a:off x="1697547" y="1103688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08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0712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2586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6"/>
          <p:cNvGrpSpPr/>
          <p:nvPr/>
        </p:nvGrpSpPr>
        <p:grpSpPr>
          <a:xfrm>
            <a:off x="-1552215" y="1274369"/>
            <a:ext cx="3373919" cy="3915773"/>
            <a:chOff x="-1491519" y="2460890"/>
            <a:chExt cx="3370993" cy="3912150"/>
          </a:xfrm>
        </p:grpSpPr>
        <p:grpSp>
          <p:nvGrpSpPr>
            <p:cNvPr id="226" name="Google Shape;226;p26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27" name="Google Shape;22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29" name="Google Shape;229;p26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32" name="Google Shape;232;p26"/>
            <p:cNvSpPr/>
            <p:nvPr/>
          </p:nvSpPr>
          <p:spPr>
            <a:xfrm rot="-2700000">
              <a:off x="-540907" y="2968275"/>
              <a:ext cx="1559170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33" name="Google Shape;233;p26"/>
            <p:cNvGrpSpPr/>
            <p:nvPr/>
          </p:nvGrpSpPr>
          <p:grpSpPr>
            <a:xfrm rot="-2700000">
              <a:off x="-929724" y="4997727"/>
              <a:ext cx="3167166" cy="299397"/>
              <a:chOff x="-304800" y="4182975"/>
              <a:chExt cx="3167197" cy="299400"/>
            </a:xfrm>
          </p:grpSpPr>
          <p:sp>
            <p:nvSpPr>
              <p:cNvPr id="234" name="Google Shape;234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36" name="Google Shape;236;p26"/>
            <p:cNvGrpSpPr/>
            <p:nvPr/>
          </p:nvGrpSpPr>
          <p:grpSpPr>
            <a:xfrm rot="-2700000">
              <a:off x="-1542899" y="4997727"/>
              <a:ext cx="3167166" cy="299397"/>
              <a:chOff x="-304800" y="4182975"/>
              <a:chExt cx="3167197" cy="299400"/>
            </a:xfrm>
          </p:grpSpPr>
          <p:sp>
            <p:nvSpPr>
              <p:cNvPr id="237" name="Google Shape;23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5955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7"/>
          <p:cNvGrpSpPr/>
          <p:nvPr/>
        </p:nvGrpSpPr>
        <p:grpSpPr>
          <a:xfrm rot="10800000">
            <a:off x="-1070058" y="3353478"/>
            <a:ext cx="3373919" cy="3374999"/>
            <a:chOff x="6949919" y="-1142700"/>
            <a:chExt cx="3370993" cy="3371877"/>
          </a:xfrm>
        </p:grpSpPr>
        <p:grpSp>
          <p:nvGrpSpPr>
            <p:cNvPr id="241" name="Google Shape;241;p27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42" name="Google Shape;242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47" name="Google Shape;247;p27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48" name="Google Shape;248;p27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49" name="Google Shape;249;p27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50" name="Google Shape;250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208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7639749" y="1543854"/>
            <a:ext cx="3067066" cy="3374999"/>
            <a:chOff x="7709322" y="1333607"/>
            <a:chExt cx="3064406" cy="3371877"/>
          </a:xfrm>
        </p:grpSpPr>
        <p:grpSp>
          <p:nvGrpSpPr>
            <p:cNvPr id="254" name="Google Shape;254;p28"/>
            <p:cNvGrpSpPr/>
            <p:nvPr/>
          </p:nvGrpSpPr>
          <p:grpSpPr>
            <a:xfrm rot="8100000">
              <a:off x="7657942" y="2409523"/>
              <a:ext cx="3167166" cy="299397"/>
              <a:chOff x="-304800" y="4182975"/>
              <a:chExt cx="3167197" cy="299400"/>
            </a:xfrm>
          </p:grpSpPr>
          <p:sp>
            <p:nvSpPr>
              <p:cNvPr id="255" name="Google Shape;25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57" name="Google Shape;257;p28"/>
            <p:cNvGrpSpPr/>
            <p:nvPr/>
          </p:nvGrpSpPr>
          <p:grpSpPr>
            <a:xfrm rot="8100000">
              <a:off x="7351354" y="3330170"/>
              <a:ext cx="3167166" cy="299397"/>
              <a:chOff x="-304800" y="4182975"/>
              <a:chExt cx="3167197" cy="299400"/>
            </a:xfrm>
          </p:grpSpPr>
          <p:sp>
            <p:nvSpPr>
              <p:cNvPr id="258" name="Google Shape;25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0" name="Google Shape;260;p28"/>
            <p:cNvGrpSpPr/>
            <p:nvPr/>
          </p:nvGrpSpPr>
          <p:grpSpPr>
            <a:xfrm rot="8100000">
              <a:off x="7964529" y="3330170"/>
              <a:ext cx="3167166" cy="299397"/>
              <a:chOff x="-304800" y="4182975"/>
              <a:chExt cx="3167197" cy="299400"/>
            </a:xfrm>
          </p:grpSpPr>
          <p:sp>
            <p:nvSpPr>
              <p:cNvPr id="261" name="Google Shape;261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2" name="Google Shape;262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263" name="Google Shape;263;p28"/>
          <p:cNvGrpSpPr/>
          <p:nvPr/>
        </p:nvGrpSpPr>
        <p:grpSpPr>
          <a:xfrm>
            <a:off x="-1723814" y="1102308"/>
            <a:ext cx="3067066" cy="2453501"/>
            <a:chOff x="-1491519" y="3001163"/>
            <a:chExt cx="3064406" cy="2451231"/>
          </a:xfrm>
        </p:grpSpPr>
        <p:grpSp>
          <p:nvGrpSpPr>
            <p:cNvPr id="264" name="Google Shape;264;p28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65" name="Google Shape;26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7" name="Google Shape;267;p28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68" name="Google Shape;26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701680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9"/>
          <p:cNvGrpSpPr/>
          <p:nvPr/>
        </p:nvGrpSpPr>
        <p:grpSpPr>
          <a:xfrm>
            <a:off x="7767732" y="232791"/>
            <a:ext cx="3373919" cy="3374999"/>
            <a:chOff x="6949919" y="-1142700"/>
            <a:chExt cx="3370993" cy="3371877"/>
          </a:xfrm>
        </p:grpSpPr>
        <p:grpSp>
          <p:nvGrpSpPr>
            <p:cNvPr id="272" name="Google Shape;272;p2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73" name="Google Shape;273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78" name="Google Shape;278;p2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9" name="Google Shape;279;p29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80" name="Google Shape;280;p2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81" name="Google Shape;281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916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Background 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0"/>
          <p:cNvGrpSpPr/>
          <p:nvPr/>
        </p:nvGrpSpPr>
        <p:grpSpPr>
          <a:xfrm>
            <a:off x="7622531" y="-271051"/>
            <a:ext cx="3816744" cy="5384055"/>
            <a:chOff x="6949919" y="-1142700"/>
            <a:chExt cx="3813434" cy="5379074"/>
          </a:xfrm>
        </p:grpSpPr>
        <p:grpSp>
          <p:nvGrpSpPr>
            <p:cNvPr id="285" name="Google Shape;285;p30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86" name="Google Shape;28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89" name="Google Shape;28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91" name="Google Shape;291;p30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92" name="Google Shape;292;p30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293" name="Google Shape;293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8" name="Google Shape;298;p30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299" name="Google Shape;29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1" name="Google Shape;301;p30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302" name="Google Shape;302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4" name="Google Shape;304;p30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305" name="Google Shape;305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377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020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1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8" name="Conector recto 18"/>
          <p:cNvCxnSpPr/>
          <p:nvPr userDrawn="1"/>
        </p:nvCxnSpPr>
        <p:spPr>
          <a:xfrm>
            <a:off x="9353" y="710736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368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-111602"/>
            <a:ext cx="9151941" cy="5514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75029" y="2244051"/>
            <a:ext cx="4649533" cy="1355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87023" y="4166255"/>
            <a:ext cx="3815710" cy="464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6239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356894" y="0"/>
            <a:ext cx="679519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54267" y="4072042"/>
            <a:ext cx="3460501" cy="653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8100000">
            <a:off x="4171344" y="152559"/>
            <a:ext cx="3169915" cy="299674"/>
            <a:chOff x="-304800" y="4182975"/>
            <a:chExt cx="3167197" cy="299400"/>
          </a:xfrm>
        </p:grpSpPr>
        <p:sp>
          <p:nvSpPr>
            <p:cNvPr id="17" name="Google Shape;17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" name="Google Shape;19;p3"/>
          <p:cNvGrpSpPr/>
          <p:nvPr/>
        </p:nvGrpSpPr>
        <p:grpSpPr>
          <a:xfrm rot="8100000">
            <a:off x="4785052" y="152559"/>
            <a:ext cx="3169915" cy="299674"/>
            <a:chOff x="-304800" y="4182975"/>
            <a:chExt cx="3167197" cy="299400"/>
          </a:xfrm>
        </p:grpSpPr>
        <p:sp>
          <p:nvSpPr>
            <p:cNvPr id="20" name="Google Shape;20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430533" y="1501864"/>
            <a:ext cx="2613467" cy="2210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27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373922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72333" y="1684609"/>
            <a:ext cx="7710688" cy="347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611" lvl="0" indent="-30507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1"/>
            </a:lvl1pPr>
            <a:lvl2pPr marL="915223" lvl="1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2pPr>
            <a:lvl3pPr marL="1372834" lvl="2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3pPr>
            <a:lvl4pPr marL="1830446" lvl="3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4pPr>
            <a:lvl5pPr marL="2288057" lvl="4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5pPr>
            <a:lvl6pPr marL="2745669" lvl="5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1"/>
            </a:lvl6pPr>
            <a:lvl7pPr marL="3203280" lvl="6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1"/>
            </a:lvl7pPr>
            <a:lvl8pPr marL="3660892" lvl="7" indent="-305074" rtl="0">
              <a:spcBef>
                <a:spcPts val="1601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1"/>
            </a:lvl8pPr>
            <a:lvl9pPr marL="4118503" lvl="8" indent="-305074" rtl="0">
              <a:spcBef>
                <a:spcPts val="1601"/>
              </a:spcBef>
              <a:spcAft>
                <a:spcPts val="1601"/>
              </a:spcAft>
              <a:buSzPts val="1200"/>
              <a:buFont typeface="Roboto Condensed Light"/>
              <a:buAutoNum type="romanLcPeriod"/>
              <a:defRPr sz="1201"/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-80544" y="1030612"/>
            <a:ext cx="1254562" cy="328838"/>
            <a:chOff x="-8549" y="582500"/>
            <a:chExt cx="1253474" cy="328534"/>
          </a:xfrm>
        </p:grpSpPr>
        <p:sp>
          <p:nvSpPr>
            <p:cNvPr id="26" name="Google Shape;26;p4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" name="Google Shape;27;p4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167863" y="980482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6599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7213351" y="57504"/>
            <a:ext cx="3373919" cy="3374999"/>
            <a:chOff x="6949919" y="-1142700"/>
            <a:chExt cx="3370993" cy="3371877"/>
          </a:xfrm>
        </p:grpSpPr>
        <p:grpSp>
          <p:nvGrpSpPr>
            <p:cNvPr id="31" name="Google Shape;31;p5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4" name="Google Shape;34;p5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37" name="Google Shape;37;p5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38" name="Google Shape;38;p5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39" name="Google Shape;39;p5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40" name="Google Shape;40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98518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798518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403019" y="3110503"/>
            <a:ext cx="2437514" cy="50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2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2" b="1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403019" y="3539203"/>
            <a:ext cx="2505373" cy="1039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246009" y="1209294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278" y="1259423"/>
            <a:ext cx="1254562" cy="328838"/>
            <a:chOff x="-8549" y="582500"/>
            <a:chExt cx="1253474" cy="328534"/>
          </a:xfrm>
        </p:grpSpPr>
        <p:sp>
          <p:nvSpPr>
            <p:cNvPr id="48" name="Google Shape;48;p5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49" name="Google Shape;49;p5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25979763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730526" y="1179214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 rot="10800000">
            <a:off x="7934633" y="1229343"/>
            <a:ext cx="1254562" cy="328838"/>
            <a:chOff x="-8549" y="582500"/>
            <a:chExt cx="1253474" cy="328534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30754025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6129442" y="2309687"/>
            <a:ext cx="2203611" cy="19689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 rot="10800000">
            <a:off x="7901655" y="1213221"/>
            <a:ext cx="1254562" cy="328838"/>
            <a:chOff x="-8549" y="582500"/>
            <a:chExt cx="1253474" cy="328534"/>
          </a:xfrm>
        </p:grpSpPr>
        <p:sp>
          <p:nvSpPr>
            <p:cNvPr id="58" name="Google Shape;58;p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59" name="Google Shape;59;p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697547" y="1163091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597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66188" y="1570803"/>
            <a:ext cx="4915263" cy="1541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2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4"/>
            </a:lvl9pPr>
          </a:lstStyle>
          <a:p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7345365" y="-299627"/>
            <a:ext cx="3816744" cy="5384055"/>
            <a:chOff x="6949919" y="-1142700"/>
            <a:chExt cx="3813434" cy="5379074"/>
          </a:xfrm>
        </p:grpSpPr>
        <p:grpSp>
          <p:nvGrpSpPr>
            <p:cNvPr id="64" name="Google Shape;64;p8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67" name="Google Shape;67;p8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68" name="Google Shape;6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71" name="Google Shape;71;p8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77" name="Google Shape;77;p8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78" name="Google Shape;78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0" name="Google Shape;80;p8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83" name="Google Shape;83;p8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86" name="Google Shape;86;p8"/>
          <p:cNvSpPr txBox="1">
            <a:spLocks noGrp="1"/>
          </p:cNvSpPr>
          <p:nvPr>
            <p:ph type="subTitle" idx="1"/>
          </p:nvPr>
        </p:nvSpPr>
        <p:spPr>
          <a:xfrm>
            <a:off x="966188" y="3203439"/>
            <a:ext cx="4707483" cy="46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/>
            </a:lvl9pPr>
          </a:lstStyle>
          <a:p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0" y="1642370"/>
            <a:ext cx="808301" cy="1863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pic>
        <p:nvPicPr>
          <p:cNvPr id="88" name="Google Shape;8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518" y="-111603"/>
            <a:ext cx="9164987" cy="96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5111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9"/>
          <p:cNvGrpSpPr/>
          <p:nvPr/>
        </p:nvGrpSpPr>
        <p:grpSpPr>
          <a:xfrm>
            <a:off x="7305756" y="427120"/>
            <a:ext cx="3816744" cy="5384055"/>
            <a:chOff x="6949919" y="-1142700"/>
            <a:chExt cx="3813434" cy="5379074"/>
          </a:xfrm>
        </p:grpSpPr>
        <p:grpSp>
          <p:nvGrpSpPr>
            <p:cNvPr id="91" name="Google Shape;91;p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94" name="Google Shape;94;p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97" name="Google Shape;97;p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98" name="Google Shape;98;p9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99" name="Google Shape;99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0" name="Google Shape;100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1" name="Google Shape;101;p9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102" name="Google Shape;10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3" name="Google Shape;103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4" name="Google Shape;104;p9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105" name="Google Shape;105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10" name="Google Shape;110;p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880633" y="2776467"/>
            <a:ext cx="3158139" cy="451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2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2"/>
          </p:nvPr>
        </p:nvSpPr>
        <p:spPr>
          <a:xfrm>
            <a:off x="880633" y="3259363"/>
            <a:ext cx="2505373" cy="117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859548" y="1512900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749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0" y="1642370"/>
            <a:ext cx="808301" cy="18635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969341" y="1642294"/>
            <a:ext cx="2902618" cy="1863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Black"/>
              <a:buNone/>
              <a:defRPr sz="2002" b="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720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5355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2616094" y="1107149"/>
            <a:ext cx="3307068" cy="1965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1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2710551" y="2907640"/>
            <a:ext cx="3118205" cy="689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9732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841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6304264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3527243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798517" y="3717786"/>
            <a:ext cx="2178690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>
            <a:off x="6408501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6304257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3631485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3527241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854440" y="2781566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98520" y="4119040"/>
            <a:ext cx="2178690" cy="55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-4278" y="1167019"/>
            <a:ext cx="1254562" cy="328838"/>
            <a:chOff x="-8549" y="582500"/>
            <a:chExt cx="1253474" cy="328534"/>
          </a:xfrm>
        </p:grpSpPr>
        <p:sp>
          <p:nvSpPr>
            <p:cNvPr id="134" name="Google Shape;134;p13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246009" y="1116889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3097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 rot="8100000">
            <a:off x="7719647" y="870398"/>
            <a:ext cx="3169915" cy="299674"/>
            <a:chOff x="-304800" y="4182975"/>
            <a:chExt cx="3167197" cy="299400"/>
          </a:xfrm>
        </p:grpSpPr>
        <p:sp>
          <p:nvSpPr>
            <p:cNvPr id="139" name="Google Shape;139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8100000">
            <a:off x="8333354" y="870398"/>
            <a:ext cx="3169915" cy="299674"/>
            <a:chOff x="-304800" y="4182975"/>
            <a:chExt cx="3167197" cy="299400"/>
          </a:xfrm>
        </p:grpSpPr>
        <p:sp>
          <p:nvSpPr>
            <p:cNvPr id="142" name="Google Shape;142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82223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2"/>
          </p:nvPr>
        </p:nvSpPr>
        <p:spPr>
          <a:xfrm>
            <a:off x="822244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3"/>
          </p:nvPr>
        </p:nvSpPr>
        <p:spPr>
          <a:xfrm>
            <a:off x="3525225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4"/>
          </p:nvPr>
        </p:nvSpPr>
        <p:spPr>
          <a:xfrm>
            <a:off x="3525232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5"/>
          </p:nvPr>
        </p:nvSpPr>
        <p:spPr>
          <a:xfrm>
            <a:off x="6228228" y="2881716"/>
            <a:ext cx="1905152" cy="49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2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1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6"/>
          </p:nvPr>
        </p:nvSpPr>
        <p:spPr>
          <a:xfrm>
            <a:off x="6228235" y="3319252"/>
            <a:ext cx="1905152" cy="8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/>
          </p:nvPr>
        </p:nvSpPr>
        <p:spPr>
          <a:xfrm>
            <a:off x="830212" y="1196093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0114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0" y="2494132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415803" y="3393414"/>
            <a:ext cx="6024125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90371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46009" y="1037685"/>
            <a:ext cx="6206083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-4278" y="1087815"/>
            <a:ext cx="1254562" cy="328838"/>
            <a:chOff x="-8549" y="582500"/>
            <a:chExt cx="1253474" cy="328534"/>
          </a:xfrm>
        </p:grpSpPr>
        <p:sp>
          <p:nvSpPr>
            <p:cNvPr id="157" name="Google Shape;157;p1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58" name="Google Shape;158;p1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8750104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46009" y="1235695"/>
            <a:ext cx="6206083" cy="4290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-4278" y="1285825"/>
            <a:ext cx="1254562" cy="328838"/>
            <a:chOff x="-8549" y="582500"/>
            <a:chExt cx="1253474" cy="328534"/>
          </a:xfrm>
        </p:grpSpPr>
        <p:sp>
          <p:nvSpPr>
            <p:cNvPr id="162" name="Google Shape;162;p1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</p:spTree>
    <p:extLst>
      <p:ext uri="{BB962C8B-B14F-4D97-AF65-F5344CB8AC3E}">
        <p14:creationId xmlns:p14="http://schemas.microsoft.com/office/powerpoint/2010/main" val="13532851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0"/>
            <a:ext cx="4247484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hasCustomPrompt="1"/>
          </p:nvPr>
        </p:nvSpPr>
        <p:spPr>
          <a:xfrm>
            <a:off x="851088" y="2855016"/>
            <a:ext cx="2530295" cy="2267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 idx="2"/>
          </p:nvPr>
        </p:nvSpPr>
        <p:spPr>
          <a:xfrm>
            <a:off x="1101235" y="1445886"/>
            <a:ext cx="2713454" cy="5194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1410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 hasCustomPrompt="1"/>
          </p:nvPr>
        </p:nvSpPr>
        <p:spPr>
          <a:xfrm>
            <a:off x="912090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-1862409" y="1141895"/>
            <a:ext cx="3067066" cy="2453501"/>
            <a:chOff x="-1491519" y="3001163"/>
            <a:chExt cx="3064406" cy="2451231"/>
          </a:xfrm>
        </p:grpSpPr>
        <p:grpSp>
          <p:nvGrpSpPr>
            <p:cNvPr id="171" name="Google Shape;171;p19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172" name="Google Shape;172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174" name="Google Shape;174;p19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175" name="Google Shape;175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177" name="Google Shape;177;p19"/>
          <p:cNvGrpSpPr/>
          <p:nvPr/>
        </p:nvGrpSpPr>
        <p:grpSpPr>
          <a:xfrm rot="10800000">
            <a:off x="7897376" y="1152499"/>
            <a:ext cx="1254562" cy="328838"/>
            <a:chOff x="-8549" y="582500"/>
            <a:chExt cx="1253474" cy="328534"/>
          </a:xfrm>
        </p:grpSpPr>
        <p:sp>
          <p:nvSpPr>
            <p:cNvPr id="178" name="Google Shape;178;p19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79" name="Google Shape;179;p19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180" name="Google Shape;180;p19"/>
          <p:cNvSpPr txBox="1">
            <a:spLocks noGrp="1"/>
          </p:cNvSpPr>
          <p:nvPr>
            <p:ph type="title" idx="2"/>
          </p:nvPr>
        </p:nvSpPr>
        <p:spPr>
          <a:xfrm>
            <a:off x="1693269" y="1102370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1"/>
          </p:nvPr>
        </p:nvSpPr>
        <p:spPr>
          <a:xfrm>
            <a:off x="798518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3"/>
          </p:nvPr>
        </p:nvSpPr>
        <p:spPr>
          <a:xfrm>
            <a:off x="79851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4" hasCustomPrompt="1"/>
          </p:nvPr>
        </p:nvSpPr>
        <p:spPr>
          <a:xfrm>
            <a:off x="2877868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5"/>
          </p:nvPr>
        </p:nvSpPr>
        <p:spPr>
          <a:xfrm>
            <a:off x="276429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6"/>
          </p:nvPr>
        </p:nvSpPr>
        <p:spPr>
          <a:xfrm>
            <a:off x="276428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 idx="7" hasCustomPrompt="1"/>
          </p:nvPr>
        </p:nvSpPr>
        <p:spPr>
          <a:xfrm>
            <a:off x="4843645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8"/>
          </p:nvPr>
        </p:nvSpPr>
        <p:spPr>
          <a:xfrm>
            <a:off x="4730082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9"/>
          </p:nvPr>
        </p:nvSpPr>
        <p:spPr>
          <a:xfrm>
            <a:off x="4730078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13" hasCustomPrompt="1"/>
          </p:nvPr>
        </p:nvSpPr>
        <p:spPr>
          <a:xfrm>
            <a:off x="6809422" y="1956218"/>
            <a:ext cx="553380" cy="55341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4"/>
          </p:nvPr>
        </p:nvSpPr>
        <p:spPr>
          <a:xfrm>
            <a:off x="6695856" y="2538223"/>
            <a:ext cx="1686863" cy="488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1" b="1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15"/>
          </p:nvPr>
        </p:nvSpPr>
        <p:spPr>
          <a:xfrm>
            <a:off x="6695849" y="2987164"/>
            <a:ext cx="1686863" cy="1133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SzPts val="1200"/>
              <a:buNone/>
              <a:defRPr sz="12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9281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4575969" y="25"/>
            <a:ext cx="4575969" cy="51482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grpSp>
        <p:nvGrpSpPr>
          <p:cNvPr id="194" name="Google Shape;194;p20"/>
          <p:cNvGrpSpPr/>
          <p:nvPr/>
        </p:nvGrpSpPr>
        <p:grpSpPr>
          <a:xfrm rot="8100000">
            <a:off x="6750206" y="-219385"/>
            <a:ext cx="3169915" cy="299674"/>
            <a:chOff x="-304800" y="4182975"/>
            <a:chExt cx="3167197" cy="299400"/>
          </a:xfrm>
        </p:grpSpPr>
        <p:sp>
          <p:nvSpPr>
            <p:cNvPr id="195" name="Google Shape;195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grpSp>
        <p:nvGrpSpPr>
          <p:cNvPr id="197" name="Google Shape;197;p20"/>
          <p:cNvGrpSpPr/>
          <p:nvPr/>
        </p:nvGrpSpPr>
        <p:grpSpPr>
          <a:xfrm rot="8100000">
            <a:off x="7363913" y="-219385"/>
            <a:ext cx="3169915" cy="299674"/>
            <a:chOff x="-304800" y="4182975"/>
            <a:chExt cx="3167197" cy="299400"/>
          </a:xfrm>
        </p:grpSpPr>
        <p:sp>
          <p:nvSpPr>
            <p:cNvPr id="198" name="Google Shape;198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00" name="Google Shape;200;p20"/>
          <p:cNvSpPr txBox="1">
            <a:spLocks noGrp="1"/>
          </p:cNvSpPr>
          <p:nvPr>
            <p:ph type="title" hasCustomPrompt="1"/>
          </p:nvPr>
        </p:nvSpPr>
        <p:spPr>
          <a:xfrm>
            <a:off x="4297536" y="466031"/>
            <a:ext cx="3193870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2"/>
          </p:nvPr>
        </p:nvSpPr>
        <p:spPr>
          <a:xfrm>
            <a:off x="4804768" y="3882367"/>
            <a:ext cx="2382266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09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2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7"/>
            <a:ext cx="521308" cy="27409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948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0" y="0"/>
            <a:ext cx="9151938" cy="26541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204" name="Google Shape;204;p21"/>
          <p:cNvSpPr txBox="1">
            <a:spLocks noGrp="1"/>
          </p:cNvSpPr>
          <p:nvPr>
            <p:ph type="title" hasCustomPrompt="1"/>
          </p:nvPr>
        </p:nvSpPr>
        <p:spPr>
          <a:xfrm>
            <a:off x="-497080" y="-395041"/>
            <a:ext cx="2708049" cy="3335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2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 idx="2"/>
          </p:nvPr>
        </p:nvSpPr>
        <p:spPr>
          <a:xfrm>
            <a:off x="2125043" y="1593724"/>
            <a:ext cx="2342932" cy="842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2253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 hasCustomPrompt="1"/>
          </p:nvPr>
        </p:nvSpPr>
        <p:spPr>
          <a:xfrm>
            <a:off x="912090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1"/>
          </p:nvPr>
        </p:nvSpPr>
        <p:spPr>
          <a:xfrm>
            <a:off x="835825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 idx="2" hasCustomPrompt="1"/>
          </p:nvPr>
        </p:nvSpPr>
        <p:spPr>
          <a:xfrm>
            <a:off x="3596819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3"/>
          </p:nvPr>
        </p:nvSpPr>
        <p:spPr>
          <a:xfrm>
            <a:off x="3520554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title" idx="4" hasCustomPrompt="1"/>
          </p:nvPr>
        </p:nvSpPr>
        <p:spPr>
          <a:xfrm>
            <a:off x="6281547" y="3080550"/>
            <a:ext cx="553380" cy="553412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2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5"/>
          </p:nvPr>
        </p:nvSpPr>
        <p:spPr>
          <a:xfrm>
            <a:off x="6205282" y="3710233"/>
            <a:ext cx="1968207" cy="8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2"/>
          <p:cNvGrpSpPr/>
          <p:nvPr/>
        </p:nvGrpSpPr>
        <p:grpSpPr>
          <a:xfrm rot="10800000">
            <a:off x="7901655" y="1153818"/>
            <a:ext cx="1254562" cy="328838"/>
            <a:chOff x="-8549" y="582500"/>
            <a:chExt cx="1253474" cy="328534"/>
          </a:xfrm>
        </p:grpSpPr>
        <p:sp>
          <p:nvSpPr>
            <p:cNvPr id="214" name="Google Shape;214;p22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15" name="Google Shape;215;p22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</p:grpSp>
      <p:sp>
        <p:nvSpPr>
          <p:cNvPr id="216" name="Google Shape;216;p22"/>
          <p:cNvSpPr txBox="1">
            <a:spLocks noGrp="1"/>
          </p:cNvSpPr>
          <p:nvPr>
            <p:ph type="title" idx="6"/>
          </p:nvPr>
        </p:nvSpPr>
        <p:spPr>
          <a:xfrm>
            <a:off x="1697547" y="1103688"/>
            <a:ext cx="6203981" cy="42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2622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 rot="5400000">
            <a:off x="49379" y="2002627"/>
            <a:ext cx="701040" cy="799791"/>
          </a:xfrm>
          <a:custGeom>
            <a:avLst/>
            <a:gdLst/>
            <a:ahLst/>
            <a:cxnLst/>
            <a:rect l="l" t="t" r="r" b="b"/>
            <a:pathLst>
              <a:path w="9696" h="63433" extrusionOk="0">
                <a:moveTo>
                  <a:pt x="0" y="0"/>
                </a:moveTo>
                <a:lnTo>
                  <a:pt x="0" y="63432"/>
                </a:lnTo>
                <a:lnTo>
                  <a:pt x="9695" y="63432"/>
                </a:lnTo>
                <a:lnTo>
                  <a:pt x="96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2"/>
          </a:p>
        </p:txBody>
      </p:sp>
      <p:sp>
        <p:nvSpPr>
          <p:cNvPr id="219" name="Google Shape;219;p23"/>
          <p:cNvSpPr txBox="1">
            <a:spLocks noGrp="1"/>
          </p:cNvSpPr>
          <p:nvPr>
            <p:ph type="ctrTitle"/>
          </p:nvPr>
        </p:nvSpPr>
        <p:spPr>
          <a:xfrm>
            <a:off x="966188" y="2040237"/>
            <a:ext cx="2734172" cy="753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1"/>
          </p:nvPr>
        </p:nvSpPr>
        <p:spPr>
          <a:xfrm>
            <a:off x="966188" y="3291445"/>
            <a:ext cx="2734172" cy="605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2"/>
          </p:nvPr>
        </p:nvSpPr>
        <p:spPr>
          <a:xfrm>
            <a:off x="966188" y="3809676"/>
            <a:ext cx="2588545" cy="799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29449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4885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41416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6"/>
          <p:cNvGrpSpPr/>
          <p:nvPr/>
        </p:nvGrpSpPr>
        <p:grpSpPr>
          <a:xfrm>
            <a:off x="-1552215" y="1274369"/>
            <a:ext cx="3373919" cy="3915773"/>
            <a:chOff x="-1491519" y="2460890"/>
            <a:chExt cx="3370993" cy="3912150"/>
          </a:xfrm>
        </p:grpSpPr>
        <p:grpSp>
          <p:nvGrpSpPr>
            <p:cNvPr id="226" name="Google Shape;226;p26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27" name="Google Shape;22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29" name="Google Shape;229;p26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32" name="Google Shape;232;p26"/>
            <p:cNvSpPr/>
            <p:nvPr/>
          </p:nvSpPr>
          <p:spPr>
            <a:xfrm rot="-2700000">
              <a:off x="-540907" y="2968275"/>
              <a:ext cx="1559170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33" name="Google Shape;233;p26"/>
            <p:cNvGrpSpPr/>
            <p:nvPr/>
          </p:nvGrpSpPr>
          <p:grpSpPr>
            <a:xfrm rot="-2700000">
              <a:off x="-929724" y="4997727"/>
              <a:ext cx="3167166" cy="299397"/>
              <a:chOff x="-304800" y="4182975"/>
              <a:chExt cx="3167197" cy="299400"/>
            </a:xfrm>
          </p:grpSpPr>
          <p:sp>
            <p:nvSpPr>
              <p:cNvPr id="234" name="Google Shape;234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36" name="Google Shape;236;p26"/>
            <p:cNvGrpSpPr/>
            <p:nvPr/>
          </p:nvGrpSpPr>
          <p:grpSpPr>
            <a:xfrm rot="-2700000">
              <a:off x="-1542899" y="4997727"/>
              <a:ext cx="3167166" cy="299397"/>
              <a:chOff x="-304800" y="4182975"/>
              <a:chExt cx="3167197" cy="299400"/>
            </a:xfrm>
          </p:grpSpPr>
          <p:sp>
            <p:nvSpPr>
              <p:cNvPr id="237" name="Google Shape;23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25710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7"/>
          <p:cNvGrpSpPr/>
          <p:nvPr/>
        </p:nvGrpSpPr>
        <p:grpSpPr>
          <a:xfrm rot="10800000">
            <a:off x="-1070058" y="3353478"/>
            <a:ext cx="3373919" cy="3374999"/>
            <a:chOff x="6949919" y="-1142700"/>
            <a:chExt cx="3370993" cy="3371877"/>
          </a:xfrm>
        </p:grpSpPr>
        <p:grpSp>
          <p:nvGrpSpPr>
            <p:cNvPr id="241" name="Google Shape;241;p27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42" name="Google Shape;242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47" name="Google Shape;247;p27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48" name="Google Shape;248;p27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49" name="Google Shape;249;p27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50" name="Google Shape;250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4816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7639749" y="1543854"/>
            <a:ext cx="3067066" cy="3374999"/>
            <a:chOff x="7709322" y="1333607"/>
            <a:chExt cx="3064406" cy="3371877"/>
          </a:xfrm>
        </p:grpSpPr>
        <p:grpSp>
          <p:nvGrpSpPr>
            <p:cNvPr id="254" name="Google Shape;254;p28"/>
            <p:cNvGrpSpPr/>
            <p:nvPr/>
          </p:nvGrpSpPr>
          <p:grpSpPr>
            <a:xfrm rot="8100000">
              <a:off x="7657942" y="2409523"/>
              <a:ext cx="3167166" cy="299397"/>
              <a:chOff x="-304800" y="4182975"/>
              <a:chExt cx="3167197" cy="299400"/>
            </a:xfrm>
          </p:grpSpPr>
          <p:sp>
            <p:nvSpPr>
              <p:cNvPr id="255" name="Google Shape;25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57" name="Google Shape;257;p28"/>
            <p:cNvGrpSpPr/>
            <p:nvPr/>
          </p:nvGrpSpPr>
          <p:grpSpPr>
            <a:xfrm rot="8100000">
              <a:off x="7351354" y="3330170"/>
              <a:ext cx="3167166" cy="299397"/>
              <a:chOff x="-304800" y="4182975"/>
              <a:chExt cx="3167197" cy="299400"/>
            </a:xfrm>
          </p:grpSpPr>
          <p:sp>
            <p:nvSpPr>
              <p:cNvPr id="258" name="Google Shape;25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0" name="Google Shape;260;p28"/>
            <p:cNvGrpSpPr/>
            <p:nvPr/>
          </p:nvGrpSpPr>
          <p:grpSpPr>
            <a:xfrm rot="8100000">
              <a:off x="7964529" y="3330170"/>
              <a:ext cx="3167166" cy="299397"/>
              <a:chOff x="-304800" y="4182975"/>
              <a:chExt cx="3167197" cy="299400"/>
            </a:xfrm>
          </p:grpSpPr>
          <p:sp>
            <p:nvSpPr>
              <p:cNvPr id="261" name="Google Shape;261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2" name="Google Shape;262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  <p:grpSp>
        <p:nvGrpSpPr>
          <p:cNvPr id="263" name="Google Shape;263;p28"/>
          <p:cNvGrpSpPr/>
          <p:nvPr/>
        </p:nvGrpSpPr>
        <p:grpSpPr>
          <a:xfrm>
            <a:off x="-1723814" y="1102308"/>
            <a:ext cx="3067066" cy="2453501"/>
            <a:chOff x="-1491519" y="3001163"/>
            <a:chExt cx="3064406" cy="2451231"/>
          </a:xfrm>
        </p:grpSpPr>
        <p:grpSp>
          <p:nvGrpSpPr>
            <p:cNvPr id="264" name="Google Shape;264;p28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65" name="Google Shape;26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67" name="Google Shape;267;p28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68" name="Google Shape;26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66832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9"/>
          <p:cNvGrpSpPr/>
          <p:nvPr/>
        </p:nvGrpSpPr>
        <p:grpSpPr>
          <a:xfrm>
            <a:off x="7767732" y="232791"/>
            <a:ext cx="3373919" cy="3374999"/>
            <a:chOff x="6949919" y="-1142700"/>
            <a:chExt cx="3370993" cy="3371877"/>
          </a:xfrm>
        </p:grpSpPr>
        <p:grpSp>
          <p:nvGrpSpPr>
            <p:cNvPr id="272" name="Google Shape;272;p2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73" name="Google Shape;273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78" name="Google Shape;278;p2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sp>
          <p:nvSpPr>
            <p:cNvPr id="279" name="Google Shape;279;p29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80" name="Google Shape;280;p2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81" name="Google Shape;281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51889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Background 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0"/>
          <p:cNvGrpSpPr/>
          <p:nvPr/>
        </p:nvGrpSpPr>
        <p:grpSpPr>
          <a:xfrm>
            <a:off x="7622531" y="-271051"/>
            <a:ext cx="3816744" cy="5384055"/>
            <a:chOff x="6949919" y="-1142700"/>
            <a:chExt cx="3813434" cy="5379074"/>
          </a:xfrm>
        </p:grpSpPr>
        <p:grpSp>
          <p:nvGrpSpPr>
            <p:cNvPr id="285" name="Google Shape;285;p30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86" name="Google Shape;28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89" name="Google Shape;28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sp>
          <p:nvSpPr>
            <p:cNvPr id="291" name="Google Shape;291;p30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2"/>
            </a:p>
          </p:txBody>
        </p:sp>
        <p:grpSp>
          <p:nvGrpSpPr>
            <p:cNvPr id="292" name="Google Shape;292;p30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293" name="Google Shape;293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298" name="Google Shape;298;p30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299" name="Google Shape;29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1" name="Google Shape;301;p30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302" name="Google Shape;302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  <p:grpSp>
          <p:nvGrpSpPr>
            <p:cNvPr id="304" name="Google Shape;304;p30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305" name="Google Shape;305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084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1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6"/>
            <a:ext cx="521308" cy="27409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2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" y="0"/>
            <a:ext cx="914955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4"/>
          <p:cNvCxnSpPr/>
          <p:nvPr userDrawn="1"/>
        </p:nvCxnSpPr>
        <p:spPr>
          <a:xfrm>
            <a:off x="624429" y="617315"/>
            <a:ext cx="8526318" cy="715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0" y="1283494"/>
            <a:ext cx="7893547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30" y="3445288"/>
            <a:ext cx="7893547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8526-6290-4E6C-94AD-718CDFDE1B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94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5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69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5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11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0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5"/>
            <a:ext cx="5213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80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6" y="41671"/>
            <a:ext cx="7893547" cy="513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2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9196" y="580620"/>
            <a:ext cx="7893547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0"/>
            <a:ext cx="395879" cy="5740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74059"/>
            <a:ext cx="395879" cy="193228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92470" y="4880140"/>
            <a:ext cx="2135452" cy="2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901">
                <a:solidFill>
                  <a:srgbClr val="C00000"/>
                </a:solidFill>
              </a:rPr>
              <a:pPr algn="r"/>
              <a:t>‹Nº›</a:t>
            </a:fld>
            <a:endParaRPr lang="es-ES" sz="90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1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0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5"/>
            <a:ext cx="5213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8319407" y="4425044"/>
            <a:ext cx="832531" cy="32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3120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9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99" indent="0" algn="ctr">
              <a:buNone/>
              <a:defRPr sz="2000"/>
            </a:lvl2pPr>
            <a:lvl3pPr marL="914399" indent="0" algn="ctr">
              <a:buNone/>
              <a:defRPr sz="1800"/>
            </a:lvl3pPr>
            <a:lvl4pPr marL="1371598" indent="0" algn="ctr">
              <a:buNone/>
              <a:defRPr sz="1600"/>
            </a:lvl4pPr>
            <a:lvl5pPr marL="1828799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8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8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3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9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09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80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3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8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8" y="274643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7" y="1262067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8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7" y="1881192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70" y="1262067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8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70" y="1881192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3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91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13899D0F-88F2-47F9-96CB-241AFFDAB15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8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35056" y="4835525"/>
            <a:ext cx="2059186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E17C58-D15D-432C-8390-60963580997B}" type="slidenum">
              <a:rPr lang="es-PE" smtClean="0">
                <a:solidFill>
                  <a:prstClr val="black"/>
                </a:solidFill>
              </a:rPr>
              <a:pPr/>
              <a:t>‹Nº›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33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4" y="741366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3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9" indent="0">
              <a:buNone/>
              <a:defRPr sz="1000"/>
            </a:lvl5pPr>
            <a:lvl6pPr marL="2285998" indent="0">
              <a:buNone/>
              <a:defRPr sz="1000"/>
            </a:lvl6pPr>
            <a:lvl7pPr marL="2743198" indent="0">
              <a:buNone/>
              <a:defRPr sz="1000"/>
            </a:lvl7pPr>
            <a:lvl8pPr marL="3200397" indent="0">
              <a:buNone/>
              <a:defRPr sz="1000"/>
            </a:lvl8pPr>
            <a:lvl9pPr marL="365759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0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4" y="741366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9" indent="0">
              <a:buNone/>
              <a:defRPr sz="2400"/>
            </a:lvl3pPr>
            <a:lvl4pPr marL="1371598" indent="0">
              <a:buNone/>
              <a:defRPr sz="2000"/>
            </a:lvl4pPr>
            <a:lvl5pPr marL="1828799" indent="0">
              <a:buNone/>
              <a:defRPr sz="2000"/>
            </a:lvl5pPr>
            <a:lvl6pPr marL="2285998" indent="0">
              <a:buNone/>
              <a:defRPr sz="2000"/>
            </a:lvl6pPr>
            <a:lvl7pPr marL="2743198" indent="0">
              <a:buNone/>
              <a:defRPr sz="2000"/>
            </a:lvl7pPr>
            <a:lvl8pPr marL="3200397" indent="0">
              <a:buNone/>
              <a:defRPr sz="2000"/>
            </a:lvl8pPr>
            <a:lvl9pPr marL="3657597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3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9" indent="0">
              <a:buNone/>
              <a:defRPr sz="1000"/>
            </a:lvl5pPr>
            <a:lvl6pPr marL="2285998" indent="0">
              <a:buNone/>
              <a:defRPr sz="1000"/>
            </a:lvl6pPr>
            <a:lvl7pPr marL="2743198" indent="0">
              <a:buNone/>
              <a:defRPr sz="1000"/>
            </a:lvl7pPr>
            <a:lvl8pPr marL="3200397" indent="0">
              <a:buNone/>
              <a:defRPr sz="1000"/>
            </a:lvl8pPr>
            <a:lvl9pPr marL="365759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3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3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9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241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9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79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5" y="4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9"/>
            <a:ext cx="521308" cy="274097"/>
          </a:xfrm>
          <a:prstGeom prst="rect">
            <a:avLst/>
          </a:prstGeom>
        </p:spPr>
        <p:txBody>
          <a:bodyPr vert="horz" lIns="91351" tIns="45675" rIns="91351" bIns="45675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999" smtClean="0">
                <a:solidFill>
                  <a:prstClr val="white"/>
                </a:solidFill>
              </a:rPr>
              <a:pPr/>
              <a:t>‹Nº›</a:t>
            </a:fld>
            <a:endParaRPr lang="es-ES" sz="9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16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5" y="3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8"/>
            <a:ext cx="521308" cy="274097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999" smtClean="0">
                <a:solidFill>
                  <a:prstClr val="white"/>
                </a:solidFill>
              </a:rPr>
              <a:pPr/>
              <a:t>‹Nº›</a:t>
            </a:fld>
            <a:endParaRPr lang="es-ES" sz="9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51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5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71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66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813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5" y="2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7"/>
            <a:ext cx="521308" cy="274097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999" smtClean="0">
                <a:solidFill>
                  <a:prstClr val="white"/>
                </a:solidFill>
              </a:rPr>
              <a:pPr/>
              <a:t>‹Nº›</a:t>
            </a:fld>
            <a:endParaRPr lang="es-ES" sz="9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0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7" y="41673"/>
            <a:ext cx="7893547" cy="513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9197" y="580620"/>
            <a:ext cx="7893547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2"/>
            <a:ext cx="395879" cy="5740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74059"/>
            <a:ext cx="395879" cy="193228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 dirty="0">
              <a:solidFill>
                <a:prstClr val="white"/>
              </a:solidFill>
            </a:endParaRPr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92470" y="4880142"/>
            <a:ext cx="2135452" cy="2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900">
                <a:solidFill>
                  <a:srgbClr val="C00000"/>
                </a:solidFill>
              </a:rPr>
              <a:pPr algn="r"/>
              <a:t>‹Nº›</a:t>
            </a:fld>
            <a:endParaRPr lang="es-ES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09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5" y="2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7"/>
            <a:ext cx="521308" cy="274097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999" smtClean="0">
                <a:solidFill>
                  <a:prstClr val="white"/>
                </a:solidFill>
              </a:rPr>
              <a:pPr/>
              <a:t>‹Nº›</a:t>
            </a:fld>
            <a:endParaRPr lang="es-ES" sz="999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8319408" y="4425046"/>
            <a:ext cx="832531" cy="32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57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3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049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0AC81-0BCF-4A88-91DD-6D952CB3253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3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 userDrawn="1"/>
        </p:nvCxnSpPr>
        <p:spPr>
          <a:xfrm>
            <a:off x="-6831" y="686460"/>
            <a:ext cx="916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D83FC-BAA8-4C91-940F-67A6E1CEDA91}"/>
              </a:ext>
            </a:extLst>
          </p:cNvPr>
          <p:cNvSpPr txBox="1"/>
          <p:nvPr userDrawn="1"/>
        </p:nvSpPr>
        <p:spPr>
          <a:xfrm rot="20387109">
            <a:off x="1402775" y="1804731"/>
            <a:ext cx="6868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792" noProof="0" dirty="0">
                <a:solidFill>
                  <a:schemeClr val="bg1">
                    <a:lumMod val="95000"/>
                  </a:schemeClr>
                </a:solidFill>
                <a:latin typeface="Eras Light ITC" panose="020B0402030504020804" pitchFamily="34" charset="0"/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2376391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470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2684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4544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1634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7671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2428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2945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1FCADF-FAB8-417C-9584-9FD3D316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9151938" cy="838928"/>
          </a:xfrm>
          <a:prstGeom prst="rect">
            <a:avLst/>
          </a:prstGeom>
        </p:spPr>
      </p:pic>
      <p:pic>
        <p:nvPicPr>
          <p:cNvPr id="6" name="Google Shape;371;geaa19966ed_51_58">
            <a:extLst>
              <a:ext uri="{FF2B5EF4-FFF2-40B4-BE49-F238E27FC236}">
                <a16:creationId xmlns:a16="http://schemas.microsoft.com/office/drawing/2014/main" id="{B6A25CD2-ABBA-41C4-9FFE-E131518FBD7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2645"/>
            <a:ext cx="9151937" cy="200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458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28103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5963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21171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8128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31706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1353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-1"/>
            <a:ext cx="9151154" cy="5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7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6396199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038086" y="4771680"/>
            <a:ext cx="2059186" cy="274097"/>
          </a:xfrm>
          <a:prstGeom prst="rect">
            <a:avLst/>
          </a:prstGeom>
        </p:spPr>
        <p:txBody>
          <a:bodyPr vert="horz" lIns="68704" tIns="34352" rIns="68704" bIns="34352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68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1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35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79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4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56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9543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12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7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0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5"/>
            <a:ext cx="5213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b="0" smtClean="0">
                <a:solidFill>
                  <a:schemeClr val="bg1"/>
                </a:solidFill>
              </a:rPr>
              <a:pPr/>
              <a:t>‹Nº›</a:t>
            </a:fld>
            <a:endParaRPr lang="es-E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65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5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69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5752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467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6660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1444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4276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1021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53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62893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02944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1FCADF-FAB8-417C-9584-9FD3D316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9151938" cy="838928"/>
          </a:xfrm>
          <a:prstGeom prst="rect">
            <a:avLst/>
          </a:prstGeom>
        </p:spPr>
      </p:pic>
      <p:pic>
        <p:nvPicPr>
          <p:cNvPr id="6" name="Google Shape;371;geaa19966ed_51_58">
            <a:extLst>
              <a:ext uri="{FF2B5EF4-FFF2-40B4-BE49-F238E27FC236}">
                <a16:creationId xmlns:a16="http://schemas.microsoft.com/office/drawing/2014/main" id="{B6A25CD2-ABBA-41C4-9FFE-E131518FBD7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2645"/>
            <a:ext cx="9151937" cy="200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741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F614A6A-AB54-436F-84F1-196B879A6885}"/>
              </a:ext>
            </a:extLst>
          </p:cNvPr>
          <p:cNvSpPr/>
          <p:nvPr userDrawn="1"/>
        </p:nvSpPr>
        <p:spPr>
          <a:xfrm>
            <a:off x="0" y="1666087"/>
            <a:ext cx="9151938" cy="2362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3220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8E62F0-52C0-4A56-9BC3-2CD0F53025CE}"/>
              </a:ext>
            </a:extLst>
          </p:cNvPr>
          <p:cNvSpPr/>
          <p:nvPr userDrawn="1"/>
        </p:nvSpPr>
        <p:spPr>
          <a:xfrm>
            <a:off x="0" y="1666087"/>
            <a:ext cx="2109236" cy="23621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3220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0CEB7F-951D-43D3-AE3C-FD5B45E524FA}"/>
              </a:ext>
            </a:extLst>
          </p:cNvPr>
          <p:cNvSpPr/>
          <p:nvPr userDrawn="1"/>
        </p:nvSpPr>
        <p:spPr>
          <a:xfrm>
            <a:off x="7042702" y="1666087"/>
            <a:ext cx="2109236" cy="23621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3220"/>
            <a:endParaRPr lang="es-PE" sz="135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3014A8-74DA-47BD-A8BA-0E1EB6C3A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66368"/>
            <a:ext cx="9151938" cy="8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0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8913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8153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9920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0307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3" y="842968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3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5" indent="0" algn="ctr">
              <a:buNone/>
              <a:defRPr sz="2002"/>
            </a:lvl2pPr>
            <a:lvl3pPr marL="915230" indent="0" algn="ctr">
              <a:buNone/>
              <a:defRPr sz="1802"/>
            </a:lvl3pPr>
            <a:lvl4pPr marL="1372844" indent="0" algn="ctr">
              <a:buNone/>
              <a:defRPr sz="1601"/>
            </a:lvl4pPr>
            <a:lvl5pPr marL="1830460" indent="0" algn="ctr">
              <a:buNone/>
              <a:defRPr sz="1601"/>
            </a:lvl5pPr>
            <a:lvl6pPr marL="2288074" indent="0" algn="ctr">
              <a:buNone/>
              <a:defRPr sz="1601"/>
            </a:lvl6pPr>
            <a:lvl7pPr marL="2745690" indent="0" algn="ctr">
              <a:buNone/>
              <a:defRPr sz="1601"/>
            </a:lvl7pPr>
            <a:lvl8pPr marL="3203304" indent="0" algn="ctr">
              <a:buNone/>
              <a:defRPr sz="1601"/>
            </a:lvl8pPr>
            <a:lvl9pPr marL="3660919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73765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2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9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050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2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2" y="3444879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3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4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6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7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30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91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648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37275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2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22796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8" y="274642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7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5" indent="0">
              <a:buNone/>
              <a:defRPr sz="2002" b="1"/>
            </a:lvl2pPr>
            <a:lvl3pPr marL="915230" indent="0">
              <a:buNone/>
              <a:defRPr sz="1802" b="1"/>
            </a:lvl3pPr>
            <a:lvl4pPr marL="1372844" indent="0">
              <a:buNone/>
              <a:defRPr sz="1601" b="1"/>
            </a:lvl4pPr>
            <a:lvl5pPr marL="1830460" indent="0">
              <a:buNone/>
              <a:defRPr sz="1601" b="1"/>
            </a:lvl5pPr>
            <a:lvl6pPr marL="2288074" indent="0">
              <a:buNone/>
              <a:defRPr sz="1601" b="1"/>
            </a:lvl6pPr>
            <a:lvl7pPr marL="2745690" indent="0">
              <a:buNone/>
              <a:defRPr sz="1601" b="1"/>
            </a:lvl7pPr>
            <a:lvl8pPr marL="3203304" indent="0">
              <a:buNone/>
              <a:defRPr sz="1601" b="1"/>
            </a:lvl8pPr>
            <a:lvl9pPr marL="3660919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7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70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5" indent="0">
              <a:buNone/>
              <a:defRPr sz="2002" b="1"/>
            </a:lvl2pPr>
            <a:lvl3pPr marL="915230" indent="0">
              <a:buNone/>
              <a:defRPr sz="1802" b="1"/>
            </a:lvl3pPr>
            <a:lvl4pPr marL="1372844" indent="0">
              <a:buNone/>
              <a:defRPr sz="1601" b="1"/>
            </a:lvl4pPr>
            <a:lvl5pPr marL="1830460" indent="0">
              <a:buNone/>
              <a:defRPr sz="1601" b="1"/>
            </a:lvl5pPr>
            <a:lvl6pPr marL="2288074" indent="0">
              <a:buNone/>
              <a:defRPr sz="1601" b="1"/>
            </a:lvl6pPr>
            <a:lvl7pPr marL="2745690" indent="0">
              <a:buNone/>
              <a:defRPr sz="1601" b="1"/>
            </a:lvl7pPr>
            <a:lvl8pPr marL="3203304" indent="0">
              <a:buNone/>
              <a:defRPr sz="1601" b="1"/>
            </a:lvl8pPr>
            <a:lvl9pPr marL="3660919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70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313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2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8658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1FCADF-FAB8-417C-9584-9FD3D316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9151938" cy="838928"/>
          </a:xfrm>
          <a:prstGeom prst="rect">
            <a:avLst/>
          </a:prstGeom>
        </p:spPr>
      </p:pic>
      <p:pic>
        <p:nvPicPr>
          <p:cNvPr id="6" name="Google Shape;371;geaa19966ed_51_58">
            <a:extLst>
              <a:ext uri="{FF2B5EF4-FFF2-40B4-BE49-F238E27FC236}">
                <a16:creationId xmlns:a16="http://schemas.microsoft.com/office/drawing/2014/main" id="{B6A25CD2-ABBA-41C4-9FFE-E131518FBD7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952646"/>
            <a:ext cx="9151937" cy="200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0984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5427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3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4" y="741365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2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5" indent="0">
              <a:buNone/>
              <a:defRPr sz="1401"/>
            </a:lvl2pPr>
            <a:lvl3pPr marL="915230" indent="0">
              <a:buNone/>
              <a:defRPr sz="1201"/>
            </a:lvl3pPr>
            <a:lvl4pPr marL="1372844" indent="0">
              <a:buNone/>
              <a:defRPr sz="1001"/>
            </a:lvl4pPr>
            <a:lvl5pPr marL="1830460" indent="0">
              <a:buNone/>
              <a:defRPr sz="1001"/>
            </a:lvl5pPr>
            <a:lvl6pPr marL="2288074" indent="0">
              <a:buNone/>
              <a:defRPr sz="1001"/>
            </a:lvl6pPr>
            <a:lvl7pPr marL="2745690" indent="0">
              <a:buNone/>
              <a:defRPr sz="1001"/>
            </a:lvl7pPr>
            <a:lvl8pPr marL="3203304" indent="0">
              <a:buNone/>
              <a:defRPr sz="1001"/>
            </a:lvl8pPr>
            <a:lvl9pPr marL="3660919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74038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3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4" y="741365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5" indent="0">
              <a:buNone/>
              <a:defRPr sz="2803"/>
            </a:lvl2pPr>
            <a:lvl3pPr marL="915230" indent="0">
              <a:buNone/>
              <a:defRPr sz="2402"/>
            </a:lvl3pPr>
            <a:lvl4pPr marL="1372844" indent="0">
              <a:buNone/>
              <a:defRPr sz="2002"/>
            </a:lvl4pPr>
            <a:lvl5pPr marL="1830460" indent="0">
              <a:buNone/>
              <a:defRPr sz="2002"/>
            </a:lvl5pPr>
            <a:lvl6pPr marL="2288074" indent="0">
              <a:buNone/>
              <a:defRPr sz="2002"/>
            </a:lvl6pPr>
            <a:lvl7pPr marL="2745690" indent="0">
              <a:buNone/>
              <a:defRPr sz="2002"/>
            </a:lvl7pPr>
            <a:lvl8pPr marL="3203304" indent="0">
              <a:buNone/>
              <a:defRPr sz="2002"/>
            </a:lvl8pPr>
            <a:lvl9pPr marL="3660919" indent="0">
              <a:buNone/>
              <a:defRPr sz="2002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2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5" indent="0">
              <a:buNone/>
              <a:defRPr sz="1401"/>
            </a:lvl2pPr>
            <a:lvl3pPr marL="915230" indent="0">
              <a:buNone/>
              <a:defRPr sz="1201"/>
            </a:lvl3pPr>
            <a:lvl4pPr marL="1372844" indent="0">
              <a:buNone/>
              <a:defRPr sz="1001"/>
            </a:lvl4pPr>
            <a:lvl5pPr marL="1830460" indent="0">
              <a:buNone/>
              <a:defRPr sz="1001"/>
            </a:lvl5pPr>
            <a:lvl6pPr marL="2288074" indent="0">
              <a:buNone/>
              <a:defRPr sz="1001"/>
            </a:lvl6pPr>
            <a:lvl7pPr marL="2745690" indent="0">
              <a:buNone/>
              <a:defRPr sz="1001"/>
            </a:lvl7pPr>
            <a:lvl8pPr marL="3203304" indent="0">
              <a:buNone/>
              <a:defRPr sz="1001"/>
            </a:lvl8pPr>
            <a:lvl9pPr marL="3660919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5489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9" y="274642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9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9449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1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9" y="274641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3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0528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1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541575" y="4769556"/>
            <a:ext cx="521308" cy="27409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b="0" smtClean="0">
                <a:solidFill>
                  <a:schemeClr val="bg1"/>
                </a:solidFill>
              </a:rPr>
              <a:pPr/>
              <a:t>‹Nº›</a:t>
            </a:fld>
            <a:endParaRPr lang="es-ES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1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 /><Relationship Id="rId13" Type="http://schemas.openxmlformats.org/officeDocument/2006/relationships/slideLayout" Target="../slideLayouts/slideLayout144.xml" /><Relationship Id="rId18" Type="http://schemas.openxmlformats.org/officeDocument/2006/relationships/slideLayout" Target="../slideLayouts/slideLayout149.xml" /><Relationship Id="rId26" Type="http://schemas.openxmlformats.org/officeDocument/2006/relationships/theme" Target="../theme/theme10.xml" /><Relationship Id="rId3" Type="http://schemas.openxmlformats.org/officeDocument/2006/relationships/slideLayout" Target="../slideLayouts/slideLayout134.xml" /><Relationship Id="rId21" Type="http://schemas.openxmlformats.org/officeDocument/2006/relationships/slideLayout" Target="../slideLayouts/slideLayout152.xml" /><Relationship Id="rId7" Type="http://schemas.openxmlformats.org/officeDocument/2006/relationships/slideLayout" Target="../slideLayouts/slideLayout138.xml" /><Relationship Id="rId12" Type="http://schemas.openxmlformats.org/officeDocument/2006/relationships/slideLayout" Target="../slideLayouts/slideLayout143.xml" /><Relationship Id="rId17" Type="http://schemas.openxmlformats.org/officeDocument/2006/relationships/slideLayout" Target="../slideLayouts/slideLayout148.xml" /><Relationship Id="rId25" Type="http://schemas.openxmlformats.org/officeDocument/2006/relationships/slideLayout" Target="../slideLayouts/slideLayout156.xml" /><Relationship Id="rId2" Type="http://schemas.openxmlformats.org/officeDocument/2006/relationships/slideLayout" Target="../slideLayouts/slideLayout133.xml" /><Relationship Id="rId16" Type="http://schemas.openxmlformats.org/officeDocument/2006/relationships/slideLayout" Target="../slideLayouts/slideLayout147.xml" /><Relationship Id="rId20" Type="http://schemas.openxmlformats.org/officeDocument/2006/relationships/slideLayout" Target="../slideLayouts/slideLayout151.xml" /><Relationship Id="rId1" Type="http://schemas.openxmlformats.org/officeDocument/2006/relationships/slideLayout" Target="../slideLayouts/slideLayout132.xml" /><Relationship Id="rId6" Type="http://schemas.openxmlformats.org/officeDocument/2006/relationships/slideLayout" Target="../slideLayouts/slideLayout137.xml" /><Relationship Id="rId11" Type="http://schemas.openxmlformats.org/officeDocument/2006/relationships/slideLayout" Target="../slideLayouts/slideLayout142.xml" /><Relationship Id="rId24" Type="http://schemas.openxmlformats.org/officeDocument/2006/relationships/slideLayout" Target="../slideLayouts/slideLayout155.xml" /><Relationship Id="rId5" Type="http://schemas.openxmlformats.org/officeDocument/2006/relationships/slideLayout" Target="../slideLayouts/slideLayout136.xml" /><Relationship Id="rId15" Type="http://schemas.openxmlformats.org/officeDocument/2006/relationships/slideLayout" Target="../slideLayouts/slideLayout146.xml" /><Relationship Id="rId23" Type="http://schemas.openxmlformats.org/officeDocument/2006/relationships/slideLayout" Target="../slideLayouts/slideLayout154.xml" /><Relationship Id="rId10" Type="http://schemas.openxmlformats.org/officeDocument/2006/relationships/slideLayout" Target="../slideLayouts/slideLayout141.xml" /><Relationship Id="rId19" Type="http://schemas.openxmlformats.org/officeDocument/2006/relationships/slideLayout" Target="../slideLayouts/slideLayout150.xml" /><Relationship Id="rId4" Type="http://schemas.openxmlformats.org/officeDocument/2006/relationships/slideLayout" Target="../slideLayouts/slideLayout135.xml" /><Relationship Id="rId9" Type="http://schemas.openxmlformats.org/officeDocument/2006/relationships/slideLayout" Target="../slideLayouts/slideLayout140.xml" /><Relationship Id="rId14" Type="http://schemas.openxmlformats.org/officeDocument/2006/relationships/slideLayout" Target="../slideLayouts/slideLayout145.xml" /><Relationship Id="rId22" Type="http://schemas.openxmlformats.org/officeDocument/2006/relationships/slideLayout" Target="../slideLayouts/slideLayout153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 /><Relationship Id="rId13" Type="http://schemas.openxmlformats.org/officeDocument/2006/relationships/slideLayout" Target="../slideLayouts/slideLayout169.xml" /><Relationship Id="rId18" Type="http://schemas.openxmlformats.org/officeDocument/2006/relationships/slideLayout" Target="../slideLayouts/slideLayout174.xml" /><Relationship Id="rId26" Type="http://schemas.openxmlformats.org/officeDocument/2006/relationships/slideLayout" Target="../slideLayouts/slideLayout182.xml" /><Relationship Id="rId3" Type="http://schemas.openxmlformats.org/officeDocument/2006/relationships/slideLayout" Target="../slideLayouts/slideLayout159.xml" /><Relationship Id="rId21" Type="http://schemas.openxmlformats.org/officeDocument/2006/relationships/slideLayout" Target="../slideLayouts/slideLayout177.xml" /><Relationship Id="rId7" Type="http://schemas.openxmlformats.org/officeDocument/2006/relationships/slideLayout" Target="../slideLayouts/slideLayout163.xml" /><Relationship Id="rId12" Type="http://schemas.openxmlformats.org/officeDocument/2006/relationships/slideLayout" Target="../slideLayouts/slideLayout168.xml" /><Relationship Id="rId17" Type="http://schemas.openxmlformats.org/officeDocument/2006/relationships/slideLayout" Target="../slideLayouts/slideLayout173.xml" /><Relationship Id="rId25" Type="http://schemas.openxmlformats.org/officeDocument/2006/relationships/slideLayout" Target="../slideLayouts/slideLayout181.xml" /><Relationship Id="rId2" Type="http://schemas.openxmlformats.org/officeDocument/2006/relationships/slideLayout" Target="../slideLayouts/slideLayout158.xml" /><Relationship Id="rId16" Type="http://schemas.openxmlformats.org/officeDocument/2006/relationships/slideLayout" Target="../slideLayouts/slideLayout172.xml" /><Relationship Id="rId20" Type="http://schemas.openxmlformats.org/officeDocument/2006/relationships/slideLayout" Target="../slideLayouts/slideLayout176.xml" /><Relationship Id="rId29" Type="http://schemas.openxmlformats.org/officeDocument/2006/relationships/theme" Target="../theme/theme11.xml" /><Relationship Id="rId1" Type="http://schemas.openxmlformats.org/officeDocument/2006/relationships/slideLayout" Target="../slideLayouts/slideLayout157.xml" /><Relationship Id="rId6" Type="http://schemas.openxmlformats.org/officeDocument/2006/relationships/slideLayout" Target="../slideLayouts/slideLayout162.xml" /><Relationship Id="rId11" Type="http://schemas.openxmlformats.org/officeDocument/2006/relationships/slideLayout" Target="../slideLayouts/slideLayout167.xml" /><Relationship Id="rId2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61.xml" /><Relationship Id="rId15" Type="http://schemas.openxmlformats.org/officeDocument/2006/relationships/slideLayout" Target="../slideLayouts/slideLayout171.xml" /><Relationship Id="rId23" Type="http://schemas.openxmlformats.org/officeDocument/2006/relationships/slideLayout" Target="../slideLayouts/slideLayout179.xml" /><Relationship Id="rId28" Type="http://schemas.openxmlformats.org/officeDocument/2006/relationships/slideLayout" Target="../slideLayouts/slideLayout184.xml" /><Relationship Id="rId10" Type="http://schemas.openxmlformats.org/officeDocument/2006/relationships/slideLayout" Target="../slideLayouts/slideLayout166.xml" /><Relationship Id="rId19" Type="http://schemas.openxmlformats.org/officeDocument/2006/relationships/slideLayout" Target="../slideLayouts/slideLayout175.xml" /><Relationship Id="rId4" Type="http://schemas.openxmlformats.org/officeDocument/2006/relationships/slideLayout" Target="../slideLayouts/slideLayout160.xml" /><Relationship Id="rId9" Type="http://schemas.openxmlformats.org/officeDocument/2006/relationships/slideLayout" Target="../slideLayouts/slideLayout165.xml" /><Relationship Id="rId14" Type="http://schemas.openxmlformats.org/officeDocument/2006/relationships/slideLayout" Target="../slideLayouts/slideLayout170.xml" /><Relationship Id="rId22" Type="http://schemas.openxmlformats.org/officeDocument/2006/relationships/slideLayout" Target="../slideLayouts/slideLayout178.xml" /><Relationship Id="rId27" Type="http://schemas.openxmlformats.org/officeDocument/2006/relationships/slideLayout" Target="../slideLayouts/slideLayout183.xml" 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 /><Relationship Id="rId13" Type="http://schemas.openxmlformats.org/officeDocument/2006/relationships/slideLayout" Target="../slideLayouts/slideLayout197.xml" /><Relationship Id="rId18" Type="http://schemas.openxmlformats.org/officeDocument/2006/relationships/slideLayout" Target="../slideLayouts/slideLayout202.xml" /><Relationship Id="rId26" Type="http://schemas.openxmlformats.org/officeDocument/2006/relationships/slideLayout" Target="../slideLayouts/slideLayout210.xml" /><Relationship Id="rId3" Type="http://schemas.openxmlformats.org/officeDocument/2006/relationships/slideLayout" Target="../slideLayouts/slideLayout187.xml" /><Relationship Id="rId21" Type="http://schemas.openxmlformats.org/officeDocument/2006/relationships/slideLayout" Target="../slideLayouts/slideLayout205.xml" /><Relationship Id="rId7" Type="http://schemas.openxmlformats.org/officeDocument/2006/relationships/slideLayout" Target="../slideLayouts/slideLayout191.xml" /><Relationship Id="rId12" Type="http://schemas.openxmlformats.org/officeDocument/2006/relationships/slideLayout" Target="../slideLayouts/slideLayout196.xml" /><Relationship Id="rId17" Type="http://schemas.openxmlformats.org/officeDocument/2006/relationships/slideLayout" Target="../slideLayouts/slideLayout201.xml" /><Relationship Id="rId25" Type="http://schemas.openxmlformats.org/officeDocument/2006/relationships/slideLayout" Target="../slideLayouts/slideLayout209.xml" /><Relationship Id="rId2" Type="http://schemas.openxmlformats.org/officeDocument/2006/relationships/slideLayout" Target="../slideLayouts/slideLayout186.xml" /><Relationship Id="rId16" Type="http://schemas.openxmlformats.org/officeDocument/2006/relationships/slideLayout" Target="../slideLayouts/slideLayout200.xml" /><Relationship Id="rId20" Type="http://schemas.openxmlformats.org/officeDocument/2006/relationships/slideLayout" Target="../slideLayouts/slideLayout204.xml" /><Relationship Id="rId1" Type="http://schemas.openxmlformats.org/officeDocument/2006/relationships/slideLayout" Target="../slideLayouts/slideLayout185.xml" /><Relationship Id="rId6" Type="http://schemas.openxmlformats.org/officeDocument/2006/relationships/slideLayout" Target="../slideLayouts/slideLayout190.xml" /><Relationship Id="rId11" Type="http://schemas.openxmlformats.org/officeDocument/2006/relationships/slideLayout" Target="../slideLayouts/slideLayout195.xml" /><Relationship Id="rId24" Type="http://schemas.openxmlformats.org/officeDocument/2006/relationships/slideLayout" Target="../slideLayouts/slideLayout208.xml" /><Relationship Id="rId5" Type="http://schemas.openxmlformats.org/officeDocument/2006/relationships/slideLayout" Target="../slideLayouts/slideLayout189.xml" /><Relationship Id="rId15" Type="http://schemas.openxmlformats.org/officeDocument/2006/relationships/slideLayout" Target="../slideLayouts/slideLayout199.xml" /><Relationship Id="rId23" Type="http://schemas.openxmlformats.org/officeDocument/2006/relationships/slideLayout" Target="../slideLayouts/slideLayout207.xml" /><Relationship Id="rId10" Type="http://schemas.openxmlformats.org/officeDocument/2006/relationships/slideLayout" Target="../slideLayouts/slideLayout194.xml" /><Relationship Id="rId19" Type="http://schemas.openxmlformats.org/officeDocument/2006/relationships/slideLayout" Target="../slideLayouts/slideLayout203.xml" /><Relationship Id="rId4" Type="http://schemas.openxmlformats.org/officeDocument/2006/relationships/slideLayout" Target="../slideLayouts/slideLayout188.xml" /><Relationship Id="rId9" Type="http://schemas.openxmlformats.org/officeDocument/2006/relationships/slideLayout" Target="../slideLayouts/slideLayout193.xml" /><Relationship Id="rId14" Type="http://schemas.openxmlformats.org/officeDocument/2006/relationships/slideLayout" Target="../slideLayouts/slideLayout198.xml" /><Relationship Id="rId22" Type="http://schemas.openxmlformats.org/officeDocument/2006/relationships/slideLayout" Target="../slideLayouts/slideLayout206.xml" /><Relationship Id="rId27" Type="http://schemas.openxmlformats.org/officeDocument/2006/relationships/theme" Target="../theme/theme12.xml" 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 /><Relationship Id="rId13" Type="http://schemas.openxmlformats.org/officeDocument/2006/relationships/slideLayout" Target="../slideLayouts/slideLayout223.xml" /><Relationship Id="rId18" Type="http://schemas.openxmlformats.org/officeDocument/2006/relationships/slideLayout" Target="../slideLayouts/slideLayout228.xml" /><Relationship Id="rId26" Type="http://schemas.openxmlformats.org/officeDocument/2006/relationships/slideLayout" Target="../slideLayouts/slideLayout236.xml" /><Relationship Id="rId3" Type="http://schemas.openxmlformats.org/officeDocument/2006/relationships/slideLayout" Target="../slideLayouts/slideLayout213.xml" /><Relationship Id="rId21" Type="http://schemas.openxmlformats.org/officeDocument/2006/relationships/slideLayout" Target="../slideLayouts/slideLayout231.xml" /><Relationship Id="rId7" Type="http://schemas.openxmlformats.org/officeDocument/2006/relationships/slideLayout" Target="../slideLayouts/slideLayout217.xml" /><Relationship Id="rId12" Type="http://schemas.openxmlformats.org/officeDocument/2006/relationships/slideLayout" Target="../slideLayouts/slideLayout222.xml" /><Relationship Id="rId17" Type="http://schemas.openxmlformats.org/officeDocument/2006/relationships/slideLayout" Target="../slideLayouts/slideLayout227.xml" /><Relationship Id="rId25" Type="http://schemas.openxmlformats.org/officeDocument/2006/relationships/slideLayout" Target="../slideLayouts/slideLayout235.xml" /><Relationship Id="rId2" Type="http://schemas.openxmlformats.org/officeDocument/2006/relationships/slideLayout" Target="../slideLayouts/slideLayout212.xml" /><Relationship Id="rId16" Type="http://schemas.openxmlformats.org/officeDocument/2006/relationships/slideLayout" Target="../slideLayouts/slideLayout226.xml" /><Relationship Id="rId20" Type="http://schemas.openxmlformats.org/officeDocument/2006/relationships/slideLayout" Target="../slideLayouts/slideLayout230.xml" /><Relationship Id="rId29" Type="http://schemas.openxmlformats.org/officeDocument/2006/relationships/slideLayout" Target="../slideLayouts/slideLayout239.xml" /><Relationship Id="rId1" Type="http://schemas.openxmlformats.org/officeDocument/2006/relationships/slideLayout" Target="../slideLayouts/slideLayout211.xml" /><Relationship Id="rId6" Type="http://schemas.openxmlformats.org/officeDocument/2006/relationships/slideLayout" Target="../slideLayouts/slideLayout216.xml" /><Relationship Id="rId11" Type="http://schemas.openxmlformats.org/officeDocument/2006/relationships/slideLayout" Target="../slideLayouts/slideLayout221.xml" /><Relationship Id="rId24" Type="http://schemas.openxmlformats.org/officeDocument/2006/relationships/slideLayout" Target="../slideLayouts/slideLayout234.xml" /><Relationship Id="rId5" Type="http://schemas.openxmlformats.org/officeDocument/2006/relationships/slideLayout" Target="../slideLayouts/slideLayout215.xml" /><Relationship Id="rId15" Type="http://schemas.openxmlformats.org/officeDocument/2006/relationships/slideLayout" Target="../slideLayouts/slideLayout225.xml" /><Relationship Id="rId23" Type="http://schemas.openxmlformats.org/officeDocument/2006/relationships/slideLayout" Target="../slideLayouts/slideLayout233.xml" /><Relationship Id="rId28" Type="http://schemas.openxmlformats.org/officeDocument/2006/relationships/slideLayout" Target="../slideLayouts/slideLayout238.xml" /><Relationship Id="rId10" Type="http://schemas.openxmlformats.org/officeDocument/2006/relationships/slideLayout" Target="../slideLayouts/slideLayout220.xml" /><Relationship Id="rId19" Type="http://schemas.openxmlformats.org/officeDocument/2006/relationships/slideLayout" Target="../slideLayouts/slideLayout229.xml" /><Relationship Id="rId31" Type="http://schemas.openxmlformats.org/officeDocument/2006/relationships/theme" Target="../theme/theme13.xml" /><Relationship Id="rId4" Type="http://schemas.openxmlformats.org/officeDocument/2006/relationships/slideLayout" Target="../slideLayouts/slideLayout214.xml" /><Relationship Id="rId9" Type="http://schemas.openxmlformats.org/officeDocument/2006/relationships/slideLayout" Target="../slideLayouts/slideLayout219.xml" /><Relationship Id="rId14" Type="http://schemas.openxmlformats.org/officeDocument/2006/relationships/slideLayout" Target="../slideLayouts/slideLayout224.xml" /><Relationship Id="rId22" Type="http://schemas.openxmlformats.org/officeDocument/2006/relationships/slideLayout" Target="../slideLayouts/slideLayout232.xml" /><Relationship Id="rId27" Type="http://schemas.openxmlformats.org/officeDocument/2006/relationships/slideLayout" Target="../slideLayouts/slideLayout237.xml" /><Relationship Id="rId30" Type="http://schemas.openxmlformats.org/officeDocument/2006/relationships/slideLayout" Target="../slideLayouts/slideLayout240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19" Type="http://schemas.openxmlformats.org/officeDocument/2006/relationships/theme" Target="../theme/theme2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 /><Relationship Id="rId13" Type="http://schemas.openxmlformats.org/officeDocument/2006/relationships/slideLayout" Target="../slideLayouts/slideLayout42.xml" /><Relationship Id="rId18" Type="http://schemas.openxmlformats.org/officeDocument/2006/relationships/slideLayout" Target="../slideLayouts/slideLayout47.xml" /><Relationship Id="rId3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36.xml" /><Relationship Id="rId12" Type="http://schemas.openxmlformats.org/officeDocument/2006/relationships/slideLayout" Target="../slideLayouts/slideLayout41.xml" /><Relationship Id="rId17" Type="http://schemas.openxmlformats.org/officeDocument/2006/relationships/slideLayout" Target="../slideLayouts/slideLayout46.xml" /><Relationship Id="rId2" Type="http://schemas.openxmlformats.org/officeDocument/2006/relationships/slideLayout" Target="../slideLayouts/slideLayout31.xml" /><Relationship Id="rId16" Type="http://schemas.openxmlformats.org/officeDocument/2006/relationships/slideLayout" Target="../slideLayouts/slideLayout45.xml" /><Relationship Id="rId20" Type="http://schemas.openxmlformats.org/officeDocument/2006/relationships/theme" Target="../theme/theme3.xml" /><Relationship Id="rId1" Type="http://schemas.openxmlformats.org/officeDocument/2006/relationships/slideLayout" Target="../slideLayouts/slideLayout30.xml" /><Relationship Id="rId6" Type="http://schemas.openxmlformats.org/officeDocument/2006/relationships/slideLayout" Target="../slideLayouts/slideLayout35.xml" /><Relationship Id="rId11" Type="http://schemas.openxmlformats.org/officeDocument/2006/relationships/slideLayout" Target="../slideLayouts/slideLayout40.xml" /><Relationship Id="rId5" Type="http://schemas.openxmlformats.org/officeDocument/2006/relationships/slideLayout" Target="../slideLayouts/slideLayout34.xml" /><Relationship Id="rId15" Type="http://schemas.openxmlformats.org/officeDocument/2006/relationships/slideLayout" Target="../slideLayouts/slideLayout44.xml" /><Relationship Id="rId10" Type="http://schemas.openxmlformats.org/officeDocument/2006/relationships/slideLayout" Target="../slideLayouts/slideLayout39.xml" /><Relationship Id="rId19" Type="http://schemas.openxmlformats.org/officeDocument/2006/relationships/slideLayout" Target="../slideLayouts/slideLayout48.xml" /><Relationship Id="rId4" Type="http://schemas.openxmlformats.org/officeDocument/2006/relationships/slideLayout" Target="../slideLayouts/slideLayout33.xml" /><Relationship Id="rId9" Type="http://schemas.openxmlformats.org/officeDocument/2006/relationships/slideLayout" Target="../slideLayouts/slideLayout38.xml" /><Relationship Id="rId14" Type="http://schemas.openxmlformats.org/officeDocument/2006/relationships/slideLayout" Target="../slideLayouts/slideLayout4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51.xml" /><Relationship Id="rId7" Type="http://schemas.openxmlformats.org/officeDocument/2006/relationships/slideLayout" Target="../slideLayouts/slideLayout55.xml" /><Relationship Id="rId12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50.xml" /><Relationship Id="rId1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53.xml" /><Relationship Id="rId10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7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 /><Relationship Id="rId13" Type="http://schemas.openxmlformats.org/officeDocument/2006/relationships/slideLayout" Target="../slideLayouts/slideLayout73.xml" /><Relationship Id="rId3" Type="http://schemas.openxmlformats.org/officeDocument/2006/relationships/slideLayout" Target="../slideLayouts/slideLayout63.xml" /><Relationship Id="rId7" Type="http://schemas.openxmlformats.org/officeDocument/2006/relationships/slideLayout" Target="../slideLayouts/slideLayout67.xml" /><Relationship Id="rId12" Type="http://schemas.openxmlformats.org/officeDocument/2006/relationships/slideLayout" Target="../slideLayouts/slideLayout72.xml" /><Relationship Id="rId2" Type="http://schemas.openxmlformats.org/officeDocument/2006/relationships/slideLayout" Target="../slideLayouts/slideLayout62.xml" /><Relationship Id="rId16" Type="http://schemas.openxmlformats.org/officeDocument/2006/relationships/image" Target="../media/image2.jpeg" /><Relationship Id="rId1" Type="http://schemas.openxmlformats.org/officeDocument/2006/relationships/slideLayout" Target="../slideLayouts/slideLayout61.xml" /><Relationship Id="rId6" Type="http://schemas.openxmlformats.org/officeDocument/2006/relationships/slideLayout" Target="../slideLayouts/slideLayout66.xml" /><Relationship Id="rId11" Type="http://schemas.openxmlformats.org/officeDocument/2006/relationships/slideLayout" Target="../slideLayouts/slideLayout71.xml" /><Relationship Id="rId5" Type="http://schemas.openxmlformats.org/officeDocument/2006/relationships/slideLayout" Target="../slideLayouts/slideLayout65.xml" /><Relationship Id="rId15" Type="http://schemas.openxmlformats.org/officeDocument/2006/relationships/theme" Target="../theme/theme5.xml" /><Relationship Id="rId10" Type="http://schemas.openxmlformats.org/officeDocument/2006/relationships/slideLayout" Target="../slideLayouts/slideLayout70.xml" /><Relationship Id="rId4" Type="http://schemas.openxmlformats.org/officeDocument/2006/relationships/slideLayout" Target="../slideLayouts/slideLayout64.xml" /><Relationship Id="rId9" Type="http://schemas.openxmlformats.org/officeDocument/2006/relationships/slideLayout" Target="../slideLayouts/slideLayout69.xml" /><Relationship Id="rId14" Type="http://schemas.openxmlformats.org/officeDocument/2006/relationships/slideLayout" Target="../slideLayouts/slideLayout74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77.xml" /><Relationship Id="rId7" Type="http://schemas.openxmlformats.org/officeDocument/2006/relationships/slideLayout" Target="../slideLayouts/slideLayout81.xml" /><Relationship Id="rId12" Type="http://schemas.openxmlformats.org/officeDocument/2006/relationships/slideLayout" Target="../slideLayouts/slideLayout86.xml" /><Relationship Id="rId2" Type="http://schemas.openxmlformats.org/officeDocument/2006/relationships/slideLayout" Target="../slideLayouts/slideLayout76.xml" /><Relationship Id="rId1" Type="http://schemas.openxmlformats.org/officeDocument/2006/relationships/slideLayout" Target="../slideLayouts/slideLayout75.xml" /><Relationship Id="rId6" Type="http://schemas.openxmlformats.org/officeDocument/2006/relationships/slideLayout" Target="../slideLayouts/slideLayout80.xml" /><Relationship Id="rId11" Type="http://schemas.openxmlformats.org/officeDocument/2006/relationships/slideLayout" Target="../slideLayouts/slideLayout85.xml" /><Relationship Id="rId5" Type="http://schemas.openxmlformats.org/officeDocument/2006/relationships/slideLayout" Target="../slideLayouts/slideLayout79.xml" /><Relationship Id="rId10" Type="http://schemas.openxmlformats.org/officeDocument/2006/relationships/slideLayout" Target="../slideLayouts/slideLayout84.xml" /><Relationship Id="rId4" Type="http://schemas.openxmlformats.org/officeDocument/2006/relationships/slideLayout" Target="../slideLayouts/slideLayout78.xml" /><Relationship Id="rId9" Type="http://schemas.openxmlformats.org/officeDocument/2006/relationships/slideLayout" Target="../slideLayouts/slideLayout83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 /><Relationship Id="rId13" Type="http://schemas.openxmlformats.org/officeDocument/2006/relationships/slideLayout" Target="../slideLayouts/slideLayout99.xml" /><Relationship Id="rId3" Type="http://schemas.openxmlformats.org/officeDocument/2006/relationships/slideLayout" Target="../slideLayouts/slideLayout89.xml" /><Relationship Id="rId7" Type="http://schemas.openxmlformats.org/officeDocument/2006/relationships/slideLayout" Target="../slideLayouts/slideLayout93.xml" /><Relationship Id="rId12" Type="http://schemas.openxmlformats.org/officeDocument/2006/relationships/slideLayout" Target="../slideLayouts/slideLayout98.xml" /><Relationship Id="rId2" Type="http://schemas.openxmlformats.org/officeDocument/2006/relationships/slideLayout" Target="../slideLayouts/slideLayout88.xml" /><Relationship Id="rId1" Type="http://schemas.openxmlformats.org/officeDocument/2006/relationships/slideLayout" Target="../slideLayouts/slideLayout87.xml" /><Relationship Id="rId6" Type="http://schemas.openxmlformats.org/officeDocument/2006/relationships/slideLayout" Target="../slideLayouts/slideLayout92.xml" /><Relationship Id="rId11" Type="http://schemas.openxmlformats.org/officeDocument/2006/relationships/slideLayout" Target="../slideLayouts/slideLayout97.xml" /><Relationship Id="rId5" Type="http://schemas.openxmlformats.org/officeDocument/2006/relationships/slideLayout" Target="../slideLayouts/slideLayout91.xml" /><Relationship Id="rId10" Type="http://schemas.openxmlformats.org/officeDocument/2006/relationships/slideLayout" Target="../slideLayouts/slideLayout96.xml" /><Relationship Id="rId4" Type="http://schemas.openxmlformats.org/officeDocument/2006/relationships/slideLayout" Target="../slideLayouts/slideLayout90.xml" /><Relationship Id="rId9" Type="http://schemas.openxmlformats.org/officeDocument/2006/relationships/slideLayout" Target="../slideLayouts/slideLayout95.xml" /><Relationship Id="rId14" Type="http://schemas.openxmlformats.org/officeDocument/2006/relationships/theme" Target="../theme/theme7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13" Type="http://schemas.openxmlformats.org/officeDocument/2006/relationships/slideLayout" Target="../slideLayouts/slideLayout112.xml" /><Relationship Id="rId18" Type="http://schemas.openxmlformats.org/officeDocument/2006/relationships/image" Target="../media/image2.jpeg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slideLayout" Target="../slideLayouts/slideLayout111.xml" /><Relationship Id="rId17" Type="http://schemas.openxmlformats.org/officeDocument/2006/relationships/theme" Target="../theme/theme8.xml" /><Relationship Id="rId2" Type="http://schemas.openxmlformats.org/officeDocument/2006/relationships/slideLayout" Target="../slideLayouts/slideLayout101.xml" /><Relationship Id="rId16" Type="http://schemas.openxmlformats.org/officeDocument/2006/relationships/slideLayout" Target="../slideLayouts/slideLayout115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5" Type="http://schemas.openxmlformats.org/officeDocument/2006/relationships/slideLayout" Target="../slideLayouts/slideLayout11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Relationship Id="rId14" Type="http://schemas.openxmlformats.org/officeDocument/2006/relationships/slideLayout" Target="../slideLayouts/slideLayout113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 /><Relationship Id="rId13" Type="http://schemas.openxmlformats.org/officeDocument/2006/relationships/slideLayout" Target="../slideLayouts/slideLayout128.xml" /><Relationship Id="rId18" Type="http://schemas.openxmlformats.org/officeDocument/2006/relationships/image" Target="../media/image2.jpeg" /><Relationship Id="rId3" Type="http://schemas.openxmlformats.org/officeDocument/2006/relationships/slideLayout" Target="../slideLayouts/slideLayout118.xml" /><Relationship Id="rId7" Type="http://schemas.openxmlformats.org/officeDocument/2006/relationships/slideLayout" Target="../slideLayouts/slideLayout122.xml" /><Relationship Id="rId12" Type="http://schemas.openxmlformats.org/officeDocument/2006/relationships/slideLayout" Target="../slideLayouts/slideLayout127.xml" /><Relationship Id="rId17" Type="http://schemas.openxmlformats.org/officeDocument/2006/relationships/theme" Target="../theme/theme9.xml" /><Relationship Id="rId2" Type="http://schemas.openxmlformats.org/officeDocument/2006/relationships/slideLayout" Target="../slideLayouts/slideLayout117.xml" /><Relationship Id="rId16" Type="http://schemas.openxmlformats.org/officeDocument/2006/relationships/slideLayout" Target="../slideLayouts/slideLayout131.xml" /><Relationship Id="rId1" Type="http://schemas.openxmlformats.org/officeDocument/2006/relationships/slideLayout" Target="../slideLayouts/slideLayout116.xml" /><Relationship Id="rId6" Type="http://schemas.openxmlformats.org/officeDocument/2006/relationships/slideLayout" Target="../slideLayouts/slideLayout121.xml" /><Relationship Id="rId11" Type="http://schemas.openxmlformats.org/officeDocument/2006/relationships/slideLayout" Target="../slideLayouts/slideLayout126.xml" /><Relationship Id="rId5" Type="http://schemas.openxmlformats.org/officeDocument/2006/relationships/slideLayout" Target="../slideLayouts/slideLayout120.xml" /><Relationship Id="rId15" Type="http://schemas.openxmlformats.org/officeDocument/2006/relationships/slideLayout" Target="../slideLayouts/slideLayout130.xml" /><Relationship Id="rId10" Type="http://schemas.openxmlformats.org/officeDocument/2006/relationships/slideLayout" Target="../slideLayouts/slideLayout125.xml" /><Relationship Id="rId4" Type="http://schemas.openxmlformats.org/officeDocument/2006/relationships/slideLayout" Target="../slideLayouts/slideLayout119.xml" /><Relationship Id="rId9" Type="http://schemas.openxmlformats.org/officeDocument/2006/relationships/slideLayout" Target="../slideLayouts/slideLayout124.xml" /><Relationship Id="rId14" Type="http://schemas.openxmlformats.org/officeDocument/2006/relationships/slideLayout" Target="../slideLayouts/slideLayout1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280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625" y="1115482"/>
            <a:ext cx="8527997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625" y="1553687"/>
            <a:ext cx="8527997" cy="34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verpass"/>
              <a:buChar char="●"/>
              <a:defRPr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558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3" r:id="rId21"/>
    <p:sldLayoutId id="2147484374" r:id="rId22"/>
    <p:sldLayoutId id="2147484375" r:id="rId23"/>
    <p:sldLayoutId id="2147484376" r:id="rId24"/>
    <p:sldLayoutId id="2147484377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625" y="1115482"/>
            <a:ext cx="8527997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625" y="1553687"/>
            <a:ext cx="8527997" cy="34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verpass"/>
              <a:buChar char="●"/>
              <a:defRPr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917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  <p:sldLayoutId id="2147484397" r:id="rId18"/>
    <p:sldLayoutId id="2147484398" r:id="rId19"/>
    <p:sldLayoutId id="2147484399" r:id="rId20"/>
    <p:sldLayoutId id="2147484400" r:id="rId21"/>
    <p:sldLayoutId id="2147484401" r:id="rId22"/>
    <p:sldLayoutId id="2147484402" r:id="rId23"/>
    <p:sldLayoutId id="2147484403" r:id="rId24"/>
    <p:sldLayoutId id="2147484404" r:id="rId25"/>
    <p:sldLayoutId id="2147484405" r:id="rId26"/>
    <p:sldLayoutId id="2147484406" r:id="rId27"/>
    <p:sldLayoutId id="2147484407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625" y="1115482"/>
            <a:ext cx="8527997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625" y="1553687"/>
            <a:ext cx="8527997" cy="34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verpass"/>
              <a:buChar char="●"/>
              <a:defRPr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95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625" y="1115482"/>
            <a:ext cx="8527997" cy="57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625" y="1553687"/>
            <a:ext cx="8527997" cy="34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verpass"/>
              <a:buChar char="●"/>
              <a:defRPr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94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76869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/>
                </a:solidFill>
              </a:defRPr>
            </a:lvl1pPr>
          </a:lstStyle>
          <a:p>
            <a:fld id="{DCE17C58-D15D-432C-8390-60963580997B}" type="slidenum">
              <a:rPr lang="es-PE" smtClean="0">
                <a:solidFill>
                  <a:prstClr val="black"/>
                </a:solidFill>
              </a:rPr>
              <a:pPr/>
              <a:t>‹Nº›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76869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E17C58-D15D-432C-8390-60963580997B}" type="slidenum">
              <a:rPr lang="es-PE" smtClean="0">
                <a:solidFill>
                  <a:prstClr val="black"/>
                </a:solidFill>
              </a:rPr>
              <a:pPr/>
              <a:t>‹Nº›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4" r:id="rId19"/>
  </p:sldLayoutIdLst>
  <p:hf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01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 rot="10800000">
            <a:off x="0" y="4175489"/>
            <a:ext cx="9150202" cy="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835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154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hf hdr="0" ftr="0" dt="0"/>
  <p:txStyles>
    <p:titleStyle>
      <a:lvl1pPr algn="l" defTabSz="915230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7" indent="-228807" algn="l" defTabSz="91523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22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38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52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68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82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97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112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727" indent="-228807" algn="l" defTabSz="9152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5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30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44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60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74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90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304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919" algn="l" defTabSz="915230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97" y="274099"/>
            <a:ext cx="7893547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97" y="1370486"/>
            <a:ext cx="7893547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196" y="4771679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80" y="4771679"/>
            <a:ext cx="308877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556" y="4771679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 rot="10800000">
            <a:off x="0" y="4175490"/>
            <a:ext cx="9150202" cy="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</p:sldLayoutIdLst>
  <p:hf hdr="0" ftr="0" dt="0"/>
  <p:txStyles>
    <p:titleStyle>
      <a:lvl1pPr algn="l" defTabSz="686445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2" indent="-171612" algn="l" defTabSz="68644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4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6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9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501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24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47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69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92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2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5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8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90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13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35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58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81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96" y="274098"/>
            <a:ext cx="7893547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96" y="1370486"/>
            <a:ext cx="7893547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196" y="4771678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80" y="4771678"/>
            <a:ext cx="308877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556" y="4771678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 rot="10800000">
            <a:off x="0" y="4175489"/>
            <a:ext cx="9150202" cy="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</p:sldLayoutIdLst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2.xml" /><Relationship Id="rId6" Type="http://schemas.openxmlformats.org/officeDocument/2006/relationships/image" Target="../media/image21.jpg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10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 /><Relationship Id="rId1" Type="http://schemas.openxmlformats.org/officeDocument/2006/relationships/slideLayout" Target="../slideLayouts/slideLayout210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0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7" Type="http://schemas.openxmlformats.org/officeDocument/2006/relationships/image" Target="../media/image3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1.xml" /><Relationship Id="rId6" Type="http://schemas.openxmlformats.org/officeDocument/2006/relationships/image" Target="../media/image32.png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1.x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image" Target="../media/image35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 /><Relationship Id="rId1" Type="http://schemas.openxmlformats.org/officeDocument/2006/relationships/slideLayout" Target="../slideLayouts/slideLayout105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 /><Relationship Id="rId1" Type="http://schemas.openxmlformats.org/officeDocument/2006/relationships/slideLayout" Target="../slideLayouts/slideLayout10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05.xml" /><Relationship Id="rId6" Type="http://schemas.openxmlformats.org/officeDocument/2006/relationships/image" Target="../media/image41.png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0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3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6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 /><Relationship Id="rId2" Type="http://schemas.openxmlformats.org/officeDocument/2006/relationships/image" Target="../media/image23.emf" /><Relationship Id="rId1" Type="http://schemas.openxmlformats.org/officeDocument/2006/relationships/slideLayout" Target="../slideLayouts/slideLayout12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0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6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ctrTitle"/>
          </p:nvPr>
        </p:nvSpPr>
        <p:spPr>
          <a:xfrm>
            <a:off x="332741" y="1351942"/>
            <a:ext cx="8610599" cy="1049410"/>
          </a:xfrm>
          <a:prstGeom prst="rect">
            <a:avLst/>
          </a:prstGeom>
        </p:spPr>
        <p:txBody>
          <a:bodyPr spcFirstLastPara="1" wrap="square" lIns="91504" tIns="91504" rIns="91504" bIns="91504" anchor="ctr" anchorCtr="0"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Regímenes de Impuesto a la Renta para empresas de menor tamaño</a:t>
            </a:r>
            <a:endParaRPr sz="1600" b="0" dirty="0">
              <a:solidFill>
                <a:srgbClr val="FFC0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ubTitle" idx="1"/>
          </p:nvPr>
        </p:nvSpPr>
        <p:spPr>
          <a:xfrm>
            <a:off x="1587024" y="4166162"/>
            <a:ext cx="3815709" cy="464803"/>
          </a:xfrm>
          <a:prstGeom prst="rect">
            <a:avLst/>
          </a:prstGeom>
        </p:spPr>
        <p:txBody>
          <a:bodyPr spcFirstLastPara="1" wrap="square" lIns="91504" tIns="91504" rIns="91504" bIns="91504" anchor="t" anchorCtr="0">
            <a:noAutofit/>
          </a:bodyPr>
          <a:lstStyle/>
          <a:p>
            <a:pPr marL="0" indent="0"/>
            <a:r>
              <a:rPr lang="en" sz="2302" b="1">
                <a:latin typeface="Nunito"/>
                <a:ea typeface="Nunito"/>
                <a:cs typeface="Nunito"/>
                <a:sym typeface="Nunito"/>
              </a:rPr>
              <a:t>1 de septiembre 2022</a:t>
            </a:r>
            <a:endParaRPr sz="2302" b="1">
              <a:latin typeface="Nunito"/>
              <a:ea typeface="Nunito"/>
              <a:cs typeface="Nunito"/>
              <a:sym typeface="Nunito"/>
            </a:endParaRPr>
          </a:p>
          <a:p>
            <a:pPr marL="0" indent="0"/>
            <a:endParaRPr/>
          </a:p>
        </p:txBody>
      </p:sp>
      <p:pic>
        <p:nvPicPr>
          <p:cNvPr id="313" name="Google Shape;313;p31"/>
          <p:cNvPicPr preferRelativeResize="0"/>
          <p:nvPr/>
        </p:nvPicPr>
        <p:blipFill rotWithShape="1">
          <a:blip r:embed="rId3">
            <a:alphaModFix/>
          </a:blip>
          <a:srcRect l="30257" t="27793" r="-6" b="9706"/>
          <a:stretch/>
        </p:blipFill>
        <p:spPr>
          <a:xfrm>
            <a:off x="50" y="3436054"/>
            <a:ext cx="3011488" cy="180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 rotWithShape="1">
          <a:blip r:embed="rId4">
            <a:alphaModFix/>
          </a:blip>
          <a:srcRect t="-16699" b="16700"/>
          <a:stretch/>
        </p:blipFill>
        <p:spPr>
          <a:xfrm>
            <a:off x="3011538" y="3028575"/>
            <a:ext cx="3733913" cy="248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 rotWithShape="1">
          <a:blip r:embed="rId5">
            <a:alphaModFix/>
          </a:blip>
          <a:srcRect r="12503"/>
          <a:stretch/>
        </p:blipFill>
        <p:spPr>
          <a:xfrm>
            <a:off x="6395973" y="3418013"/>
            <a:ext cx="2755967" cy="209984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1"/>
          <p:cNvSpPr/>
          <p:nvPr/>
        </p:nvSpPr>
        <p:spPr>
          <a:xfrm flipH="1">
            <a:off x="3011487" y="3436054"/>
            <a:ext cx="60953" cy="22888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 flipH="1">
            <a:off x="6335020" y="3418013"/>
            <a:ext cx="60953" cy="22888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4" tIns="91504" rIns="91504" bIns="91504" anchor="ctr" anchorCtr="0">
            <a:noAutofit/>
          </a:bodyPr>
          <a:lstStyle/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18" name="Google Shape;318;p31"/>
          <p:cNvPicPr preferRelativeResize="0"/>
          <p:nvPr/>
        </p:nvPicPr>
        <p:blipFill rotWithShape="1">
          <a:blip r:embed="rId6">
            <a:alphaModFix/>
          </a:blip>
          <a:srcRect l="23774" t="15934" r="8027" b="12708"/>
          <a:stretch/>
        </p:blipFill>
        <p:spPr>
          <a:xfrm>
            <a:off x="0" y="3436054"/>
            <a:ext cx="3011486" cy="209984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/>
          <p:nvPr/>
        </p:nvSpPr>
        <p:spPr>
          <a:xfrm>
            <a:off x="332741" y="2667404"/>
            <a:ext cx="6627648" cy="49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4" tIns="91504" rIns="91504" bIns="91504" anchor="t" anchorCtr="0">
            <a:spAutoFit/>
          </a:bodyPr>
          <a:lstStyle/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Octubre de 2022</a:t>
            </a:r>
            <a:endParaRPr kumimoji="0" sz="140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CB379E3-88E6-2828-206D-333D580AA0C8}"/>
              </a:ext>
            </a:extLst>
          </p:cNvPr>
          <p:cNvSpPr/>
          <p:nvPr/>
        </p:nvSpPr>
        <p:spPr>
          <a:xfrm>
            <a:off x="4942654" y="1122602"/>
            <a:ext cx="3888636" cy="3179523"/>
          </a:xfrm>
          <a:prstGeom prst="roundRect">
            <a:avLst>
              <a:gd name="adj" fmla="val 481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627A8F2-B67F-8325-EE7B-CA1E7DAB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FF2ADD-E8FE-778E-81A3-401EF7CDCE8D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Consideraciones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20C50E-E434-D43E-63DB-9D771A653194}"/>
              </a:ext>
            </a:extLst>
          </p:cNvPr>
          <p:cNvSpPr/>
          <p:nvPr/>
        </p:nvSpPr>
        <p:spPr>
          <a:xfrm>
            <a:off x="533599" y="802343"/>
            <a:ext cx="398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Informalidad: ¿Cuál es la razón principal por la que no tiene RUC? 2021</a:t>
            </a: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s-ES" sz="1400" b="1" i="0" u="none" strike="noStrike" kern="1200" cap="none" spc="0" normalizeH="0" baseline="3000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3E917-900A-75DD-843A-22F03AE36624}"/>
              </a:ext>
            </a:extLst>
          </p:cNvPr>
          <p:cNvSpPr txBox="1"/>
          <p:nvPr/>
        </p:nvSpPr>
        <p:spPr>
          <a:xfrm>
            <a:off x="0" y="4831061"/>
            <a:ext cx="861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Estimado a partir de la ENAHO 2021.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_tradnl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ENAHO, INEI.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116BF73B-0DA3-2B80-F0EC-EB3D8BF7D6D1}"/>
              </a:ext>
            </a:extLst>
          </p:cNvPr>
          <p:cNvSpPr/>
          <p:nvPr/>
        </p:nvSpPr>
        <p:spPr>
          <a:xfrm>
            <a:off x="69851" y="1361132"/>
            <a:ext cx="1382711" cy="603400"/>
          </a:xfrm>
          <a:prstGeom prst="wedgeRoundRectCallout">
            <a:avLst>
              <a:gd name="adj1" fmla="val 77450"/>
              <a:gd name="adj2" fmla="val 47214"/>
              <a:gd name="adj3" fmla="val 16667"/>
            </a:avLst>
          </a:prstGeom>
          <a:solidFill>
            <a:srgbClr val="8FA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podría asumir carga de impuestos si se registra 2,2%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8A87250-C0C1-5A71-FF2F-EB6BB5B4C2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020" y="1349375"/>
            <a:ext cx="4095750" cy="2835275"/>
            <a:chOff x="118" y="834"/>
            <a:chExt cx="2580" cy="178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920A80CC-265A-6D21-15FB-7937F52A6F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8" y="932"/>
              <a:ext cx="2580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5F316C4-0F02-72CB-6436-ABEDC2F3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834"/>
              <a:ext cx="1160" cy="1518"/>
            </a:xfrm>
            <a:custGeom>
              <a:avLst/>
              <a:gdLst>
                <a:gd name="T0" fmla="*/ 0 w 5130"/>
                <a:gd name="T1" fmla="*/ 852 h 6284"/>
                <a:gd name="T2" fmla="*/ 4327 w 5130"/>
                <a:gd name="T3" fmla="*/ 2093 h 6284"/>
                <a:gd name="T4" fmla="*/ 3308 w 5130"/>
                <a:gd name="T5" fmla="*/ 6284 h 6284"/>
                <a:gd name="T6" fmla="*/ 1543 w 5130"/>
                <a:gd name="T7" fmla="*/ 3636 h 6284"/>
                <a:gd name="T8" fmla="*/ 0 w 5130"/>
                <a:gd name="T9" fmla="*/ 852 h 6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0" h="6284">
                  <a:moveTo>
                    <a:pt x="0" y="852"/>
                  </a:moveTo>
                  <a:cubicBezTo>
                    <a:pt x="1538" y="0"/>
                    <a:pt x="3475" y="556"/>
                    <a:pt x="4327" y="2093"/>
                  </a:cubicBezTo>
                  <a:cubicBezTo>
                    <a:pt x="5130" y="3542"/>
                    <a:pt x="4687" y="5366"/>
                    <a:pt x="3308" y="6284"/>
                  </a:cubicBezTo>
                  <a:lnTo>
                    <a:pt x="1543" y="3636"/>
                  </a:lnTo>
                  <a:lnTo>
                    <a:pt x="0" y="852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6A807DE-2245-5CC4-5D07-68E60597E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834"/>
              <a:ext cx="1160" cy="1518"/>
            </a:xfrm>
            <a:custGeom>
              <a:avLst/>
              <a:gdLst>
                <a:gd name="T0" fmla="*/ 0 w 5130"/>
                <a:gd name="T1" fmla="*/ 852 h 6284"/>
                <a:gd name="T2" fmla="*/ 4327 w 5130"/>
                <a:gd name="T3" fmla="*/ 2093 h 6284"/>
                <a:gd name="T4" fmla="*/ 3308 w 5130"/>
                <a:gd name="T5" fmla="*/ 6284 h 6284"/>
                <a:gd name="T6" fmla="*/ 1543 w 5130"/>
                <a:gd name="T7" fmla="*/ 3636 h 6284"/>
                <a:gd name="T8" fmla="*/ 0 w 5130"/>
                <a:gd name="T9" fmla="*/ 852 h 6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0" h="6284">
                  <a:moveTo>
                    <a:pt x="0" y="852"/>
                  </a:moveTo>
                  <a:cubicBezTo>
                    <a:pt x="1538" y="0"/>
                    <a:pt x="3475" y="556"/>
                    <a:pt x="4327" y="2093"/>
                  </a:cubicBezTo>
                  <a:cubicBezTo>
                    <a:pt x="5130" y="3542"/>
                    <a:pt x="4687" y="5366"/>
                    <a:pt x="3308" y="6284"/>
                  </a:cubicBezTo>
                  <a:lnTo>
                    <a:pt x="1543" y="3636"/>
                  </a:lnTo>
                  <a:lnTo>
                    <a:pt x="0" y="852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E77D932-955D-4DAB-F007-8DDF93545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745"/>
              <a:ext cx="1119" cy="875"/>
            </a:xfrm>
            <a:custGeom>
              <a:avLst/>
              <a:gdLst>
                <a:gd name="T0" fmla="*/ 4946 w 4946"/>
                <a:gd name="T1" fmla="*/ 2649 h 3624"/>
                <a:gd name="T2" fmla="*/ 532 w 4946"/>
                <a:gd name="T3" fmla="*/ 1765 h 3624"/>
                <a:gd name="T4" fmla="*/ 0 w 4946"/>
                <a:gd name="T5" fmla="*/ 92 h 3624"/>
                <a:gd name="T6" fmla="*/ 3181 w 4946"/>
                <a:gd name="T7" fmla="*/ 0 h 3624"/>
                <a:gd name="T8" fmla="*/ 4946 w 4946"/>
                <a:gd name="T9" fmla="*/ 2649 h 3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6" h="3624">
                  <a:moveTo>
                    <a:pt x="4946" y="2649"/>
                  </a:moveTo>
                  <a:cubicBezTo>
                    <a:pt x="3483" y="3624"/>
                    <a:pt x="1507" y="3228"/>
                    <a:pt x="532" y="1765"/>
                  </a:cubicBezTo>
                  <a:cubicBezTo>
                    <a:pt x="201" y="1269"/>
                    <a:pt x="17" y="688"/>
                    <a:pt x="0" y="92"/>
                  </a:cubicBezTo>
                  <a:lnTo>
                    <a:pt x="3181" y="0"/>
                  </a:lnTo>
                  <a:lnTo>
                    <a:pt x="4946" y="2649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D1C1DF4-2F01-EF82-CD5A-A81D2A40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745"/>
              <a:ext cx="1119" cy="875"/>
            </a:xfrm>
            <a:custGeom>
              <a:avLst/>
              <a:gdLst>
                <a:gd name="T0" fmla="*/ 4946 w 4946"/>
                <a:gd name="T1" fmla="*/ 2649 h 3624"/>
                <a:gd name="T2" fmla="*/ 532 w 4946"/>
                <a:gd name="T3" fmla="*/ 1765 h 3624"/>
                <a:gd name="T4" fmla="*/ 0 w 4946"/>
                <a:gd name="T5" fmla="*/ 92 h 3624"/>
                <a:gd name="T6" fmla="*/ 3181 w 4946"/>
                <a:gd name="T7" fmla="*/ 0 h 3624"/>
                <a:gd name="T8" fmla="*/ 4946 w 4946"/>
                <a:gd name="T9" fmla="*/ 2649 h 3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6" h="3624">
                  <a:moveTo>
                    <a:pt x="4946" y="2649"/>
                  </a:moveTo>
                  <a:cubicBezTo>
                    <a:pt x="3483" y="3624"/>
                    <a:pt x="1507" y="3228"/>
                    <a:pt x="532" y="1765"/>
                  </a:cubicBezTo>
                  <a:cubicBezTo>
                    <a:pt x="201" y="1269"/>
                    <a:pt x="17" y="688"/>
                    <a:pt x="0" y="92"/>
                  </a:cubicBezTo>
                  <a:lnTo>
                    <a:pt x="3181" y="0"/>
                  </a:lnTo>
                  <a:lnTo>
                    <a:pt x="4946" y="2649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D2A286F-2D84-6667-4928-591C30A9C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1248"/>
              <a:ext cx="724" cy="491"/>
            </a:xfrm>
            <a:custGeom>
              <a:avLst/>
              <a:gdLst>
                <a:gd name="T0" fmla="*/ 21 w 3202"/>
                <a:gd name="T1" fmla="*/ 2033 h 2033"/>
                <a:gd name="T2" fmla="*/ 680 w 3202"/>
                <a:gd name="T3" fmla="*/ 0 h 2033"/>
                <a:gd name="T4" fmla="*/ 3202 w 3202"/>
                <a:gd name="T5" fmla="*/ 1942 h 2033"/>
                <a:gd name="T6" fmla="*/ 21 w 3202"/>
                <a:gd name="T7" fmla="*/ 2033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2" h="2033">
                  <a:moveTo>
                    <a:pt x="21" y="2033"/>
                  </a:moveTo>
                  <a:cubicBezTo>
                    <a:pt x="0" y="1300"/>
                    <a:pt x="233" y="582"/>
                    <a:pt x="680" y="0"/>
                  </a:cubicBezTo>
                  <a:lnTo>
                    <a:pt x="3202" y="1942"/>
                  </a:lnTo>
                  <a:lnTo>
                    <a:pt x="21" y="2033"/>
                  </a:lnTo>
                  <a:close/>
                </a:path>
              </a:pathLst>
            </a:cu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D5F3A6-5DC0-BA4C-7646-7BF9FD766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1248"/>
              <a:ext cx="724" cy="491"/>
            </a:xfrm>
            <a:custGeom>
              <a:avLst/>
              <a:gdLst>
                <a:gd name="T0" fmla="*/ 21 w 3202"/>
                <a:gd name="T1" fmla="*/ 2033 h 2033"/>
                <a:gd name="T2" fmla="*/ 680 w 3202"/>
                <a:gd name="T3" fmla="*/ 0 h 2033"/>
                <a:gd name="T4" fmla="*/ 3202 w 3202"/>
                <a:gd name="T5" fmla="*/ 1942 h 2033"/>
                <a:gd name="T6" fmla="*/ 21 w 3202"/>
                <a:gd name="T7" fmla="*/ 2033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2" h="2033">
                  <a:moveTo>
                    <a:pt x="21" y="2033"/>
                  </a:moveTo>
                  <a:cubicBezTo>
                    <a:pt x="0" y="1300"/>
                    <a:pt x="233" y="582"/>
                    <a:pt x="680" y="0"/>
                  </a:cubicBezTo>
                  <a:lnTo>
                    <a:pt x="3202" y="1942"/>
                  </a:lnTo>
                  <a:lnTo>
                    <a:pt x="21" y="2033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8EE7CE-32DE-B293-093F-8A58C9D0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160"/>
              <a:ext cx="571" cy="549"/>
            </a:xfrm>
            <a:custGeom>
              <a:avLst/>
              <a:gdLst>
                <a:gd name="T0" fmla="*/ 0 w 2521"/>
                <a:gd name="T1" fmla="*/ 329 h 2271"/>
                <a:gd name="T2" fmla="*/ 291 w 2521"/>
                <a:gd name="T3" fmla="*/ 0 h 2271"/>
                <a:gd name="T4" fmla="*/ 2521 w 2521"/>
                <a:gd name="T5" fmla="*/ 2271 h 2271"/>
                <a:gd name="T6" fmla="*/ 0 w 2521"/>
                <a:gd name="T7" fmla="*/ 329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1" h="2271">
                  <a:moveTo>
                    <a:pt x="0" y="329"/>
                  </a:moveTo>
                  <a:cubicBezTo>
                    <a:pt x="89" y="213"/>
                    <a:pt x="187" y="103"/>
                    <a:pt x="291" y="0"/>
                  </a:cubicBezTo>
                  <a:lnTo>
                    <a:pt x="2521" y="227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8FA2D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379D9B7-5261-FD86-2C06-0AF2C117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160"/>
              <a:ext cx="571" cy="549"/>
            </a:xfrm>
            <a:custGeom>
              <a:avLst/>
              <a:gdLst>
                <a:gd name="T0" fmla="*/ 0 w 2521"/>
                <a:gd name="T1" fmla="*/ 329 h 2271"/>
                <a:gd name="T2" fmla="*/ 291 w 2521"/>
                <a:gd name="T3" fmla="*/ 0 h 2271"/>
                <a:gd name="T4" fmla="*/ 2521 w 2521"/>
                <a:gd name="T5" fmla="*/ 2271 h 2271"/>
                <a:gd name="T6" fmla="*/ 0 w 2521"/>
                <a:gd name="T7" fmla="*/ 329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1" h="2271">
                  <a:moveTo>
                    <a:pt x="0" y="329"/>
                  </a:moveTo>
                  <a:cubicBezTo>
                    <a:pt x="89" y="213"/>
                    <a:pt x="187" y="103"/>
                    <a:pt x="291" y="0"/>
                  </a:cubicBezTo>
                  <a:lnTo>
                    <a:pt x="2521" y="2271"/>
                  </a:lnTo>
                  <a:lnTo>
                    <a:pt x="0" y="329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C16BC06-3019-E4DB-6B60-5AE4FB11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033"/>
              <a:ext cx="504" cy="673"/>
            </a:xfrm>
            <a:custGeom>
              <a:avLst/>
              <a:gdLst>
                <a:gd name="T0" fmla="*/ 0 w 2230"/>
                <a:gd name="T1" fmla="*/ 513 h 2784"/>
                <a:gd name="T2" fmla="*/ 687 w 2230"/>
                <a:gd name="T3" fmla="*/ 0 h 2784"/>
                <a:gd name="T4" fmla="*/ 2230 w 2230"/>
                <a:gd name="T5" fmla="*/ 2784 h 2784"/>
                <a:gd name="T6" fmla="*/ 0 w 2230"/>
                <a:gd name="T7" fmla="*/ 513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0" h="2784">
                  <a:moveTo>
                    <a:pt x="0" y="513"/>
                  </a:moveTo>
                  <a:cubicBezTo>
                    <a:pt x="205" y="312"/>
                    <a:pt x="436" y="140"/>
                    <a:pt x="687" y="0"/>
                  </a:cubicBezTo>
                  <a:lnTo>
                    <a:pt x="2230" y="2784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BF9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9F6A6F0-FCCA-8784-246C-B28039E3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033"/>
              <a:ext cx="504" cy="673"/>
            </a:xfrm>
            <a:custGeom>
              <a:avLst/>
              <a:gdLst>
                <a:gd name="T0" fmla="*/ 0 w 2230"/>
                <a:gd name="T1" fmla="*/ 513 h 2784"/>
                <a:gd name="T2" fmla="*/ 687 w 2230"/>
                <a:gd name="T3" fmla="*/ 0 h 2784"/>
                <a:gd name="T4" fmla="*/ 2230 w 2230"/>
                <a:gd name="T5" fmla="*/ 2784 h 2784"/>
                <a:gd name="T6" fmla="*/ 0 w 2230"/>
                <a:gd name="T7" fmla="*/ 513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0" h="2784">
                  <a:moveTo>
                    <a:pt x="0" y="513"/>
                  </a:moveTo>
                  <a:cubicBezTo>
                    <a:pt x="205" y="312"/>
                    <a:pt x="436" y="140"/>
                    <a:pt x="687" y="0"/>
                  </a:cubicBezTo>
                  <a:lnTo>
                    <a:pt x="2230" y="2784"/>
                  </a:lnTo>
                  <a:lnTo>
                    <a:pt x="0" y="513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9FF470FE-9D04-02B8-07DF-5C6ECFB9C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322"/>
              <a:ext cx="52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No lo considera 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88716707-3F73-BE5B-D14F-FC2EEBCE6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415"/>
              <a:ext cx="32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necesario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4F76C537-6C8C-00C0-A5FF-5F54206E7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1512"/>
              <a:ext cx="22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48,7%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7AC6FDCB-17F5-F329-64FD-7F398EB00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1852"/>
              <a:ext cx="4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Su negocio es 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66A31514-479E-87EB-B100-5B30C05B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" y="1945"/>
              <a:ext cx="5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pequeño/produce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539BB19B-2D41-1C11-724E-0434F73F8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042"/>
              <a:ext cx="40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poca cantidad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AADABE70-E48D-FD3E-C6AE-C94F8A6F1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2133"/>
              <a:ext cx="2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33,9%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D63D376C-20B2-6B2B-8747-CB2E7132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457"/>
              <a:ext cx="4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Es un trabajo 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B4DF9273-64B1-8600-7F1B-4C479B24D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1543"/>
              <a:ext cx="28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eventual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9E8F56E-4047-58C9-1358-760F2336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624"/>
              <a:ext cx="2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10,9%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0B52DF5F-348F-D15D-B723-D4ABA4767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97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6D248FF1-9282-2A2B-653A-050F4AF10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8E02B790-0BFF-70A6-155D-3E10A8EC6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1098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Otros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55CCCE80-1E6B-7930-11EF-99CF5500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189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4,3%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6C972A9-E1D3-7478-B538-86082823740C}"/>
              </a:ext>
            </a:extLst>
          </p:cNvPr>
          <p:cNvSpPr/>
          <p:nvPr/>
        </p:nvSpPr>
        <p:spPr>
          <a:xfrm>
            <a:off x="913687" y="4135964"/>
            <a:ext cx="3146146" cy="49742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Solo el 1,2%  señaló que “los trámites son muy complicados”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78FA84C-5CE3-3075-8B57-8BC385B55A21}"/>
              </a:ext>
            </a:extLst>
          </p:cNvPr>
          <p:cNvSpPr/>
          <p:nvPr/>
        </p:nvSpPr>
        <p:spPr>
          <a:xfrm>
            <a:off x="4955183" y="1074709"/>
            <a:ext cx="3888636" cy="3319938"/>
          </a:xfrm>
          <a:prstGeom prst="roundRect">
            <a:avLst>
              <a:gd name="adj" fmla="val 752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ser informal impide que las empresas se beneficien con: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Acceso al financiamiento con menores tasas.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Acceso a los programas de reactivación del Gobierno.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Acceso a participar en compras públicas y compras de empresas privadas formales.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posibilidad de expandirse a mercados tanto locales como internacionales.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respaldo del sistema judicial para la resolución de conflictos y el cumplimiento de contratos.</a:t>
            </a:r>
          </a:p>
        </p:txBody>
      </p:sp>
    </p:spTree>
    <p:extLst>
      <p:ext uri="{BB962C8B-B14F-4D97-AF65-F5344CB8AC3E}">
        <p14:creationId xmlns:p14="http://schemas.microsoft.com/office/powerpoint/2010/main" val="366193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30AF3E-DAE9-00B6-20A5-55611D2CDFCD}"/>
              </a:ext>
            </a:extLst>
          </p:cNvPr>
          <p:cNvSpPr/>
          <p:nvPr/>
        </p:nvSpPr>
        <p:spPr>
          <a:xfrm>
            <a:off x="259773" y="894265"/>
            <a:ext cx="8744527" cy="756210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3E98CB-FBD9-7F66-9936-2281D642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231DEB-5D23-4F89-94EC-EE50DB47B164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Problemas con el esquema actual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DAC72-43C4-B92B-0129-E48C580BA148}"/>
              </a:ext>
            </a:extLst>
          </p:cNvPr>
          <p:cNvSpPr txBox="1"/>
          <p:nvPr/>
        </p:nvSpPr>
        <p:spPr>
          <a:xfrm>
            <a:off x="350066" y="903038"/>
            <a:ext cx="85638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5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definición de MYPE, al no ser para fines tributarios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5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ocasiona que el 99% de las empresas del país sean consideradas micro o pequeñas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25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Ello impide la adecuada focalización de las medidas que pretenden beneficiar a los contribuyentes de menores ingresos.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71CE3E0-3CD2-B64D-FA69-593C97234E99}"/>
              </a:ext>
            </a:extLst>
          </p:cNvPr>
          <p:cNvGraphicFramePr>
            <a:graphicFrameLocks noGrp="1"/>
          </p:cNvGraphicFramePr>
          <p:nvPr/>
        </p:nvGraphicFramePr>
        <p:xfrm>
          <a:off x="94014" y="2285766"/>
          <a:ext cx="4420019" cy="1696948"/>
        </p:xfrm>
        <a:graphic>
          <a:graphicData uri="http://schemas.openxmlformats.org/drawingml/2006/table">
            <a:tbl>
              <a:tblPr firstRow="1" firstCol="1" bandRow="1"/>
              <a:tblGrid>
                <a:gridCol w="1501136">
                  <a:extLst>
                    <a:ext uri="{9D8B030D-6E8A-4147-A177-3AD203B41FA5}">
                      <a16:colId xmlns:a16="http://schemas.microsoft.com/office/drawing/2014/main" val="1416449084"/>
                    </a:ext>
                  </a:extLst>
                </a:gridCol>
                <a:gridCol w="890351">
                  <a:extLst>
                    <a:ext uri="{9D8B030D-6E8A-4147-A177-3AD203B41FA5}">
                      <a16:colId xmlns:a16="http://schemas.microsoft.com/office/drawing/2014/main" val="4253517492"/>
                    </a:ext>
                  </a:extLst>
                </a:gridCol>
                <a:gridCol w="2028532">
                  <a:extLst>
                    <a:ext uri="{9D8B030D-6E8A-4147-A177-3AD203B41FA5}">
                      <a16:colId xmlns:a16="http://schemas.microsoft.com/office/drawing/2014/main" val="2265743881"/>
                    </a:ext>
                  </a:extLst>
                </a:gridCol>
              </a:tblGrid>
              <a:tr h="484843"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Estrato empresarial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de empresas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Distribución (% del total de empresas formales)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088416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Microempresa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2 035 014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95,6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159054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Pequeña empresa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80 435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707505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/>
                      <a:r>
                        <a:rPr lang="es-AR" sz="11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Mediana empresa</a:t>
                      </a:r>
                      <a:endParaRPr lang="es-PE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2 844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7760924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/>
                      <a:r>
                        <a:rPr lang="es-AR" sz="11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 empresa</a:t>
                      </a:r>
                      <a:endParaRPr lang="es-PE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10 899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es-PE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12416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de empresas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2 129 192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320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34883EE-46F3-32E2-15BB-FCA9040971D6}"/>
              </a:ext>
            </a:extLst>
          </p:cNvPr>
          <p:cNvSpPr txBox="1"/>
          <p:nvPr/>
        </p:nvSpPr>
        <p:spPr>
          <a:xfrm>
            <a:off x="-29860" y="1770609"/>
            <a:ext cx="442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Empresas formales, según segmento empresarial,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B67B30-9E50-6933-B1A0-3D3140B349FD}"/>
              </a:ext>
            </a:extLst>
          </p:cNvPr>
          <p:cNvSpPr txBox="1"/>
          <p:nvPr/>
        </p:nvSpPr>
        <p:spPr>
          <a:xfrm>
            <a:off x="-583" y="4744586"/>
            <a:ext cx="442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 (*): El tamaño empresarial es determinado de acuerdo con la Ley N° 30056. Se considera gran empresa aquella cuyas ventas anuales son mayores a 2 300 UIT</a:t>
            </a:r>
            <a:endParaRPr kumimoji="0" lang="es-PE" sz="6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SUNAT, PRODUCE.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3542E6-5A5D-3368-4194-A3571739F389}"/>
              </a:ext>
            </a:extLst>
          </p:cNvPr>
          <p:cNvSpPr txBox="1"/>
          <p:nvPr/>
        </p:nvSpPr>
        <p:spPr>
          <a:xfrm>
            <a:off x="4637907" y="2477024"/>
            <a:ext cx="1324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99% de los contribuyentes son considerados MYPE</a:t>
            </a: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EB1FC1C7-94AE-54BE-8B3F-A6837386E2DD}"/>
              </a:ext>
            </a:extLst>
          </p:cNvPr>
          <p:cNvSpPr/>
          <p:nvPr/>
        </p:nvSpPr>
        <p:spPr>
          <a:xfrm>
            <a:off x="4549525" y="2835472"/>
            <a:ext cx="88382" cy="298768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6A98A8-088F-0774-AD63-1105DD8EFBF6}"/>
              </a:ext>
            </a:extLst>
          </p:cNvPr>
          <p:cNvSpPr txBox="1"/>
          <p:nvPr/>
        </p:nvSpPr>
        <p:spPr>
          <a:xfrm>
            <a:off x="5995687" y="1712087"/>
            <a:ext cx="2918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3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América Latina, las microempresas aportan 32% del </a:t>
            </a:r>
            <a:r>
              <a:rPr kumimoji="0" lang="es-PE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empleo formal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 En el Perú solo el 10%.</a:t>
            </a:r>
          </a:p>
          <a:p>
            <a:pPr marL="342900" marR="0" lvl="0" indent="-342900" algn="l" defTabSz="9143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75% de los trabajadores de las microempresas formales, son informales.</a:t>
            </a:r>
          </a:p>
          <a:p>
            <a:pPr marL="342900" marR="0" lvl="0" indent="-342900" algn="l" defTabSz="9143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42% de los trabajadores informales trabajan en empresas formales.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4E4B5E0-9311-1C5C-07E1-17061784A3D8}"/>
              </a:ext>
            </a:extLst>
          </p:cNvPr>
          <p:cNvSpPr/>
          <p:nvPr/>
        </p:nvSpPr>
        <p:spPr>
          <a:xfrm>
            <a:off x="259773" y="4185662"/>
            <a:ext cx="8744527" cy="508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1 700 UIT de ingresos al año son S/ 7,8 millones, es decir, mensualmente generan ingresos por más de medio millón de soles y son consideradas “MYPE”. Con ello, califican para todo beneficio que brinde el Estado a las “MYPE”.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070447-BF62-9D4D-6A4F-A622274C0BF2}"/>
              </a:ext>
            </a:extLst>
          </p:cNvPr>
          <p:cNvSpPr/>
          <p:nvPr/>
        </p:nvSpPr>
        <p:spPr>
          <a:xfrm>
            <a:off x="94013" y="2783075"/>
            <a:ext cx="4420018" cy="40011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3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ax Exemption High Res Stock Images | Shutterstock">
            <a:extLst>
              <a:ext uri="{FF2B5EF4-FFF2-40B4-BE49-F238E27FC236}">
                <a16:creationId xmlns:a16="http://schemas.microsoft.com/office/drawing/2014/main" id="{AEE7B00A-F4DE-6297-CAE2-81BF6FC37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10026" r="11130" b="22793"/>
          <a:stretch/>
        </p:blipFill>
        <p:spPr bwMode="auto">
          <a:xfrm>
            <a:off x="6394970" y="882650"/>
            <a:ext cx="2623095" cy="27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51EF189-F0D1-1A8D-9B31-733A56381774}"/>
              </a:ext>
            </a:extLst>
          </p:cNvPr>
          <p:cNvSpPr/>
          <p:nvPr/>
        </p:nvSpPr>
        <p:spPr>
          <a:xfrm>
            <a:off x="259996" y="910201"/>
            <a:ext cx="5949411" cy="2651773"/>
          </a:xfrm>
          <a:prstGeom prst="roundRect">
            <a:avLst>
              <a:gd name="adj" fmla="val 49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B640227-9E50-187B-9198-19D81A34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A13391-A6F5-FAE5-92CC-D437818392D9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AE8F78-15D1-EFB0-81D0-9056837C82C4}"/>
              </a:ext>
            </a:extLst>
          </p:cNvPr>
          <p:cNvSpPr txBox="1"/>
          <p:nvPr/>
        </p:nvSpPr>
        <p:spPr>
          <a:xfrm>
            <a:off x="319436" y="1112702"/>
            <a:ext cx="5830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objetivo principal de un régimen de tributación especial es reducir los costos de cumplimiento de los contribuyentes y de administración de las autoridades fiscales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sin afectar la carga impositiva de los contribuyentes a los que va dirigido dicho régimen. Es imprescindible, por tanto, armonizar la carga tributaria de los regímenes especiales con el régimen general.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Menores cargas tributarias crean incentivos perversos al enanismo fiscal, a la sub-declaración de ingresos, la informalidad y al arbitraje entre regímenes.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53204D0-296C-8430-237A-24050A779FB7}"/>
              </a:ext>
            </a:extLst>
          </p:cNvPr>
          <p:cNvSpPr/>
          <p:nvPr/>
        </p:nvSpPr>
        <p:spPr>
          <a:xfrm>
            <a:off x="259996" y="3678381"/>
            <a:ext cx="7127940" cy="10555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3538" marR="0" lvl="0" indent="-187325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 exoneraciones tributarias pueden incentivar la informalidad:</a:t>
            </a:r>
          </a:p>
          <a:p>
            <a:pPr marL="363538" marR="0" lvl="0" indent="-187325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Restan incentivos a solicitar comprobantes de pago a proveedores</a:t>
            </a:r>
          </a:p>
          <a:p>
            <a:pPr marL="363538" marR="0" lvl="0" indent="-187325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Eliminan los incentivos a declarar a los trabajadores.</a:t>
            </a:r>
          </a:p>
          <a:p>
            <a:pPr marL="363538" marR="0" lvl="0" indent="-187325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Restan incentivos a declarar a los trabajadores </a:t>
            </a:r>
          </a:p>
        </p:txBody>
      </p:sp>
    </p:spTree>
    <p:extLst>
      <p:ext uri="{BB962C8B-B14F-4D97-AF65-F5344CB8AC3E}">
        <p14:creationId xmlns:p14="http://schemas.microsoft.com/office/powerpoint/2010/main" val="110960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04516F8-0A77-6E88-89AB-2EF85DB2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0B49C8-5E53-3D51-CDB3-CDFB1C74CF0C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vigente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5806B3-E1BB-9AB6-BFAD-63F2721AF51F}"/>
              </a:ext>
            </a:extLst>
          </p:cNvPr>
          <p:cNvSpPr txBox="1"/>
          <p:nvPr/>
        </p:nvSpPr>
        <p:spPr>
          <a:xfrm>
            <a:off x="-12831" y="4810120"/>
            <a:ext cx="817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(*) Pueden acogerse a esta categoría los contribuyentes, sujetos del NRUS, que se dediquen únicamente a la venta de frutas, hortalizas, legumbres, tubérculos, raíces, semillas y demás bienes especificados en el Apéndice I de la Ley del IGV e ISC, realizada en mercados de abastos; o exclusivamente al cultivo de productos agrícolas y que vendan sus productos en su estado natural.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DFFBC25-3C7C-DE24-BFCB-52F0DC40A2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7375" y="849313"/>
            <a:ext cx="8048625" cy="3852862"/>
            <a:chOff x="370" y="535"/>
            <a:chExt cx="5070" cy="242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2BAAAB1-4C66-B0A5-CC81-3A7BB50024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4" y="539"/>
              <a:ext cx="5062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DB5E29D9-2964-C9D1-5B50-D4B21973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540"/>
              <a:ext cx="5061" cy="11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DE793BE7-F656-E9B6-8C27-FC16B496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872"/>
              <a:ext cx="5061" cy="58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45CF0C8C-B7CF-2F69-44AD-E47EFB80A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569"/>
              <a:ext cx="5061" cy="30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8F19AA2C-290E-BD33-2865-A89580D1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2117"/>
              <a:ext cx="5061" cy="29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F8BDFAD7-7F22-7BF4-74EA-7E8B2AFA0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549"/>
              <a:ext cx="18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RUS</a:t>
              </a:r>
              <a:endParaRPr kumimoji="0" lang="es-PE" alt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D4C26E1-4860-A0FB-DA32-A60D83977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549"/>
              <a:ext cx="18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RER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20B6A2C2-36E4-BF29-A1C8-E99AF4013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549"/>
              <a:ext cx="18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RMT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62BC6276-6C01-1BEB-FA8D-4A639CAB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549"/>
              <a:ext cx="12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RG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9D6A470-7DFC-45F2-133A-FA03E2DC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" y="715"/>
              <a:ext cx="61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Tope de ventas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3EB26849-9660-E716-8FD8-447246B1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715"/>
              <a:ext cx="80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Hasta S/ 96 mil anual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8D84B582-2EF2-8A98-BBBA-4592D2B7B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715"/>
              <a:ext cx="85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Hasta S/ 525 mil anual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D3AB1B91-E4CE-FC42-5C95-1D7E6DF49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715"/>
              <a:ext cx="61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Hasta 1 700 UIT</a:t>
              </a:r>
              <a:endParaRPr kumimoji="0" lang="es-PE" alt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57EEDFE-77FB-05B6-FE3B-E1CCB4690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715"/>
              <a:ext cx="2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5496657-3982-27DB-0992-592068713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935"/>
              <a:ext cx="126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S/ 0* (ventas hasta S/ 60 mil/año)</a:t>
              </a:r>
              <a:endParaRPr kumimoji="0" lang="es-PE" alt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B84BF3BD-8007-3C25-2CD1-DDA67D2A8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881"/>
              <a:ext cx="93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Hasta 15 UIT de utilidad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DD82BB67-293E-B32D-BF1C-DB23BE09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989"/>
              <a:ext cx="38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neta: 10%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7806F7FA-A740-2164-77C5-065BFE93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151"/>
              <a:ext cx="124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S/ 20 (ventas hasta S/ 5 mil/mes)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AA6EB98E-FEA0-17F0-092A-B4A1B477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1097"/>
              <a:ext cx="99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Más de 15 UIT de utilidad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474F34B1-E322-07D3-4273-0C47BC27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1205"/>
              <a:ext cx="45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neta: 29,5%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039AE851-CFB3-C653-4840-18E8A4F20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335"/>
              <a:ext cx="124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S/ 50 (ventas hasta S/ 8 mil/mes)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D64C43F-A67A-8A71-93C6-FA4F9B9FB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466"/>
              <a:ext cx="14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IGV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B4BF06A6-D1E8-BE74-00F6-6572D17DE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466"/>
              <a:ext cx="10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C7F1CD00-1471-B2EC-807B-041E1FFFE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466"/>
              <a:ext cx="8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Sí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D7C450BD-35BD-9579-5D0B-7275B89DC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1466"/>
              <a:ext cx="8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Sí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805F73B0-429F-5C87-BD3E-4B289D030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1466"/>
              <a:ext cx="8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Sí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CCFF4CA5-3F9A-84D0-66A5-005417977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" y="1618"/>
              <a:ext cx="62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Comprobantes </a:t>
              </a:r>
              <a:endParaRPr kumimoji="0" lang="es-PE" alt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76D75EEB-D768-5315-234B-A6EBFAA4B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1726"/>
              <a:ext cx="4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que emiten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E8346C5-F80D-2F17-528E-0A885731F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672"/>
              <a:ext cx="42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Solo boleta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AB119024-169C-BCCE-24A4-F7AF8C5BB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1672"/>
              <a:ext cx="59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Boleta y factura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EE82EFF5-E1CB-90F5-FE57-494460094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672"/>
              <a:ext cx="59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Boleta y factura</a:t>
              </a:r>
              <a:endParaRPr kumimoji="0" lang="es-PE" alt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4DAA7D03-7BF6-0E35-18EE-7EAFE7ECE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672"/>
              <a:ext cx="59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Boleta y factura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98EBB2A3-543F-1C7E-5D4C-E34CE43B9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1892"/>
              <a:ext cx="65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Periodicidad de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58592F20-DF82-2F2E-4EDB-27A20BA93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" y="2000"/>
              <a:ext cx="58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determinación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653467CE-EE18-9949-EE37-7C4D74FC8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946"/>
              <a:ext cx="32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Mensual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ABC1758D-05DC-AFA8-F29D-C5226EFF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1946"/>
              <a:ext cx="32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Mensual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54EFF9F5-142A-66E0-C1E9-B092167A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1892"/>
              <a:ext cx="72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Anual con pagos a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770A5CAB-4C1D-4761-1E85-46A42176C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000"/>
              <a:ext cx="69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cuenta mensuales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E009BA8A-1617-34E8-BB8D-9919A758B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1892"/>
              <a:ext cx="100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Anual con pagos a cuenta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FE7EFDBB-BD2F-E036-85DB-DCDEC6EF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" y="2000"/>
              <a:ext cx="41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mensuales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EF504DAF-2623-5BB9-D93F-5E7C9F898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162"/>
              <a:ext cx="32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Sujetos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1BB3FEE2-BE97-6345-15C7-669A2E56A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2270"/>
              <a:ext cx="58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comprendidos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955B6330-6B71-76F0-250A-9B0313D0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2216"/>
              <a:ext cx="73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naturales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3AAED100-6DDF-853F-C99B-E22365F7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2162"/>
              <a:ext cx="82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naturales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886503E0-B619-5D33-C081-B73BE7681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270"/>
              <a:ext cx="69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jurídicas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D2E4D17F-61A2-BD0E-28F2-049D38396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62"/>
              <a:ext cx="82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naturales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ADB679D4-AC96-D060-3FA6-9D5AE788C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270"/>
              <a:ext cx="69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jurídicas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6BC6DDDB-FDDC-D061-E974-91603A7F0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2162"/>
              <a:ext cx="82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naturales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01AC1610-3728-0E6E-BE2D-4B2A6082A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270"/>
              <a:ext cx="69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personas jurídicas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F0AF3B43-6C0E-A50F-E3FD-06C69B0FA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" y="2526"/>
              <a:ext cx="35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Libros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B0ED01A8-53A7-887B-DC9C-14DFAC312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2634"/>
              <a:ext cx="4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Registros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13A8F58C-C628-52D7-6D2E-C5721B833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742"/>
              <a:ext cx="39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contables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BC87A13B-FD55-0677-2799-A07BAA688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2634"/>
              <a:ext cx="31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Ninguno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7154BC5F-2A36-AE11-243F-DCAAFAB85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2580"/>
              <a:ext cx="50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Registros de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E551A7C6-6809-DF8A-C89E-C9198CC6A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688"/>
              <a:ext cx="81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Compras y de Ventas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567C972D-E63A-227A-9CCF-B21A78246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418"/>
              <a:ext cx="93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Registros de Compras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54B7E5B-702B-C0F6-7CEC-466882E14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2526"/>
              <a:ext cx="9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 Ventas, y según sus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92187B6-E4E7-1663-735D-57B6E6AF7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634"/>
              <a:ext cx="9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ingresos anuales: Libros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CD1C9EF3-78E8-3936-F7BD-2836994F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742"/>
              <a:ext cx="99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Diario, Mayor, Inventarios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B8B25C25-84B6-E7CC-3DD3-B663B84FB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850"/>
              <a:ext cx="43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 Balances.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8239A4C4-0F2E-69EE-6BF7-EAEADAF4D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472"/>
              <a:ext cx="93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Registros de Compras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F2189CF1-08FA-CCF0-795C-0C55F228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580"/>
              <a:ext cx="104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 Ventas, y Libros: Diario,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64AF8756-B370-8B6B-D57B-5513CFA5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2688"/>
              <a:ext cx="78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Mayor, Inventarios y 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8686B93B-4DAC-A31B-A9F7-59C256821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2796"/>
              <a:ext cx="94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Balances, Caja y Bancos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Rectangle 68">
              <a:extLst>
                <a:ext uri="{FF2B5EF4-FFF2-40B4-BE49-F238E27FC236}">
                  <a16:creationId xmlns:a16="http://schemas.microsoft.com/office/drawing/2014/main" id="{9910B1DB-73E6-C5CE-63CD-323ECF6A3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15"/>
              <a:ext cx="1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Tasa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48A29F33-DDFB-04B5-04CF-D20DF9424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1115"/>
              <a:ext cx="71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1,5% de las ventas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0D50611A-5531-EC0E-4A95-61C529DB2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1115"/>
              <a:ext cx="93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29,5% de la utilidad neta</a:t>
              </a:r>
              <a:endParaRPr kumimoji="0" lang="es-PE" alt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71">
              <a:extLst>
                <a:ext uri="{FF2B5EF4-FFF2-40B4-BE49-F238E27FC236}">
                  <a16:creationId xmlns:a16="http://schemas.microsoft.com/office/drawing/2014/main" id="{50371D17-EFA8-1E87-C01F-BEB95BE24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461930FA-3E64-53BB-088F-7B1441568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535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Line 73">
              <a:extLst>
                <a:ext uri="{FF2B5EF4-FFF2-40B4-BE49-F238E27FC236}">
                  <a16:creationId xmlns:a16="http://schemas.microsoft.com/office/drawing/2014/main" id="{B3DCF754-F280-BA84-74A8-0DDB676C3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8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35878E9A-8F1A-C199-2335-0022C4CD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535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Line 75">
              <a:extLst>
                <a:ext uri="{FF2B5EF4-FFF2-40B4-BE49-F238E27FC236}">
                  <a16:creationId xmlns:a16="http://schemas.microsoft.com/office/drawing/2014/main" id="{2A25181B-8618-49C4-3795-79C946B12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4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B6CF2380-88D7-178C-0BF5-46D009C9C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535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Line 77">
              <a:extLst>
                <a:ext uri="{FF2B5EF4-FFF2-40B4-BE49-F238E27FC236}">
                  <a16:creationId xmlns:a16="http://schemas.microsoft.com/office/drawing/2014/main" id="{1E6BEFFE-B9F9-089E-ED8A-DA15DAD06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5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A28CE07F-5FD4-0ADE-CEE3-254494907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535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Line 79">
              <a:extLst>
                <a:ext uri="{FF2B5EF4-FFF2-40B4-BE49-F238E27FC236}">
                  <a16:creationId xmlns:a16="http://schemas.microsoft.com/office/drawing/2014/main" id="{8570E4BA-A9A9-6743-3780-B92ECF297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871B372D-95FA-B3AA-079E-3DD936E4B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535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0023DB58-B3AE-9466-BFE1-2E671CE2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535"/>
              <a:ext cx="50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Line 82">
              <a:extLst>
                <a:ext uri="{FF2B5EF4-FFF2-40B4-BE49-F238E27FC236}">
                  <a16:creationId xmlns:a16="http://schemas.microsoft.com/office/drawing/2014/main" id="{CFD5E919-2E84-0B72-4575-885D8C05B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1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565289D2-FED1-2352-37FA-05582B42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1" y="535"/>
              <a:ext cx="5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953C9E5E-BDA2-CF1F-3598-DAA28D7BD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544"/>
              <a:ext cx="9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CA100833-4693-788A-5782-E4281C203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544"/>
              <a:ext cx="9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294EC24B-9EE5-564F-30FC-FB5285AC5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544"/>
              <a:ext cx="9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9F635D54-F46A-5AC7-BC13-30B688EE1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544"/>
              <a:ext cx="9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AF5FA637-C1BB-22A5-01C2-16FFF113C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544"/>
              <a:ext cx="9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E57E54F4-4F32-88A0-1183-89AA9810E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648"/>
              <a:ext cx="50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40777F74-71E2-6751-F980-7C9DFF245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544"/>
              <a:ext cx="9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7980AF35-D855-989D-FC09-1BFF41912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" y="868"/>
              <a:ext cx="5057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5FA65817-937F-14AE-889A-968F7D093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" y="1452"/>
              <a:ext cx="5057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AF2E7CBD-9874-4D02-A2F8-A37E686B3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" y="1564"/>
              <a:ext cx="5057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5F4173E4-14C0-DC97-0831-97D13BDA7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" y="1866"/>
              <a:ext cx="5057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8618BB08-A850-8D6A-4E22-8367737A8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657"/>
              <a:ext cx="9" cy="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B19B235B-42B3-730E-3200-1A6121847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657"/>
              <a:ext cx="9" cy="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9450C501-7444-4C7C-28E2-35636C30C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657"/>
              <a:ext cx="9" cy="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CE39B215-391F-DC27-A3E8-E9B54CAD1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657"/>
              <a:ext cx="9" cy="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B7BBBD7D-B82C-5B04-3B75-6AD5E25F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657"/>
              <a:ext cx="9" cy="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790ECE5E-4EBB-8B91-54AD-CDE3F19E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657"/>
              <a:ext cx="9" cy="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94D461BD-FAB7-55F2-EDF7-BF002D1F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" y="2405"/>
              <a:ext cx="5057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97A219DD-B950-3F33-B9C4-319CD1820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2405"/>
              <a:ext cx="9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6CA3893C-7220-48EE-2270-0256AAF4B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2414"/>
              <a:ext cx="9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73523BB9-6DBD-3CB5-FD16-C60EAE1E1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2414"/>
              <a:ext cx="9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9A7F9AD8-D2AA-D64F-B165-D0059210E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414"/>
              <a:ext cx="9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1BEF3BC5-48A4-7819-C4FF-1523BBED3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2414"/>
              <a:ext cx="9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9DE35E5B-5F01-217B-D7F8-6C719F72D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2949"/>
              <a:ext cx="506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:a16="http://schemas.microsoft.com/office/drawing/2014/main" id="{D29CF874-B2C1-3B67-C5EF-3613B44B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2414"/>
              <a:ext cx="9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Line 109">
              <a:extLst>
                <a:ext uri="{FF2B5EF4-FFF2-40B4-BE49-F238E27FC236}">
                  <a16:creationId xmlns:a16="http://schemas.microsoft.com/office/drawing/2014/main" id="{5B50E266-D6D8-766D-3A13-E4E8A692E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" y="295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1E8F0571-5F2C-1B07-E43F-2EF2FDAC1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2958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ine 111">
              <a:extLst>
                <a:ext uri="{FF2B5EF4-FFF2-40B4-BE49-F238E27FC236}">
                  <a16:creationId xmlns:a16="http://schemas.microsoft.com/office/drawing/2014/main" id="{D6E00F73-CC1A-D55D-17C5-B1457556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8" y="295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0DA15061-C009-7310-A2F9-158765CF5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958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Line 113">
              <a:extLst>
                <a:ext uri="{FF2B5EF4-FFF2-40B4-BE49-F238E27FC236}">
                  <a16:creationId xmlns:a16="http://schemas.microsoft.com/office/drawing/2014/main" id="{C2D223F7-AD67-EF9F-E3DB-32E40A7D2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" y="295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9DBC4508-FA6C-3EAD-B6C2-BCB40F6DB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958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Line 115">
              <a:extLst>
                <a:ext uri="{FF2B5EF4-FFF2-40B4-BE49-F238E27FC236}">
                  <a16:creationId xmlns:a16="http://schemas.microsoft.com/office/drawing/2014/main" id="{E3F19262-4006-8B95-08DC-C6B91899B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95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FC3EB85F-C3CC-A999-C8FD-AF606ACA4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958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Line 117">
              <a:extLst>
                <a:ext uri="{FF2B5EF4-FFF2-40B4-BE49-F238E27FC236}">
                  <a16:creationId xmlns:a16="http://schemas.microsoft.com/office/drawing/2014/main" id="{09246546-0822-29E3-8D5E-A40A9AB85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" y="295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Rectangle 118">
              <a:extLst>
                <a:ext uri="{FF2B5EF4-FFF2-40B4-BE49-F238E27FC236}">
                  <a16:creationId xmlns:a16="http://schemas.microsoft.com/office/drawing/2014/main" id="{79BA4621-3023-487F-FA92-78536AF52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958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Line 119">
              <a:extLst>
                <a:ext uri="{FF2B5EF4-FFF2-40B4-BE49-F238E27FC236}">
                  <a16:creationId xmlns:a16="http://schemas.microsoft.com/office/drawing/2014/main" id="{2E2EF95F-C7B2-73B7-C0DD-0E3B7CB4A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1" y="295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Rectangle 120">
              <a:extLst>
                <a:ext uri="{FF2B5EF4-FFF2-40B4-BE49-F238E27FC236}">
                  <a16:creationId xmlns:a16="http://schemas.microsoft.com/office/drawing/2014/main" id="{9F5D6D1A-52C7-F050-4CFC-E16365236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1" y="2958"/>
              <a:ext cx="5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Line 121">
              <a:extLst>
                <a:ext uri="{FF2B5EF4-FFF2-40B4-BE49-F238E27FC236}">
                  <a16:creationId xmlns:a16="http://schemas.microsoft.com/office/drawing/2014/main" id="{FD8F013A-C913-3561-6EC0-F857CE610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5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Rectangle 122">
              <a:extLst>
                <a:ext uri="{FF2B5EF4-FFF2-40B4-BE49-F238E27FC236}">
                  <a16:creationId xmlns:a16="http://schemas.microsoft.com/office/drawing/2014/main" id="{29C84282-EBE9-3082-1C3B-504734CB3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540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Line 123">
              <a:extLst>
                <a:ext uri="{FF2B5EF4-FFF2-40B4-BE49-F238E27FC236}">
                  <a16:creationId xmlns:a16="http://schemas.microsoft.com/office/drawing/2014/main" id="{A321BDB2-DEE8-1653-BF7A-C1A871F32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65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Rectangle 124">
              <a:extLst>
                <a:ext uri="{FF2B5EF4-FFF2-40B4-BE49-F238E27FC236}">
                  <a16:creationId xmlns:a16="http://schemas.microsoft.com/office/drawing/2014/main" id="{66EBC941-BACE-EB0E-BCCD-8EE01CEE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652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Line 125">
              <a:extLst>
                <a:ext uri="{FF2B5EF4-FFF2-40B4-BE49-F238E27FC236}">
                  <a16:creationId xmlns:a16="http://schemas.microsoft.com/office/drawing/2014/main" id="{B530B301-5613-5623-2B0F-84C1B7918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87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126">
              <a:extLst>
                <a:ext uri="{FF2B5EF4-FFF2-40B4-BE49-F238E27FC236}">
                  <a16:creationId xmlns:a16="http://schemas.microsoft.com/office/drawing/2014/main" id="{79B81A4F-668D-4E4C-D098-C40F124D2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872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Line 127">
              <a:extLst>
                <a:ext uri="{FF2B5EF4-FFF2-40B4-BE49-F238E27FC236}">
                  <a16:creationId xmlns:a16="http://schemas.microsoft.com/office/drawing/2014/main" id="{D2A27740-146A-DA51-0154-EC771444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108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id="{3ED4F684-C4E6-EE21-66EE-4FD0B3D9E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1088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Line 129">
              <a:extLst>
                <a:ext uri="{FF2B5EF4-FFF2-40B4-BE49-F238E27FC236}">
                  <a16:creationId xmlns:a16="http://schemas.microsoft.com/office/drawing/2014/main" id="{F4CEF510-91CB-2F18-DAEE-2736B04EE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130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Rectangle 130">
              <a:extLst>
                <a:ext uri="{FF2B5EF4-FFF2-40B4-BE49-F238E27FC236}">
                  <a16:creationId xmlns:a16="http://schemas.microsoft.com/office/drawing/2014/main" id="{913D3533-5FB2-A11A-BDD5-89063E778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1304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Line 131">
              <a:extLst>
                <a:ext uri="{FF2B5EF4-FFF2-40B4-BE49-F238E27FC236}">
                  <a16:creationId xmlns:a16="http://schemas.microsoft.com/office/drawing/2014/main" id="{051B0E3B-2263-0BB4-C825-1E4E281A9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1457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Rectangle 132">
              <a:extLst>
                <a:ext uri="{FF2B5EF4-FFF2-40B4-BE49-F238E27FC236}">
                  <a16:creationId xmlns:a16="http://schemas.microsoft.com/office/drawing/2014/main" id="{B90BA13A-D731-A9A6-06A3-E4EDE4D0D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1457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Line 133">
              <a:extLst>
                <a:ext uri="{FF2B5EF4-FFF2-40B4-BE49-F238E27FC236}">
                  <a16:creationId xmlns:a16="http://schemas.microsoft.com/office/drawing/2014/main" id="{945AB111-B257-9983-75F5-18D08A791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1569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Rectangle 134">
              <a:extLst>
                <a:ext uri="{FF2B5EF4-FFF2-40B4-BE49-F238E27FC236}">
                  <a16:creationId xmlns:a16="http://schemas.microsoft.com/office/drawing/2014/main" id="{99F4EC48-17B0-654D-6312-41768A6CE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1569"/>
              <a:ext cx="4" cy="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Line 135">
              <a:extLst>
                <a:ext uri="{FF2B5EF4-FFF2-40B4-BE49-F238E27FC236}">
                  <a16:creationId xmlns:a16="http://schemas.microsoft.com/office/drawing/2014/main" id="{47A3FB8C-6C83-68B3-CFC6-70CD534FC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18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Rectangle 136">
              <a:extLst>
                <a:ext uri="{FF2B5EF4-FFF2-40B4-BE49-F238E27FC236}">
                  <a16:creationId xmlns:a16="http://schemas.microsoft.com/office/drawing/2014/main" id="{89007DF6-8322-927A-1A50-C54836237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1870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Line 137">
              <a:extLst>
                <a:ext uri="{FF2B5EF4-FFF2-40B4-BE49-F238E27FC236}">
                  <a16:creationId xmlns:a16="http://schemas.microsoft.com/office/drawing/2014/main" id="{116278B8-0996-9090-18F7-C4B2FD8CB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2117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Rectangle 138">
              <a:extLst>
                <a:ext uri="{FF2B5EF4-FFF2-40B4-BE49-F238E27FC236}">
                  <a16:creationId xmlns:a16="http://schemas.microsoft.com/office/drawing/2014/main" id="{1C6C5F3B-C646-A5FB-7536-1187F1AA7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2117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Line 139">
              <a:extLst>
                <a:ext uri="{FF2B5EF4-FFF2-40B4-BE49-F238E27FC236}">
                  <a16:creationId xmlns:a16="http://schemas.microsoft.com/office/drawing/2014/main" id="{E0F27E6F-BB64-56EF-E266-3A747E67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2409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Rectangle 140">
              <a:extLst>
                <a:ext uri="{FF2B5EF4-FFF2-40B4-BE49-F238E27FC236}">
                  <a16:creationId xmlns:a16="http://schemas.microsoft.com/office/drawing/2014/main" id="{3BC876DE-B774-B37A-0DCA-72288828B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2409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Line 141">
              <a:extLst>
                <a:ext uri="{FF2B5EF4-FFF2-40B4-BE49-F238E27FC236}">
                  <a16:creationId xmlns:a16="http://schemas.microsoft.com/office/drawing/2014/main" id="{A6BEF148-F2D6-79A9-11A5-7F1C76874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" y="2953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Rectangle 142">
              <a:extLst>
                <a:ext uri="{FF2B5EF4-FFF2-40B4-BE49-F238E27FC236}">
                  <a16:creationId xmlns:a16="http://schemas.microsoft.com/office/drawing/2014/main" id="{2F16D84E-E22D-947F-834C-CEFDB8145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2953"/>
              <a:ext cx="4" cy="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ángulo: esquinas redondeadas 138">
            <a:extLst>
              <a:ext uri="{FF2B5EF4-FFF2-40B4-BE49-F238E27FC236}">
                <a16:creationId xmlns:a16="http://schemas.microsoft.com/office/drawing/2014/main" id="{5B934659-6F93-2869-3D42-BD9AEAAC4E80}"/>
              </a:ext>
            </a:extLst>
          </p:cNvPr>
          <p:cNvSpPr/>
          <p:nvPr/>
        </p:nvSpPr>
        <p:spPr>
          <a:xfrm>
            <a:off x="416312" y="3492157"/>
            <a:ext cx="3763460" cy="9964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ángulo: esquinas redondeadas 137">
            <a:extLst>
              <a:ext uri="{FF2B5EF4-FFF2-40B4-BE49-F238E27FC236}">
                <a16:creationId xmlns:a16="http://schemas.microsoft.com/office/drawing/2014/main" id="{F7C19C33-BB53-C16B-36BC-366363E93403}"/>
              </a:ext>
            </a:extLst>
          </p:cNvPr>
          <p:cNvSpPr/>
          <p:nvPr/>
        </p:nvSpPr>
        <p:spPr>
          <a:xfrm>
            <a:off x="416312" y="2292489"/>
            <a:ext cx="3763460" cy="9964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ectángulo: esquinas redondeadas 136">
            <a:extLst>
              <a:ext uri="{FF2B5EF4-FFF2-40B4-BE49-F238E27FC236}">
                <a16:creationId xmlns:a16="http://schemas.microsoft.com/office/drawing/2014/main" id="{30824B08-F81A-C6E1-05E6-0CB4D9486E1C}"/>
              </a:ext>
            </a:extLst>
          </p:cNvPr>
          <p:cNvSpPr/>
          <p:nvPr/>
        </p:nvSpPr>
        <p:spPr>
          <a:xfrm>
            <a:off x="416312" y="1092820"/>
            <a:ext cx="3763460" cy="9964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78CCF4-CA6C-749A-BDF2-38D2F4D0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1DED17-08B7-5FAB-31EF-983226284DA6}"/>
              </a:ext>
            </a:extLst>
          </p:cNvPr>
          <p:cNvSpPr/>
          <p:nvPr/>
        </p:nvSpPr>
        <p:spPr>
          <a:xfrm>
            <a:off x="4980580" y="925489"/>
            <a:ext cx="387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Número de trabajadores promedio según régimen y tramos de ingresos en UIT, 2020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420373-060D-B3CE-A7E7-227417496086}"/>
              </a:ext>
            </a:extLst>
          </p:cNvPr>
          <p:cNvSpPr/>
          <p:nvPr/>
        </p:nvSpPr>
        <p:spPr>
          <a:xfrm>
            <a:off x="-2982" y="4817480"/>
            <a:ext cx="6636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Trabajadores promedio considera la división de la cantidad de trabajadores entre los contribuyentes que realizaron algún pago de renta de su régimen correspondiente.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SUNAT.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373CF7F-3EB0-4CEE-7AE3-5072220D17F2}"/>
              </a:ext>
            </a:extLst>
          </p:cNvPr>
          <p:cNvSpPr/>
          <p:nvPr/>
        </p:nvSpPr>
        <p:spPr>
          <a:xfrm>
            <a:off x="416312" y="1161134"/>
            <a:ext cx="3763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NRUS y el RER, al no deducir costos y gastos del pago de IR, tienen menores incentivos a solicitar comprobantes de pago a proveedores y declarar trabajadores.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982944-707B-B7A0-EE22-D37EFE270C6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7" y="1670374"/>
            <a:ext cx="4096800" cy="2552400"/>
          </a:xfrm>
          <a:prstGeom prst="rect">
            <a:avLst/>
          </a:prstGeom>
        </p:spPr>
      </p:pic>
      <p:sp>
        <p:nvSpPr>
          <p:cNvPr id="134" name="CuadroTexto 133">
            <a:extLst>
              <a:ext uri="{FF2B5EF4-FFF2-40B4-BE49-F238E27FC236}">
                <a16:creationId xmlns:a16="http://schemas.microsoft.com/office/drawing/2014/main" id="{7BB959ED-5380-D543-5110-E828040D4CD5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Problemas con el esquema actual</a:t>
            </a: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5A3AB813-DEBD-D4E8-A2AE-131E5C8523AF}"/>
              </a:ext>
            </a:extLst>
          </p:cNvPr>
          <p:cNvSpPr/>
          <p:nvPr/>
        </p:nvSpPr>
        <p:spPr>
          <a:xfrm>
            <a:off x="396411" y="2307692"/>
            <a:ext cx="3763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RMT al tener la mayoría de empresas una tasa de 10% tienen menores incentivos a declarar costos y gastos que en el RG, en donde la declaración permite una reducción del IR de 29,5%.</a:t>
            </a:r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CF1BCBEB-25CF-B267-2592-8D9E7634FC75}"/>
              </a:ext>
            </a:extLst>
          </p:cNvPr>
          <p:cNvSpPr/>
          <p:nvPr/>
        </p:nvSpPr>
        <p:spPr>
          <a:xfrm>
            <a:off x="396411" y="3653756"/>
            <a:ext cx="3763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observan arbitrajes y conductas elusivas en las relaciones empresariales por diferencia de tasas: 1,5%, 10%, 29,5%</a:t>
            </a:r>
          </a:p>
        </p:txBody>
      </p:sp>
    </p:spTree>
    <p:extLst>
      <p:ext uri="{BB962C8B-B14F-4D97-AF65-F5344CB8AC3E}">
        <p14:creationId xmlns:p14="http://schemas.microsoft.com/office/powerpoint/2010/main" val="269811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020E2E0-CE71-F96E-5374-C3B030C7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52" y="1493622"/>
            <a:ext cx="4138678" cy="226922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98526-6290-4E6C-94AD-718CDFDE1B90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63338"/>
              </p:ext>
            </p:extLst>
          </p:nvPr>
        </p:nvGraphicFramePr>
        <p:xfrm>
          <a:off x="211184" y="1206681"/>
          <a:ext cx="4348502" cy="2905680"/>
        </p:xfrm>
        <a:graphic>
          <a:graphicData uri="http://schemas.openxmlformats.org/drawingml/2006/table">
            <a:tbl>
              <a:tblPr/>
              <a:tblGrid>
                <a:gridCol w="79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Ingreso anual (UIT)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Trabajadores promedio RG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Potencial Regímenes MYPE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NRUS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RER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RMT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&lt;0-1]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49 821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56 910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63 514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170 245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&lt;1-4]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87 691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27 836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23 275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138 802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&lt;4-7]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69 681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22 926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20 059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112 667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&lt;7-10]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58 178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18 410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93 233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&lt;10-14]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71 735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22 423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21 866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116 024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&lt;14-18]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29 583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22 676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23 687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75 946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&lt;18-23]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31 350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23 375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25 425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80 150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&lt;23-40]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3 589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61 934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75 501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141 024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&lt;40-60]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2,58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50 710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73 057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124 389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&lt;60-80]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35 749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65 081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101 011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&lt;80-100]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28 282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60 592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88 967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&lt;100-125]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26 020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64 910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90 957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&lt;125-150]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11 516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66 474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78 004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527"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trabajadores (potencial)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402 563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408 769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600 086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1 411 418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trabajadores declarados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43 724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178 612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461 843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684 179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19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Diferencia: Trabajadores por formalizar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-727 239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801840" y="785736"/>
            <a:ext cx="421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PEA Ocupada con empleo formal e informal dentro y fuera del sector informal, 2021</a:t>
            </a:r>
          </a:p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(Absoluto y Porcentaje)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9497" y="704481"/>
            <a:ext cx="423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Estimación del incremento en la fuerza laboral formal en empresas de menor tamaño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4912879"/>
            <a:ext cx="9236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600" dirty="0" err="1">
                <a:latin typeface="Arial" panose="020B0604020202020204" pitchFamily="34" charset="0"/>
                <a:cs typeface="Arial" panose="020B0604020202020204" pitchFamily="34" charset="0"/>
              </a:rPr>
              <a:t>Sunat</a:t>
            </a:r>
            <a:r>
              <a:rPr lang="es-PE" sz="600" dirty="0">
                <a:latin typeface="Arial" panose="020B0604020202020204" pitchFamily="34" charset="0"/>
                <a:cs typeface="Arial" panose="020B0604020202020204" pitchFamily="34" charset="0"/>
              </a:rPr>
              <a:t>, MTPE</a:t>
            </a:r>
            <a:endParaRPr lang="es-E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BE882E-1DB0-449B-B867-B7DA9D660A92}"/>
              </a:ext>
            </a:extLst>
          </p:cNvPr>
          <p:cNvSpPr txBox="1"/>
          <p:nvPr/>
        </p:nvSpPr>
        <p:spPr>
          <a:xfrm>
            <a:off x="94418" y="4193041"/>
            <a:ext cx="45661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impuestos se determinan mediante base imponible y tasa.  </a:t>
            </a:r>
            <a:r>
              <a:rPr lang="es-PE" sz="1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incremento de tasa no necesariamente incrementa el pago de impuestos si es que la base imponible puede reducirse.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1A290EF6-B0B3-D5B1-7157-69209D645F8A}"/>
              </a:ext>
            </a:extLst>
          </p:cNvPr>
          <p:cNvSpPr txBox="1">
            <a:spLocks/>
          </p:cNvSpPr>
          <p:nvPr/>
        </p:nvSpPr>
        <p:spPr>
          <a:xfrm>
            <a:off x="265" y="150492"/>
            <a:ext cx="9151409" cy="5906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7"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Tributar por utilidad es un incentivo para declarar trabajadores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38275" y="3653874"/>
            <a:ext cx="417696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513" indent="-214513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PE" sz="1050" dirty="0">
                <a:latin typeface="Arial" panose="020B0604020202020204" pitchFamily="34" charset="0"/>
                <a:cs typeface="Arial" panose="020B0604020202020204" pitchFamily="34" charset="0"/>
              </a:rPr>
              <a:t>Tributar sobre la base de la utilidad se configura como un incentivo a la declaración de costos y gastos deducibles, como activos, compras y adquisiciones, trabajadores, etc.</a:t>
            </a:r>
          </a:p>
          <a:p>
            <a:pPr marL="214513" indent="-214513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513" indent="-214513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PE" sz="1050" dirty="0">
                <a:latin typeface="Arial" panose="020B0604020202020204" pitchFamily="34" charset="0"/>
                <a:cs typeface="Arial" panose="020B0604020202020204" pitchFamily="34" charset="0"/>
              </a:rPr>
              <a:t>Este incentivo se acentúa aún más mientras mayor sea la tasa del impuesto, ya que de esa manera el deducible representa menor impuesto determinado.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7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4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698526-6290-4E6C-94AD-718CDFDE1B90}" type="slidenum">
              <a:rPr lang="es-ES">
                <a:solidFill>
                  <a:prstClr val="white"/>
                </a:solidFill>
              </a:rPr>
              <a:pPr defTabSz="6864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294" y="1008359"/>
            <a:ext cx="4337698" cy="3626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ES" sz="135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4 regímenes de impuesto a la renta empresarial</a:t>
            </a:r>
            <a:r>
              <a:rPr lang="es-ES" sz="13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cual da lugar al arbitraje y promueve el enanismo fiscal.</a:t>
            </a:r>
          </a:p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ES" sz="90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PE" sz="13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tamaños de empresas utilizados han sido </a:t>
            </a:r>
            <a:r>
              <a:rPr lang="es-PE" sz="135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definidos según criterios productivos, mas no tributarios.</a:t>
            </a:r>
          </a:p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PE" sz="90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PE" sz="135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posible focalizar adecuadamente la política de ingresos públicos según tamaño de empresa vigente. </a:t>
            </a:r>
            <a:r>
              <a:rPr lang="es-PE" sz="13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dificulta una adecuada focalización del gasto.</a:t>
            </a:r>
          </a:p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PE" sz="90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PE" sz="13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los organismos internacionales,</a:t>
            </a:r>
            <a:r>
              <a:rPr lang="es-PE" sz="135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tamaños de contribuyentes deben establecerse en función de los costos de cumplimiento tributario </a:t>
            </a:r>
            <a:r>
              <a:rPr lang="es-PE" sz="13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considerando los umbrales de pago de IGV.</a:t>
            </a:r>
          </a:p>
        </p:txBody>
      </p:sp>
      <p:sp>
        <p:nvSpPr>
          <p:cNvPr id="7" name="2 Rectángulo redondeado"/>
          <p:cNvSpPr/>
          <p:nvPr/>
        </p:nvSpPr>
        <p:spPr>
          <a:xfrm>
            <a:off x="6075810" y="787223"/>
            <a:ext cx="1459266" cy="378328"/>
          </a:xfrm>
          <a:prstGeom prst="roundRect">
            <a:avLst/>
          </a:prstGeom>
          <a:solidFill>
            <a:srgbClr val="0068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actual</a:t>
            </a:r>
          </a:p>
        </p:txBody>
      </p:sp>
      <p:sp>
        <p:nvSpPr>
          <p:cNvPr id="8" name="17 Rectángulo redondeado"/>
          <p:cNvSpPr/>
          <p:nvPr/>
        </p:nvSpPr>
        <p:spPr>
          <a:xfrm>
            <a:off x="6088388" y="1221662"/>
            <a:ext cx="1459266" cy="8595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General</a:t>
            </a:r>
          </a:p>
        </p:txBody>
      </p:sp>
      <p:sp>
        <p:nvSpPr>
          <p:cNvPr id="9" name="17 Rectángulo redondeado"/>
          <p:cNvSpPr/>
          <p:nvPr/>
        </p:nvSpPr>
        <p:spPr>
          <a:xfrm>
            <a:off x="6088388" y="2117283"/>
            <a:ext cx="1459266" cy="2181944"/>
          </a:xfrm>
          <a:prstGeom prst="roundRect">
            <a:avLst>
              <a:gd name="adj" fmla="val 10787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 /RMT</a:t>
            </a:r>
          </a:p>
        </p:txBody>
      </p:sp>
      <p:sp>
        <p:nvSpPr>
          <p:cNvPr id="10" name="17 Rectángulo redondeado"/>
          <p:cNvSpPr/>
          <p:nvPr/>
        </p:nvSpPr>
        <p:spPr>
          <a:xfrm>
            <a:off x="6088388" y="4338315"/>
            <a:ext cx="1459266" cy="384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NRUS</a:t>
            </a:r>
          </a:p>
        </p:txBody>
      </p:sp>
      <p:sp>
        <p:nvSpPr>
          <p:cNvPr id="11" name="2 Rectángulo redondeado"/>
          <p:cNvSpPr/>
          <p:nvPr/>
        </p:nvSpPr>
        <p:spPr>
          <a:xfrm>
            <a:off x="4571203" y="801523"/>
            <a:ext cx="1459266" cy="37832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empresa</a:t>
            </a:r>
          </a:p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(rango de ventas)</a:t>
            </a:r>
          </a:p>
        </p:txBody>
      </p:sp>
      <p:sp>
        <p:nvSpPr>
          <p:cNvPr id="12" name="3 Rectángulo redondeado"/>
          <p:cNvSpPr/>
          <p:nvPr/>
        </p:nvSpPr>
        <p:spPr>
          <a:xfrm>
            <a:off x="4571203" y="1201326"/>
            <a:ext cx="1459266" cy="3317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</a:p>
        </p:txBody>
      </p:sp>
      <p:sp>
        <p:nvSpPr>
          <p:cNvPr id="13" name="3 Rectángulo redondeado"/>
          <p:cNvSpPr/>
          <p:nvPr/>
        </p:nvSpPr>
        <p:spPr>
          <a:xfrm>
            <a:off x="4574260" y="2125169"/>
            <a:ext cx="1459266" cy="5141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Pequeñas</a:t>
            </a:r>
          </a:p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(hasta 1700 UIT)</a:t>
            </a:r>
          </a:p>
        </p:txBody>
      </p:sp>
      <p:sp>
        <p:nvSpPr>
          <p:cNvPr id="14" name="3 Rectángulo redondeado"/>
          <p:cNvSpPr/>
          <p:nvPr/>
        </p:nvSpPr>
        <p:spPr>
          <a:xfrm>
            <a:off x="4571204" y="2678098"/>
            <a:ext cx="1459266" cy="2044665"/>
          </a:xfrm>
          <a:prstGeom prst="roundRect">
            <a:avLst>
              <a:gd name="adj" fmla="val 11767"/>
            </a:avLst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</a:p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(hasta 150 UIT)</a:t>
            </a:r>
          </a:p>
        </p:txBody>
      </p:sp>
      <p:sp>
        <p:nvSpPr>
          <p:cNvPr id="15" name="2 Rectángulo redondeado"/>
          <p:cNvSpPr/>
          <p:nvPr/>
        </p:nvSpPr>
        <p:spPr>
          <a:xfrm>
            <a:off x="7580418" y="798335"/>
            <a:ext cx="1207264" cy="378328"/>
          </a:xfrm>
          <a:prstGeom prst="roundRect">
            <a:avLst/>
          </a:prstGeom>
          <a:solidFill>
            <a:srgbClr val="0068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Recomendación FMI</a:t>
            </a:r>
          </a:p>
        </p:txBody>
      </p:sp>
      <p:sp>
        <p:nvSpPr>
          <p:cNvPr id="16" name="3 Rectángulo redondeado"/>
          <p:cNvSpPr/>
          <p:nvPr/>
        </p:nvSpPr>
        <p:spPr>
          <a:xfrm>
            <a:off x="4571203" y="1568078"/>
            <a:ext cx="1459266" cy="5179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Medianas </a:t>
            </a:r>
          </a:p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(hasta 2300 UIT)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8167037" y="4338314"/>
            <a:ext cx="0" cy="37807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690314" y="4406956"/>
            <a:ext cx="977595" cy="277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s-ES" sz="120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8167038" y="2657677"/>
            <a:ext cx="12074" cy="1636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7690314" y="3315529"/>
            <a:ext cx="977595" cy="277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s-ES" sz="120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Pequeñas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8161163" y="1593022"/>
            <a:ext cx="5547" cy="10121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736352" y="1929224"/>
            <a:ext cx="977595" cy="277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s-ES" sz="120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Medianas</a:t>
            </a: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8166710" y="1176664"/>
            <a:ext cx="0" cy="3564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7695252" y="1232573"/>
            <a:ext cx="977595" cy="277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s-ES" sz="120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7713465" y="4310121"/>
            <a:ext cx="895395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7713465" y="2659505"/>
            <a:ext cx="895395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7736352" y="1568078"/>
            <a:ext cx="895395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4954" y="4636779"/>
            <a:ext cx="433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defTabSz="68644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s-PE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Fuentes:</a:t>
            </a:r>
          </a:p>
          <a:p>
            <a:pPr marL="0" indent="0" defTabSz="68644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s-PE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Schatan, R.; Benítez, J.; Coelho, I.; Madariaga, J. Régimen Tributario para Pequeños Contribuyentes y Zonas Económicas Especiales. Fondo Monetario Internacional. 2019.</a:t>
            </a:r>
          </a:p>
          <a:p>
            <a:pPr marL="0" indent="0" defTabSz="68644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SUNAT, Banco Mundial, MEF.</a:t>
            </a:r>
          </a:p>
        </p:txBody>
      </p:sp>
      <p:sp>
        <p:nvSpPr>
          <p:cNvPr id="28" name="Título 2">
            <a:extLst>
              <a:ext uri="{FF2B5EF4-FFF2-40B4-BE49-F238E27FC236}">
                <a16:creationId xmlns:a16="http://schemas.microsoft.com/office/drawing/2014/main" id="{A9ACB3A2-A3FA-DEC3-7C1B-B165FE247732}"/>
              </a:ext>
            </a:extLst>
          </p:cNvPr>
          <p:cNvSpPr txBox="1">
            <a:spLocks/>
          </p:cNvSpPr>
          <p:nvPr/>
        </p:nvSpPr>
        <p:spPr>
          <a:xfrm>
            <a:off x="265" y="150492"/>
            <a:ext cx="9151409" cy="5906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7"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Problemas con el esquema actual</a:t>
            </a:r>
          </a:p>
        </p:txBody>
      </p:sp>
    </p:spTree>
    <p:extLst>
      <p:ext uri="{BB962C8B-B14F-4D97-AF65-F5344CB8AC3E}">
        <p14:creationId xmlns:p14="http://schemas.microsoft.com/office/powerpoint/2010/main" val="103805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100C47-0645-4C78-8001-DA0FC17E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4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698526-6290-4E6C-94AD-718CDFDE1B90}" type="slidenum">
              <a:rPr lang="es-ES">
                <a:solidFill>
                  <a:prstClr val="white"/>
                </a:solidFill>
              </a:rPr>
              <a:pPr defTabSz="6864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4C90B8C1-67EB-B68A-EA24-6E7A2B688352}"/>
              </a:ext>
            </a:extLst>
          </p:cNvPr>
          <p:cNvSpPr txBox="1">
            <a:spLocks/>
          </p:cNvSpPr>
          <p:nvPr/>
        </p:nvSpPr>
        <p:spPr>
          <a:xfrm>
            <a:off x="265" y="150492"/>
            <a:ext cx="9151409" cy="5906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7"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Problemas con el esquema actual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A0351C-3158-2228-288B-F927B634FE9A}"/>
              </a:ext>
            </a:extLst>
          </p:cNvPr>
          <p:cNvSpPr txBox="1"/>
          <p:nvPr/>
        </p:nvSpPr>
        <p:spPr>
          <a:xfrm>
            <a:off x="14954" y="4928862"/>
            <a:ext cx="43376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defTabSz="68644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s-MX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Banco Mundial</a:t>
            </a:r>
            <a:endParaRPr lang="es-E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446A0B-8044-0282-6FD6-F887DD6CDEBA}"/>
              </a:ext>
            </a:extLst>
          </p:cNvPr>
          <p:cNvSpPr txBox="1"/>
          <p:nvPr/>
        </p:nvSpPr>
        <p:spPr>
          <a:xfrm>
            <a:off x="497490" y="718352"/>
            <a:ext cx="8258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</a:rPr>
              <a:t>Umbrales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</a:rPr>
              <a:t>(explicitas </a:t>
            </a: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</a:rPr>
              <a:t>o implicitos) de sistemas tributarios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</a:rPr>
              <a:t>para </a:t>
            </a: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</a:rPr>
              <a:t>MIPYMES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</a:rPr>
              <a:t>en </a:t>
            </a: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</a:rPr>
              <a:t>paises seleccionados de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la region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</a:rPr>
              <a:t>América Latina, </a:t>
            </a:r>
            <a: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</a:rPr>
              <a:t>2017</a:t>
            </a:r>
            <a:br>
              <a:rPr lang="de-DE" sz="1400" b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</a:rPr>
              <a:t>(Ventas brutas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en número 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</a:rPr>
              <a:t>de veces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del 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</a:rPr>
              <a:t>PBI per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capita)</a:t>
            </a:r>
          </a:p>
          <a:p>
            <a:pPr defTabSz="6864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552316B-B493-E975-DBD0-4220CC8D68B2}"/>
              </a:ext>
            </a:extLst>
          </p:cNvPr>
          <p:cNvSpPr/>
          <p:nvPr/>
        </p:nvSpPr>
        <p:spPr>
          <a:xfrm>
            <a:off x="756743" y="1916189"/>
            <a:ext cx="1220286" cy="4414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20DC2D5-F0BD-12D0-01F8-8BC0DEFCD229}"/>
              </a:ext>
            </a:extLst>
          </p:cNvPr>
          <p:cNvSpPr/>
          <p:nvPr/>
        </p:nvSpPr>
        <p:spPr>
          <a:xfrm>
            <a:off x="756743" y="3056346"/>
            <a:ext cx="1220286" cy="4414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1D310EE-00F3-AFD0-14D7-EA5386117C8E}"/>
              </a:ext>
            </a:extLst>
          </p:cNvPr>
          <p:cNvSpPr/>
          <p:nvPr/>
        </p:nvSpPr>
        <p:spPr>
          <a:xfrm>
            <a:off x="2407024" y="2296893"/>
            <a:ext cx="86400" cy="8739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8FA3236-2BBF-053C-E0C9-FCEE0B638A76}"/>
              </a:ext>
            </a:extLst>
          </p:cNvPr>
          <p:cNvSpPr/>
          <p:nvPr/>
        </p:nvSpPr>
        <p:spPr>
          <a:xfrm>
            <a:off x="3348178" y="2286589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D59B81F-AECF-0F9D-30A0-7381E6DEB490}"/>
              </a:ext>
            </a:extLst>
          </p:cNvPr>
          <p:cNvSpPr/>
          <p:nvPr/>
        </p:nvSpPr>
        <p:spPr>
          <a:xfrm>
            <a:off x="4226272" y="2286589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110FB46-B17B-9F83-083F-D73A2A68E2FC}"/>
              </a:ext>
            </a:extLst>
          </p:cNvPr>
          <p:cNvSpPr/>
          <p:nvPr/>
        </p:nvSpPr>
        <p:spPr>
          <a:xfrm>
            <a:off x="5114874" y="2255892"/>
            <a:ext cx="170514" cy="1693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34BD900-D7A3-16E9-89B3-8A6598AB3158}"/>
              </a:ext>
            </a:extLst>
          </p:cNvPr>
          <p:cNvSpPr/>
          <p:nvPr/>
        </p:nvSpPr>
        <p:spPr>
          <a:xfrm>
            <a:off x="5981142" y="2209189"/>
            <a:ext cx="262001" cy="262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7F18312-F420-AE37-69E5-366AD2895953}"/>
              </a:ext>
            </a:extLst>
          </p:cNvPr>
          <p:cNvSpPr/>
          <p:nvPr/>
        </p:nvSpPr>
        <p:spPr>
          <a:xfrm>
            <a:off x="7409791" y="2561004"/>
            <a:ext cx="1376855" cy="1378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1F1F919-93D2-02BE-8CCC-4D0B7FB4AB5A}"/>
              </a:ext>
            </a:extLst>
          </p:cNvPr>
          <p:cNvSpPr/>
          <p:nvPr/>
        </p:nvSpPr>
        <p:spPr>
          <a:xfrm>
            <a:off x="6091122" y="2854404"/>
            <a:ext cx="793532" cy="79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8D7DC7D-B148-17AF-F852-FC4BA56361B6}"/>
              </a:ext>
            </a:extLst>
          </p:cNvPr>
          <p:cNvSpPr/>
          <p:nvPr/>
        </p:nvSpPr>
        <p:spPr>
          <a:xfrm>
            <a:off x="5082030" y="2975004"/>
            <a:ext cx="552169" cy="5508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5BFEEF-A452-CB31-76E2-D75A5834E5D0}"/>
              </a:ext>
            </a:extLst>
          </p:cNvPr>
          <p:cNvSpPr/>
          <p:nvPr/>
        </p:nvSpPr>
        <p:spPr>
          <a:xfrm>
            <a:off x="4264425" y="3051204"/>
            <a:ext cx="399769" cy="398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D21E77F-D230-F0EC-FBB8-E1F8FD28108D}"/>
              </a:ext>
            </a:extLst>
          </p:cNvPr>
          <p:cNvSpPr/>
          <p:nvPr/>
        </p:nvSpPr>
        <p:spPr>
          <a:xfrm>
            <a:off x="3448579" y="3139840"/>
            <a:ext cx="219600" cy="2211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EDE8F65-B173-6DF5-890D-E5F5152F7E84}"/>
              </a:ext>
            </a:extLst>
          </p:cNvPr>
          <p:cNvSpPr/>
          <p:nvPr/>
        </p:nvSpPr>
        <p:spPr>
          <a:xfrm>
            <a:off x="2784156" y="316040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281508A-A593-C27B-DFA1-23DA759027BA}"/>
              </a:ext>
            </a:extLst>
          </p:cNvPr>
          <p:cNvSpPr/>
          <p:nvPr/>
        </p:nvSpPr>
        <p:spPr>
          <a:xfrm>
            <a:off x="2095272" y="3178404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D91E03C-E039-1FD2-A898-3F8C71F38F2B}"/>
              </a:ext>
            </a:extLst>
          </p:cNvPr>
          <p:cNvSpPr txBox="1"/>
          <p:nvPr/>
        </p:nvSpPr>
        <p:spPr>
          <a:xfrm>
            <a:off x="2225976" y="1468744"/>
            <a:ext cx="5348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(1,4)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C7790E1-34CE-2974-CB91-46FFA07DD8EC}"/>
              </a:ext>
            </a:extLst>
          </p:cNvPr>
          <p:cNvSpPr txBox="1"/>
          <p:nvPr/>
        </p:nvSpPr>
        <p:spPr>
          <a:xfrm>
            <a:off x="3181131" y="1468744"/>
            <a:ext cx="53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(2,0)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1C996CD-9548-E360-36DF-E020A02A6849}"/>
              </a:ext>
            </a:extLst>
          </p:cNvPr>
          <p:cNvSpPr txBox="1"/>
          <p:nvPr/>
        </p:nvSpPr>
        <p:spPr>
          <a:xfrm>
            <a:off x="4066824" y="1468744"/>
            <a:ext cx="5348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P.J.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(2,3)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FA8C49-789B-DBEA-A482-322A89E56863}"/>
              </a:ext>
            </a:extLst>
          </p:cNvPr>
          <p:cNvSpPr txBox="1"/>
          <p:nvPr/>
        </p:nvSpPr>
        <p:spPr>
          <a:xfrm>
            <a:off x="4823219" y="1468744"/>
            <a:ext cx="894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NRUS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(4,7)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4AF378F-F82A-C0FF-C896-BB7BD32276E5}"/>
              </a:ext>
            </a:extLst>
          </p:cNvPr>
          <p:cNvSpPr txBox="1"/>
          <p:nvPr/>
        </p:nvSpPr>
        <p:spPr>
          <a:xfrm>
            <a:off x="5835314" y="1468744"/>
            <a:ext cx="53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P.J.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(11,9)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07E8BAD-A1DD-145F-2E7D-DCDA09C1C220}"/>
              </a:ext>
            </a:extLst>
          </p:cNvPr>
          <p:cNvSpPr txBox="1"/>
          <p:nvPr/>
        </p:nvSpPr>
        <p:spPr>
          <a:xfrm>
            <a:off x="1741599" y="3751343"/>
            <a:ext cx="865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(3,8)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38C548F-69E7-3924-0A5D-8E29023C4288}"/>
              </a:ext>
            </a:extLst>
          </p:cNvPr>
          <p:cNvSpPr txBox="1"/>
          <p:nvPr/>
        </p:nvSpPr>
        <p:spPr>
          <a:xfrm>
            <a:off x="3916509" y="3751343"/>
            <a:ext cx="1036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RER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P.J.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(25,7)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103FF0F-44D3-B31D-2DE8-2545C36942FF}"/>
              </a:ext>
            </a:extLst>
          </p:cNvPr>
          <p:cNvSpPr txBox="1"/>
          <p:nvPr/>
        </p:nvSpPr>
        <p:spPr>
          <a:xfrm>
            <a:off x="5114874" y="3814403"/>
            <a:ext cx="53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(48,0)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BD0EB34-6447-DC9C-B162-6769BAFB76AB}"/>
              </a:ext>
            </a:extLst>
          </p:cNvPr>
          <p:cNvSpPr txBox="1"/>
          <p:nvPr/>
        </p:nvSpPr>
        <p:spPr>
          <a:xfrm>
            <a:off x="6169498" y="3908997"/>
            <a:ext cx="720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P.J.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(119,3)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9CFB05-5918-DC67-6390-75FF75557016}"/>
              </a:ext>
            </a:extLst>
          </p:cNvPr>
          <p:cNvSpPr txBox="1"/>
          <p:nvPr/>
        </p:nvSpPr>
        <p:spPr>
          <a:xfrm>
            <a:off x="2428768" y="3751343"/>
            <a:ext cx="865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(5,7)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B2A0EBA-9C5F-D9F8-E075-9CF33A48EC0A}"/>
              </a:ext>
            </a:extLst>
          </p:cNvPr>
          <p:cNvSpPr txBox="1"/>
          <p:nvPr/>
        </p:nvSpPr>
        <p:spPr>
          <a:xfrm>
            <a:off x="3122668" y="3751343"/>
            <a:ext cx="894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(13,1)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84D4A5B-42DD-9BE6-088B-C7B16D676A09}"/>
              </a:ext>
            </a:extLst>
          </p:cNvPr>
          <p:cNvSpPr txBox="1"/>
          <p:nvPr/>
        </p:nvSpPr>
        <p:spPr>
          <a:xfrm>
            <a:off x="7661288" y="4154975"/>
            <a:ext cx="1036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RMT</a:t>
            </a:r>
          </a:p>
          <a:p>
            <a:pPr algn="ctr">
              <a:buClr>
                <a:srgbClr val="002060"/>
              </a:buClr>
            </a:pPr>
            <a:r>
              <a:rPr lang="es-PE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Indv</a:t>
            </a: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P.J.</a:t>
            </a:r>
          </a:p>
          <a:p>
            <a:pPr algn="ctr">
              <a:buClr>
                <a:srgbClr val="002060"/>
              </a:buClr>
            </a:pPr>
            <a:r>
              <a:rPr lang="es-PE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(337,2)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2060"/>
              </a:buClr>
            </a:pP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624F8558-099E-269C-155C-EEEB48942456}"/>
              </a:ext>
            </a:extLst>
          </p:cNvPr>
          <p:cNvSpPr/>
          <p:nvPr/>
        </p:nvSpPr>
        <p:spPr>
          <a:xfrm>
            <a:off x="2417235" y="2015693"/>
            <a:ext cx="65680" cy="1825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echa: hacia abajo 43">
            <a:extLst>
              <a:ext uri="{FF2B5EF4-FFF2-40B4-BE49-F238E27FC236}">
                <a16:creationId xmlns:a16="http://schemas.microsoft.com/office/drawing/2014/main" id="{C16EA8E0-0D1D-454A-06EC-44902F380B47}"/>
              </a:ext>
            </a:extLst>
          </p:cNvPr>
          <p:cNvSpPr/>
          <p:nvPr/>
        </p:nvSpPr>
        <p:spPr>
          <a:xfrm>
            <a:off x="4239937" y="2042842"/>
            <a:ext cx="65680" cy="1825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echa: hacia abajo 44">
            <a:extLst>
              <a:ext uri="{FF2B5EF4-FFF2-40B4-BE49-F238E27FC236}">
                <a16:creationId xmlns:a16="http://schemas.microsoft.com/office/drawing/2014/main" id="{67D37358-F667-A192-3710-58A535E3A438}"/>
              </a:ext>
            </a:extLst>
          </p:cNvPr>
          <p:cNvSpPr/>
          <p:nvPr/>
        </p:nvSpPr>
        <p:spPr>
          <a:xfrm>
            <a:off x="3374648" y="2002879"/>
            <a:ext cx="65680" cy="18258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echa: hacia abajo 45">
            <a:extLst>
              <a:ext uri="{FF2B5EF4-FFF2-40B4-BE49-F238E27FC236}">
                <a16:creationId xmlns:a16="http://schemas.microsoft.com/office/drawing/2014/main" id="{E51C3465-B2F0-447C-0B2D-E380C184D565}"/>
              </a:ext>
            </a:extLst>
          </p:cNvPr>
          <p:cNvSpPr/>
          <p:nvPr/>
        </p:nvSpPr>
        <p:spPr>
          <a:xfrm>
            <a:off x="6069921" y="2009633"/>
            <a:ext cx="65680" cy="18258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echa: hacia abajo 46">
            <a:extLst>
              <a:ext uri="{FF2B5EF4-FFF2-40B4-BE49-F238E27FC236}">
                <a16:creationId xmlns:a16="http://schemas.microsoft.com/office/drawing/2014/main" id="{3043817A-6160-2A68-01FA-7C3C98DA7CDA}"/>
              </a:ext>
            </a:extLst>
          </p:cNvPr>
          <p:cNvSpPr/>
          <p:nvPr/>
        </p:nvSpPr>
        <p:spPr>
          <a:xfrm>
            <a:off x="5167291" y="2016776"/>
            <a:ext cx="65680" cy="1825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id="{FF397C96-30EB-7B0B-F145-234FE2A9FB5D}"/>
              </a:ext>
            </a:extLst>
          </p:cNvPr>
          <p:cNvSpPr/>
          <p:nvPr/>
        </p:nvSpPr>
        <p:spPr>
          <a:xfrm rot="10800000">
            <a:off x="2140794" y="3499758"/>
            <a:ext cx="65680" cy="1825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echa: hacia abajo 48">
            <a:extLst>
              <a:ext uri="{FF2B5EF4-FFF2-40B4-BE49-F238E27FC236}">
                <a16:creationId xmlns:a16="http://schemas.microsoft.com/office/drawing/2014/main" id="{9C0F59BC-F2D1-A551-3AAE-053A0B7852D4}"/>
              </a:ext>
            </a:extLst>
          </p:cNvPr>
          <p:cNvSpPr/>
          <p:nvPr/>
        </p:nvSpPr>
        <p:spPr>
          <a:xfrm rot="10800000">
            <a:off x="2841316" y="3499758"/>
            <a:ext cx="65680" cy="1825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echa: hacia abajo 49">
            <a:extLst>
              <a:ext uri="{FF2B5EF4-FFF2-40B4-BE49-F238E27FC236}">
                <a16:creationId xmlns:a16="http://schemas.microsoft.com/office/drawing/2014/main" id="{A53633A7-32D2-7171-3C59-454034DC234E}"/>
              </a:ext>
            </a:extLst>
          </p:cNvPr>
          <p:cNvSpPr/>
          <p:nvPr/>
        </p:nvSpPr>
        <p:spPr>
          <a:xfrm rot="10800000">
            <a:off x="3520030" y="3499758"/>
            <a:ext cx="65680" cy="18258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echa: hacia abajo 50">
            <a:extLst>
              <a:ext uri="{FF2B5EF4-FFF2-40B4-BE49-F238E27FC236}">
                <a16:creationId xmlns:a16="http://schemas.microsoft.com/office/drawing/2014/main" id="{46C067FF-CE4A-67D7-C26C-35C63E6E63B8}"/>
              </a:ext>
            </a:extLst>
          </p:cNvPr>
          <p:cNvSpPr/>
          <p:nvPr/>
        </p:nvSpPr>
        <p:spPr>
          <a:xfrm rot="10800000">
            <a:off x="4464309" y="3531288"/>
            <a:ext cx="65680" cy="1825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echa: hacia abajo 51">
            <a:extLst>
              <a:ext uri="{FF2B5EF4-FFF2-40B4-BE49-F238E27FC236}">
                <a16:creationId xmlns:a16="http://schemas.microsoft.com/office/drawing/2014/main" id="{DA82DBB8-630F-364C-837B-A9006CF6B458}"/>
              </a:ext>
            </a:extLst>
          </p:cNvPr>
          <p:cNvSpPr/>
          <p:nvPr/>
        </p:nvSpPr>
        <p:spPr>
          <a:xfrm rot="10800000">
            <a:off x="8130519" y="3958582"/>
            <a:ext cx="65680" cy="1825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echa: hacia abajo 52">
            <a:extLst>
              <a:ext uri="{FF2B5EF4-FFF2-40B4-BE49-F238E27FC236}">
                <a16:creationId xmlns:a16="http://schemas.microsoft.com/office/drawing/2014/main" id="{F6648856-6F4B-F3EA-D1A2-0F77F0D5C88D}"/>
              </a:ext>
            </a:extLst>
          </p:cNvPr>
          <p:cNvSpPr/>
          <p:nvPr/>
        </p:nvSpPr>
        <p:spPr>
          <a:xfrm rot="10800000">
            <a:off x="6457246" y="3730985"/>
            <a:ext cx="65680" cy="18258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echa: hacia abajo 53">
            <a:extLst>
              <a:ext uri="{FF2B5EF4-FFF2-40B4-BE49-F238E27FC236}">
                <a16:creationId xmlns:a16="http://schemas.microsoft.com/office/drawing/2014/main" id="{266600E6-D9B9-C1C4-263C-E24C63EE84CE}"/>
              </a:ext>
            </a:extLst>
          </p:cNvPr>
          <p:cNvSpPr/>
          <p:nvPr/>
        </p:nvSpPr>
        <p:spPr>
          <a:xfrm rot="10800000">
            <a:off x="5328515" y="3573328"/>
            <a:ext cx="65680" cy="18258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8BA5B47-0418-98FA-610A-31F8851EEC7F}"/>
              </a:ext>
            </a:extLst>
          </p:cNvPr>
          <p:cNvSpPr/>
          <p:nvPr/>
        </p:nvSpPr>
        <p:spPr>
          <a:xfrm>
            <a:off x="1403115" y="4596546"/>
            <a:ext cx="6447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 algn="just" defTabSz="68644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Los umbrales de micro y pequeños negocios en Perú son muy elevados, incluso para LAC</a:t>
            </a:r>
          </a:p>
        </p:txBody>
      </p:sp>
    </p:spTree>
    <p:extLst>
      <p:ext uri="{BB962C8B-B14F-4D97-AF65-F5344CB8AC3E}">
        <p14:creationId xmlns:p14="http://schemas.microsoft.com/office/powerpoint/2010/main" val="139225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976093" y="2082684"/>
            <a:ext cx="1993616" cy="1455273"/>
            <a:chOff x="1125141" y="1333499"/>
            <a:chExt cx="1813482" cy="1276517"/>
          </a:xfrm>
        </p:grpSpPr>
        <p:pic>
          <p:nvPicPr>
            <p:cNvPr id="3076" name="Picture 4" descr="Resultado de imagen para clínica ecuatorian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" t="5380" r="652" b="1266"/>
            <a:stretch/>
          </p:blipFill>
          <p:spPr bwMode="auto">
            <a:xfrm>
              <a:off x="1125141" y="1333499"/>
              <a:ext cx="1813482" cy="127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ángulo redondeado 25"/>
            <p:cNvSpPr/>
            <p:nvPr/>
          </p:nvSpPr>
          <p:spPr>
            <a:xfrm>
              <a:off x="1628775" y="2097563"/>
              <a:ext cx="477604" cy="73700"/>
            </a:xfrm>
            <a:prstGeom prst="roundRect">
              <a:avLst/>
            </a:prstGeom>
            <a:solidFill>
              <a:srgbClr val="5597D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823141" y="1887180"/>
            <a:ext cx="8136000" cy="144000"/>
            <a:chOff x="156389" y="1597025"/>
            <a:chExt cx="8136000" cy="144000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156389" y="1609418"/>
              <a:ext cx="8136000" cy="0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172795" y="1597025"/>
              <a:ext cx="0" cy="144000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8282129" y="1597025"/>
              <a:ext cx="0" cy="144000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uadroTexto 42"/>
          <p:cNvSpPr txBox="1"/>
          <p:nvPr/>
        </p:nvSpPr>
        <p:spPr>
          <a:xfrm>
            <a:off x="987585" y="1511086"/>
            <a:ext cx="5970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RUCS operan en el mismo local, comparten instalaciones e insumos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472967" y="3578961"/>
            <a:ext cx="100151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Régimen General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976093" y="2226827"/>
            <a:ext cx="193916" cy="184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833" y="2374834"/>
            <a:ext cx="1233042" cy="11520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194007" y="3575654"/>
            <a:ext cx="135319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Médico principal y titular de la empresa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NRUS, 4TA y 1ERA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3252549" y="2233122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665" y="2405199"/>
            <a:ext cx="484883" cy="111600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4558847" y="3575653"/>
            <a:ext cx="117652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Esposa del médico titular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NRUS y 4TA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4683140" y="2233122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15" y="2405199"/>
            <a:ext cx="395787" cy="1116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611274" y="3575653"/>
            <a:ext cx="117652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Hija mayor del médico titular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NRUS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5846275" y="2233122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601" y="2544091"/>
            <a:ext cx="344718" cy="97200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663700" y="3575653"/>
            <a:ext cx="117652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Hija menor del médico titular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NRUS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6957696" y="2233122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234" y="2369707"/>
            <a:ext cx="663032" cy="11160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797490" y="3575653"/>
            <a:ext cx="117652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Administrador de hecho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NRUS y 4TA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8089622" y="2233122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283143" y="3615667"/>
            <a:ext cx="710269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Sujeto: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283143" y="3937608"/>
            <a:ext cx="710269" cy="25391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Régimen: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4820030"/>
            <a:ext cx="8880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SUNAT.</a:t>
            </a:r>
          </a:p>
        </p:txBody>
      </p:sp>
      <p:sp>
        <p:nvSpPr>
          <p:cNvPr id="38" name="Título 2"/>
          <p:cNvSpPr txBox="1">
            <a:spLocks/>
          </p:cNvSpPr>
          <p:nvPr/>
        </p:nvSpPr>
        <p:spPr>
          <a:xfrm>
            <a:off x="142792" y="1045455"/>
            <a:ext cx="8355488" cy="5589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Caso de fragmentación empresarial: Clínica</a:t>
            </a:r>
          </a:p>
        </p:txBody>
      </p:sp>
      <p:sp>
        <p:nvSpPr>
          <p:cNvPr id="35" name="Título 2">
            <a:extLst>
              <a:ext uri="{FF2B5EF4-FFF2-40B4-BE49-F238E27FC236}">
                <a16:creationId xmlns:a16="http://schemas.microsoft.com/office/drawing/2014/main" id="{30DE34AC-2838-7DA8-AFBD-F922C6C0B3B2}"/>
              </a:ext>
            </a:extLst>
          </p:cNvPr>
          <p:cNvSpPr txBox="1">
            <a:spLocks/>
          </p:cNvSpPr>
          <p:nvPr/>
        </p:nvSpPr>
        <p:spPr>
          <a:xfrm>
            <a:off x="265" y="150492"/>
            <a:ext cx="9151409" cy="5906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7"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Arbitraje y mal uso de los regímenes tributarios</a:t>
            </a:r>
          </a:p>
        </p:txBody>
      </p:sp>
      <p:sp>
        <p:nvSpPr>
          <p:cNvPr id="37" name="Marcador de número de diapositiva 3">
            <a:extLst>
              <a:ext uri="{FF2B5EF4-FFF2-40B4-BE49-F238E27FC236}">
                <a16:creationId xmlns:a16="http://schemas.microsoft.com/office/drawing/2014/main" id="{E55B3D47-FCE6-88C9-9825-A8621582558E}"/>
              </a:ext>
            </a:extLst>
          </p:cNvPr>
          <p:cNvSpPr txBox="1">
            <a:spLocks/>
          </p:cNvSpPr>
          <p:nvPr/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64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698526-6290-4E6C-94AD-718CDFDE1B90}" type="slidenum">
              <a:rPr lang="es-ES" smtClean="0">
                <a:solidFill>
                  <a:prstClr val="white"/>
                </a:solidFill>
              </a:rPr>
              <a:pPr defTabSz="6864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8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beauty parlor exteri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r="7117"/>
          <a:stretch/>
        </p:blipFill>
        <p:spPr bwMode="auto">
          <a:xfrm>
            <a:off x="1335675" y="1881365"/>
            <a:ext cx="1814189" cy="14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92200" y="1592692"/>
            <a:ext cx="6657975" cy="144000"/>
            <a:chOff x="685800" y="1597025"/>
            <a:chExt cx="6657975" cy="144000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685800" y="1609418"/>
              <a:ext cx="6657975" cy="0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695325" y="1597025"/>
              <a:ext cx="0" cy="144000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7323300" y="1597025"/>
              <a:ext cx="0" cy="144000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/>
          <p:cNvSpPr txBox="1"/>
          <p:nvPr/>
        </p:nvSpPr>
        <p:spPr>
          <a:xfrm>
            <a:off x="1742013" y="3292276"/>
            <a:ext cx="1001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(EIRL)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RMT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614" y="2004930"/>
            <a:ext cx="1176520" cy="11880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738614" y="3289548"/>
            <a:ext cx="1176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 titular de la empresa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NRUS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101" y="2076930"/>
            <a:ext cx="395788" cy="1116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260735" y="3289547"/>
            <a:ext cx="1176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Hija del titular de la empresa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NRUS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857" y="2004930"/>
            <a:ext cx="705809" cy="11880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547501" y="3289547"/>
            <a:ext cx="1176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Administrador de hecho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NRUS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PE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368272" y="4229201"/>
            <a:ext cx="17489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Evade el pago del 30% de sus ventas declaradas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2242770" y="3934940"/>
            <a:ext cx="0" cy="216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errar llave 27"/>
          <p:cNvSpPr/>
          <p:nvPr/>
        </p:nvSpPr>
        <p:spPr>
          <a:xfrm rot="5400000">
            <a:off x="5551094" y="2015992"/>
            <a:ext cx="216000" cy="40711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417040" y="4229201"/>
            <a:ext cx="44841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Declaran una parte de las ventas del salón de belleza a su nombre, a través de boletas de venta o recibos por honorarios, y pagan una cuota fija mensual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063625" y="1050095"/>
            <a:ext cx="172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Salón de belleza</a:t>
            </a:r>
            <a:endParaRPr kumimoji="0" lang="es-PE" sz="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2831196" y="1234761"/>
            <a:ext cx="324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3193295" y="1024174"/>
            <a:ext cx="537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Único local donde operan 4 RUCS que comparten instalaciones e insumos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Asesorado por un estudio jurídico que ayuda a otras 263 empresas</a:t>
            </a:r>
            <a:endParaRPr kumimoji="0" lang="es-PE" sz="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3646385" y="1804308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2" name="Elipse 41"/>
          <p:cNvSpPr/>
          <p:nvPr/>
        </p:nvSpPr>
        <p:spPr>
          <a:xfrm>
            <a:off x="5516661" y="1804308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4" name="Elipse 43"/>
          <p:cNvSpPr/>
          <p:nvPr/>
        </p:nvSpPr>
        <p:spPr>
          <a:xfrm>
            <a:off x="6735411" y="1804308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5" name="Elipse 44"/>
          <p:cNvSpPr/>
          <p:nvPr/>
        </p:nvSpPr>
        <p:spPr>
          <a:xfrm>
            <a:off x="1252014" y="1804308"/>
            <a:ext cx="183600" cy="183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DF3F50D1-F4D0-67CC-FF56-01371D39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0030"/>
            <a:ext cx="8880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SUNAT.</a:t>
            </a:r>
          </a:p>
        </p:txBody>
      </p:sp>
      <p:sp>
        <p:nvSpPr>
          <p:cNvPr id="31" name="Título 2">
            <a:extLst>
              <a:ext uri="{FF2B5EF4-FFF2-40B4-BE49-F238E27FC236}">
                <a16:creationId xmlns:a16="http://schemas.microsoft.com/office/drawing/2014/main" id="{1B318BE0-1F0F-A664-2672-D0E69EC6EB94}"/>
              </a:ext>
            </a:extLst>
          </p:cNvPr>
          <p:cNvSpPr txBox="1">
            <a:spLocks/>
          </p:cNvSpPr>
          <p:nvPr/>
        </p:nvSpPr>
        <p:spPr>
          <a:xfrm>
            <a:off x="265" y="150492"/>
            <a:ext cx="9151409" cy="5906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7"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Arbitraje y mal uso de los regímenes tributarios</a:t>
            </a:r>
          </a:p>
        </p:txBody>
      </p:sp>
      <p:sp>
        <p:nvSpPr>
          <p:cNvPr id="35" name="Marcador de número de diapositiva 3">
            <a:extLst>
              <a:ext uri="{FF2B5EF4-FFF2-40B4-BE49-F238E27FC236}">
                <a16:creationId xmlns:a16="http://schemas.microsoft.com/office/drawing/2014/main" id="{BB7536A4-78DF-D516-72BC-99549FFB4413}"/>
              </a:ext>
            </a:extLst>
          </p:cNvPr>
          <p:cNvSpPr txBox="1">
            <a:spLocks/>
          </p:cNvSpPr>
          <p:nvPr/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64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698526-6290-4E6C-94AD-718CDFDE1B90}" type="slidenum">
              <a:rPr lang="es-ES" smtClean="0">
                <a:solidFill>
                  <a:prstClr val="white"/>
                </a:solidFill>
              </a:rPr>
              <a:pPr defTabSz="6864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2C48BF7-99DD-F8AB-0784-D3C12EC962F6}"/>
              </a:ext>
            </a:extLst>
          </p:cNvPr>
          <p:cNvSpPr txBox="1"/>
          <p:nvPr/>
        </p:nvSpPr>
        <p:spPr>
          <a:xfrm>
            <a:off x="1135711" y="3357527"/>
            <a:ext cx="710269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Sujeto: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D0CD03F-83D0-CD67-EA17-B8F8E93DD072}"/>
              </a:ext>
            </a:extLst>
          </p:cNvPr>
          <p:cNvSpPr txBox="1"/>
          <p:nvPr/>
        </p:nvSpPr>
        <p:spPr>
          <a:xfrm>
            <a:off x="1135711" y="3679468"/>
            <a:ext cx="710269" cy="25391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Régimen:</a:t>
            </a:r>
          </a:p>
        </p:txBody>
      </p:sp>
    </p:spTree>
    <p:extLst>
      <p:ext uri="{BB962C8B-B14F-4D97-AF65-F5344CB8AC3E}">
        <p14:creationId xmlns:p14="http://schemas.microsoft.com/office/powerpoint/2010/main" val="275395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07948" y="1607981"/>
            <a:ext cx="7239502" cy="516653"/>
            <a:chOff x="1265511" y="2155729"/>
            <a:chExt cx="3159045" cy="516683"/>
          </a:xfrm>
        </p:grpSpPr>
        <p:sp>
          <p:nvSpPr>
            <p:cNvPr id="8" name="Título 2"/>
            <p:cNvSpPr txBox="1">
              <a:spLocks/>
            </p:cNvSpPr>
            <p:nvPr/>
          </p:nvSpPr>
          <p:spPr>
            <a:xfrm>
              <a:off x="1522676" y="2189924"/>
              <a:ext cx="2901880" cy="4001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Motivación</a:t>
              </a:r>
              <a:endPara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9" name="Conector recto 8"/>
            <p:cNvCxnSpPr>
              <a:cxnSpLocks/>
            </p:cNvCxnSpPr>
            <p:nvPr/>
          </p:nvCxnSpPr>
          <p:spPr>
            <a:xfrm flipV="1">
              <a:off x="1460194" y="2189924"/>
              <a:ext cx="0" cy="36281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ítulo 2"/>
            <p:cNvSpPr txBox="1">
              <a:spLocks/>
            </p:cNvSpPr>
            <p:nvPr/>
          </p:nvSpPr>
          <p:spPr>
            <a:xfrm>
              <a:off x="1265511" y="2155729"/>
              <a:ext cx="378443" cy="516683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113772" y="4875213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1E93C-D7FD-40F9-BA37-0E9A46B54C72}" type="slidenum">
              <a:rPr kumimoji="0" lang="es-PE" sz="901" b="0" i="0" u="none" strike="noStrike" kern="1200" cap="none" spc="0" normalizeH="0" baseline="0" noProof="0" smtClean="0">
                <a:ln>
                  <a:noFill/>
                </a:ln>
                <a:solidFill>
                  <a:srgbClr val="434343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B52D78-94B6-4F2C-992C-F55CE7DD69C0}"/>
              </a:ext>
            </a:extLst>
          </p:cNvPr>
          <p:cNvSpPr txBox="1"/>
          <p:nvPr/>
        </p:nvSpPr>
        <p:spPr>
          <a:xfrm>
            <a:off x="435923" y="212301"/>
            <a:ext cx="170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Contenido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3EA4BA6-580B-3DCE-694A-5A871817121B}"/>
              </a:ext>
            </a:extLst>
          </p:cNvPr>
          <p:cNvGrpSpPr/>
          <p:nvPr/>
        </p:nvGrpSpPr>
        <p:grpSpPr>
          <a:xfrm>
            <a:off x="435923" y="2860670"/>
            <a:ext cx="7972352" cy="598074"/>
            <a:chOff x="1220166" y="2074305"/>
            <a:chExt cx="3478831" cy="598107"/>
          </a:xfrm>
        </p:grpSpPr>
        <p:sp>
          <p:nvSpPr>
            <p:cNvPr id="7" name="Título 2">
              <a:extLst>
                <a:ext uri="{FF2B5EF4-FFF2-40B4-BE49-F238E27FC236}">
                  <a16:creationId xmlns:a16="http://schemas.microsoft.com/office/drawing/2014/main" id="{4EA9257D-70D0-F6EB-4CF1-A1D3F953FCAA}"/>
                </a:ext>
              </a:extLst>
            </p:cNvPr>
            <p:cNvSpPr txBox="1">
              <a:spLocks/>
            </p:cNvSpPr>
            <p:nvPr/>
          </p:nvSpPr>
          <p:spPr>
            <a:xfrm>
              <a:off x="1522676" y="2074305"/>
              <a:ext cx="3176321" cy="4001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Regímenes de impuesto a la renta para empresas de menor tamaño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ECD2EA2-3503-AFB5-FD43-599E6C518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171" y="2189924"/>
              <a:ext cx="0" cy="36281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ítulo 2">
              <a:extLst>
                <a:ext uri="{FF2B5EF4-FFF2-40B4-BE49-F238E27FC236}">
                  <a16:creationId xmlns:a16="http://schemas.microsoft.com/office/drawing/2014/main" id="{6AB27262-C8DA-74D1-EE24-4BA4AEEF0407}"/>
                </a:ext>
              </a:extLst>
            </p:cNvPr>
            <p:cNvSpPr txBox="1">
              <a:spLocks/>
            </p:cNvSpPr>
            <p:nvPr/>
          </p:nvSpPr>
          <p:spPr>
            <a:xfrm>
              <a:off x="1220166" y="2155729"/>
              <a:ext cx="378443" cy="516683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14" name="AutoShape 3">
            <a:extLst>
              <a:ext uri="{FF2B5EF4-FFF2-40B4-BE49-F238E27FC236}">
                <a16:creationId xmlns:a16="http://schemas.microsoft.com/office/drawing/2014/main" id="{D9478949-B274-4756-D774-6ECB8A139A9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39170" y="433313"/>
            <a:ext cx="50831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942568F-85A0-E7B1-AFEA-35C89762246A}"/>
              </a:ext>
            </a:extLst>
          </p:cNvPr>
          <p:cNvSpPr/>
          <p:nvPr/>
        </p:nvSpPr>
        <p:spPr>
          <a:xfrm>
            <a:off x="190091" y="833063"/>
            <a:ext cx="8679084" cy="7260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4ACF2F3-92A3-8933-0878-5C3ED28AF8B3}"/>
              </a:ext>
            </a:extLst>
          </p:cNvPr>
          <p:cNvSpPr/>
          <p:nvPr/>
        </p:nvSpPr>
        <p:spPr>
          <a:xfrm>
            <a:off x="211111" y="2410800"/>
            <a:ext cx="8679084" cy="7260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DE300BD-CCCE-AA26-7DA9-784E83115DB2}"/>
              </a:ext>
            </a:extLst>
          </p:cNvPr>
          <p:cNvSpPr/>
          <p:nvPr/>
        </p:nvSpPr>
        <p:spPr>
          <a:xfrm>
            <a:off x="211111" y="3978437"/>
            <a:ext cx="8679084" cy="7260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CD38A1-801E-AFD6-1FFB-0C6DEBAA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AD835B-551C-493E-E66F-C881FDF20A58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Recomendaciones que encontramos en la literatura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184891-3D1F-B1DE-90AC-DDD83E5ABC08}"/>
              </a:ext>
            </a:extLst>
          </p:cNvPr>
          <p:cNvSpPr txBox="1"/>
          <p:nvPr/>
        </p:nvSpPr>
        <p:spPr>
          <a:xfrm>
            <a:off x="261743" y="836542"/>
            <a:ext cx="836341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intervenciones de política focalizadas en la formalización de los trabajadores son más efectivas que aquellas focalizadas en empresas</a:t>
            </a:r>
            <a:r>
              <a:rPr kumimoji="0" lang="es-PE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además se trata de medidas con menores riesgos y mayor facilidad de reversión.</a:t>
            </a:r>
            <a:r>
              <a:rPr kumimoji="0" lang="es-PE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empresas tienen que ser formales para que puedan formalizar a sus trabajadores</a:t>
            </a:r>
            <a:r>
              <a:rPr kumimoji="0" lang="es-PE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es por eso que en países con pocas empresas registradas, el enfoque principal del diseño de política sea la fuerza laboral.</a:t>
            </a:r>
            <a:r>
              <a:rPr kumimoji="0" lang="es-PE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pequeños emprendedores están dispuestos a regresar a la informalidad si los costos de la formalidad les resultan mayores que los beneficios</a:t>
            </a:r>
            <a:r>
              <a:rPr kumimoji="0" lang="es-PE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El contribuyente percibe mayores beneficios de la formalización cuando cada fase le añade valor.</a:t>
            </a:r>
            <a:r>
              <a:rPr kumimoji="0" lang="es-PE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diseño de estrategias de formalización efectivas requiere ir más allá de la simple dicotomía formal/informa</a:t>
            </a:r>
            <a:r>
              <a:rPr kumimoji="0" lang="es-PE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debido a que hay una alta propensión de los pequeños empresarios a experimentar con la formalización y volver a la informalidad si perciben que los beneficios de la formalización son bajos.</a:t>
            </a:r>
            <a:r>
              <a:rPr kumimoji="0" lang="es-PE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importante considerar que no todas las empresas informales son iguales</a:t>
            </a:r>
            <a:r>
              <a:rPr kumimoji="0" lang="es-PE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por lo que se deben enfocar las políticas a las limitaciones específicas de cada caso, con el fin de desarrollar soluciones mejor focalizadas.</a:t>
            </a:r>
            <a:r>
              <a:rPr kumimoji="0" lang="es-PE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25A4A9-7D0E-8AAF-1AFF-F1377ED51888}"/>
              </a:ext>
            </a:extLst>
          </p:cNvPr>
          <p:cNvSpPr/>
          <p:nvPr/>
        </p:nvSpPr>
        <p:spPr>
          <a:xfrm>
            <a:off x="0" y="4707705"/>
            <a:ext cx="5877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Kluve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J.; Jessen, J. The Effectiveness of Interventions to Reduce Informality in Low- and Middle Income Countries. 2019.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 Díaz, J.;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Chacaltana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J.;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Rigolini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J.;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Ruíz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C. Pathways to Formalization: Going Beyond the Formality Dichotomy. 2018.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Chacaltana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J.;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Rigolini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 Debunking three myths about Informality. 2018.</a:t>
            </a:r>
          </a:p>
        </p:txBody>
      </p:sp>
    </p:spTree>
    <p:extLst>
      <p:ext uri="{BB962C8B-B14F-4D97-AF65-F5344CB8AC3E}">
        <p14:creationId xmlns:p14="http://schemas.microsoft.com/office/powerpoint/2010/main" val="225291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AF75F23-5FAD-039C-F7DC-79F637BE5E77}"/>
              </a:ext>
            </a:extLst>
          </p:cNvPr>
          <p:cNvSpPr/>
          <p:nvPr/>
        </p:nvSpPr>
        <p:spPr>
          <a:xfrm>
            <a:off x="383720" y="1047122"/>
            <a:ext cx="8213272" cy="530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9A2B5EE-3AA5-381D-D69A-201AF72E3308}"/>
              </a:ext>
            </a:extLst>
          </p:cNvPr>
          <p:cNvSpPr/>
          <p:nvPr/>
        </p:nvSpPr>
        <p:spPr>
          <a:xfrm>
            <a:off x="383720" y="2109831"/>
            <a:ext cx="8213272" cy="530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05D4521-B6C2-ED31-A316-EA9DA0D94604}"/>
              </a:ext>
            </a:extLst>
          </p:cNvPr>
          <p:cNvSpPr/>
          <p:nvPr/>
        </p:nvSpPr>
        <p:spPr>
          <a:xfrm>
            <a:off x="383720" y="3138595"/>
            <a:ext cx="8213272" cy="530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2848AB-47DE-9F25-D2AB-C3DC81033DBB}"/>
              </a:ext>
            </a:extLst>
          </p:cNvPr>
          <p:cNvSpPr/>
          <p:nvPr/>
        </p:nvSpPr>
        <p:spPr>
          <a:xfrm>
            <a:off x="329433" y="4160249"/>
            <a:ext cx="8213272" cy="530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70F43AC-4E97-1F39-AFBB-D6273DC0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F09585-AD36-85B7-FCE5-E999B5FEA61D}"/>
              </a:ext>
            </a:extLst>
          </p:cNvPr>
          <p:cNvSpPr txBox="1"/>
          <p:nvPr/>
        </p:nvSpPr>
        <p:spPr>
          <a:xfrm>
            <a:off x="1" y="165150"/>
            <a:ext cx="915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defTabSz="686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¿Hacia dónde debe ir la política tributaria?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69ECB4-D5BF-65DE-2F82-2449DB63FFD9}"/>
              </a:ext>
            </a:extLst>
          </p:cNvPr>
          <p:cNvSpPr txBox="1">
            <a:spLocks/>
          </p:cNvSpPr>
          <p:nvPr/>
        </p:nvSpPr>
        <p:spPr>
          <a:xfrm>
            <a:off x="641888" y="1061357"/>
            <a:ext cx="7868161" cy="35922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Reducción del número de regímenes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Menores incentivos al enanismo fiscal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Eliminación de incentivos al arbitraje por tasas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Incentivos a declarar y formalizar trabajadores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Mayores incentivos a solicitar y emitir comprobantes de pago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Reducción de los costos cumplimiento, utilizando herramientas tecnológicas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Adecuada focalización de políticas tributarias según tamaño de empresa</a:t>
            </a:r>
          </a:p>
        </p:txBody>
      </p:sp>
    </p:spTree>
    <p:extLst>
      <p:ext uri="{BB962C8B-B14F-4D97-AF65-F5344CB8AC3E}">
        <p14:creationId xmlns:p14="http://schemas.microsoft.com/office/powerpoint/2010/main" val="38910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98526-6290-4E6C-94AD-718CDFDE1B9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99660" y="150440"/>
            <a:ext cx="8624056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51" b="1" dirty="0">
                <a:latin typeface="Arial" panose="020B0604020202020204" pitchFamily="34" charset="0"/>
                <a:cs typeface="Arial" panose="020B0604020202020204" pitchFamily="34" charset="0"/>
              </a:rPr>
              <a:t>Medidas COVID-19 para contribuyentes con menores ingresos</a:t>
            </a:r>
            <a:endParaRPr lang="es-PE" sz="13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4836" y="401324"/>
            <a:ext cx="7550722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>
              <a:buFont typeface="Wingdings" panose="05000000000000000000" pitchFamily="2" charset="2"/>
              <a:buChar char="Ø"/>
            </a:pPr>
            <a:r>
              <a:rPr lang="es-MX" sz="1201" b="1" dirty="0">
                <a:latin typeface="Arial" panose="020B0604020202020204" pitchFamily="34" charset="0"/>
                <a:cs typeface="Arial" panose="020B0604020202020204" pitchFamily="34" charset="0"/>
              </a:rPr>
              <a:t>Para reducir los efectos negativos de la pandemia en el cumplimiento tributario</a:t>
            </a:r>
            <a:endParaRPr lang="es-PE" sz="120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714D0D-0C7D-42D6-9BE2-438B35CF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45" y="779230"/>
            <a:ext cx="7781079" cy="39965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9C96DEB-D31D-4D1D-9372-1975E697E3EA}"/>
              </a:ext>
            </a:extLst>
          </p:cNvPr>
          <p:cNvSpPr txBox="1"/>
          <p:nvPr/>
        </p:nvSpPr>
        <p:spPr>
          <a:xfrm>
            <a:off x="0" y="4918271"/>
            <a:ext cx="317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Actualizado al 29 de setiembre del 2021.</a:t>
            </a:r>
            <a:endParaRPr lang="es-P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7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98526-6290-4E6C-94AD-718CDFDE1B90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136635" y="877892"/>
            <a:ext cx="8769682" cy="4184650"/>
          </a:xfrm>
        </p:spPr>
        <p:txBody>
          <a:bodyPr>
            <a:normAutofit fontScale="92500" lnSpcReduction="10000"/>
          </a:bodyPr>
          <a:lstStyle/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Fondo de Apoyo Empresarial a las MYPE (FAE-MYPE). Créditos de capital de trabajo con plazos de pago de hasta 36 meses, con periodos de gracia de hasta 12 meses y 98% de cobertura para MYPE de todos los sectores económicos.</a:t>
            </a:r>
          </a:p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Programa “REACTIVA PERÚ”, créditos de capital de trabajo hasta por un monto por empresa de S/ 10 millones. Plazo: hasta 36 meses, incluye un período de gracia de hasta 12 meses y 98% de cobertura. La segunda etapa del Programa se enfocó principalmente en el acceso de la micro y pequeña empresa.  </a:t>
            </a:r>
          </a:p>
          <a:p>
            <a:pPr marL="214513" indent="-214513" algn="just">
              <a:lnSpc>
                <a:spcPct val="11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Entre el FAE MYPE y Reactiva Perú se han atendido a 805 mil empresas de todo el país, de las cuales, el 98% (794 mil) son micro y pequeñas empresas. 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Cabe señalar que durante el 1S2021, el Estado autorizó las reprogramaciones de créditos otorgados por Reactiva Perú y el FAE MYPE, permitiendo un plazo de gracia adicional nuevo de hasta 12 meses más y hasta 36 meses de repago.</a:t>
            </a:r>
          </a:p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Fondo de Apoyo Empresarial a las MYPE del Sector Turismo (FAE-Turismo). Beneficiarios: MYPE que realizan actividades de establecimientos de hospedaje, transporte interprovincial terrestre de pasajeros, transporte turístico, agencias de viajes y turismo, restaurantes, actividades de esparcimiento, organización de congresos, convenciones y eventos, guiado turístico, producción y comercialización de artesanías. Plazo: hasta 60 meses, periodo de gracia de hasta 18 meses y 98% de cobertura. A la fecha se han beneficiado a 2109 MYPE del sector por hasta S/ 126 millones.</a:t>
            </a:r>
          </a:p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Programa “Turismo Emprende” para la reconversión del sector turismo. Para el desarrollo de proyectos de innovación, adecuación tecnológica y sanitaria, reactivación y reconversión de actividades del Sector Turismo.</a:t>
            </a:r>
          </a:p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Financiamiento Agrario Empresarial (FAE-Agro), para pequeños productores que realicen agricultura familiar. Plazo: hasta 12 meses. A la fecha se han beneficiado a más de 15 mil pequeños agricultores.</a:t>
            </a:r>
          </a:p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Programa de Apoyo Empresarial a la MYPE (PAE – MYPE), similar al FAE MYPE, créditos de capital de trabajo enfocado en MYPE más afectadas por cierre de actividades al inicio de 2021 y/o reinicio posterior de actividades. Plazo: Hasta 36 meses de pago con hasta 12 meses de gracia y 98% de cobertura.</a:t>
            </a:r>
          </a:p>
          <a:p>
            <a:pPr marL="214513" indent="-214513" algn="just">
              <a:lnSpc>
                <a:spcPct val="100000"/>
              </a:lnSpc>
              <a:spcAft>
                <a:spcPts val="901"/>
              </a:spcAft>
              <a:buFont typeface="Arial" panose="020B0604020202020204" pitchFamily="34" charset="0"/>
              <a:buChar char="•"/>
            </a:pP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8752" y="384167"/>
            <a:ext cx="4003340" cy="277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513" indent="-214513" algn="just">
              <a:buFont typeface="Wingdings" panose="05000000000000000000" pitchFamily="2" charset="2"/>
              <a:buChar char="Ø"/>
            </a:pPr>
            <a:r>
              <a:rPr lang="es-MX" sz="1201" b="1" dirty="0">
                <a:latin typeface="Arial" panose="020B0604020202020204" pitchFamily="34" charset="0"/>
                <a:cs typeface="Arial" panose="020B0604020202020204" pitchFamily="34" charset="0"/>
              </a:rPr>
              <a:t>Para inyectar liquidez y atender sus obligaciones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2261" y="167569"/>
            <a:ext cx="8624056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51" b="1" dirty="0">
                <a:latin typeface="Arial" panose="020B0604020202020204" pitchFamily="34" charset="0"/>
                <a:cs typeface="Arial" panose="020B0604020202020204" pitchFamily="34" charset="0"/>
              </a:rPr>
              <a:t>Medidas COVID-19 para contribuyentes con menores ingresos</a:t>
            </a:r>
            <a:endParaRPr lang="es-PE" sz="13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2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AE947-097D-4920-839F-8CD8DCE9FF29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86004" y="2050635"/>
            <a:ext cx="6414528" cy="4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40" tIns="34320" rIns="68640" bIns="343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s-ES" sz="2102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2 Rectángulo redondeado"/>
          <p:cNvSpPr/>
          <p:nvPr/>
        </p:nvSpPr>
        <p:spPr>
          <a:xfrm>
            <a:off x="2916636" y="819227"/>
            <a:ext cx="3334346" cy="307404"/>
          </a:xfrm>
          <a:prstGeom prst="roundRect">
            <a:avLst/>
          </a:prstGeom>
          <a:solidFill>
            <a:srgbClr val="AB14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r>
              <a:rPr lang="es-ES" sz="1051" b="1" dirty="0">
                <a:latin typeface="Arial" panose="020B0604020202020204" pitchFamily="34" charset="0"/>
                <a:cs typeface="Arial" panose="020B0604020202020204" pitchFamily="34" charset="0"/>
              </a:rPr>
              <a:t>Libros y Registros Contables según régimen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2909011" y="1221463"/>
            <a:ext cx="544219" cy="2841219"/>
          </a:xfrm>
          <a:prstGeom prst="roundRect">
            <a:avLst/>
          </a:prstGeom>
          <a:ln>
            <a:solidFill>
              <a:srgbClr val="AB14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</a:p>
        </p:txBody>
      </p:sp>
      <p:sp>
        <p:nvSpPr>
          <p:cNvPr id="9" name="3 Rectángulo redondeado"/>
          <p:cNvSpPr/>
          <p:nvPr/>
        </p:nvSpPr>
        <p:spPr>
          <a:xfrm>
            <a:off x="3593269" y="2144823"/>
            <a:ext cx="484249" cy="1917859"/>
          </a:xfrm>
          <a:prstGeom prst="roundRect">
            <a:avLst/>
          </a:prstGeom>
          <a:solidFill>
            <a:srgbClr val="0068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s-PE" sz="10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RMT</a:t>
            </a:r>
          </a:p>
        </p:txBody>
      </p:sp>
      <p:sp>
        <p:nvSpPr>
          <p:cNvPr id="10" name="3 Rectángulo redondeado"/>
          <p:cNvSpPr/>
          <p:nvPr/>
        </p:nvSpPr>
        <p:spPr>
          <a:xfrm>
            <a:off x="2893130" y="4166824"/>
            <a:ext cx="560100" cy="3273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501" b="1" dirty="0"/>
              <a:t>RER</a:t>
            </a:r>
          </a:p>
        </p:txBody>
      </p:sp>
      <p:sp>
        <p:nvSpPr>
          <p:cNvPr id="11" name="3 Rectángulo redondeado"/>
          <p:cNvSpPr/>
          <p:nvPr/>
        </p:nvSpPr>
        <p:spPr>
          <a:xfrm>
            <a:off x="2873178" y="4598347"/>
            <a:ext cx="580052" cy="328914"/>
          </a:xfrm>
          <a:prstGeom prst="roundRect">
            <a:avLst/>
          </a:prstGeom>
          <a:solidFill>
            <a:srgbClr val="FFCCCC"/>
          </a:solidFill>
          <a:ln>
            <a:solidFill>
              <a:srgbClr val="AB14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NRUS</a:t>
            </a:r>
          </a:p>
        </p:txBody>
      </p:sp>
      <p:sp>
        <p:nvSpPr>
          <p:cNvPr id="13" name="17 Rectángulo redondeado">
            <a:extLst>
              <a:ext uri="{FF2B5EF4-FFF2-40B4-BE49-F238E27FC236}">
                <a16:creationId xmlns:a16="http://schemas.microsoft.com/office/drawing/2014/main" id="{EDB361E3-79D4-4C53-85D9-9F2B1264BAFF}"/>
              </a:ext>
            </a:extLst>
          </p:cNvPr>
          <p:cNvSpPr/>
          <p:nvPr/>
        </p:nvSpPr>
        <p:spPr>
          <a:xfrm>
            <a:off x="3593268" y="4172484"/>
            <a:ext cx="2672415" cy="316920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de Compras y de Ventas</a:t>
            </a:r>
          </a:p>
        </p:txBody>
      </p:sp>
      <p:sp>
        <p:nvSpPr>
          <p:cNvPr id="14" name="17 Rectángulo redondeado">
            <a:extLst>
              <a:ext uri="{FF2B5EF4-FFF2-40B4-BE49-F238E27FC236}">
                <a16:creationId xmlns:a16="http://schemas.microsoft.com/office/drawing/2014/main" id="{EDB361E3-79D4-4C53-85D9-9F2B1264BAFF}"/>
              </a:ext>
            </a:extLst>
          </p:cNvPr>
          <p:cNvSpPr/>
          <p:nvPr/>
        </p:nvSpPr>
        <p:spPr>
          <a:xfrm>
            <a:off x="3593268" y="4608567"/>
            <a:ext cx="2672415" cy="308474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llevan libros ni registros.</a:t>
            </a:r>
          </a:p>
        </p:txBody>
      </p:sp>
      <p:sp>
        <p:nvSpPr>
          <p:cNvPr id="16" name="17 Rectángulo redondeado">
            <a:extLst>
              <a:ext uri="{FF2B5EF4-FFF2-40B4-BE49-F238E27FC236}">
                <a16:creationId xmlns:a16="http://schemas.microsoft.com/office/drawing/2014/main" id="{EDB361E3-79D4-4C53-85D9-9F2B1264BAFF}"/>
              </a:ext>
            </a:extLst>
          </p:cNvPr>
          <p:cNvSpPr/>
          <p:nvPr/>
        </p:nvSpPr>
        <p:spPr>
          <a:xfrm>
            <a:off x="4129429" y="2262794"/>
            <a:ext cx="2128166" cy="549858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de Compras y de Ventas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Diario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Mayor 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de Inventarios y Balances</a:t>
            </a:r>
          </a:p>
        </p:txBody>
      </p:sp>
      <p:sp>
        <p:nvSpPr>
          <p:cNvPr id="18" name="17 Rectángulo redondeado">
            <a:extLst>
              <a:ext uri="{FF2B5EF4-FFF2-40B4-BE49-F238E27FC236}">
                <a16:creationId xmlns:a16="http://schemas.microsoft.com/office/drawing/2014/main" id="{EDB361E3-79D4-4C53-85D9-9F2B1264BAFF}"/>
              </a:ext>
            </a:extLst>
          </p:cNvPr>
          <p:cNvSpPr/>
          <p:nvPr/>
        </p:nvSpPr>
        <p:spPr>
          <a:xfrm>
            <a:off x="4122815" y="3688313"/>
            <a:ext cx="2128167" cy="346944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de Compras y de Ventas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Diario Formato Simplificado</a:t>
            </a:r>
          </a:p>
        </p:txBody>
      </p:sp>
      <p:sp>
        <p:nvSpPr>
          <p:cNvPr id="21" name="17 Rectángulo redondeado">
            <a:extLst>
              <a:ext uri="{FF2B5EF4-FFF2-40B4-BE49-F238E27FC236}">
                <a16:creationId xmlns:a16="http://schemas.microsoft.com/office/drawing/2014/main" id="{EDB361E3-79D4-4C53-85D9-9F2B1264BAFF}"/>
              </a:ext>
            </a:extLst>
          </p:cNvPr>
          <p:cNvSpPr/>
          <p:nvPr/>
        </p:nvSpPr>
        <p:spPr>
          <a:xfrm>
            <a:off x="4130985" y="3028173"/>
            <a:ext cx="2134781" cy="411605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de Compras y de Ventas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Diario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Mayor </a:t>
            </a:r>
          </a:p>
        </p:txBody>
      </p:sp>
      <p:sp>
        <p:nvSpPr>
          <p:cNvPr id="22" name="17 Rectángulo redondeado">
            <a:extLst>
              <a:ext uri="{FF2B5EF4-FFF2-40B4-BE49-F238E27FC236}">
                <a16:creationId xmlns:a16="http://schemas.microsoft.com/office/drawing/2014/main" id="{EDB361E3-79D4-4C53-85D9-9F2B1264BAFF}"/>
              </a:ext>
            </a:extLst>
          </p:cNvPr>
          <p:cNvSpPr/>
          <p:nvPr/>
        </p:nvSpPr>
        <p:spPr>
          <a:xfrm>
            <a:off x="4122898" y="1337482"/>
            <a:ext cx="2128166" cy="622805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de Compras y de Ventas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Diario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Mayor 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de Inventarios y Balances</a:t>
            </a:r>
          </a:p>
          <a:p>
            <a:pPr marL="128708" indent="-128708" algn="just">
              <a:buFont typeface="Wingdings" panose="05000000000000000000" pitchFamily="2" charset="2"/>
              <a:buChar char="§"/>
            </a:pPr>
            <a:r>
              <a:rPr lang="es-PE" sz="8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 de Caja y Bancos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4114727" y="2144823"/>
            <a:ext cx="2142869" cy="11831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Ingresos anuales de 500 a 1700 UIT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4122815" y="2912324"/>
            <a:ext cx="2142869" cy="11831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Ingresos anuales de 300 a 500 UIT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4111328" y="3569678"/>
            <a:ext cx="2142869" cy="11831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Ingresos anuales  hasta 300 UIT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4116368" y="1221463"/>
            <a:ext cx="2142869" cy="11692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Ingresos anuales &gt; a 1700 UIT</a:t>
            </a:r>
          </a:p>
        </p:txBody>
      </p:sp>
      <p:sp>
        <p:nvSpPr>
          <p:cNvPr id="19" name="7 Rectángulo"/>
          <p:cNvSpPr/>
          <p:nvPr/>
        </p:nvSpPr>
        <p:spPr>
          <a:xfrm>
            <a:off x="621025" y="230712"/>
            <a:ext cx="6291328" cy="36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2" b="1" dirty="0">
                <a:latin typeface="Arial" pitchFamily="34" charset="0"/>
                <a:cs typeface="Arial" pitchFamily="34" charset="0"/>
              </a:rPr>
              <a:t>Sistema vigente</a:t>
            </a:r>
            <a:endParaRPr lang="es-PE" sz="1802" dirty="0"/>
          </a:p>
        </p:txBody>
      </p:sp>
    </p:spTree>
    <p:extLst>
      <p:ext uri="{BB962C8B-B14F-4D97-AF65-F5344CB8AC3E}">
        <p14:creationId xmlns:p14="http://schemas.microsoft.com/office/powerpoint/2010/main" val="266244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DDE064-2790-34AC-A2E5-4A5B920A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98526-6290-4E6C-94AD-718CDFDE1B9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0FF6A-2C8D-70B9-ADFC-DA03CE3F53A9}"/>
              </a:ext>
            </a:extLst>
          </p:cNvPr>
          <p:cNvSpPr txBox="1"/>
          <p:nvPr/>
        </p:nvSpPr>
        <p:spPr>
          <a:xfrm>
            <a:off x="1357818" y="792419"/>
            <a:ext cx="6284993" cy="50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35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Perú: Unidades productivas informales no agropecuarias, según razón principal por la que no se ha registrado en la administración tributaria</a:t>
            </a:r>
            <a:endParaRPr lang="es-PE" sz="2102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Imagen 5">
            <a:extLst>
              <a:ext uri="{FF2B5EF4-FFF2-40B4-BE49-F238E27FC236}">
                <a16:creationId xmlns:a16="http://schemas.microsoft.com/office/drawing/2014/main" id="{6A1A0EF5-F0DB-AED6-74B5-26A439EF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" y="1454583"/>
            <a:ext cx="8415161" cy="17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AAB2E2-D0D5-D261-B932-D980742C610E}"/>
              </a:ext>
            </a:extLst>
          </p:cNvPr>
          <p:cNvSpPr txBox="1"/>
          <p:nvPr/>
        </p:nvSpPr>
        <p:spPr>
          <a:xfrm>
            <a:off x="-7833" y="3169982"/>
            <a:ext cx="8715728" cy="785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976" algn="just"/>
            <a:r>
              <a:rPr lang="es-ES_tradnl" sz="75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Notas: </a:t>
            </a:r>
            <a:endParaRPr lang="es-PE" sz="75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976" algn="just"/>
            <a:r>
              <a:rPr lang="es-ES_tradnl" sz="75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Los datos para el 2016-2020 provienen de las ediciones del 2017-2021 del documento “Producción y Empleo Informal en el Perú, Cuenta Satélite de la Economía Informal” que se realizan con la ENAHO del año anterior.</a:t>
            </a:r>
            <a:endParaRPr lang="es-PE" sz="75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976" algn="just"/>
            <a:r>
              <a:rPr lang="es-ES_tradnl" sz="75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En algunos casos los totales no corresponden al 100% por el efecto del redondeo.</a:t>
            </a:r>
            <a:endParaRPr lang="es-PE" sz="75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976" algn="just"/>
            <a:r>
              <a:rPr lang="es-ES_tradnl" sz="75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e/ Estimado a partir de la ENAHO 2021.</a:t>
            </a:r>
            <a:endParaRPr lang="es-PE" sz="75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976" algn="just"/>
            <a:r>
              <a:rPr lang="es-ES_tradnl" sz="75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ENAHO, INEI.</a:t>
            </a:r>
            <a:endParaRPr lang="es-PE" sz="75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FD442-98ED-9377-00F7-C5A0139D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26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Google Shape;125;p2">
            <a:extLst>
              <a:ext uri="{FF2B5EF4-FFF2-40B4-BE49-F238E27FC236}">
                <a16:creationId xmlns:a16="http://schemas.microsoft.com/office/drawing/2014/main" id="{A6DEA31B-9D70-67B1-4F7A-9B2BF13209B4}"/>
              </a:ext>
            </a:extLst>
          </p:cNvPr>
          <p:cNvSpPr/>
          <p:nvPr/>
        </p:nvSpPr>
        <p:spPr>
          <a:xfrm>
            <a:off x="508000" y="2327993"/>
            <a:ext cx="8928728" cy="4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 IMPULSO MYPERU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86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05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Google Shape;125;p2"/>
          <p:cNvSpPr/>
          <p:nvPr/>
        </p:nvSpPr>
        <p:spPr>
          <a:xfrm>
            <a:off x="-32543" y="140642"/>
            <a:ext cx="9217023" cy="4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Financiamiento: PL IMPULSO MYPERU (</a:t>
            </a:r>
            <a:r>
              <a:rPr lang="es-ES" sz="2000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N°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3283-2022-PE)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26 CuadroTexto">
            <a:extLst>
              <a:ext uri="{FF2B5EF4-FFF2-40B4-BE49-F238E27FC236}">
                <a16:creationId xmlns:a16="http://schemas.microsoft.com/office/drawing/2014/main" id="{E842BAB4-151D-426C-A562-0A8A1511E993}"/>
              </a:ext>
            </a:extLst>
          </p:cNvPr>
          <p:cNvSpPr txBox="1"/>
          <p:nvPr/>
        </p:nvSpPr>
        <p:spPr>
          <a:xfrm>
            <a:off x="1911671" y="993091"/>
            <a:ext cx="6831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Presentado al Congreso el 12 de octubre de 2022</a:t>
            </a:r>
          </a:p>
          <a:p>
            <a:pPr algn="just"/>
            <a:endParaRPr lang="es-P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PE" sz="1500" u="sng" dirty="0">
                <a:latin typeface="Arial" panose="020B0604020202020204" pitchFamily="34" charset="0"/>
                <a:cs typeface="Arial" panose="020B0604020202020204" pitchFamily="34" charset="0"/>
              </a:rPr>
              <a:t>S/ 2 000 millones</a:t>
            </a: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 para garantías individuales a créditos MYPE.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98% de cobertura de cartera (Créditos hasta S/ 30 mil), y 90% de cobertura de cartera (Créditos hasta S/ 90 mil).</a:t>
            </a:r>
          </a:p>
        </p:txBody>
      </p:sp>
      <p:sp>
        <p:nvSpPr>
          <p:cNvPr id="18" name="29 CuadroTexto">
            <a:extLst>
              <a:ext uri="{FF2B5EF4-FFF2-40B4-BE49-F238E27FC236}">
                <a16:creationId xmlns:a16="http://schemas.microsoft.com/office/drawing/2014/main" id="{E6B68ADD-F019-46F2-877F-E3777A8FC6B4}"/>
              </a:ext>
            </a:extLst>
          </p:cNvPr>
          <p:cNvSpPr txBox="1"/>
          <p:nvPr/>
        </p:nvSpPr>
        <p:spPr>
          <a:xfrm>
            <a:off x="1918319" y="2174581"/>
            <a:ext cx="7056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Plazos de pago hasta 5 años que incluye hasta 1 año de gracia</a:t>
            </a:r>
            <a:endParaRPr lang="es-E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9 CuadroTexto">
            <a:extLst>
              <a:ext uri="{FF2B5EF4-FFF2-40B4-BE49-F238E27FC236}">
                <a16:creationId xmlns:a16="http://schemas.microsoft.com/office/drawing/2014/main" id="{EC4C3221-384D-4DA0-83DE-4CEBC972DC49}"/>
              </a:ext>
            </a:extLst>
          </p:cNvPr>
          <p:cNvSpPr txBox="1"/>
          <p:nvPr/>
        </p:nvSpPr>
        <p:spPr>
          <a:xfrm>
            <a:off x="1918319" y="2910611"/>
            <a:ext cx="6768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PE" sz="1500" dirty="0">
                <a:latin typeface="Arial" panose="020B0604020202020204" pitchFamily="34" charset="0"/>
                <a:cs typeface="Arial" panose="020B0604020202020204" pitchFamily="34" charset="0"/>
              </a:rPr>
              <a:t>Garantías focalizadas p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ara capital de trabajo, activo fijo y/o consolidación de deuda, para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MYPEs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todos los sectores.</a:t>
            </a:r>
            <a:endParaRPr lang="es-P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9 CuadroTexto">
            <a:extLst>
              <a:ext uri="{FF2B5EF4-FFF2-40B4-BE49-F238E27FC236}">
                <a16:creationId xmlns:a16="http://schemas.microsoft.com/office/drawing/2014/main" id="{A80999B1-83CF-4181-B360-930523022BAB}"/>
              </a:ext>
            </a:extLst>
          </p:cNvPr>
          <p:cNvSpPr txBox="1"/>
          <p:nvPr/>
        </p:nvSpPr>
        <p:spPr>
          <a:xfrm>
            <a:off x="1899810" y="3668345"/>
            <a:ext cx="6843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PE" sz="1500" u="sng" dirty="0">
                <a:latin typeface="Arial" panose="020B0604020202020204" pitchFamily="34" charset="0"/>
                <a:cs typeface="Arial" panose="020B0604020202020204" pitchFamily="34" charset="0"/>
              </a:rPr>
              <a:t>Requisitos mínimos: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Haber obtenido crédito MYPE revolvente y/o no revolvente.</a:t>
            </a:r>
            <a:endParaRPr lang="es-P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Clasificación de “Normal o CPP” al momento de la aprobación del crédito.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Pueden acceder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MYPEs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sin historial ni calificación crediticia, previa evaluación de las ESF o COOPAC.</a:t>
            </a:r>
            <a:endParaRPr lang="es-P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15;p2">
            <a:extLst>
              <a:ext uri="{FF2B5EF4-FFF2-40B4-BE49-F238E27FC236}">
                <a16:creationId xmlns:a16="http://schemas.microsoft.com/office/drawing/2014/main" id="{F711B910-348C-E78B-C20E-20C9E502C988}"/>
              </a:ext>
            </a:extLst>
          </p:cNvPr>
          <p:cNvSpPr/>
          <p:nvPr/>
        </p:nvSpPr>
        <p:spPr>
          <a:xfrm>
            <a:off x="601434" y="1930251"/>
            <a:ext cx="818700" cy="7920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6;p2">
            <a:extLst>
              <a:ext uri="{FF2B5EF4-FFF2-40B4-BE49-F238E27FC236}">
                <a16:creationId xmlns:a16="http://schemas.microsoft.com/office/drawing/2014/main" id="{CBC8D834-D02A-6517-263F-E4338CF37D14}"/>
              </a:ext>
            </a:extLst>
          </p:cNvPr>
          <p:cNvSpPr/>
          <p:nvPr/>
        </p:nvSpPr>
        <p:spPr>
          <a:xfrm>
            <a:off x="582386" y="917947"/>
            <a:ext cx="818700" cy="7920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9;p2">
            <a:extLst>
              <a:ext uri="{FF2B5EF4-FFF2-40B4-BE49-F238E27FC236}">
                <a16:creationId xmlns:a16="http://schemas.microsoft.com/office/drawing/2014/main" id="{DB639790-3899-3C75-71DD-F3E08FB1F06D}"/>
              </a:ext>
            </a:extLst>
          </p:cNvPr>
          <p:cNvSpPr/>
          <p:nvPr/>
        </p:nvSpPr>
        <p:spPr>
          <a:xfrm>
            <a:off x="601435" y="2896577"/>
            <a:ext cx="818700" cy="7920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1;p2">
            <a:extLst>
              <a:ext uri="{FF2B5EF4-FFF2-40B4-BE49-F238E27FC236}">
                <a16:creationId xmlns:a16="http://schemas.microsoft.com/office/drawing/2014/main" id="{B16BC103-F8DF-A8EE-2130-113ED1CFFF5A}"/>
              </a:ext>
            </a:extLst>
          </p:cNvPr>
          <p:cNvSpPr/>
          <p:nvPr/>
        </p:nvSpPr>
        <p:spPr>
          <a:xfrm>
            <a:off x="601418" y="3872460"/>
            <a:ext cx="818700" cy="79200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3;p2">
            <a:extLst>
              <a:ext uri="{FF2B5EF4-FFF2-40B4-BE49-F238E27FC236}">
                <a16:creationId xmlns:a16="http://schemas.microsoft.com/office/drawing/2014/main" id="{541C75A0-1A37-BB16-5A2A-1F3C1E3A14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38" y="1012063"/>
            <a:ext cx="524275" cy="5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;p2">
            <a:extLst>
              <a:ext uri="{FF2B5EF4-FFF2-40B4-BE49-F238E27FC236}">
                <a16:creationId xmlns:a16="http://schemas.microsoft.com/office/drawing/2014/main" id="{1D3DC911-C494-6B25-C0F2-B335BB034C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048" y="2041125"/>
            <a:ext cx="524275" cy="5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5;p2">
            <a:extLst>
              <a:ext uri="{FF2B5EF4-FFF2-40B4-BE49-F238E27FC236}">
                <a16:creationId xmlns:a16="http://schemas.microsoft.com/office/drawing/2014/main" id="{E2B41633-3167-F060-200D-CF0C8CCA3E8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4" y="2963675"/>
            <a:ext cx="667350" cy="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6;p2">
            <a:extLst>
              <a:ext uri="{FF2B5EF4-FFF2-40B4-BE49-F238E27FC236}">
                <a16:creationId xmlns:a16="http://schemas.microsoft.com/office/drawing/2014/main" id="{2FEEA6A0-84D0-438E-C2FC-8C2EA2CEB3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575" y="4019750"/>
            <a:ext cx="492300" cy="4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70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255489" y="161266"/>
            <a:ext cx="8424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PROGRAMA IMPULSO MYPERÚ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65929" y="3597802"/>
            <a:ext cx="3777991" cy="128058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Mecanismo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Aval del Estado (garantías) para créditos otorgados por ESF o COOPAC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Bono de buen pagador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tasas entre 5 </a:t>
            </a:r>
            <a:r>
              <a:rPr lang="es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s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7 </a:t>
            </a:r>
            <a:r>
              <a:rPr lang="es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endParaRPr lang="es-E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356087" y="2218478"/>
            <a:ext cx="3787834" cy="124297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Beneficiarios</a:t>
            </a:r>
            <a:endParaRPr dirty="0"/>
          </a:p>
          <a:p>
            <a:pPr lvl="0" algn="ctr"/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MYPE de todos los sectores (créditos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capital de trabajo, activo fijo y/o consolidación de deuda)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es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beneficiar 140 mil MYPE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65930" y="1782043"/>
            <a:ext cx="8415093" cy="3000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Principales Características</a:t>
            </a: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56087" y="866441"/>
            <a:ext cx="8424936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Objeto: A</a:t>
            </a:r>
            <a:r>
              <a:rPr lang="es-PE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poyar el proceso de recuperación económica y crecimiento de las MYPE e impulsar su inclusión financiera; promoviendo su financiamiento</a:t>
            </a: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007981" y="3597801"/>
            <a:ext cx="3773006" cy="12805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Plazos</a:t>
            </a:r>
            <a:endParaRPr dirty="0"/>
          </a:p>
          <a:p>
            <a:pPr marL="285750" indent="-285750" algn="ctr">
              <a:buClr>
                <a:srgbClr val="C00000"/>
              </a:buClr>
              <a:buSzPts val="1351"/>
              <a:buFont typeface="Noto Sans Symbols"/>
              <a:buChar char="✔"/>
            </a:pPr>
            <a:endParaRPr lang="es-PE" sz="5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indent="-285750" algn="ctr">
              <a:buClr>
                <a:srgbClr val="C00000"/>
              </a:buClr>
              <a:buSzPts val="1351"/>
              <a:buFont typeface="Noto Sans Symbols"/>
              <a:buChar char="✔"/>
            </a:pPr>
            <a:r>
              <a:rPr lang="es-PE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Créditos: Hasta 60 meses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51"/>
              <a:buFont typeface="Noto Sans Symbols"/>
              <a:buChar char="✔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Periodo de gracia: Hasta 12 meses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51"/>
              <a:buFont typeface="Noto Sans Symbols"/>
              <a:buChar char="✔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Acogimiento: Hasta 31.03.23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5008017" y="2243371"/>
            <a:ext cx="3773006" cy="12180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Coberturas y montos</a:t>
            </a:r>
            <a:endParaRPr dirty="0"/>
          </a:p>
          <a:p>
            <a:pPr lvl="0" algn="ctr"/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98% de cobertura para créditos hasta S/ 30 mil), y 90% de cobertura para créditos hasta S/ 90 mil. </a:t>
            </a:r>
          </a:p>
          <a:p>
            <a:pPr algn="ctr"/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Garantías hasta por S/ 2 000 millones</a:t>
            </a:r>
            <a:r>
              <a:rPr lang="es-ES" sz="1400" dirty="0"/>
              <a:t>.</a:t>
            </a:r>
          </a:p>
          <a:p>
            <a:pPr lvl="0" algn="ctr"/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D8374CB-FCD2-35E6-231C-22106D80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28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54"/>
          <p:cNvSpPr txBox="1">
            <a:spLocks noGrp="1"/>
          </p:cNvSpPr>
          <p:nvPr>
            <p:ph type="ctrTitle"/>
          </p:nvPr>
        </p:nvSpPr>
        <p:spPr>
          <a:xfrm>
            <a:off x="966188" y="2040268"/>
            <a:ext cx="2942002" cy="753053"/>
          </a:xfrm>
          <a:prstGeom prst="rect">
            <a:avLst/>
          </a:prstGeom>
        </p:spPr>
        <p:txBody>
          <a:bodyPr spcFirstLastPara="1" wrap="square" lIns="91504" tIns="91504" rIns="91504" bIns="91504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Gracias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16" name="Google Shape;1216;p54"/>
          <p:cNvSpPr txBox="1">
            <a:spLocks noGrp="1"/>
          </p:cNvSpPr>
          <p:nvPr>
            <p:ph type="subTitle" idx="1"/>
          </p:nvPr>
        </p:nvSpPr>
        <p:spPr>
          <a:xfrm>
            <a:off x="1174019" y="2689406"/>
            <a:ext cx="2734171" cy="605325"/>
          </a:xfrm>
          <a:prstGeom prst="rect">
            <a:avLst/>
          </a:prstGeom>
        </p:spPr>
        <p:txBody>
          <a:bodyPr spcFirstLastPara="1" wrap="square" lIns="91504" tIns="91504" rIns="91504" bIns="91504" anchor="b" anchorCtr="0">
            <a:noAutofit/>
          </a:bodyPr>
          <a:lstStyle/>
          <a:p>
            <a:pPr marL="0" indent="0"/>
            <a:r>
              <a:rPr lang="en" sz="2402" dirty="0">
                <a:solidFill>
                  <a:schemeClr val="bg1"/>
                </a:solidFill>
              </a:rPr>
              <a:t>gob.pe/mef</a:t>
            </a:r>
            <a:endParaRPr sz="2402" dirty="0">
              <a:solidFill>
                <a:schemeClr val="bg1"/>
              </a:solidFill>
            </a:endParaRPr>
          </a:p>
        </p:txBody>
      </p:sp>
      <p:pic>
        <p:nvPicPr>
          <p:cNvPr id="1217" name="Google Shape;121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18" y="-111448"/>
            <a:ext cx="9164987" cy="966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45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>
            <a:spLocks noGrp="1"/>
          </p:cNvSpPr>
          <p:nvPr>
            <p:ph type="title"/>
          </p:nvPr>
        </p:nvSpPr>
        <p:spPr>
          <a:xfrm>
            <a:off x="888471" y="1642348"/>
            <a:ext cx="4114453" cy="1863416"/>
          </a:xfrm>
          <a:prstGeom prst="rect">
            <a:avLst/>
          </a:prstGeom>
        </p:spPr>
        <p:txBody>
          <a:bodyPr spcFirstLastPara="1" wrap="square" lIns="91504" tIns="91504" rIns="91504" bIns="91504" anchor="ctr" anchorCtr="0">
            <a:noAutofit/>
          </a:bodyPr>
          <a:lstStyle/>
          <a:p>
            <a:r>
              <a:rPr lang="es-PE" sz="3600" dirty="0">
                <a:solidFill>
                  <a:schemeClr val="tx1"/>
                </a:solidFill>
                <a:latin typeface="Nunito ExtraBold"/>
                <a:sym typeface="Rubik"/>
              </a:rPr>
              <a:t>Motivación</a:t>
            </a:r>
          </a:p>
        </p:txBody>
      </p:sp>
    </p:spTree>
    <p:extLst>
      <p:ext uri="{BB962C8B-B14F-4D97-AF65-F5344CB8AC3E}">
        <p14:creationId xmlns:p14="http://schemas.microsoft.com/office/powerpoint/2010/main" val="41971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116A4E-6935-F73C-AF32-00AEC219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399984A5-9181-2675-B9F8-4CA14067034A}"/>
              </a:ext>
            </a:extLst>
          </p:cNvPr>
          <p:cNvSpPr txBox="1">
            <a:spLocks/>
          </p:cNvSpPr>
          <p:nvPr/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6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954994-F99A-0DDE-D644-DFEC3925B2F4}"/>
              </a:ext>
            </a:extLst>
          </p:cNvPr>
          <p:cNvSpPr txBox="1"/>
          <p:nvPr/>
        </p:nvSpPr>
        <p:spPr>
          <a:xfrm>
            <a:off x="1060" y="4784273"/>
            <a:ext cx="91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</a:t>
            </a:r>
            <a:r>
              <a:rPr kumimoji="0" lang="es-MX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población objetivo considera aproximadamente a 35,1 millones de personas, que incluye niños (de 0 a 11 años) y adultos (de 12 a mayores de 80 años). 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Actualizado al 10 de octubre.</a:t>
            </a:r>
          </a:p>
          <a:p>
            <a:pPr marL="0" marR="0" lvl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Minsa. </a:t>
            </a:r>
            <a:r>
              <a:rPr kumimoji="0" lang="es-P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Sinadef</a:t>
            </a:r>
            <a:endParaRPr kumimoji="0" lang="es-P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9B28D0DA-516B-4CD4-741A-73281EB683EB}"/>
              </a:ext>
            </a:extLst>
          </p:cNvPr>
          <p:cNvSpPr txBox="1">
            <a:spLocks/>
          </p:cNvSpPr>
          <p:nvPr/>
        </p:nvSpPr>
        <p:spPr>
          <a:xfrm>
            <a:off x="0" y="108674"/>
            <a:ext cx="9151938" cy="51874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es-ES"/>
            </a:defPPr>
            <a:lvl1pPr mar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avances significativos en el proceso de vacunación han sido clave para controlar la pandemia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E260B1-9554-745E-43B8-DFCB1C9EB07C}"/>
              </a:ext>
            </a:extLst>
          </p:cNvPr>
          <p:cNvSpPr txBox="1"/>
          <p:nvPr/>
        </p:nvSpPr>
        <p:spPr>
          <a:xfrm>
            <a:off x="91212" y="926150"/>
            <a:ext cx="457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Perú: avance de la vacunación</a:t>
            </a: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(Porcentaje de la población)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F13782-9E9F-9B9A-8155-CB5274EAB4BD}"/>
              </a:ext>
            </a:extLst>
          </p:cNvPr>
          <p:cNvSpPr txBox="1"/>
          <p:nvPr/>
        </p:nvSpPr>
        <p:spPr>
          <a:xfrm>
            <a:off x="4930781" y="926150"/>
            <a:ext cx="392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Perú: nuevos casos por COVID-19 y nuevos fallecidos</a:t>
            </a: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(Promedio móvil 7 días)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DBDDA4-81D5-8A2F-70CA-DD4FA44F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75" y="1764488"/>
            <a:ext cx="4323819" cy="25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D0ED89-0810-628E-F497-B3D5DCB4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5" y="1592978"/>
            <a:ext cx="4101084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ítulo 2">
            <a:extLst>
              <a:ext uri="{FF2B5EF4-FFF2-40B4-BE49-F238E27FC236}">
                <a16:creationId xmlns:a16="http://schemas.microsoft.com/office/drawing/2014/main" id="{55E189AA-E774-B105-C5DF-CD57B7BA0A8F}"/>
              </a:ext>
            </a:extLst>
          </p:cNvPr>
          <p:cNvSpPr txBox="1">
            <a:spLocks/>
          </p:cNvSpPr>
          <p:nvPr/>
        </p:nvSpPr>
        <p:spPr>
          <a:xfrm>
            <a:off x="15241" y="37405"/>
            <a:ext cx="9151938" cy="47433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indicadores adelantados de actividad económica se están recuperando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54F1C7E-7D65-0948-F425-424AB8E5C9CC}"/>
              </a:ext>
            </a:extLst>
          </p:cNvPr>
          <p:cNvSpPr txBox="1"/>
          <p:nvPr/>
        </p:nvSpPr>
        <p:spPr>
          <a:xfrm>
            <a:off x="5217599" y="1052561"/>
            <a:ext cx="360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Sunat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ventas por comprobantes de pago electrónicos (CPE)</a:t>
            </a:r>
            <a:endParaRPr kumimoji="0" lang="es-PE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real anual)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8BEC574-5923-1F67-5F87-4556FC427A0D}"/>
              </a:ext>
            </a:extLst>
          </p:cNvPr>
          <p:cNvSpPr txBox="1"/>
          <p:nvPr/>
        </p:nvSpPr>
        <p:spPr>
          <a:xfrm>
            <a:off x="782334" y="1003962"/>
            <a:ext cx="3343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Producción de electricidad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real anual)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2E4365D-18F0-8D4E-55F2-3911DB220EDA}"/>
              </a:ext>
            </a:extLst>
          </p:cNvPr>
          <p:cNvSpPr txBox="1"/>
          <p:nvPr/>
        </p:nvSpPr>
        <p:spPr>
          <a:xfrm>
            <a:off x="0" y="4910775"/>
            <a:ext cx="85393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COES, Tablero de </a:t>
            </a:r>
            <a:r>
              <a:rPr kumimoji="0" lang="es-P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Sunat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AA22F47-8B65-5636-882B-747E9C820E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9013" y="1800225"/>
            <a:ext cx="4098925" cy="2554288"/>
            <a:chOff x="3023" y="1134"/>
            <a:chExt cx="2582" cy="160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4572896D-C67F-0869-5FBD-7F7474256D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23" y="1134"/>
              <a:ext cx="2582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BB365F-3763-D16F-8571-F13B95FE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2432"/>
              <a:ext cx="72" cy="1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F13AC9D-5E96-3EE4-5436-052F76B7B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429"/>
              <a:ext cx="72" cy="1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745DEA-8975-66AE-2D77-790F1F0A2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2445"/>
              <a:ext cx="72" cy="1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C874820D-4F13-9BDB-C02E-160E3ABE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" y="2315"/>
              <a:ext cx="72" cy="2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CA78710-4F34-4282-B665-1CA6DA9CB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265"/>
              <a:ext cx="1883" cy="1300"/>
            </a:xfrm>
            <a:custGeom>
              <a:avLst/>
              <a:gdLst>
                <a:gd name="T0" fmla="*/ 72 w 1883"/>
                <a:gd name="T1" fmla="*/ 1161 h 1300"/>
                <a:gd name="T2" fmla="*/ 0 w 1883"/>
                <a:gd name="T3" fmla="*/ 1300 h 1300"/>
                <a:gd name="T4" fmla="*/ 114 w 1883"/>
                <a:gd name="T5" fmla="*/ 1259 h 1300"/>
                <a:gd name="T6" fmla="*/ 186 w 1883"/>
                <a:gd name="T7" fmla="*/ 1300 h 1300"/>
                <a:gd name="T8" fmla="*/ 114 w 1883"/>
                <a:gd name="T9" fmla="*/ 1259 h 1300"/>
                <a:gd name="T10" fmla="*/ 299 w 1883"/>
                <a:gd name="T11" fmla="*/ 780 h 1300"/>
                <a:gd name="T12" fmla="*/ 227 w 1883"/>
                <a:gd name="T13" fmla="*/ 1300 h 1300"/>
                <a:gd name="T14" fmla="*/ 340 w 1883"/>
                <a:gd name="T15" fmla="*/ 0 h 1300"/>
                <a:gd name="T16" fmla="*/ 412 w 1883"/>
                <a:gd name="T17" fmla="*/ 1300 h 1300"/>
                <a:gd name="T18" fmla="*/ 340 w 1883"/>
                <a:gd name="T19" fmla="*/ 0 h 1300"/>
                <a:gd name="T20" fmla="*/ 526 w 1883"/>
                <a:gd name="T21" fmla="*/ 155 h 1300"/>
                <a:gd name="T22" fmla="*/ 454 w 1883"/>
                <a:gd name="T23" fmla="*/ 1300 h 1300"/>
                <a:gd name="T24" fmla="*/ 567 w 1883"/>
                <a:gd name="T25" fmla="*/ 730 h 1300"/>
                <a:gd name="T26" fmla="*/ 639 w 1883"/>
                <a:gd name="T27" fmla="*/ 1300 h 1300"/>
                <a:gd name="T28" fmla="*/ 567 w 1883"/>
                <a:gd name="T29" fmla="*/ 730 h 1300"/>
                <a:gd name="T30" fmla="*/ 751 w 1883"/>
                <a:gd name="T31" fmla="*/ 976 h 1300"/>
                <a:gd name="T32" fmla="*/ 679 w 1883"/>
                <a:gd name="T33" fmla="*/ 1300 h 1300"/>
                <a:gd name="T34" fmla="*/ 793 w 1883"/>
                <a:gd name="T35" fmla="*/ 1019 h 1300"/>
                <a:gd name="T36" fmla="*/ 865 w 1883"/>
                <a:gd name="T37" fmla="*/ 1300 h 1300"/>
                <a:gd name="T38" fmla="*/ 793 w 1883"/>
                <a:gd name="T39" fmla="*/ 1019 h 1300"/>
                <a:gd name="T40" fmla="*/ 978 w 1883"/>
                <a:gd name="T41" fmla="*/ 1035 h 1300"/>
                <a:gd name="T42" fmla="*/ 906 w 1883"/>
                <a:gd name="T43" fmla="*/ 1300 h 1300"/>
                <a:gd name="T44" fmla="*/ 1019 w 1883"/>
                <a:gd name="T45" fmla="*/ 1136 h 1300"/>
                <a:gd name="T46" fmla="*/ 1091 w 1883"/>
                <a:gd name="T47" fmla="*/ 1300 h 1300"/>
                <a:gd name="T48" fmla="*/ 1019 w 1883"/>
                <a:gd name="T49" fmla="*/ 1136 h 1300"/>
                <a:gd name="T50" fmla="*/ 1205 w 1883"/>
                <a:gd name="T51" fmla="*/ 1056 h 1300"/>
                <a:gd name="T52" fmla="*/ 1133 w 1883"/>
                <a:gd name="T53" fmla="*/ 1300 h 1300"/>
                <a:gd name="T54" fmla="*/ 1246 w 1883"/>
                <a:gd name="T55" fmla="*/ 1160 h 1300"/>
                <a:gd name="T56" fmla="*/ 1318 w 1883"/>
                <a:gd name="T57" fmla="*/ 1300 h 1300"/>
                <a:gd name="T58" fmla="*/ 1246 w 1883"/>
                <a:gd name="T59" fmla="*/ 1160 h 1300"/>
                <a:gd name="T60" fmla="*/ 1431 w 1883"/>
                <a:gd name="T61" fmla="*/ 1168 h 1300"/>
                <a:gd name="T62" fmla="*/ 1359 w 1883"/>
                <a:gd name="T63" fmla="*/ 1300 h 1300"/>
                <a:gd name="T64" fmla="*/ 1471 w 1883"/>
                <a:gd name="T65" fmla="*/ 1077 h 1300"/>
                <a:gd name="T66" fmla="*/ 1543 w 1883"/>
                <a:gd name="T67" fmla="*/ 1300 h 1300"/>
                <a:gd name="T68" fmla="*/ 1471 w 1883"/>
                <a:gd name="T69" fmla="*/ 1077 h 1300"/>
                <a:gd name="T70" fmla="*/ 1657 w 1883"/>
                <a:gd name="T71" fmla="*/ 1130 h 1300"/>
                <a:gd name="T72" fmla="*/ 1585 w 1883"/>
                <a:gd name="T73" fmla="*/ 1300 h 1300"/>
                <a:gd name="T74" fmla="*/ 1811 w 1883"/>
                <a:gd name="T75" fmla="*/ 1178 h 1300"/>
                <a:gd name="T76" fmla="*/ 1883 w 1883"/>
                <a:gd name="T77" fmla="*/ 1300 h 1300"/>
                <a:gd name="T78" fmla="*/ 1811 w 1883"/>
                <a:gd name="T79" fmla="*/ 1178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3" h="1300">
                  <a:moveTo>
                    <a:pt x="0" y="1161"/>
                  </a:moveTo>
                  <a:lnTo>
                    <a:pt x="72" y="1161"/>
                  </a:lnTo>
                  <a:lnTo>
                    <a:pt x="72" y="1300"/>
                  </a:lnTo>
                  <a:lnTo>
                    <a:pt x="0" y="1300"/>
                  </a:lnTo>
                  <a:lnTo>
                    <a:pt x="0" y="1161"/>
                  </a:lnTo>
                  <a:close/>
                  <a:moveTo>
                    <a:pt x="114" y="1259"/>
                  </a:moveTo>
                  <a:lnTo>
                    <a:pt x="186" y="1259"/>
                  </a:lnTo>
                  <a:lnTo>
                    <a:pt x="186" y="1300"/>
                  </a:lnTo>
                  <a:lnTo>
                    <a:pt x="114" y="1300"/>
                  </a:lnTo>
                  <a:lnTo>
                    <a:pt x="114" y="1259"/>
                  </a:lnTo>
                  <a:close/>
                  <a:moveTo>
                    <a:pt x="227" y="780"/>
                  </a:moveTo>
                  <a:lnTo>
                    <a:pt x="299" y="780"/>
                  </a:lnTo>
                  <a:lnTo>
                    <a:pt x="299" y="1300"/>
                  </a:lnTo>
                  <a:lnTo>
                    <a:pt x="227" y="1300"/>
                  </a:lnTo>
                  <a:lnTo>
                    <a:pt x="227" y="780"/>
                  </a:lnTo>
                  <a:close/>
                  <a:moveTo>
                    <a:pt x="340" y="0"/>
                  </a:moveTo>
                  <a:lnTo>
                    <a:pt x="412" y="0"/>
                  </a:lnTo>
                  <a:lnTo>
                    <a:pt x="412" y="1300"/>
                  </a:lnTo>
                  <a:lnTo>
                    <a:pt x="340" y="1300"/>
                  </a:lnTo>
                  <a:lnTo>
                    <a:pt x="340" y="0"/>
                  </a:lnTo>
                  <a:close/>
                  <a:moveTo>
                    <a:pt x="454" y="155"/>
                  </a:moveTo>
                  <a:lnTo>
                    <a:pt x="526" y="155"/>
                  </a:lnTo>
                  <a:lnTo>
                    <a:pt x="526" y="1300"/>
                  </a:lnTo>
                  <a:lnTo>
                    <a:pt x="454" y="1300"/>
                  </a:lnTo>
                  <a:lnTo>
                    <a:pt x="454" y="155"/>
                  </a:lnTo>
                  <a:close/>
                  <a:moveTo>
                    <a:pt x="567" y="730"/>
                  </a:moveTo>
                  <a:lnTo>
                    <a:pt x="639" y="730"/>
                  </a:lnTo>
                  <a:lnTo>
                    <a:pt x="639" y="1300"/>
                  </a:lnTo>
                  <a:lnTo>
                    <a:pt x="567" y="1300"/>
                  </a:lnTo>
                  <a:lnTo>
                    <a:pt x="567" y="730"/>
                  </a:lnTo>
                  <a:close/>
                  <a:moveTo>
                    <a:pt x="679" y="976"/>
                  </a:moveTo>
                  <a:lnTo>
                    <a:pt x="751" y="976"/>
                  </a:lnTo>
                  <a:lnTo>
                    <a:pt x="751" y="1300"/>
                  </a:lnTo>
                  <a:lnTo>
                    <a:pt x="679" y="1300"/>
                  </a:lnTo>
                  <a:lnTo>
                    <a:pt x="679" y="976"/>
                  </a:lnTo>
                  <a:close/>
                  <a:moveTo>
                    <a:pt x="793" y="1019"/>
                  </a:moveTo>
                  <a:lnTo>
                    <a:pt x="865" y="1019"/>
                  </a:lnTo>
                  <a:lnTo>
                    <a:pt x="865" y="1300"/>
                  </a:lnTo>
                  <a:lnTo>
                    <a:pt x="793" y="1300"/>
                  </a:lnTo>
                  <a:lnTo>
                    <a:pt x="793" y="1019"/>
                  </a:lnTo>
                  <a:close/>
                  <a:moveTo>
                    <a:pt x="906" y="1035"/>
                  </a:moveTo>
                  <a:lnTo>
                    <a:pt x="978" y="1035"/>
                  </a:lnTo>
                  <a:lnTo>
                    <a:pt x="978" y="1300"/>
                  </a:lnTo>
                  <a:lnTo>
                    <a:pt x="906" y="1300"/>
                  </a:lnTo>
                  <a:lnTo>
                    <a:pt x="906" y="1035"/>
                  </a:lnTo>
                  <a:close/>
                  <a:moveTo>
                    <a:pt x="1019" y="1136"/>
                  </a:moveTo>
                  <a:lnTo>
                    <a:pt x="1091" y="1136"/>
                  </a:lnTo>
                  <a:lnTo>
                    <a:pt x="1091" y="1300"/>
                  </a:lnTo>
                  <a:lnTo>
                    <a:pt x="1019" y="1300"/>
                  </a:lnTo>
                  <a:lnTo>
                    <a:pt x="1019" y="1136"/>
                  </a:lnTo>
                  <a:close/>
                  <a:moveTo>
                    <a:pt x="1133" y="1056"/>
                  </a:moveTo>
                  <a:lnTo>
                    <a:pt x="1205" y="1056"/>
                  </a:lnTo>
                  <a:lnTo>
                    <a:pt x="1205" y="1300"/>
                  </a:lnTo>
                  <a:lnTo>
                    <a:pt x="1133" y="1300"/>
                  </a:lnTo>
                  <a:lnTo>
                    <a:pt x="1133" y="1056"/>
                  </a:lnTo>
                  <a:close/>
                  <a:moveTo>
                    <a:pt x="1246" y="1160"/>
                  </a:moveTo>
                  <a:lnTo>
                    <a:pt x="1318" y="1160"/>
                  </a:lnTo>
                  <a:lnTo>
                    <a:pt x="1318" y="1300"/>
                  </a:lnTo>
                  <a:lnTo>
                    <a:pt x="1246" y="1300"/>
                  </a:lnTo>
                  <a:lnTo>
                    <a:pt x="1246" y="1160"/>
                  </a:lnTo>
                  <a:close/>
                  <a:moveTo>
                    <a:pt x="1359" y="1168"/>
                  </a:moveTo>
                  <a:lnTo>
                    <a:pt x="1431" y="1168"/>
                  </a:lnTo>
                  <a:lnTo>
                    <a:pt x="1431" y="1300"/>
                  </a:lnTo>
                  <a:lnTo>
                    <a:pt x="1359" y="1300"/>
                  </a:lnTo>
                  <a:lnTo>
                    <a:pt x="1359" y="1168"/>
                  </a:lnTo>
                  <a:close/>
                  <a:moveTo>
                    <a:pt x="1471" y="1077"/>
                  </a:moveTo>
                  <a:lnTo>
                    <a:pt x="1543" y="1077"/>
                  </a:lnTo>
                  <a:lnTo>
                    <a:pt x="1543" y="1300"/>
                  </a:lnTo>
                  <a:lnTo>
                    <a:pt x="1471" y="1300"/>
                  </a:lnTo>
                  <a:lnTo>
                    <a:pt x="1471" y="1077"/>
                  </a:lnTo>
                  <a:close/>
                  <a:moveTo>
                    <a:pt x="1585" y="1130"/>
                  </a:moveTo>
                  <a:lnTo>
                    <a:pt x="1657" y="1130"/>
                  </a:lnTo>
                  <a:lnTo>
                    <a:pt x="1657" y="1300"/>
                  </a:lnTo>
                  <a:lnTo>
                    <a:pt x="1585" y="1300"/>
                  </a:lnTo>
                  <a:lnTo>
                    <a:pt x="1585" y="1130"/>
                  </a:lnTo>
                  <a:close/>
                  <a:moveTo>
                    <a:pt x="1811" y="1178"/>
                  </a:moveTo>
                  <a:lnTo>
                    <a:pt x="1883" y="1178"/>
                  </a:lnTo>
                  <a:lnTo>
                    <a:pt x="1883" y="1300"/>
                  </a:lnTo>
                  <a:lnTo>
                    <a:pt x="1811" y="1300"/>
                  </a:lnTo>
                  <a:lnTo>
                    <a:pt x="1811" y="117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ABD3D1A-935A-7A74-5664-7A7F61BA7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8" y="1194"/>
              <a:ext cx="0" cy="1371"/>
            </a:xfrm>
            <a:prstGeom prst="line">
              <a:avLst/>
            </a:pr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C1A505A-E755-20F8-75FA-0E23F32E1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4" y="1194"/>
              <a:ext cx="24" cy="1371"/>
            </a:xfrm>
            <a:custGeom>
              <a:avLst/>
              <a:gdLst>
                <a:gd name="T0" fmla="*/ 0 w 24"/>
                <a:gd name="T1" fmla="*/ 1371 h 1371"/>
                <a:gd name="T2" fmla="*/ 24 w 24"/>
                <a:gd name="T3" fmla="*/ 1371 h 1371"/>
                <a:gd name="T4" fmla="*/ 0 w 24"/>
                <a:gd name="T5" fmla="*/ 1176 h 1371"/>
                <a:gd name="T6" fmla="*/ 24 w 24"/>
                <a:gd name="T7" fmla="*/ 1176 h 1371"/>
                <a:gd name="T8" fmla="*/ 0 w 24"/>
                <a:gd name="T9" fmla="*/ 980 h 1371"/>
                <a:gd name="T10" fmla="*/ 24 w 24"/>
                <a:gd name="T11" fmla="*/ 980 h 1371"/>
                <a:gd name="T12" fmla="*/ 0 w 24"/>
                <a:gd name="T13" fmla="*/ 784 h 1371"/>
                <a:gd name="T14" fmla="*/ 24 w 24"/>
                <a:gd name="T15" fmla="*/ 784 h 1371"/>
                <a:gd name="T16" fmla="*/ 0 w 24"/>
                <a:gd name="T17" fmla="*/ 588 h 1371"/>
                <a:gd name="T18" fmla="*/ 24 w 24"/>
                <a:gd name="T19" fmla="*/ 588 h 1371"/>
                <a:gd name="T20" fmla="*/ 0 w 24"/>
                <a:gd name="T21" fmla="*/ 392 h 1371"/>
                <a:gd name="T22" fmla="*/ 24 w 24"/>
                <a:gd name="T23" fmla="*/ 392 h 1371"/>
                <a:gd name="T24" fmla="*/ 0 w 24"/>
                <a:gd name="T25" fmla="*/ 196 h 1371"/>
                <a:gd name="T26" fmla="*/ 24 w 24"/>
                <a:gd name="T27" fmla="*/ 196 h 1371"/>
                <a:gd name="T28" fmla="*/ 0 w 24"/>
                <a:gd name="T29" fmla="*/ 0 h 1371"/>
                <a:gd name="T30" fmla="*/ 24 w 24"/>
                <a:gd name="T31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71">
                  <a:moveTo>
                    <a:pt x="0" y="1371"/>
                  </a:moveTo>
                  <a:lnTo>
                    <a:pt x="24" y="1371"/>
                  </a:lnTo>
                  <a:moveTo>
                    <a:pt x="0" y="1176"/>
                  </a:moveTo>
                  <a:lnTo>
                    <a:pt x="24" y="1176"/>
                  </a:lnTo>
                  <a:moveTo>
                    <a:pt x="0" y="980"/>
                  </a:moveTo>
                  <a:lnTo>
                    <a:pt x="24" y="980"/>
                  </a:lnTo>
                  <a:moveTo>
                    <a:pt x="0" y="784"/>
                  </a:moveTo>
                  <a:lnTo>
                    <a:pt x="24" y="784"/>
                  </a:lnTo>
                  <a:moveTo>
                    <a:pt x="0" y="588"/>
                  </a:moveTo>
                  <a:lnTo>
                    <a:pt x="24" y="588"/>
                  </a:lnTo>
                  <a:moveTo>
                    <a:pt x="0" y="392"/>
                  </a:moveTo>
                  <a:lnTo>
                    <a:pt x="24" y="392"/>
                  </a:lnTo>
                  <a:moveTo>
                    <a:pt x="0" y="196"/>
                  </a:moveTo>
                  <a:lnTo>
                    <a:pt x="24" y="196"/>
                  </a:lnTo>
                  <a:moveTo>
                    <a:pt x="0" y="0"/>
                  </a:moveTo>
                  <a:lnTo>
                    <a:pt x="24" y="0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96A9E7C3-3AC1-279B-3B2F-4F054F0A7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2565"/>
              <a:ext cx="2263" cy="0"/>
            </a:xfrm>
            <a:prstGeom prst="line">
              <a:avLst/>
            </a:pr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1FDE574-13A0-4CFD-D0BA-9905D8F1F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" y="2565"/>
              <a:ext cx="2263" cy="24"/>
            </a:xfrm>
            <a:custGeom>
              <a:avLst/>
              <a:gdLst>
                <a:gd name="T0" fmla="*/ 0 w 2263"/>
                <a:gd name="T1" fmla="*/ 0 h 24"/>
                <a:gd name="T2" fmla="*/ 0 w 2263"/>
                <a:gd name="T3" fmla="*/ 24 h 24"/>
                <a:gd name="T4" fmla="*/ 566 w 2263"/>
                <a:gd name="T5" fmla="*/ 0 h 24"/>
                <a:gd name="T6" fmla="*/ 566 w 2263"/>
                <a:gd name="T7" fmla="*/ 24 h 24"/>
                <a:gd name="T8" fmla="*/ 1131 w 2263"/>
                <a:gd name="T9" fmla="*/ 0 h 24"/>
                <a:gd name="T10" fmla="*/ 1131 w 2263"/>
                <a:gd name="T11" fmla="*/ 24 h 24"/>
                <a:gd name="T12" fmla="*/ 1698 w 2263"/>
                <a:gd name="T13" fmla="*/ 0 h 24"/>
                <a:gd name="T14" fmla="*/ 1698 w 2263"/>
                <a:gd name="T15" fmla="*/ 24 h 24"/>
                <a:gd name="T16" fmla="*/ 2263 w 2263"/>
                <a:gd name="T17" fmla="*/ 0 h 24"/>
                <a:gd name="T18" fmla="*/ 2263 w 2263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3" h="24">
                  <a:moveTo>
                    <a:pt x="0" y="0"/>
                  </a:moveTo>
                  <a:lnTo>
                    <a:pt x="0" y="24"/>
                  </a:lnTo>
                  <a:moveTo>
                    <a:pt x="566" y="0"/>
                  </a:moveTo>
                  <a:lnTo>
                    <a:pt x="566" y="24"/>
                  </a:lnTo>
                  <a:moveTo>
                    <a:pt x="1131" y="0"/>
                  </a:moveTo>
                  <a:lnTo>
                    <a:pt x="1131" y="24"/>
                  </a:lnTo>
                  <a:moveTo>
                    <a:pt x="1698" y="0"/>
                  </a:moveTo>
                  <a:lnTo>
                    <a:pt x="1698" y="24"/>
                  </a:lnTo>
                  <a:moveTo>
                    <a:pt x="2263" y="0"/>
                  </a:moveTo>
                  <a:lnTo>
                    <a:pt x="2263" y="24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5C36816B-3A7C-476A-B993-67E76BE2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" y="2187"/>
              <a:ext cx="1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25,5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40ED967E-6558-D5DC-27B3-BA2661AA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51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AE79BA54-F107-9E9C-CFF6-797031E6B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2323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68F22344-9697-22A9-D249-8F2535D50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2127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7A03336C-48B0-5835-B175-3F8A0F58C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931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BA759E0-FE07-840D-EA31-30D09992E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73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78BC8D07-5DA9-7DAC-C432-014EA596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539"/>
              <a:ext cx="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24B50431-4BF5-01FE-E998-CC2E2B092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343"/>
              <a:ext cx="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8736D341-63B4-4F40-E772-5F7270BE5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147"/>
              <a:ext cx="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140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BF6F594-C496-57CB-9AD1-098662B87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614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Ene-21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FD0B40C8-B244-CBF2-6ECC-25129E7D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614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Jun-21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6D60E9FC-298D-6461-01CB-A843F4107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614"/>
              <a:ext cx="2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Nov-21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1C403BEB-9EDB-00E3-61BD-6D9973BA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" y="2614"/>
              <a:ext cx="2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Abr-22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D069751E-03B8-94E9-8801-5A752A131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" y="2616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Ago-22</a:t>
              </a:r>
              <a:endParaRPr kumimoji="0" lang="es-P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82222A4-5209-DA9D-75A5-8301E3012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8138" y="1635125"/>
            <a:ext cx="4097337" cy="2668588"/>
            <a:chOff x="213" y="1030"/>
            <a:chExt cx="2581" cy="168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535A056E-FB8E-65C7-D828-3A0FAB2491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3" y="1030"/>
              <a:ext cx="2581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6B4E4045-CD2E-AC1A-4328-2927ABF9C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" y="1030"/>
              <a:ext cx="2581" cy="16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FA9FB8E5-FA59-0820-653B-377B5525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2245"/>
              <a:ext cx="70" cy="7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A4EB4614-1061-B4F4-6A29-CB5CD7B70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2193"/>
              <a:ext cx="69" cy="1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65084CF5-5607-2364-92CA-B310D913C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243"/>
              <a:ext cx="69" cy="7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32F6838A-69B2-0516-E6D5-CCE67E2EE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199"/>
              <a:ext cx="70" cy="1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E24A2E99-AD70-81BD-7CB0-0BA39359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" y="1329"/>
              <a:ext cx="1733" cy="1116"/>
            </a:xfrm>
            <a:custGeom>
              <a:avLst/>
              <a:gdLst>
                <a:gd name="T0" fmla="*/ 69 w 1733"/>
                <a:gd name="T1" fmla="*/ 1012 h 1116"/>
                <a:gd name="T2" fmla="*/ 0 w 1733"/>
                <a:gd name="T3" fmla="*/ 988 h 1116"/>
                <a:gd name="T4" fmla="*/ 104 w 1733"/>
                <a:gd name="T5" fmla="*/ 1116 h 1116"/>
                <a:gd name="T6" fmla="*/ 173 w 1733"/>
                <a:gd name="T7" fmla="*/ 988 h 1116"/>
                <a:gd name="T8" fmla="*/ 104 w 1733"/>
                <a:gd name="T9" fmla="*/ 1116 h 1116"/>
                <a:gd name="T10" fmla="*/ 277 w 1733"/>
                <a:gd name="T11" fmla="*/ 625 h 1116"/>
                <a:gd name="T12" fmla="*/ 207 w 1733"/>
                <a:gd name="T13" fmla="*/ 988 h 1116"/>
                <a:gd name="T14" fmla="*/ 312 w 1733"/>
                <a:gd name="T15" fmla="*/ 0 h 1116"/>
                <a:gd name="T16" fmla="*/ 381 w 1733"/>
                <a:gd name="T17" fmla="*/ 988 h 1116"/>
                <a:gd name="T18" fmla="*/ 312 w 1733"/>
                <a:gd name="T19" fmla="*/ 0 h 1116"/>
                <a:gd name="T20" fmla="*/ 485 w 1733"/>
                <a:gd name="T21" fmla="*/ 167 h 1116"/>
                <a:gd name="T22" fmla="*/ 416 w 1733"/>
                <a:gd name="T23" fmla="*/ 988 h 1116"/>
                <a:gd name="T24" fmla="*/ 520 w 1733"/>
                <a:gd name="T25" fmla="*/ 564 h 1116"/>
                <a:gd name="T26" fmla="*/ 589 w 1733"/>
                <a:gd name="T27" fmla="*/ 988 h 1116"/>
                <a:gd name="T28" fmla="*/ 520 w 1733"/>
                <a:gd name="T29" fmla="*/ 564 h 1116"/>
                <a:gd name="T30" fmla="*/ 694 w 1733"/>
                <a:gd name="T31" fmla="*/ 793 h 1116"/>
                <a:gd name="T32" fmla="*/ 624 w 1733"/>
                <a:gd name="T33" fmla="*/ 988 h 1116"/>
                <a:gd name="T34" fmla="*/ 728 w 1733"/>
                <a:gd name="T35" fmla="*/ 826 h 1116"/>
                <a:gd name="T36" fmla="*/ 798 w 1733"/>
                <a:gd name="T37" fmla="*/ 988 h 1116"/>
                <a:gd name="T38" fmla="*/ 728 w 1733"/>
                <a:gd name="T39" fmla="*/ 826 h 1116"/>
                <a:gd name="T40" fmla="*/ 901 w 1733"/>
                <a:gd name="T41" fmla="*/ 828 h 1116"/>
                <a:gd name="T42" fmla="*/ 832 w 1733"/>
                <a:gd name="T43" fmla="*/ 988 h 1116"/>
                <a:gd name="T44" fmla="*/ 936 w 1733"/>
                <a:gd name="T45" fmla="*/ 903 h 1116"/>
                <a:gd name="T46" fmla="*/ 1005 w 1733"/>
                <a:gd name="T47" fmla="*/ 988 h 1116"/>
                <a:gd name="T48" fmla="*/ 936 w 1733"/>
                <a:gd name="T49" fmla="*/ 903 h 1116"/>
                <a:gd name="T50" fmla="*/ 1110 w 1733"/>
                <a:gd name="T51" fmla="*/ 909 h 1116"/>
                <a:gd name="T52" fmla="*/ 1040 w 1733"/>
                <a:gd name="T53" fmla="*/ 988 h 1116"/>
                <a:gd name="T54" fmla="*/ 1144 w 1733"/>
                <a:gd name="T55" fmla="*/ 929 h 1116"/>
                <a:gd name="T56" fmla="*/ 1214 w 1733"/>
                <a:gd name="T57" fmla="*/ 988 h 1116"/>
                <a:gd name="T58" fmla="*/ 1144 w 1733"/>
                <a:gd name="T59" fmla="*/ 929 h 1116"/>
                <a:gd name="T60" fmla="*/ 1317 w 1733"/>
                <a:gd name="T61" fmla="*/ 907 h 1116"/>
                <a:gd name="T62" fmla="*/ 1248 w 1733"/>
                <a:gd name="T63" fmla="*/ 988 h 1116"/>
                <a:gd name="T64" fmla="*/ 1352 w 1733"/>
                <a:gd name="T65" fmla="*/ 880 h 1116"/>
                <a:gd name="T66" fmla="*/ 1421 w 1733"/>
                <a:gd name="T67" fmla="*/ 988 h 1116"/>
                <a:gd name="T68" fmla="*/ 1352 w 1733"/>
                <a:gd name="T69" fmla="*/ 880 h 1116"/>
                <a:gd name="T70" fmla="*/ 1526 w 1733"/>
                <a:gd name="T71" fmla="*/ 924 h 1116"/>
                <a:gd name="T72" fmla="*/ 1457 w 1733"/>
                <a:gd name="T73" fmla="*/ 988 h 1116"/>
                <a:gd name="T74" fmla="*/ 1561 w 1733"/>
                <a:gd name="T75" fmla="*/ 923 h 1116"/>
                <a:gd name="T76" fmla="*/ 1630 w 1733"/>
                <a:gd name="T77" fmla="*/ 988 h 1116"/>
                <a:gd name="T78" fmla="*/ 1561 w 1733"/>
                <a:gd name="T79" fmla="*/ 923 h 1116"/>
                <a:gd name="T80" fmla="*/ 1733 w 1733"/>
                <a:gd name="T81" fmla="*/ 943 h 1116"/>
                <a:gd name="T82" fmla="*/ 1664 w 1733"/>
                <a:gd name="T83" fmla="*/ 98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3" h="1116">
                  <a:moveTo>
                    <a:pt x="0" y="1012"/>
                  </a:moveTo>
                  <a:lnTo>
                    <a:pt x="69" y="1012"/>
                  </a:lnTo>
                  <a:lnTo>
                    <a:pt x="69" y="988"/>
                  </a:lnTo>
                  <a:lnTo>
                    <a:pt x="0" y="988"/>
                  </a:lnTo>
                  <a:lnTo>
                    <a:pt x="0" y="1012"/>
                  </a:lnTo>
                  <a:close/>
                  <a:moveTo>
                    <a:pt x="104" y="1116"/>
                  </a:moveTo>
                  <a:lnTo>
                    <a:pt x="173" y="1116"/>
                  </a:lnTo>
                  <a:lnTo>
                    <a:pt x="173" y="988"/>
                  </a:lnTo>
                  <a:lnTo>
                    <a:pt x="104" y="988"/>
                  </a:lnTo>
                  <a:lnTo>
                    <a:pt x="104" y="1116"/>
                  </a:lnTo>
                  <a:close/>
                  <a:moveTo>
                    <a:pt x="207" y="625"/>
                  </a:moveTo>
                  <a:lnTo>
                    <a:pt x="277" y="625"/>
                  </a:lnTo>
                  <a:lnTo>
                    <a:pt x="277" y="988"/>
                  </a:lnTo>
                  <a:lnTo>
                    <a:pt x="207" y="988"/>
                  </a:lnTo>
                  <a:lnTo>
                    <a:pt x="207" y="625"/>
                  </a:lnTo>
                  <a:close/>
                  <a:moveTo>
                    <a:pt x="312" y="0"/>
                  </a:moveTo>
                  <a:lnTo>
                    <a:pt x="381" y="0"/>
                  </a:lnTo>
                  <a:lnTo>
                    <a:pt x="381" y="988"/>
                  </a:lnTo>
                  <a:lnTo>
                    <a:pt x="312" y="988"/>
                  </a:lnTo>
                  <a:lnTo>
                    <a:pt x="312" y="0"/>
                  </a:lnTo>
                  <a:close/>
                  <a:moveTo>
                    <a:pt x="416" y="167"/>
                  </a:moveTo>
                  <a:lnTo>
                    <a:pt x="485" y="167"/>
                  </a:lnTo>
                  <a:lnTo>
                    <a:pt x="485" y="988"/>
                  </a:lnTo>
                  <a:lnTo>
                    <a:pt x="416" y="988"/>
                  </a:lnTo>
                  <a:lnTo>
                    <a:pt x="416" y="167"/>
                  </a:lnTo>
                  <a:close/>
                  <a:moveTo>
                    <a:pt x="520" y="564"/>
                  </a:moveTo>
                  <a:lnTo>
                    <a:pt x="589" y="564"/>
                  </a:lnTo>
                  <a:lnTo>
                    <a:pt x="589" y="988"/>
                  </a:lnTo>
                  <a:lnTo>
                    <a:pt x="520" y="988"/>
                  </a:lnTo>
                  <a:lnTo>
                    <a:pt x="520" y="564"/>
                  </a:lnTo>
                  <a:close/>
                  <a:moveTo>
                    <a:pt x="624" y="793"/>
                  </a:moveTo>
                  <a:lnTo>
                    <a:pt x="694" y="793"/>
                  </a:lnTo>
                  <a:lnTo>
                    <a:pt x="694" y="988"/>
                  </a:lnTo>
                  <a:lnTo>
                    <a:pt x="624" y="988"/>
                  </a:lnTo>
                  <a:lnTo>
                    <a:pt x="624" y="793"/>
                  </a:lnTo>
                  <a:close/>
                  <a:moveTo>
                    <a:pt x="728" y="826"/>
                  </a:moveTo>
                  <a:lnTo>
                    <a:pt x="798" y="826"/>
                  </a:lnTo>
                  <a:lnTo>
                    <a:pt x="798" y="988"/>
                  </a:lnTo>
                  <a:lnTo>
                    <a:pt x="728" y="988"/>
                  </a:lnTo>
                  <a:lnTo>
                    <a:pt x="728" y="826"/>
                  </a:lnTo>
                  <a:close/>
                  <a:moveTo>
                    <a:pt x="832" y="828"/>
                  </a:moveTo>
                  <a:lnTo>
                    <a:pt x="901" y="828"/>
                  </a:lnTo>
                  <a:lnTo>
                    <a:pt x="901" y="988"/>
                  </a:lnTo>
                  <a:lnTo>
                    <a:pt x="832" y="988"/>
                  </a:lnTo>
                  <a:lnTo>
                    <a:pt x="832" y="828"/>
                  </a:lnTo>
                  <a:close/>
                  <a:moveTo>
                    <a:pt x="936" y="903"/>
                  </a:moveTo>
                  <a:lnTo>
                    <a:pt x="1005" y="903"/>
                  </a:lnTo>
                  <a:lnTo>
                    <a:pt x="1005" y="988"/>
                  </a:lnTo>
                  <a:lnTo>
                    <a:pt x="936" y="988"/>
                  </a:lnTo>
                  <a:lnTo>
                    <a:pt x="936" y="903"/>
                  </a:lnTo>
                  <a:close/>
                  <a:moveTo>
                    <a:pt x="1040" y="909"/>
                  </a:moveTo>
                  <a:lnTo>
                    <a:pt x="1110" y="909"/>
                  </a:lnTo>
                  <a:lnTo>
                    <a:pt x="1110" y="988"/>
                  </a:lnTo>
                  <a:lnTo>
                    <a:pt x="1040" y="988"/>
                  </a:lnTo>
                  <a:lnTo>
                    <a:pt x="1040" y="909"/>
                  </a:lnTo>
                  <a:close/>
                  <a:moveTo>
                    <a:pt x="1144" y="929"/>
                  </a:moveTo>
                  <a:lnTo>
                    <a:pt x="1214" y="929"/>
                  </a:lnTo>
                  <a:lnTo>
                    <a:pt x="1214" y="988"/>
                  </a:lnTo>
                  <a:lnTo>
                    <a:pt x="1144" y="988"/>
                  </a:lnTo>
                  <a:lnTo>
                    <a:pt x="1144" y="929"/>
                  </a:lnTo>
                  <a:close/>
                  <a:moveTo>
                    <a:pt x="1248" y="907"/>
                  </a:moveTo>
                  <a:lnTo>
                    <a:pt x="1317" y="907"/>
                  </a:lnTo>
                  <a:lnTo>
                    <a:pt x="1317" y="988"/>
                  </a:lnTo>
                  <a:lnTo>
                    <a:pt x="1248" y="988"/>
                  </a:lnTo>
                  <a:lnTo>
                    <a:pt x="1248" y="907"/>
                  </a:lnTo>
                  <a:close/>
                  <a:moveTo>
                    <a:pt x="1352" y="880"/>
                  </a:moveTo>
                  <a:lnTo>
                    <a:pt x="1421" y="880"/>
                  </a:lnTo>
                  <a:lnTo>
                    <a:pt x="1421" y="988"/>
                  </a:lnTo>
                  <a:lnTo>
                    <a:pt x="1352" y="988"/>
                  </a:lnTo>
                  <a:lnTo>
                    <a:pt x="1352" y="880"/>
                  </a:lnTo>
                  <a:close/>
                  <a:moveTo>
                    <a:pt x="1457" y="924"/>
                  </a:moveTo>
                  <a:lnTo>
                    <a:pt x="1526" y="924"/>
                  </a:lnTo>
                  <a:lnTo>
                    <a:pt x="1526" y="988"/>
                  </a:lnTo>
                  <a:lnTo>
                    <a:pt x="1457" y="988"/>
                  </a:lnTo>
                  <a:lnTo>
                    <a:pt x="1457" y="924"/>
                  </a:lnTo>
                  <a:close/>
                  <a:moveTo>
                    <a:pt x="1561" y="923"/>
                  </a:moveTo>
                  <a:lnTo>
                    <a:pt x="1630" y="923"/>
                  </a:lnTo>
                  <a:lnTo>
                    <a:pt x="1630" y="988"/>
                  </a:lnTo>
                  <a:lnTo>
                    <a:pt x="1561" y="988"/>
                  </a:lnTo>
                  <a:lnTo>
                    <a:pt x="1561" y="923"/>
                  </a:lnTo>
                  <a:close/>
                  <a:moveTo>
                    <a:pt x="1664" y="943"/>
                  </a:moveTo>
                  <a:lnTo>
                    <a:pt x="1733" y="943"/>
                  </a:lnTo>
                  <a:lnTo>
                    <a:pt x="1733" y="988"/>
                  </a:lnTo>
                  <a:lnTo>
                    <a:pt x="1664" y="988"/>
                  </a:lnTo>
                  <a:lnTo>
                    <a:pt x="1664" y="94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E3CFB9A1-DEF9-518D-BBBB-835D01765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" y="1123"/>
              <a:ext cx="0" cy="1432"/>
            </a:xfrm>
            <a:prstGeom prst="line">
              <a:avLst/>
            </a:pr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B9E68878-5521-B96B-7DC2-469F8C94E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" y="1123"/>
              <a:ext cx="25" cy="1432"/>
            </a:xfrm>
            <a:custGeom>
              <a:avLst/>
              <a:gdLst>
                <a:gd name="T0" fmla="*/ 0 w 25"/>
                <a:gd name="T1" fmla="*/ 1432 h 1432"/>
                <a:gd name="T2" fmla="*/ 25 w 25"/>
                <a:gd name="T3" fmla="*/ 1432 h 1432"/>
                <a:gd name="T4" fmla="*/ 0 w 25"/>
                <a:gd name="T5" fmla="*/ 1194 h 1432"/>
                <a:gd name="T6" fmla="*/ 25 w 25"/>
                <a:gd name="T7" fmla="*/ 1194 h 1432"/>
                <a:gd name="T8" fmla="*/ 0 w 25"/>
                <a:gd name="T9" fmla="*/ 955 h 1432"/>
                <a:gd name="T10" fmla="*/ 25 w 25"/>
                <a:gd name="T11" fmla="*/ 955 h 1432"/>
                <a:gd name="T12" fmla="*/ 0 w 25"/>
                <a:gd name="T13" fmla="*/ 716 h 1432"/>
                <a:gd name="T14" fmla="*/ 25 w 25"/>
                <a:gd name="T15" fmla="*/ 716 h 1432"/>
                <a:gd name="T16" fmla="*/ 0 w 25"/>
                <a:gd name="T17" fmla="*/ 478 h 1432"/>
                <a:gd name="T18" fmla="*/ 25 w 25"/>
                <a:gd name="T19" fmla="*/ 478 h 1432"/>
                <a:gd name="T20" fmla="*/ 0 w 25"/>
                <a:gd name="T21" fmla="*/ 239 h 1432"/>
                <a:gd name="T22" fmla="*/ 25 w 25"/>
                <a:gd name="T23" fmla="*/ 239 h 1432"/>
                <a:gd name="T24" fmla="*/ 0 w 25"/>
                <a:gd name="T25" fmla="*/ 0 h 1432"/>
                <a:gd name="T26" fmla="*/ 25 w 25"/>
                <a:gd name="T27" fmla="*/ 0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432">
                  <a:moveTo>
                    <a:pt x="0" y="1432"/>
                  </a:moveTo>
                  <a:lnTo>
                    <a:pt x="25" y="1432"/>
                  </a:lnTo>
                  <a:moveTo>
                    <a:pt x="0" y="1194"/>
                  </a:moveTo>
                  <a:lnTo>
                    <a:pt x="25" y="1194"/>
                  </a:lnTo>
                  <a:moveTo>
                    <a:pt x="0" y="955"/>
                  </a:moveTo>
                  <a:lnTo>
                    <a:pt x="25" y="955"/>
                  </a:lnTo>
                  <a:moveTo>
                    <a:pt x="0" y="716"/>
                  </a:moveTo>
                  <a:lnTo>
                    <a:pt x="25" y="716"/>
                  </a:lnTo>
                  <a:moveTo>
                    <a:pt x="0" y="478"/>
                  </a:moveTo>
                  <a:lnTo>
                    <a:pt x="25" y="478"/>
                  </a:lnTo>
                  <a:moveTo>
                    <a:pt x="0" y="239"/>
                  </a:moveTo>
                  <a:lnTo>
                    <a:pt x="25" y="239"/>
                  </a:lnTo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13">
              <a:extLst>
                <a:ext uri="{FF2B5EF4-FFF2-40B4-BE49-F238E27FC236}">
                  <a16:creationId xmlns:a16="http://schemas.microsoft.com/office/drawing/2014/main" id="{31AFEFFA-BEF8-997A-97A5-4D71B74B4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2317"/>
              <a:ext cx="2184" cy="0"/>
            </a:xfrm>
            <a:prstGeom prst="line">
              <a:avLst/>
            </a:prstGeom>
            <a:noFill/>
            <a:ln w="63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C754A55F-2056-4C9D-8A0A-FA6C4F20A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" y="2317"/>
              <a:ext cx="2080" cy="24"/>
            </a:xfrm>
            <a:custGeom>
              <a:avLst/>
              <a:gdLst>
                <a:gd name="T0" fmla="*/ 0 w 2080"/>
                <a:gd name="T1" fmla="*/ 0 h 24"/>
                <a:gd name="T2" fmla="*/ 0 w 2080"/>
                <a:gd name="T3" fmla="*/ 24 h 24"/>
                <a:gd name="T4" fmla="*/ 519 w 2080"/>
                <a:gd name="T5" fmla="*/ 0 h 24"/>
                <a:gd name="T6" fmla="*/ 519 w 2080"/>
                <a:gd name="T7" fmla="*/ 24 h 24"/>
                <a:gd name="T8" fmla="*/ 1039 w 2080"/>
                <a:gd name="T9" fmla="*/ 0 h 24"/>
                <a:gd name="T10" fmla="*/ 1039 w 2080"/>
                <a:gd name="T11" fmla="*/ 24 h 24"/>
                <a:gd name="T12" fmla="*/ 1560 w 2080"/>
                <a:gd name="T13" fmla="*/ 0 h 24"/>
                <a:gd name="T14" fmla="*/ 1560 w 2080"/>
                <a:gd name="T15" fmla="*/ 24 h 24"/>
                <a:gd name="T16" fmla="*/ 2080 w 2080"/>
                <a:gd name="T17" fmla="*/ 0 h 24"/>
                <a:gd name="T18" fmla="*/ 2080 w 2080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0" h="24">
                  <a:moveTo>
                    <a:pt x="0" y="0"/>
                  </a:moveTo>
                  <a:lnTo>
                    <a:pt x="0" y="24"/>
                  </a:lnTo>
                  <a:moveTo>
                    <a:pt x="519" y="0"/>
                  </a:moveTo>
                  <a:lnTo>
                    <a:pt x="519" y="24"/>
                  </a:lnTo>
                  <a:moveTo>
                    <a:pt x="1039" y="0"/>
                  </a:moveTo>
                  <a:lnTo>
                    <a:pt x="1039" y="24"/>
                  </a:lnTo>
                  <a:moveTo>
                    <a:pt x="1560" y="0"/>
                  </a:moveTo>
                  <a:lnTo>
                    <a:pt x="1560" y="24"/>
                  </a:lnTo>
                  <a:moveTo>
                    <a:pt x="2080" y="0"/>
                  </a:moveTo>
                  <a:lnTo>
                    <a:pt x="2080" y="24"/>
                  </a:lnTo>
                </a:path>
              </a:pathLst>
            </a:custGeom>
            <a:noFill/>
            <a:ln w="63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44DE0A5C-225D-A925-8C45-3DDA7261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089"/>
              <a:ext cx="148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4,9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91B79617-CF4F-1441-0DD9-E1AF0FBC8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2509"/>
              <a:ext cx="1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-10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588CAD7F-B2AC-9CD0-0F0A-370C099BC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" y="2269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3EDC7E10-BBF5-0409-F737-7783057CF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" y="2032"/>
              <a:ext cx="12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id="{830681DE-0731-A066-E9B3-A5468E4F2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" y="1793"/>
              <a:ext cx="12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71EE0F63-6B2F-5EE7-F2F5-485E5A87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" y="1555"/>
              <a:ext cx="12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7DD55508-DF61-C481-6F31-F5EE3CC0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" y="1316"/>
              <a:ext cx="12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2124CA24-2DB5-A2C2-830D-2E91B381D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" y="1076"/>
              <a:ext cx="1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0F27459D-0F74-557B-545F-3EF058E2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" y="2603"/>
              <a:ext cx="29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Ene-21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7A78105A-63C8-EE0C-B919-289F55E06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" y="2603"/>
              <a:ext cx="27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Jun-21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9540CE13-07DB-859D-A41F-F93EAD1A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2603"/>
              <a:ext cx="29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Nov-21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145D6FAC-68A7-0A75-9CDA-3DC355A38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603"/>
              <a:ext cx="2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Abr-22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191FE38F-923B-2B0A-DAD3-02F305E6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603"/>
              <a:ext cx="2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Set-22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6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D16F5CA3-66B1-E244-988C-E40DAC9E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</p:spPr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Marcador de número de diapositiva 2">
            <a:extLst>
              <a:ext uri="{FF2B5EF4-FFF2-40B4-BE49-F238E27FC236}">
                <a16:creationId xmlns:a16="http://schemas.microsoft.com/office/drawing/2014/main" id="{35252788-A048-2F4E-AA5A-D0CB071F692B}"/>
              </a:ext>
            </a:extLst>
          </p:cNvPr>
          <p:cNvSpPr txBox="1">
            <a:spLocks/>
          </p:cNvSpPr>
          <p:nvPr/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FC96AEB-55AB-734B-BA3D-82ED57C3473D}"/>
              </a:ext>
            </a:extLst>
          </p:cNvPr>
          <p:cNvSpPr txBox="1"/>
          <p:nvPr/>
        </p:nvSpPr>
        <p:spPr>
          <a:xfrm>
            <a:off x="2954083" y="827165"/>
            <a:ext cx="295547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pública</a:t>
            </a: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nominal)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9F3B565-A91B-2D46-8187-5F9E9C8A6424}"/>
              </a:ext>
            </a:extLst>
          </p:cNvPr>
          <p:cNvSpPr/>
          <p:nvPr/>
        </p:nvSpPr>
        <p:spPr>
          <a:xfrm>
            <a:off x="-330" y="4787607"/>
            <a:ext cx="8749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Corresponde a la inversión de solo proyectos registrada en la consulta amigable de gasto. 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31295C3-780B-D5FD-C35E-45B4FDB0B6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1400" y="1296988"/>
            <a:ext cx="7188200" cy="3122612"/>
            <a:chOff x="656" y="817"/>
            <a:chExt cx="4528" cy="196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1E154C7-E575-E86D-7674-BF6DDBC924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6" y="817"/>
              <a:ext cx="4528" cy="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616ECE16-6502-07C5-D668-C441E1019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348"/>
              <a:ext cx="92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B7FF89A-BF35-713E-BFA0-D29AF53C2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294"/>
              <a:ext cx="90" cy="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DF5B177A-A62B-9E4C-5ED7-C3E0DC4C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201"/>
              <a:ext cx="92" cy="15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0D1F2F09-89FF-EB2D-6387-93F7A515F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2262"/>
              <a:ext cx="92" cy="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6152427-8B74-783F-6B2A-7C989F4E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" y="2264"/>
              <a:ext cx="91" cy="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E192745-5FE7-4BE4-BFD3-79747B4C9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" y="946"/>
              <a:ext cx="3119" cy="1486"/>
            </a:xfrm>
            <a:custGeom>
              <a:avLst/>
              <a:gdLst>
                <a:gd name="T0" fmla="*/ 92 w 3119"/>
                <a:gd name="T1" fmla="*/ 1414 h 1486"/>
                <a:gd name="T2" fmla="*/ 0 w 3119"/>
                <a:gd name="T3" fmla="*/ 1408 h 1486"/>
                <a:gd name="T4" fmla="*/ 202 w 3119"/>
                <a:gd name="T5" fmla="*/ 1332 h 1486"/>
                <a:gd name="T6" fmla="*/ 294 w 3119"/>
                <a:gd name="T7" fmla="*/ 1408 h 1486"/>
                <a:gd name="T8" fmla="*/ 202 w 3119"/>
                <a:gd name="T9" fmla="*/ 1332 h 1486"/>
                <a:gd name="T10" fmla="*/ 496 w 3119"/>
                <a:gd name="T11" fmla="*/ 873 h 1486"/>
                <a:gd name="T12" fmla="*/ 404 w 3119"/>
                <a:gd name="T13" fmla="*/ 1408 h 1486"/>
                <a:gd name="T14" fmla="*/ 606 w 3119"/>
                <a:gd name="T15" fmla="*/ 757 h 1486"/>
                <a:gd name="T16" fmla="*/ 698 w 3119"/>
                <a:gd name="T17" fmla="*/ 1408 h 1486"/>
                <a:gd name="T18" fmla="*/ 606 w 3119"/>
                <a:gd name="T19" fmla="*/ 757 h 1486"/>
                <a:gd name="T20" fmla="*/ 899 w 3119"/>
                <a:gd name="T21" fmla="*/ 0 h 1486"/>
                <a:gd name="T22" fmla="*/ 807 w 3119"/>
                <a:gd name="T23" fmla="*/ 1408 h 1486"/>
                <a:gd name="T24" fmla="*/ 1010 w 3119"/>
                <a:gd name="T25" fmla="*/ 266 h 1486"/>
                <a:gd name="T26" fmla="*/ 1102 w 3119"/>
                <a:gd name="T27" fmla="*/ 1408 h 1486"/>
                <a:gd name="T28" fmla="*/ 1010 w 3119"/>
                <a:gd name="T29" fmla="*/ 266 h 1486"/>
                <a:gd name="T30" fmla="*/ 1303 w 3119"/>
                <a:gd name="T31" fmla="*/ 993 h 1486"/>
                <a:gd name="T32" fmla="*/ 1211 w 3119"/>
                <a:gd name="T33" fmla="*/ 1408 h 1486"/>
                <a:gd name="T34" fmla="*/ 1413 w 3119"/>
                <a:gd name="T35" fmla="*/ 1198 h 1486"/>
                <a:gd name="T36" fmla="*/ 1505 w 3119"/>
                <a:gd name="T37" fmla="*/ 1408 h 1486"/>
                <a:gd name="T38" fmla="*/ 1413 w 3119"/>
                <a:gd name="T39" fmla="*/ 1198 h 1486"/>
                <a:gd name="T40" fmla="*/ 1707 w 3119"/>
                <a:gd name="T41" fmla="*/ 1319 h 1486"/>
                <a:gd name="T42" fmla="*/ 1615 w 3119"/>
                <a:gd name="T43" fmla="*/ 1408 h 1486"/>
                <a:gd name="T44" fmla="*/ 1817 w 3119"/>
                <a:gd name="T45" fmla="*/ 1440 h 1486"/>
                <a:gd name="T46" fmla="*/ 1909 w 3119"/>
                <a:gd name="T47" fmla="*/ 1408 h 1486"/>
                <a:gd name="T48" fmla="*/ 1817 w 3119"/>
                <a:gd name="T49" fmla="*/ 1440 h 1486"/>
                <a:gd name="T50" fmla="*/ 2110 w 3119"/>
                <a:gd name="T51" fmla="*/ 1477 h 1486"/>
                <a:gd name="T52" fmla="*/ 2018 w 3119"/>
                <a:gd name="T53" fmla="*/ 1408 h 1486"/>
                <a:gd name="T54" fmla="*/ 2221 w 3119"/>
                <a:gd name="T55" fmla="*/ 1439 h 1486"/>
                <a:gd name="T56" fmla="*/ 2311 w 3119"/>
                <a:gd name="T57" fmla="*/ 1408 h 1486"/>
                <a:gd name="T58" fmla="*/ 2221 w 3119"/>
                <a:gd name="T59" fmla="*/ 1439 h 1486"/>
                <a:gd name="T60" fmla="*/ 2514 w 3119"/>
                <a:gd name="T61" fmla="*/ 1483 h 1486"/>
                <a:gd name="T62" fmla="*/ 2422 w 3119"/>
                <a:gd name="T63" fmla="*/ 1408 h 1486"/>
                <a:gd name="T64" fmla="*/ 2624 w 3119"/>
                <a:gd name="T65" fmla="*/ 1486 h 1486"/>
                <a:gd name="T66" fmla="*/ 2715 w 3119"/>
                <a:gd name="T67" fmla="*/ 1408 h 1486"/>
                <a:gd name="T68" fmla="*/ 2624 w 3119"/>
                <a:gd name="T69" fmla="*/ 1486 h 1486"/>
                <a:gd name="T70" fmla="*/ 2917 w 3119"/>
                <a:gd name="T71" fmla="*/ 1435 h 1486"/>
                <a:gd name="T72" fmla="*/ 2826 w 3119"/>
                <a:gd name="T73" fmla="*/ 1408 h 1486"/>
                <a:gd name="T74" fmla="*/ 3028 w 3119"/>
                <a:gd name="T75" fmla="*/ 1374 h 1486"/>
                <a:gd name="T76" fmla="*/ 3119 w 3119"/>
                <a:gd name="T77" fmla="*/ 1408 h 1486"/>
                <a:gd name="T78" fmla="*/ 3028 w 3119"/>
                <a:gd name="T79" fmla="*/ 137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9" h="1486">
                  <a:moveTo>
                    <a:pt x="0" y="1414"/>
                  </a:moveTo>
                  <a:lnTo>
                    <a:pt x="92" y="1414"/>
                  </a:lnTo>
                  <a:lnTo>
                    <a:pt x="92" y="1408"/>
                  </a:lnTo>
                  <a:lnTo>
                    <a:pt x="0" y="1408"/>
                  </a:lnTo>
                  <a:lnTo>
                    <a:pt x="0" y="1414"/>
                  </a:lnTo>
                  <a:close/>
                  <a:moveTo>
                    <a:pt x="202" y="1332"/>
                  </a:moveTo>
                  <a:lnTo>
                    <a:pt x="294" y="1332"/>
                  </a:lnTo>
                  <a:lnTo>
                    <a:pt x="294" y="1408"/>
                  </a:lnTo>
                  <a:lnTo>
                    <a:pt x="202" y="1408"/>
                  </a:lnTo>
                  <a:lnTo>
                    <a:pt x="202" y="1332"/>
                  </a:lnTo>
                  <a:close/>
                  <a:moveTo>
                    <a:pt x="404" y="873"/>
                  </a:moveTo>
                  <a:lnTo>
                    <a:pt x="496" y="873"/>
                  </a:lnTo>
                  <a:lnTo>
                    <a:pt x="496" y="1408"/>
                  </a:lnTo>
                  <a:lnTo>
                    <a:pt x="404" y="1408"/>
                  </a:lnTo>
                  <a:lnTo>
                    <a:pt x="404" y="873"/>
                  </a:lnTo>
                  <a:close/>
                  <a:moveTo>
                    <a:pt x="606" y="757"/>
                  </a:moveTo>
                  <a:lnTo>
                    <a:pt x="698" y="757"/>
                  </a:lnTo>
                  <a:lnTo>
                    <a:pt x="698" y="1408"/>
                  </a:lnTo>
                  <a:lnTo>
                    <a:pt x="606" y="1408"/>
                  </a:lnTo>
                  <a:lnTo>
                    <a:pt x="606" y="757"/>
                  </a:lnTo>
                  <a:close/>
                  <a:moveTo>
                    <a:pt x="807" y="0"/>
                  </a:moveTo>
                  <a:lnTo>
                    <a:pt x="899" y="0"/>
                  </a:lnTo>
                  <a:lnTo>
                    <a:pt x="899" y="1408"/>
                  </a:lnTo>
                  <a:lnTo>
                    <a:pt x="807" y="1408"/>
                  </a:lnTo>
                  <a:lnTo>
                    <a:pt x="807" y="0"/>
                  </a:lnTo>
                  <a:close/>
                  <a:moveTo>
                    <a:pt x="1010" y="266"/>
                  </a:moveTo>
                  <a:lnTo>
                    <a:pt x="1102" y="266"/>
                  </a:lnTo>
                  <a:lnTo>
                    <a:pt x="1102" y="1408"/>
                  </a:lnTo>
                  <a:lnTo>
                    <a:pt x="1010" y="1408"/>
                  </a:lnTo>
                  <a:lnTo>
                    <a:pt x="1010" y="266"/>
                  </a:lnTo>
                  <a:close/>
                  <a:moveTo>
                    <a:pt x="1211" y="993"/>
                  </a:moveTo>
                  <a:lnTo>
                    <a:pt x="1303" y="993"/>
                  </a:lnTo>
                  <a:lnTo>
                    <a:pt x="1303" y="1408"/>
                  </a:lnTo>
                  <a:lnTo>
                    <a:pt x="1211" y="1408"/>
                  </a:lnTo>
                  <a:lnTo>
                    <a:pt x="1211" y="993"/>
                  </a:lnTo>
                  <a:close/>
                  <a:moveTo>
                    <a:pt x="1413" y="1198"/>
                  </a:moveTo>
                  <a:lnTo>
                    <a:pt x="1505" y="1198"/>
                  </a:lnTo>
                  <a:lnTo>
                    <a:pt x="1505" y="1408"/>
                  </a:lnTo>
                  <a:lnTo>
                    <a:pt x="1413" y="1408"/>
                  </a:lnTo>
                  <a:lnTo>
                    <a:pt x="1413" y="1198"/>
                  </a:lnTo>
                  <a:close/>
                  <a:moveTo>
                    <a:pt x="1615" y="1319"/>
                  </a:moveTo>
                  <a:lnTo>
                    <a:pt x="1707" y="1319"/>
                  </a:lnTo>
                  <a:lnTo>
                    <a:pt x="1707" y="1408"/>
                  </a:lnTo>
                  <a:lnTo>
                    <a:pt x="1615" y="1408"/>
                  </a:lnTo>
                  <a:lnTo>
                    <a:pt x="1615" y="1319"/>
                  </a:lnTo>
                  <a:close/>
                  <a:moveTo>
                    <a:pt x="1817" y="1440"/>
                  </a:moveTo>
                  <a:lnTo>
                    <a:pt x="1909" y="1440"/>
                  </a:lnTo>
                  <a:lnTo>
                    <a:pt x="1909" y="1408"/>
                  </a:lnTo>
                  <a:lnTo>
                    <a:pt x="1817" y="1408"/>
                  </a:lnTo>
                  <a:lnTo>
                    <a:pt x="1817" y="1440"/>
                  </a:lnTo>
                  <a:close/>
                  <a:moveTo>
                    <a:pt x="2018" y="1477"/>
                  </a:moveTo>
                  <a:lnTo>
                    <a:pt x="2110" y="1477"/>
                  </a:lnTo>
                  <a:lnTo>
                    <a:pt x="2110" y="1408"/>
                  </a:lnTo>
                  <a:lnTo>
                    <a:pt x="2018" y="1408"/>
                  </a:lnTo>
                  <a:lnTo>
                    <a:pt x="2018" y="1477"/>
                  </a:lnTo>
                  <a:close/>
                  <a:moveTo>
                    <a:pt x="2221" y="1439"/>
                  </a:moveTo>
                  <a:lnTo>
                    <a:pt x="2311" y="1439"/>
                  </a:lnTo>
                  <a:lnTo>
                    <a:pt x="2311" y="1408"/>
                  </a:lnTo>
                  <a:lnTo>
                    <a:pt x="2221" y="1408"/>
                  </a:lnTo>
                  <a:lnTo>
                    <a:pt x="2221" y="1439"/>
                  </a:lnTo>
                  <a:close/>
                  <a:moveTo>
                    <a:pt x="2422" y="1483"/>
                  </a:moveTo>
                  <a:lnTo>
                    <a:pt x="2514" y="1483"/>
                  </a:lnTo>
                  <a:lnTo>
                    <a:pt x="2514" y="1408"/>
                  </a:lnTo>
                  <a:lnTo>
                    <a:pt x="2422" y="1408"/>
                  </a:lnTo>
                  <a:lnTo>
                    <a:pt x="2422" y="1483"/>
                  </a:lnTo>
                  <a:close/>
                  <a:moveTo>
                    <a:pt x="2624" y="1486"/>
                  </a:moveTo>
                  <a:lnTo>
                    <a:pt x="2715" y="1486"/>
                  </a:lnTo>
                  <a:lnTo>
                    <a:pt x="2715" y="1408"/>
                  </a:lnTo>
                  <a:lnTo>
                    <a:pt x="2624" y="1408"/>
                  </a:lnTo>
                  <a:lnTo>
                    <a:pt x="2624" y="1486"/>
                  </a:lnTo>
                  <a:close/>
                  <a:moveTo>
                    <a:pt x="2826" y="1435"/>
                  </a:moveTo>
                  <a:lnTo>
                    <a:pt x="2917" y="1435"/>
                  </a:lnTo>
                  <a:lnTo>
                    <a:pt x="2917" y="1408"/>
                  </a:lnTo>
                  <a:lnTo>
                    <a:pt x="2826" y="1408"/>
                  </a:lnTo>
                  <a:lnTo>
                    <a:pt x="2826" y="1435"/>
                  </a:lnTo>
                  <a:close/>
                  <a:moveTo>
                    <a:pt x="3028" y="1374"/>
                  </a:moveTo>
                  <a:lnTo>
                    <a:pt x="3119" y="1374"/>
                  </a:lnTo>
                  <a:lnTo>
                    <a:pt x="3119" y="1408"/>
                  </a:lnTo>
                  <a:lnTo>
                    <a:pt x="3028" y="1408"/>
                  </a:lnTo>
                  <a:lnTo>
                    <a:pt x="3028" y="13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AD15C2CC-CF97-0060-4F9E-500EE8336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354"/>
              <a:ext cx="4238" cy="0"/>
            </a:xfrm>
            <a:prstGeom prst="line">
              <a:avLst/>
            </a:prstGeom>
            <a:noFill/>
            <a:ln w="1111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DCA05F5-7DD9-D6D9-2464-7107CF17C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" y="2354"/>
              <a:ext cx="4037" cy="27"/>
            </a:xfrm>
            <a:custGeom>
              <a:avLst/>
              <a:gdLst>
                <a:gd name="T0" fmla="*/ 0 w 4037"/>
                <a:gd name="T1" fmla="*/ 0 h 27"/>
                <a:gd name="T2" fmla="*/ 0 w 4037"/>
                <a:gd name="T3" fmla="*/ 27 h 27"/>
                <a:gd name="T4" fmla="*/ 808 w 4037"/>
                <a:gd name="T5" fmla="*/ 0 h 27"/>
                <a:gd name="T6" fmla="*/ 808 w 4037"/>
                <a:gd name="T7" fmla="*/ 27 h 27"/>
                <a:gd name="T8" fmla="*/ 1615 w 4037"/>
                <a:gd name="T9" fmla="*/ 0 h 27"/>
                <a:gd name="T10" fmla="*/ 1615 w 4037"/>
                <a:gd name="T11" fmla="*/ 27 h 27"/>
                <a:gd name="T12" fmla="*/ 2422 w 4037"/>
                <a:gd name="T13" fmla="*/ 0 h 27"/>
                <a:gd name="T14" fmla="*/ 2422 w 4037"/>
                <a:gd name="T15" fmla="*/ 27 h 27"/>
                <a:gd name="T16" fmla="*/ 3229 w 4037"/>
                <a:gd name="T17" fmla="*/ 0 h 27"/>
                <a:gd name="T18" fmla="*/ 3229 w 4037"/>
                <a:gd name="T19" fmla="*/ 27 h 27"/>
                <a:gd name="T20" fmla="*/ 4037 w 4037"/>
                <a:gd name="T21" fmla="*/ 0 h 27"/>
                <a:gd name="T22" fmla="*/ 4037 w 4037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7" h="27">
                  <a:moveTo>
                    <a:pt x="0" y="0"/>
                  </a:moveTo>
                  <a:lnTo>
                    <a:pt x="0" y="27"/>
                  </a:lnTo>
                  <a:moveTo>
                    <a:pt x="808" y="0"/>
                  </a:moveTo>
                  <a:lnTo>
                    <a:pt x="808" y="27"/>
                  </a:lnTo>
                  <a:moveTo>
                    <a:pt x="1615" y="0"/>
                  </a:moveTo>
                  <a:lnTo>
                    <a:pt x="1615" y="27"/>
                  </a:lnTo>
                  <a:moveTo>
                    <a:pt x="2422" y="0"/>
                  </a:moveTo>
                  <a:lnTo>
                    <a:pt x="2422" y="27"/>
                  </a:lnTo>
                  <a:moveTo>
                    <a:pt x="3229" y="0"/>
                  </a:moveTo>
                  <a:lnTo>
                    <a:pt x="3229" y="27"/>
                  </a:lnTo>
                  <a:moveTo>
                    <a:pt x="4037" y="0"/>
                  </a:moveTo>
                  <a:lnTo>
                    <a:pt x="4037" y="27"/>
                  </a:lnTo>
                </a:path>
              </a:pathLst>
            </a:custGeom>
            <a:noFill/>
            <a:ln w="1111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313CF921-F2C6-88A5-1C90-3B5F5F22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403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9FF900-4152-CACE-2311-14EC07AD3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2403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697DED-33C3-CD71-6605-6C8B404C2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132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9CF4E3-36A2-0625-D878-3878C43B9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671"/>
              <a:ext cx="2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50E67-3C31-B9CB-80DD-9B8FFB1C7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1556"/>
              <a:ext cx="2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161,9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BFDDD5-9182-E03F-5950-E8A3D4A6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831"/>
              <a:ext cx="2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483,9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8E353-F03C-ACA4-BFE9-B2CE24C05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1066"/>
              <a:ext cx="2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283,7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852329-B4C1-82EA-C1B4-236E018C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1791"/>
              <a:ext cx="2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103,1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E78E21-981F-9254-D990-848880688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996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52,1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884009-1482-6AF1-2C75-DD1260CE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117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02ECFF-5951-2457-A7DE-5EC4ED5B9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428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8AAE494D-4A98-FF87-0DAF-5994B13A8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428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3A975AF-1B60-BE4F-41A8-02BEAA51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2464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9C708BDB-F336-559C-458D-9590C186F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464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17,2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41B4D422-2E09-D18A-764C-879F33B36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426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FD97ADB-47D1-2DC9-C5D4-4D9F2D807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426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7,8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8447ACA9-0EB2-5499-38CC-B3BD7F8F4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2453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35FF3361-148E-3C3B-231E-3430DDDE9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453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18,8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93136EE1-B648-BC12-9BCD-5983C061B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2502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0A3AA57F-107C-45EC-625E-927B54EB6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502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19,6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9CCD1A-D107-A122-2C07-4424DA1F8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424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F9F466C-7986-4400-7F44-4480DEBBB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424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E76F23FF-1B39-83EC-5A7E-4C1AB9A9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173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483A2C4-708D-91FA-8D5C-18C3C06C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2236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10C4D5C4-2DF9-57E4-06CF-99B32EA11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2147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0808C963-FA2A-583A-C73C-3C5C5A0F8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054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38,1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A9581D9C-49C3-AA55-8F4E-6B18B17E5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" y="2136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4D6F5C11-E6F4-E30C-F21A-A92A68F3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2147"/>
              <a:ext cx="2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116E3DCF-42C9-8782-9AE2-54458908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651"/>
              <a:ext cx="3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9950EB11-5815-FA89-16A1-85F33D921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651"/>
              <a:ext cx="35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May-21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EF30D326-9814-5720-1E31-7AE2D38DE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2651"/>
              <a:ext cx="32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Set-21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076B0A43-1B1F-01B8-9BB0-C1576550E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651"/>
              <a:ext cx="3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BC464100-AC65-C488-9C93-7E8907A3E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651"/>
              <a:ext cx="35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May-22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1B4F2E14-EF58-0FFE-3629-D634B5D7A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651"/>
              <a:ext cx="32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Set-22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60035FD5-69B6-D7E6-6C88-828809858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1341"/>
              <a:ext cx="174" cy="73"/>
            </a:xfrm>
            <a:prstGeom prst="line">
              <a:avLst/>
            </a:prstGeom>
            <a:noFill/>
            <a:ln w="650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D917C22A-2C0A-E195-547A-9DCE452D7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" y="967"/>
              <a:ext cx="252" cy="99"/>
            </a:xfrm>
            <a:prstGeom prst="line">
              <a:avLst/>
            </a:prstGeom>
            <a:noFill/>
            <a:ln w="444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Título 2">
            <a:extLst>
              <a:ext uri="{FF2B5EF4-FFF2-40B4-BE49-F238E27FC236}">
                <a16:creationId xmlns:a16="http://schemas.microsoft.com/office/drawing/2014/main" id="{90C7B86C-976D-A596-530B-8FB36FFB23FD}"/>
              </a:ext>
            </a:extLst>
          </p:cNvPr>
          <p:cNvSpPr txBox="1">
            <a:spLocks/>
          </p:cNvSpPr>
          <p:nvPr/>
        </p:nvSpPr>
        <p:spPr>
          <a:xfrm>
            <a:off x="-330" y="111307"/>
            <a:ext cx="9150878" cy="4817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En los últimos seis meses, la inversión pública se ha mantenido dinámica</a:t>
            </a:r>
          </a:p>
        </p:txBody>
      </p:sp>
    </p:spTree>
    <p:extLst>
      <p:ext uri="{BB962C8B-B14F-4D97-AF65-F5344CB8AC3E}">
        <p14:creationId xmlns:p14="http://schemas.microsoft.com/office/powerpoint/2010/main" val="329879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29FBE4A-6D1A-46F6-AD7C-B36378F7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2179" y="4769856"/>
            <a:ext cx="2059186" cy="274097"/>
          </a:xfrm>
        </p:spPr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9E3E3B-9935-FB49-1AB4-EA5D44104CC0}"/>
              </a:ext>
            </a:extLst>
          </p:cNvPr>
          <p:cNvSpPr txBox="1"/>
          <p:nvPr/>
        </p:nvSpPr>
        <p:spPr>
          <a:xfrm>
            <a:off x="-15239" y="4911929"/>
            <a:ext cx="84343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BCRP.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F9605729-33FB-294C-B003-9A8196292AEA}"/>
              </a:ext>
            </a:extLst>
          </p:cNvPr>
          <p:cNvSpPr txBox="1">
            <a:spLocks/>
          </p:cNvSpPr>
          <p:nvPr/>
        </p:nvSpPr>
        <p:spPr>
          <a:xfrm>
            <a:off x="-15239" y="104310"/>
            <a:ext cx="9216000" cy="5155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mayoría de indicadores de expectativas se están recuperando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064F9F-3464-7377-5859-6136C01E3556}"/>
              </a:ext>
            </a:extLst>
          </p:cNvPr>
          <p:cNvSpPr txBox="1"/>
          <p:nvPr/>
        </p:nvSpPr>
        <p:spPr>
          <a:xfrm>
            <a:off x="-95394" y="841712"/>
            <a:ext cx="5028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BCRP: indicadores de situación actual y expectativas</a:t>
            </a:r>
            <a:endParaRPr kumimoji="0" lang="es-PE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(Puntos)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0C4E581-347E-C471-A741-47115882111C}"/>
              </a:ext>
            </a:extLst>
          </p:cNvPr>
          <p:cNvSpPr txBox="1"/>
          <p:nvPr/>
        </p:nvSpPr>
        <p:spPr>
          <a:xfrm>
            <a:off x="4603437" y="4010656"/>
            <a:ext cx="4421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setiembre, 13 de 18 indicadores de situación actual y expectativas se han recuperado.</a:t>
            </a: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PE" sz="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Plan “</a:t>
            </a:r>
            <a:r>
              <a:rPr kumimoji="0" lang="es-PE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ImpulsoPerú</a:t>
            </a: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y su implementación,  bajo un manejo responsable de las finanzas públicas, 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contribuirán en la recuperación de las expectativas de los agentes económicos.</a:t>
            </a:r>
          </a:p>
        </p:txBody>
      </p:sp>
      <p:sp>
        <p:nvSpPr>
          <p:cNvPr id="157" name="Freeform 126">
            <a:extLst>
              <a:ext uri="{FF2B5EF4-FFF2-40B4-BE49-F238E27FC236}">
                <a16:creationId xmlns:a16="http://schemas.microsoft.com/office/drawing/2014/main" id="{FDE13121-7B9A-4ECF-8544-88395C13A8C2}"/>
              </a:ext>
            </a:extLst>
          </p:cNvPr>
          <p:cNvSpPr>
            <a:spLocks noEditPoints="1"/>
          </p:cNvSpPr>
          <p:nvPr/>
        </p:nvSpPr>
        <p:spPr bwMode="auto">
          <a:xfrm>
            <a:off x="369903" y="3174775"/>
            <a:ext cx="3672000" cy="7938"/>
          </a:xfrm>
          <a:custGeom>
            <a:avLst/>
            <a:gdLst>
              <a:gd name="T0" fmla="*/ 35 w 2307"/>
              <a:gd name="T1" fmla="*/ 0 h 5"/>
              <a:gd name="T2" fmla="*/ 89 w 2307"/>
              <a:gd name="T3" fmla="*/ 0 h 5"/>
              <a:gd name="T4" fmla="*/ 123 w 2307"/>
              <a:gd name="T5" fmla="*/ 5 h 5"/>
              <a:gd name="T6" fmla="*/ 138 w 2307"/>
              <a:gd name="T7" fmla="*/ 5 h 5"/>
              <a:gd name="T8" fmla="*/ 172 w 2307"/>
              <a:gd name="T9" fmla="*/ 0 h 5"/>
              <a:gd name="T10" fmla="*/ 241 w 2307"/>
              <a:gd name="T11" fmla="*/ 0 h 5"/>
              <a:gd name="T12" fmla="*/ 294 w 2307"/>
              <a:gd name="T13" fmla="*/ 0 h 5"/>
              <a:gd name="T14" fmla="*/ 329 w 2307"/>
              <a:gd name="T15" fmla="*/ 5 h 5"/>
              <a:gd name="T16" fmla="*/ 343 w 2307"/>
              <a:gd name="T17" fmla="*/ 5 h 5"/>
              <a:gd name="T18" fmla="*/ 378 w 2307"/>
              <a:gd name="T19" fmla="*/ 0 h 5"/>
              <a:gd name="T20" fmla="*/ 446 w 2307"/>
              <a:gd name="T21" fmla="*/ 0 h 5"/>
              <a:gd name="T22" fmla="*/ 500 w 2307"/>
              <a:gd name="T23" fmla="*/ 0 h 5"/>
              <a:gd name="T24" fmla="*/ 535 w 2307"/>
              <a:gd name="T25" fmla="*/ 5 h 5"/>
              <a:gd name="T26" fmla="*/ 549 w 2307"/>
              <a:gd name="T27" fmla="*/ 5 h 5"/>
              <a:gd name="T28" fmla="*/ 584 w 2307"/>
              <a:gd name="T29" fmla="*/ 0 h 5"/>
              <a:gd name="T30" fmla="*/ 652 w 2307"/>
              <a:gd name="T31" fmla="*/ 0 h 5"/>
              <a:gd name="T32" fmla="*/ 706 w 2307"/>
              <a:gd name="T33" fmla="*/ 0 h 5"/>
              <a:gd name="T34" fmla="*/ 741 w 2307"/>
              <a:gd name="T35" fmla="*/ 5 h 5"/>
              <a:gd name="T36" fmla="*/ 755 w 2307"/>
              <a:gd name="T37" fmla="*/ 5 h 5"/>
              <a:gd name="T38" fmla="*/ 790 w 2307"/>
              <a:gd name="T39" fmla="*/ 0 h 5"/>
              <a:gd name="T40" fmla="*/ 858 w 2307"/>
              <a:gd name="T41" fmla="*/ 0 h 5"/>
              <a:gd name="T42" fmla="*/ 912 w 2307"/>
              <a:gd name="T43" fmla="*/ 0 h 5"/>
              <a:gd name="T44" fmla="*/ 946 w 2307"/>
              <a:gd name="T45" fmla="*/ 5 h 5"/>
              <a:gd name="T46" fmla="*/ 961 w 2307"/>
              <a:gd name="T47" fmla="*/ 5 h 5"/>
              <a:gd name="T48" fmla="*/ 995 w 2307"/>
              <a:gd name="T49" fmla="*/ 0 h 5"/>
              <a:gd name="T50" fmla="*/ 1064 w 2307"/>
              <a:gd name="T51" fmla="*/ 0 h 5"/>
              <a:gd name="T52" fmla="*/ 1118 w 2307"/>
              <a:gd name="T53" fmla="*/ 0 h 5"/>
              <a:gd name="T54" fmla="*/ 1152 w 2307"/>
              <a:gd name="T55" fmla="*/ 5 h 5"/>
              <a:gd name="T56" fmla="*/ 1167 w 2307"/>
              <a:gd name="T57" fmla="*/ 5 h 5"/>
              <a:gd name="T58" fmla="*/ 1201 w 2307"/>
              <a:gd name="T59" fmla="*/ 0 h 5"/>
              <a:gd name="T60" fmla="*/ 1270 w 2307"/>
              <a:gd name="T61" fmla="*/ 0 h 5"/>
              <a:gd name="T62" fmla="*/ 1324 w 2307"/>
              <a:gd name="T63" fmla="*/ 0 h 5"/>
              <a:gd name="T64" fmla="*/ 1358 w 2307"/>
              <a:gd name="T65" fmla="*/ 5 h 5"/>
              <a:gd name="T66" fmla="*/ 1373 w 2307"/>
              <a:gd name="T67" fmla="*/ 5 h 5"/>
              <a:gd name="T68" fmla="*/ 1407 w 2307"/>
              <a:gd name="T69" fmla="*/ 0 h 5"/>
              <a:gd name="T70" fmla="*/ 1476 w 2307"/>
              <a:gd name="T71" fmla="*/ 0 h 5"/>
              <a:gd name="T72" fmla="*/ 1530 w 2307"/>
              <a:gd name="T73" fmla="*/ 0 h 5"/>
              <a:gd name="T74" fmla="*/ 1564 w 2307"/>
              <a:gd name="T75" fmla="*/ 5 h 5"/>
              <a:gd name="T76" fmla="*/ 1579 w 2307"/>
              <a:gd name="T77" fmla="*/ 5 h 5"/>
              <a:gd name="T78" fmla="*/ 1613 w 2307"/>
              <a:gd name="T79" fmla="*/ 0 h 5"/>
              <a:gd name="T80" fmla="*/ 1682 w 2307"/>
              <a:gd name="T81" fmla="*/ 0 h 5"/>
              <a:gd name="T82" fmla="*/ 1736 w 2307"/>
              <a:gd name="T83" fmla="*/ 0 h 5"/>
              <a:gd name="T84" fmla="*/ 1770 w 2307"/>
              <a:gd name="T85" fmla="*/ 5 h 5"/>
              <a:gd name="T86" fmla="*/ 1785 w 2307"/>
              <a:gd name="T87" fmla="*/ 5 h 5"/>
              <a:gd name="T88" fmla="*/ 1819 w 2307"/>
              <a:gd name="T89" fmla="*/ 0 h 5"/>
              <a:gd name="T90" fmla="*/ 1888 w 2307"/>
              <a:gd name="T91" fmla="*/ 0 h 5"/>
              <a:gd name="T92" fmla="*/ 1941 w 2307"/>
              <a:gd name="T93" fmla="*/ 0 h 5"/>
              <a:gd name="T94" fmla="*/ 1976 w 2307"/>
              <a:gd name="T95" fmla="*/ 5 h 5"/>
              <a:gd name="T96" fmla="*/ 1991 w 2307"/>
              <a:gd name="T97" fmla="*/ 5 h 5"/>
              <a:gd name="T98" fmla="*/ 2025 w 2307"/>
              <a:gd name="T99" fmla="*/ 0 h 5"/>
              <a:gd name="T100" fmla="*/ 2093 w 2307"/>
              <a:gd name="T101" fmla="*/ 0 h 5"/>
              <a:gd name="T102" fmla="*/ 2147 w 2307"/>
              <a:gd name="T103" fmla="*/ 0 h 5"/>
              <a:gd name="T104" fmla="*/ 2182 w 2307"/>
              <a:gd name="T105" fmla="*/ 5 h 5"/>
              <a:gd name="T106" fmla="*/ 2196 w 2307"/>
              <a:gd name="T107" fmla="*/ 5 h 5"/>
              <a:gd name="T108" fmla="*/ 2231 w 2307"/>
              <a:gd name="T109" fmla="*/ 0 h 5"/>
              <a:gd name="T110" fmla="*/ 2299 w 2307"/>
              <a:gd name="T1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7" h="5">
                <a:moveTo>
                  <a:pt x="0" y="0"/>
                </a:moveTo>
                <a:lnTo>
                  <a:pt x="20" y="0"/>
                </a:lnTo>
                <a:lnTo>
                  <a:pt x="20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35" y="0"/>
                </a:moveTo>
                <a:lnTo>
                  <a:pt x="54" y="0"/>
                </a:lnTo>
                <a:lnTo>
                  <a:pt x="54" y="5"/>
                </a:lnTo>
                <a:lnTo>
                  <a:pt x="35" y="5"/>
                </a:lnTo>
                <a:lnTo>
                  <a:pt x="35" y="0"/>
                </a:lnTo>
                <a:close/>
                <a:moveTo>
                  <a:pt x="69" y="0"/>
                </a:moveTo>
                <a:lnTo>
                  <a:pt x="89" y="0"/>
                </a:lnTo>
                <a:lnTo>
                  <a:pt x="89" y="5"/>
                </a:lnTo>
                <a:lnTo>
                  <a:pt x="69" y="5"/>
                </a:lnTo>
                <a:lnTo>
                  <a:pt x="69" y="0"/>
                </a:lnTo>
                <a:close/>
                <a:moveTo>
                  <a:pt x="103" y="0"/>
                </a:moveTo>
                <a:lnTo>
                  <a:pt x="123" y="0"/>
                </a:lnTo>
                <a:lnTo>
                  <a:pt x="123" y="5"/>
                </a:lnTo>
                <a:lnTo>
                  <a:pt x="103" y="5"/>
                </a:lnTo>
                <a:lnTo>
                  <a:pt x="103" y="0"/>
                </a:lnTo>
                <a:close/>
                <a:moveTo>
                  <a:pt x="138" y="0"/>
                </a:moveTo>
                <a:lnTo>
                  <a:pt x="157" y="0"/>
                </a:lnTo>
                <a:lnTo>
                  <a:pt x="157" y="5"/>
                </a:lnTo>
                <a:lnTo>
                  <a:pt x="138" y="5"/>
                </a:lnTo>
                <a:lnTo>
                  <a:pt x="138" y="0"/>
                </a:lnTo>
                <a:close/>
                <a:moveTo>
                  <a:pt x="172" y="0"/>
                </a:moveTo>
                <a:lnTo>
                  <a:pt x="191" y="0"/>
                </a:lnTo>
                <a:lnTo>
                  <a:pt x="191" y="5"/>
                </a:lnTo>
                <a:lnTo>
                  <a:pt x="172" y="5"/>
                </a:lnTo>
                <a:lnTo>
                  <a:pt x="172" y="0"/>
                </a:lnTo>
                <a:close/>
                <a:moveTo>
                  <a:pt x="206" y="0"/>
                </a:moveTo>
                <a:lnTo>
                  <a:pt x="226" y="0"/>
                </a:lnTo>
                <a:lnTo>
                  <a:pt x="226" y="5"/>
                </a:lnTo>
                <a:lnTo>
                  <a:pt x="206" y="5"/>
                </a:lnTo>
                <a:lnTo>
                  <a:pt x="206" y="0"/>
                </a:lnTo>
                <a:close/>
                <a:moveTo>
                  <a:pt x="241" y="0"/>
                </a:moveTo>
                <a:lnTo>
                  <a:pt x="260" y="0"/>
                </a:lnTo>
                <a:lnTo>
                  <a:pt x="260" y="5"/>
                </a:lnTo>
                <a:lnTo>
                  <a:pt x="241" y="5"/>
                </a:lnTo>
                <a:lnTo>
                  <a:pt x="241" y="0"/>
                </a:lnTo>
                <a:close/>
                <a:moveTo>
                  <a:pt x="275" y="0"/>
                </a:moveTo>
                <a:lnTo>
                  <a:pt x="294" y="0"/>
                </a:lnTo>
                <a:lnTo>
                  <a:pt x="294" y="5"/>
                </a:lnTo>
                <a:lnTo>
                  <a:pt x="275" y="5"/>
                </a:lnTo>
                <a:lnTo>
                  <a:pt x="275" y="0"/>
                </a:lnTo>
                <a:close/>
                <a:moveTo>
                  <a:pt x="309" y="0"/>
                </a:moveTo>
                <a:lnTo>
                  <a:pt x="329" y="0"/>
                </a:lnTo>
                <a:lnTo>
                  <a:pt x="329" y="5"/>
                </a:lnTo>
                <a:lnTo>
                  <a:pt x="309" y="5"/>
                </a:lnTo>
                <a:lnTo>
                  <a:pt x="309" y="0"/>
                </a:lnTo>
                <a:close/>
                <a:moveTo>
                  <a:pt x="343" y="0"/>
                </a:moveTo>
                <a:lnTo>
                  <a:pt x="363" y="0"/>
                </a:lnTo>
                <a:lnTo>
                  <a:pt x="363" y="5"/>
                </a:lnTo>
                <a:lnTo>
                  <a:pt x="343" y="5"/>
                </a:lnTo>
                <a:lnTo>
                  <a:pt x="343" y="0"/>
                </a:lnTo>
                <a:close/>
                <a:moveTo>
                  <a:pt x="378" y="0"/>
                </a:moveTo>
                <a:lnTo>
                  <a:pt x="397" y="0"/>
                </a:lnTo>
                <a:lnTo>
                  <a:pt x="397" y="5"/>
                </a:lnTo>
                <a:lnTo>
                  <a:pt x="378" y="5"/>
                </a:lnTo>
                <a:lnTo>
                  <a:pt x="378" y="0"/>
                </a:lnTo>
                <a:close/>
                <a:moveTo>
                  <a:pt x="412" y="0"/>
                </a:moveTo>
                <a:lnTo>
                  <a:pt x="432" y="0"/>
                </a:lnTo>
                <a:lnTo>
                  <a:pt x="432" y="5"/>
                </a:lnTo>
                <a:lnTo>
                  <a:pt x="412" y="5"/>
                </a:lnTo>
                <a:lnTo>
                  <a:pt x="412" y="0"/>
                </a:lnTo>
                <a:close/>
                <a:moveTo>
                  <a:pt x="446" y="0"/>
                </a:moveTo>
                <a:lnTo>
                  <a:pt x="466" y="0"/>
                </a:lnTo>
                <a:lnTo>
                  <a:pt x="466" y="5"/>
                </a:lnTo>
                <a:lnTo>
                  <a:pt x="446" y="5"/>
                </a:lnTo>
                <a:lnTo>
                  <a:pt x="446" y="0"/>
                </a:lnTo>
                <a:close/>
                <a:moveTo>
                  <a:pt x="481" y="0"/>
                </a:moveTo>
                <a:lnTo>
                  <a:pt x="500" y="0"/>
                </a:lnTo>
                <a:lnTo>
                  <a:pt x="500" y="5"/>
                </a:lnTo>
                <a:lnTo>
                  <a:pt x="481" y="5"/>
                </a:lnTo>
                <a:lnTo>
                  <a:pt x="481" y="0"/>
                </a:lnTo>
                <a:close/>
                <a:moveTo>
                  <a:pt x="515" y="0"/>
                </a:moveTo>
                <a:lnTo>
                  <a:pt x="535" y="0"/>
                </a:lnTo>
                <a:lnTo>
                  <a:pt x="535" y="5"/>
                </a:lnTo>
                <a:lnTo>
                  <a:pt x="515" y="5"/>
                </a:lnTo>
                <a:lnTo>
                  <a:pt x="515" y="0"/>
                </a:lnTo>
                <a:close/>
                <a:moveTo>
                  <a:pt x="549" y="0"/>
                </a:moveTo>
                <a:lnTo>
                  <a:pt x="569" y="0"/>
                </a:lnTo>
                <a:lnTo>
                  <a:pt x="569" y="5"/>
                </a:lnTo>
                <a:lnTo>
                  <a:pt x="549" y="5"/>
                </a:lnTo>
                <a:lnTo>
                  <a:pt x="549" y="0"/>
                </a:lnTo>
                <a:close/>
                <a:moveTo>
                  <a:pt x="584" y="0"/>
                </a:moveTo>
                <a:lnTo>
                  <a:pt x="603" y="0"/>
                </a:lnTo>
                <a:lnTo>
                  <a:pt x="603" y="5"/>
                </a:lnTo>
                <a:lnTo>
                  <a:pt x="584" y="5"/>
                </a:lnTo>
                <a:lnTo>
                  <a:pt x="584" y="0"/>
                </a:lnTo>
                <a:close/>
                <a:moveTo>
                  <a:pt x="618" y="0"/>
                </a:moveTo>
                <a:lnTo>
                  <a:pt x="638" y="0"/>
                </a:lnTo>
                <a:lnTo>
                  <a:pt x="638" y="5"/>
                </a:lnTo>
                <a:lnTo>
                  <a:pt x="618" y="5"/>
                </a:lnTo>
                <a:lnTo>
                  <a:pt x="618" y="0"/>
                </a:lnTo>
                <a:close/>
                <a:moveTo>
                  <a:pt x="652" y="0"/>
                </a:moveTo>
                <a:lnTo>
                  <a:pt x="672" y="0"/>
                </a:lnTo>
                <a:lnTo>
                  <a:pt x="672" y="5"/>
                </a:lnTo>
                <a:lnTo>
                  <a:pt x="652" y="5"/>
                </a:lnTo>
                <a:lnTo>
                  <a:pt x="652" y="0"/>
                </a:lnTo>
                <a:close/>
                <a:moveTo>
                  <a:pt x="687" y="0"/>
                </a:moveTo>
                <a:lnTo>
                  <a:pt x="706" y="0"/>
                </a:lnTo>
                <a:lnTo>
                  <a:pt x="706" y="5"/>
                </a:lnTo>
                <a:lnTo>
                  <a:pt x="687" y="5"/>
                </a:lnTo>
                <a:lnTo>
                  <a:pt x="687" y="0"/>
                </a:lnTo>
                <a:close/>
                <a:moveTo>
                  <a:pt x="721" y="0"/>
                </a:moveTo>
                <a:lnTo>
                  <a:pt x="741" y="0"/>
                </a:lnTo>
                <a:lnTo>
                  <a:pt x="741" y="5"/>
                </a:lnTo>
                <a:lnTo>
                  <a:pt x="721" y="5"/>
                </a:lnTo>
                <a:lnTo>
                  <a:pt x="721" y="0"/>
                </a:lnTo>
                <a:close/>
                <a:moveTo>
                  <a:pt x="755" y="0"/>
                </a:moveTo>
                <a:lnTo>
                  <a:pt x="775" y="0"/>
                </a:lnTo>
                <a:lnTo>
                  <a:pt x="775" y="5"/>
                </a:lnTo>
                <a:lnTo>
                  <a:pt x="755" y="5"/>
                </a:lnTo>
                <a:lnTo>
                  <a:pt x="755" y="0"/>
                </a:lnTo>
                <a:close/>
                <a:moveTo>
                  <a:pt x="790" y="0"/>
                </a:moveTo>
                <a:lnTo>
                  <a:pt x="809" y="0"/>
                </a:lnTo>
                <a:lnTo>
                  <a:pt x="809" y="5"/>
                </a:lnTo>
                <a:lnTo>
                  <a:pt x="790" y="5"/>
                </a:lnTo>
                <a:lnTo>
                  <a:pt x="790" y="0"/>
                </a:lnTo>
                <a:close/>
                <a:moveTo>
                  <a:pt x="824" y="0"/>
                </a:moveTo>
                <a:lnTo>
                  <a:pt x="843" y="0"/>
                </a:lnTo>
                <a:lnTo>
                  <a:pt x="843" y="5"/>
                </a:lnTo>
                <a:lnTo>
                  <a:pt x="824" y="5"/>
                </a:lnTo>
                <a:lnTo>
                  <a:pt x="824" y="0"/>
                </a:lnTo>
                <a:close/>
                <a:moveTo>
                  <a:pt x="858" y="0"/>
                </a:moveTo>
                <a:lnTo>
                  <a:pt x="878" y="0"/>
                </a:lnTo>
                <a:lnTo>
                  <a:pt x="878" y="5"/>
                </a:lnTo>
                <a:lnTo>
                  <a:pt x="858" y="5"/>
                </a:lnTo>
                <a:lnTo>
                  <a:pt x="858" y="0"/>
                </a:lnTo>
                <a:close/>
                <a:moveTo>
                  <a:pt x="893" y="0"/>
                </a:moveTo>
                <a:lnTo>
                  <a:pt x="912" y="0"/>
                </a:lnTo>
                <a:lnTo>
                  <a:pt x="912" y="5"/>
                </a:lnTo>
                <a:lnTo>
                  <a:pt x="893" y="5"/>
                </a:lnTo>
                <a:lnTo>
                  <a:pt x="893" y="0"/>
                </a:lnTo>
                <a:close/>
                <a:moveTo>
                  <a:pt x="927" y="0"/>
                </a:moveTo>
                <a:lnTo>
                  <a:pt x="946" y="0"/>
                </a:lnTo>
                <a:lnTo>
                  <a:pt x="946" y="5"/>
                </a:lnTo>
                <a:lnTo>
                  <a:pt x="927" y="5"/>
                </a:lnTo>
                <a:lnTo>
                  <a:pt x="927" y="0"/>
                </a:lnTo>
                <a:close/>
                <a:moveTo>
                  <a:pt x="961" y="0"/>
                </a:moveTo>
                <a:lnTo>
                  <a:pt x="981" y="0"/>
                </a:lnTo>
                <a:lnTo>
                  <a:pt x="981" y="5"/>
                </a:lnTo>
                <a:lnTo>
                  <a:pt x="961" y="5"/>
                </a:lnTo>
                <a:lnTo>
                  <a:pt x="961" y="0"/>
                </a:lnTo>
                <a:close/>
                <a:moveTo>
                  <a:pt x="995" y="0"/>
                </a:moveTo>
                <a:lnTo>
                  <a:pt x="1015" y="0"/>
                </a:lnTo>
                <a:lnTo>
                  <a:pt x="1015" y="5"/>
                </a:lnTo>
                <a:lnTo>
                  <a:pt x="995" y="5"/>
                </a:lnTo>
                <a:lnTo>
                  <a:pt x="995" y="0"/>
                </a:lnTo>
                <a:close/>
                <a:moveTo>
                  <a:pt x="1030" y="0"/>
                </a:moveTo>
                <a:lnTo>
                  <a:pt x="1049" y="0"/>
                </a:lnTo>
                <a:lnTo>
                  <a:pt x="1049" y="5"/>
                </a:lnTo>
                <a:lnTo>
                  <a:pt x="1030" y="5"/>
                </a:lnTo>
                <a:lnTo>
                  <a:pt x="1030" y="0"/>
                </a:lnTo>
                <a:close/>
                <a:moveTo>
                  <a:pt x="1064" y="0"/>
                </a:moveTo>
                <a:lnTo>
                  <a:pt x="1084" y="0"/>
                </a:lnTo>
                <a:lnTo>
                  <a:pt x="1084" y="5"/>
                </a:lnTo>
                <a:lnTo>
                  <a:pt x="1064" y="5"/>
                </a:lnTo>
                <a:lnTo>
                  <a:pt x="1064" y="0"/>
                </a:lnTo>
                <a:close/>
                <a:moveTo>
                  <a:pt x="1098" y="0"/>
                </a:moveTo>
                <a:lnTo>
                  <a:pt x="1118" y="0"/>
                </a:lnTo>
                <a:lnTo>
                  <a:pt x="1118" y="5"/>
                </a:lnTo>
                <a:lnTo>
                  <a:pt x="1098" y="5"/>
                </a:lnTo>
                <a:lnTo>
                  <a:pt x="1098" y="0"/>
                </a:lnTo>
                <a:close/>
                <a:moveTo>
                  <a:pt x="1133" y="0"/>
                </a:moveTo>
                <a:lnTo>
                  <a:pt x="1152" y="0"/>
                </a:lnTo>
                <a:lnTo>
                  <a:pt x="1152" y="5"/>
                </a:lnTo>
                <a:lnTo>
                  <a:pt x="1133" y="5"/>
                </a:lnTo>
                <a:lnTo>
                  <a:pt x="1133" y="0"/>
                </a:lnTo>
                <a:close/>
                <a:moveTo>
                  <a:pt x="1167" y="0"/>
                </a:moveTo>
                <a:lnTo>
                  <a:pt x="1187" y="0"/>
                </a:lnTo>
                <a:lnTo>
                  <a:pt x="1187" y="5"/>
                </a:lnTo>
                <a:lnTo>
                  <a:pt x="1167" y="5"/>
                </a:lnTo>
                <a:lnTo>
                  <a:pt x="1167" y="0"/>
                </a:lnTo>
                <a:close/>
                <a:moveTo>
                  <a:pt x="1201" y="0"/>
                </a:moveTo>
                <a:lnTo>
                  <a:pt x="1221" y="0"/>
                </a:lnTo>
                <a:lnTo>
                  <a:pt x="1221" y="5"/>
                </a:lnTo>
                <a:lnTo>
                  <a:pt x="1201" y="5"/>
                </a:lnTo>
                <a:lnTo>
                  <a:pt x="1201" y="0"/>
                </a:lnTo>
                <a:close/>
                <a:moveTo>
                  <a:pt x="1236" y="0"/>
                </a:moveTo>
                <a:lnTo>
                  <a:pt x="1255" y="0"/>
                </a:lnTo>
                <a:lnTo>
                  <a:pt x="1255" y="5"/>
                </a:lnTo>
                <a:lnTo>
                  <a:pt x="1236" y="5"/>
                </a:lnTo>
                <a:lnTo>
                  <a:pt x="1236" y="0"/>
                </a:lnTo>
                <a:close/>
                <a:moveTo>
                  <a:pt x="1270" y="0"/>
                </a:moveTo>
                <a:lnTo>
                  <a:pt x="1290" y="0"/>
                </a:lnTo>
                <a:lnTo>
                  <a:pt x="1290" y="5"/>
                </a:lnTo>
                <a:lnTo>
                  <a:pt x="1270" y="5"/>
                </a:lnTo>
                <a:lnTo>
                  <a:pt x="1270" y="0"/>
                </a:lnTo>
                <a:close/>
                <a:moveTo>
                  <a:pt x="1304" y="0"/>
                </a:moveTo>
                <a:lnTo>
                  <a:pt x="1324" y="0"/>
                </a:lnTo>
                <a:lnTo>
                  <a:pt x="1324" y="5"/>
                </a:lnTo>
                <a:lnTo>
                  <a:pt x="1304" y="5"/>
                </a:lnTo>
                <a:lnTo>
                  <a:pt x="1304" y="0"/>
                </a:lnTo>
                <a:close/>
                <a:moveTo>
                  <a:pt x="1339" y="0"/>
                </a:moveTo>
                <a:lnTo>
                  <a:pt x="1358" y="0"/>
                </a:lnTo>
                <a:lnTo>
                  <a:pt x="1358" y="5"/>
                </a:lnTo>
                <a:lnTo>
                  <a:pt x="1339" y="5"/>
                </a:lnTo>
                <a:lnTo>
                  <a:pt x="1339" y="0"/>
                </a:lnTo>
                <a:close/>
                <a:moveTo>
                  <a:pt x="1373" y="0"/>
                </a:moveTo>
                <a:lnTo>
                  <a:pt x="1393" y="0"/>
                </a:lnTo>
                <a:lnTo>
                  <a:pt x="1393" y="5"/>
                </a:lnTo>
                <a:lnTo>
                  <a:pt x="1373" y="5"/>
                </a:lnTo>
                <a:lnTo>
                  <a:pt x="1373" y="0"/>
                </a:lnTo>
                <a:close/>
                <a:moveTo>
                  <a:pt x="1407" y="0"/>
                </a:moveTo>
                <a:lnTo>
                  <a:pt x="1427" y="0"/>
                </a:lnTo>
                <a:lnTo>
                  <a:pt x="1427" y="5"/>
                </a:lnTo>
                <a:lnTo>
                  <a:pt x="1407" y="5"/>
                </a:lnTo>
                <a:lnTo>
                  <a:pt x="1407" y="0"/>
                </a:lnTo>
                <a:close/>
                <a:moveTo>
                  <a:pt x="1441" y="0"/>
                </a:moveTo>
                <a:lnTo>
                  <a:pt x="1461" y="0"/>
                </a:lnTo>
                <a:lnTo>
                  <a:pt x="1461" y="5"/>
                </a:lnTo>
                <a:lnTo>
                  <a:pt x="1441" y="5"/>
                </a:lnTo>
                <a:lnTo>
                  <a:pt x="1441" y="0"/>
                </a:lnTo>
                <a:close/>
                <a:moveTo>
                  <a:pt x="1476" y="0"/>
                </a:moveTo>
                <a:lnTo>
                  <a:pt x="1495" y="0"/>
                </a:lnTo>
                <a:lnTo>
                  <a:pt x="1495" y="5"/>
                </a:lnTo>
                <a:lnTo>
                  <a:pt x="1476" y="5"/>
                </a:lnTo>
                <a:lnTo>
                  <a:pt x="1476" y="0"/>
                </a:lnTo>
                <a:close/>
                <a:moveTo>
                  <a:pt x="1510" y="0"/>
                </a:moveTo>
                <a:lnTo>
                  <a:pt x="1530" y="0"/>
                </a:lnTo>
                <a:lnTo>
                  <a:pt x="1530" y="5"/>
                </a:lnTo>
                <a:lnTo>
                  <a:pt x="1510" y="5"/>
                </a:lnTo>
                <a:lnTo>
                  <a:pt x="1510" y="0"/>
                </a:lnTo>
                <a:close/>
                <a:moveTo>
                  <a:pt x="1544" y="0"/>
                </a:moveTo>
                <a:lnTo>
                  <a:pt x="1564" y="0"/>
                </a:lnTo>
                <a:lnTo>
                  <a:pt x="1564" y="5"/>
                </a:lnTo>
                <a:lnTo>
                  <a:pt x="1544" y="5"/>
                </a:lnTo>
                <a:lnTo>
                  <a:pt x="1544" y="0"/>
                </a:lnTo>
                <a:close/>
                <a:moveTo>
                  <a:pt x="1579" y="0"/>
                </a:moveTo>
                <a:lnTo>
                  <a:pt x="1598" y="0"/>
                </a:lnTo>
                <a:lnTo>
                  <a:pt x="1598" y="5"/>
                </a:lnTo>
                <a:lnTo>
                  <a:pt x="1579" y="5"/>
                </a:lnTo>
                <a:lnTo>
                  <a:pt x="1579" y="0"/>
                </a:lnTo>
                <a:close/>
                <a:moveTo>
                  <a:pt x="1613" y="0"/>
                </a:moveTo>
                <a:lnTo>
                  <a:pt x="1633" y="0"/>
                </a:lnTo>
                <a:lnTo>
                  <a:pt x="1633" y="5"/>
                </a:lnTo>
                <a:lnTo>
                  <a:pt x="1613" y="5"/>
                </a:lnTo>
                <a:lnTo>
                  <a:pt x="1613" y="0"/>
                </a:lnTo>
                <a:close/>
                <a:moveTo>
                  <a:pt x="1647" y="0"/>
                </a:moveTo>
                <a:lnTo>
                  <a:pt x="1667" y="0"/>
                </a:lnTo>
                <a:lnTo>
                  <a:pt x="1667" y="5"/>
                </a:lnTo>
                <a:lnTo>
                  <a:pt x="1647" y="5"/>
                </a:lnTo>
                <a:lnTo>
                  <a:pt x="1647" y="0"/>
                </a:lnTo>
                <a:close/>
                <a:moveTo>
                  <a:pt x="1682" y="0"/>
                </a:moveTo>
                <a:lnTo>
                  <a:pt x="1701" y="0"/>
                </a:lnTo>
                <a:lnTo>
                  <a:pt x="1701" y="5"/>
                </a:lnTo>
                <a:lnTo>
                  <a:pt x="1682" y="5"/>
                </a:lnTo>
                <a:lnTo>
                  <a:pt x="1682" y="0"/>
                </a:lnTo>
                <a:close/>
                <a:moveTo>
                  <a:pt x="1716" y="0"/>
                </a:moveTo>
                <a:lnTo>
                  <a:pt x="1736" y="0"/>
                </a:lnTo>
                <a:lnTo>
                  <a:pt x="1736" y="5"/>
                </a:lnTo>
                <a:lnTo>
                  <a:pt x="1716" y="5"/>
                </a:lnTo>
                <a:lnTo>
                  <a:pt x="1716" y="0"/>
                </a:lnTo>
                <a:close/>
                <a:moveTo>
                  <a:pt x="1750" y="0"/>
                </a:moveTo>
                <a:lnTo>
                  <a:pt x="1770" y="0"/>
                </a:lnTo>
                <a:lnTo>
                  <a:pt x="1770" y="5"/>
                </a:lnTo>
                <a:lnTo>
                  <a:pt x="1750" y="5"/>
                </a:lnTo>
                <a:lnTo>
                  <a:pt x="1750" y="0"/>
                </a:lnTo>
                <a:close/>
                <a:moveTo>
                  <a:pt x="1785" y="0"/>
                </a:moveTo>
                <a:lnTo>
                  <a:pt x="1804" y="0"/>
                </a:lnTo>
                <a:lnTo>
                  <a:pt x="1804" y="5"/>
                </a:lnTo>
                <a:lnTo>
                  <a:pt x="1785" y="5"/>
                </a:lnTo>
                <a:lnTo>
                  <a:pt x="1785" y="0"/>
                </a:lnTo>
                <a:close/>
                <a:moveTo>
                  <a:pt x="1819" y="0"/>
                </a:moveTo>
                <a:lnTo>
                  <a:pt x="1839" y="0"/>
                </a:lnTo>
                <a:lnTo>
                  <a:pt x="1839" y="5"/>
                </a:lnTo>
                <a:lnTo>
                  <a:pt x="1819" y="5"/>
                </a:lnTo>
                <a:lnTo>
                  <a:pt x="1819" y="0"/>
                </a:lnTo>
                <a:close/>
                <a:moveTo>
                  <a:pt x="1853" y="0"/>
                </a:moveTo>
                <a:lnTo>
                  <a:pt x="1873" y="0"/>
                </a:lnTo>
                <a:lnTo>
                  <a:pt x="1873" y="5"/>
                </a:lnTo>
                <a:lnTo>
                  <a:pt x="1853" y="5"/>
                </a:lnTo>
                <a:lnTo>
                  <a:pt x="1853" y="0"/>
                </a:lnTo>
                <a:close/>
                <a:moveTo>
                  <a:pt x="1888" y="0"/>
                </a:moveTo>
                <a:lnTo>
                  <a:pt x="1907" y="0"/>
                </a:lnTo>
                <a:lnTo>
                  <a:pt x="1907" y="5"/>
                </a:lnTo>
                <a:lnTo>
                  <a:pt x="1888" y="5"/>
                </a:lnTo>
                <a:lnTo>
                  <a:pt x="1888" y="0"/>
                </a:lnTo>
                <a:close/>
                <a:moveTo>
                  <a:pt x="1922" y="0"/>
                </a:moveTo>
                <a:lnTo>
                  <a:pt x="1941" y="0"/>
                </a:lnTo>
                <a:lnTo>
                  <a:pt x="1941" y="5"/>
                </a:lnTo>
                <a:lnTo>
                  <a:pt x="1922" y="5"/>
                </a:lnTo>
                <a:lnTo>
                  <a:pt x="1922" y="0"/>
                </a:lnTo>
                <a:close/>
                <a:moveTo>
                  <a:pt x="1956" y="0"/>
                </a:moveTo>
                <a:lnTo>
                  <a:pt x="1976" y="0"/>
                </a:lnTo>
                <a:lnTo>
                  <a:pt x="1976" y="5"/>
                </a:lnTo>
                <a:lnTo>
                  <a:pt x="1956" y="5"/>
                </a:lnTo>
                <a:lnTo>
                  <a:pt x="1956" y="0"/>
                </a:lnTo>
                <a:close/>
                <a:moveTo>
                  <a:pt x="1991" y="0"/>
                </a:moveTo>
                <a:lnTo>
                  <a:pt x="2010" y="0"/>
                </a:lnTo>
                <a:lnTo>
                  <a:pt x="2010" y="5"/>
                </a:lnTo>
                <a:lnTo>
                  <a:pt x="1991" y="5"/>
                </a:lnTo>
                <a:lnTo>
                  <a:pt x="1991" y="0"/>
                </a:lnTo>
                <a:close/>
                <a:moveTo>
                  <a:pt x="2025" y="0"/>
                </a:moveTo>
                <a:lnTo>
                  <a:pt x="2044" y="0"/>
                </a:lnTo>
                <a:lnTo>
                  <a:pt x="2044" y="5"/>
                </a:lnTo>
                <a:lnTo>
                  <a:pt x="2025" y="5"/>
                </a:lnTo>
                <a:lnTo>
                  <a:pt x="2025" y="0"/>
                </a:lnTo>
                <a:close/>
                <a:moveTo>
                  <a:pt x="2059" y="0"/>
                </a:moveTo>
                <a:lnTo>
                  <a:pt x="2079" y="0"/>
                </a:lnTo>
                <a:lnTo>
                  <a:pt x="2079" y="5"/>
                </a:lnTo>
                <a:lnTo>
                  <a:pt x="2059" y="5"/>
                </a:lnTo>
                <a:lnTo>
                  <a:pt x="2059" y="0"/>
                </a:lnTo>
                <a:close/>
                <a:moveTo>
                  <a:pt x="2093" y="0"/>
                </a:moveTo>
                <a:lnTo>
                  <a:pt x="2113" y="0"/>
                </a:lnTo>
                <a:lnTo>
                  <a:pt x="2113" y="5"/>
                </a:lnTo>
                <a:lnTo>
                  <a:pt x="2093" y="5"/>
                </a:lnTo>
                <a:lnTo>
                  <a:pt x="2093" y="0"/>
                </a:lnTo>
                <a:close/>
                <a:moveTo>
                  <a:pt x="2128" y="0"/>
                </a:moveTo>
                <a:lnTo>
                  <a:pt x="2147" y="0"/>
                </a:lnTo>
                <a:lnTo>
                  <a:pt x="2147" y="5"/>
                </a:lnTo>
                <a:lnTo>
                  <a:pt x="2128" y="5"/>
                </a:lnTo>
                <a:lnTo>
                  <a:pt x="2128" y="0"/>
                </a:lnTo>
                <a:close/>
                <a:moveTo>
                  <a:pt x="2162" y="0"/>
                </a:moveTo>
                <a:lnTo>
                  <a:pt x="2182" y="0"/>
                </a:lnTo>
                <a:lnTo>
                  <a:pt x="2182" y="5"/>
                </a:lnTo>
                <a:lnTo>
                  <a:pt x="2162" y="5"/>
                </a:lnTo>
                <a:lnTo>
                  <a:pt x="2162" y="0"/>
                </a:lnTo>
                <a:close/>
                <a:moveTo>
                  <a:pt x="2196" y="0"/>
                </a:moveTo>
                <a:lnTo>
                  <a:pt x="2216" y="0"/>
                </a:lnTo>
                <a:lnTo>
                  <a:pt x="2216" y="5"/>
                </a:lnTo>
                <a:lnTo>
                  <a:pt x="2196" y="5"/>
                </a:lnTo>
                <a:lnTo>
                  <a:pt x="2196" y="0"/>
                </a:lnTo>
                <a:close/>
                <a:moveTo>
                  <a:pt x="2231" y="0"/>
                </a:moveTo>
                <a:lnTo>
                  <a:pt x="2250" y="0"/>
                </a:lnTo>
                <a:lnTo>
                  <a:pt x="2250" y="5"/>
                </a:lnTo>
                <a:lnTo>
                  <a:pt x="2231" y="5"/>
                </a:lnTo>
                <a:lnTo>
                  <a:pt x="2231" y="0"/>
                </a:lnTo>
                <a:close/>
                <a:moveTo>
                  <a:pt x="2265" y="0"/>
                </a:moveTo>
                <a:lnTo>
                  <a:pt x="2285" y="0"/>
                </a:lnTo>
                <a:lnTo>
                  <a:pt x="2285" y="5"/>
                </a:lnTo>
                <a:lnTo>
                  <a:pt x="2265" y="5"/>
                </a:lnTo>
                <a:lnTo>
                  <a:pt x="2265" y="0"/>
                </a:lnTo>
                <a:close/>
                <a:moveTo>
                  <a:pt x="2299" y="0"/>
                </a:moveTo>
                <a:lnTo>
                  <a:pt x="2307" y="0"/>
                </a:lnTo>
                <a:lnTo>
                  <a:pt x="2307" y="5"/>
                </a:lnTo>
                <a:lnTo>
                  <a:pt x="2299" y="5"/>
                </a:lnTo>
                <a:lnTo>
                  <a:pt x="2299" y="0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Freeform 126">
            <a:extLst>
              <a:ext uri="{FF2B5EF4-FFF2-40B4-BE49-F238E27FC236}">
                <a16:creationId xmlns:a16="http://schemas.microsoft.com/office/drawing/2014/main" id="{1E7BEE3C-0C77-4206-8E6C-2D4716ABE6AF}"/>
              </a:ext>
            </a:extLst>
          </p:cNvPr>
          <p:cNvSpPr>
            <a:spLocks noEditPoints="1"/>
          </p:cNvSpPr>
          <p:nvPr/>
        </p:nvSpPr>
        <p:spPr bwMode="auto">
          <a:xfrm>
            <a:off x="369903" y="3457964"/>
            <a:ext cx="3672000" cy="7938"/>
          </a:xfrm>
          <a:custGeom>
            <a:avLst/>
            <a:gdLst>
              <a:gd name="T0" fmla="*/ 35 w 2307"/>
              <a:gd name="T1" fmla="*/ 0 h 5"/>
              <a:gd name="T2" fmla="*/ 89 w 2307"/>
              <a:gd name="T3" fmla="*/ 0 h 5"/>
              <a:gd name="T4" fmla="*/ 123 w 2307"/>
              <a:gd name="T5" fmla="*/ 5 h 5"/>
              <a:gd name="T6" fmla="*/ 138 w 2307"/>
              <a:gd name="T7" fmla="*/ 5 h 5"/>
              <a:gd name="T8" fmla="*/ 172 w 2307"/>
              <a:gd name="T9" fmla="*/ 0 h 5"/>
              <a:gd name="T10" fmla="*/ 241 w 2307"/>
              <a:gd name="T11" fmla="*/ 0 h 5"/>
              <a:gd name="T12" fmla="*/ 294 w 2307"/>
              <a:gd name="T13" fmla="*/ 0 h 5"/>
              <a:gd name="T14" fmla="*/ 329 w 2307"/>
              <a:gd name="T15" fmla="*/ 5 h 5"/>
              <a:gd name="T16" fmla="*/ 343 w 2307"/>
              <a:gd name="T17" fmla="*/ 5 h 5"/>
              <a:gd name="T18" fmla="*/ 378 w 2307"/>
              <a:gd name="T19" fmla="*/ 0 h 5"/>
              <a:gd name="T20" fmla="*/ 446 w 2307"/>
              <a:gd name="T21" fmla="*/ 0 h 5"/>
              <a:gd name="T22" fmla="*/ 500 w 2307"/>
              <a:gd name="T23" fmla="*/ 0 h 5"/>
              <a:gd name="T24" fmla="*/ 535 w 2307"/>
              <a:gd name="T25" fmla="*/ 5 h 5"/>
              <a:gd name="T26" fmla="*/ 549 w 2307"/>
              <a:gd name="T27" fmla="*/ 5 h 5"/>
              <a:gd name="T28" fmla="*/ 584 w 2307"/>
              <a:gd name="T29" fmla="*/ 0 h 5"/>
              <a:gd name="T30" fmla="*/ 652 w 2307"/>
              <a:gd name="T31" fmla="*/ 0 h 5"/>
              <a:gd name="T32" fmla="*/ 706 w 2307"/>
              <a:gd name="T33" fmla="*/ 0 h 5"/>
              <a:gd name="T34" fmla="*/ 741 w 2307"/>
              <a:gd name="T35" fmla="*/ 5 h 5"/>
              <a:gd name="T36" fmla="*/ 755 w 2307"/>
              <a:gd name="T37" fmla="*/ 5 h 5"/>
              <a:gd name="T38" fmla="*/ 790 w 2307"/>
              <a:gd name="T39" fmla="*/ 0 h 5"/>
              <a:gd name="T40" fmla="*/ 858 w 2307"/>
              <a:gd name="T41" fmla="*/ 0 h 5"/>
              <a:gd name="T42" fmla="*/ 912 w 2307"/>
              <a:gd name="T43" fmla="*/ 0 h 5"/>
              <a:gd name="T44" fmla="*/ 946 w 2307"/>
              <a:gd name="T45" fmla="*/ 5 h 5"/>
              <a:gd name="T46" fmla="*/ 961 w 2307"/>
              <a:gd name="T47" fmla="*/ 5 h 5"/>
              <a:gd name="T48" fmla="*/ 995 w 2307"/>
              <a:gd name="T49" fmla="*/ 0 h 5"/>
              <a:gd name="T50" fmla="*/ 1064 w 2307"/>
              <a:gd name="T51" fmla="*/ 0 h 5"/>
              <a:gd name="T52" fmla="*/ 1118 w 2307"/>
              <a:gd name="T53" fmla="*/ 0 h 5"/>
              <a:gd name="T54" fmla="*/ 1152 w 2307"/>
              <a:gd name="T55" fmla="*/ 5 h 5"/>
              <a:gd name="T56" fmla="*/ 1167 w 2307"/>
              <a:gd name="T57" fmla="*/ 5 h 5"/>
              <a:gd name="T58" fmla="*/ 1201 w 2307"/>
              <a:gd name="T59" fmla="*/ 0 h 5"/>
              <a:gd name="T60" fmla="*/ 1270 w 2307"/>
              <a:gd name="T61" fmla="*/ 0 h 5"/>
              <a:gd name="T62" fmla="*/ 1324 w 2307"/>
              <a:gd name="T63" fmla="*/ 0 h 5"/>
              <a:gd name="T64" fmla="*/ 1358 w 2307"/>
              <a:gd name="T65" fmla="*/ 5 h 5"/>
              <a:gd name="T66" fmla="*/ 1373 w 2307"/>
              <a:gd name="T67" fmla="*/ 5 h 5"/>
              <a:gd name="T68" fmla="*/ 1407 w 2307"/>
              <a:gd name="T69" fmla="*/ 0 h 5"/>
              <a:gd name="T70" fmla="*/ 1476 w 2307"/>
              <a:gd name="T71" fmla="*/ 0 h 5"/>
              <a:gd name="T72" fmla="*/ 1530 w 2307"/>
              <a:gd name="T73" fmla="*/ 0 h 5"/>
              <a:gd name="T74" fmla="*/ 1564 w 2307"/>
              <a:gd name="T75" fmla="*/ 5 h 5"/>
              <a:gd name="T76" fmla="*/ 1579 w 2307"/>
              <a:gd name="T77" fmla="*/ 5 h 5"/>
              <a:gd name="T78" fmla="*/ 1613 w 2307"/>
              <a:gd name="T79" fmla="*/ 0 h 5"/>
              <a:gd name="T80" fmla="*/ 1682 w 2307"/>
              <a:gd name="T81" fmla="*/ 0 h 5"/>
              <a:gd name="T82" fmla="*/ 1736 w 2307"/>
              <a:gd name="T83" fmla="*/ 0 h 5"/>
              <a:gd name="T84" fmla="*/ 1770 w 2307"/>
              <a:gd name="T85" fmla="*/ 5 h 5"/>
              <a:gd name="T86" fmla="*/ 1785 w 2307"/>
              <a:gd name="T87" fmla="*/ 5 h 5"/>
              <a:gd name="T88" fmla="*/ 1819 w 2307"/>
              <a:gd name="T89" fmla="*/ 0 h 5"/>
              <a:gd name="T90" fmla="*/ 1888 w 2307"/>
              <a:gd name="T91" fmla="*/ 0 h 5"/>
              <a:gd name="T92" fmla="*/ 1941 w 2307"/>
              <a:gd name="T93" fmla="*/ 0 h 5"/>
              <a:gd name="T94" fmla="*/ 1976 w 2307"/>
              <a:gd name="T95" fmla="*/ 5 h 5"/>
              <a:gd name="T96" fmla="*/ 1991 w 2307"/>
              <a:gd name="T97" fmla="*/ 5 h 5"/>
              <a:gd name="T98" fmla="*/ 2025 w 2307"/>
              <a:gd name="T99" fmla="*/ 0 h 5"/>
              <a:gd name="T100" fmla="*/ 2093 w 2307"/>
              <a:gd name="T101" fmla="*/ 0 h 5"/>
              <a:gd name="T102" fmla="*/ 2147 w 2307"/>
              <a:gd name="T103" fmla="*/ 0 h 5"/>
              <a:gd name="T104" fmla="*/ 2182 w 2307"/>
              <a:gd name="T105" fmla="*/ 5 h 5"/>
              <a:gd name="T106" fmla="*/ 2196 w 2307"/>
              <a:gd name="T107" fmla="*/ 5 h 5"/>
              <a:gd name="T108" fmla="*/ 2231 w 2307"/>
              <a:gd name="T109" fmla="*/ 0 h 5"/>
              <a:gd name="T110" fmla="*/ 2299 w 2307"/>
              <a:gd name="T1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7" h="5">
                <a:moveTo>
                  <a:pt x="0" y="0"/>
                </a:moveTo>
                <a:lnTo>
                  <a:pt x="20" y="0"/>
                </a:lnTo>
                <a:lnTo>
                  <a:pt x="20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35" y="0"/>
                </a:moveTo>
                <a:lnTo>
                  <a:pt x="54" y="0"/>
                </a:lnTo>
                <a:lnTo>
                  <a:pt x="54" y="5"/>
                </a:lnTo>
                <a:lnTo>
                  <a:pt x="35" y="5"/>
                </a:lnTo>
                <a:lnTo>
                  <a:pt x="35" y="0"/>
                </a:lnTo>
                <a:close/>
                <a:moveTo>
                  <a:pt x="69" y="0"/>
                </a:moveTo>
                <a:lnTo>
                  <a:pt x="89" y="0"/>
                </a:lnTo>
                <a:lnTo>
                  <a:pt x="89" y="5"/>
                </a:lnTo>
                <a:lnTo>
                  <a:pt x="69" y="5"/>
                </a:lnTo>
                <a:lnTo>
                  <a:pt x="69" y="0"/>
                </a:lnTo>
                <a:close/>
                <a:moveTo>
                  <a:pt x="103" y="0"/>
                </a:moveTo>
                <a:lnTo>
                  <a:pt x="123" y="0"/>
                </a:lnTo>
                <a:lnTo>
                  <a:pt x="123" y="5"/>
                </a:lnTo>
                <a:lnTo>
                  <a:pt x="103" y="5"/>
                </a:lnTo>
                <a:lnTo>
                  <a:pt x="103" y="0"/>
                </a:lnTo>
                <a:close/>
                <a:moveTo>
                  <a:pt x="138" y="0"/>
                </a:moveTo>
                <a:lnTo>
                  <a:pt x="157" y="0"/>
                </a:lnTo>
                <a:lnTo>
                  <a:pt x="157" y="5"/>
                </a:lnTo>
                <a:lnTo>
                  <a:pt x="138" y="5"/>
                </a:lnTo>
                <a:lnTo>
                  <a:pt x="138" y="0"/>
                </a:lnTo>
                <a:close/>
                <a:moveTo>
                  <a:pt x="172" y="0"/>
                </a:moveTo>
                <a:lnTo>
                  <a:pt x="191" y="0"/>
                </a:lnTo>
                <a:lnTo>
                  <a:pt x="191" y="5"/>
                </a:lnTo>
                <a:lnTo>
                  <a:pt x="172" y="5"/>
                </a:lnTo>
                <a:lnTo>
                  <a:pt x="172" y="0"/>
                </a:lnTo>
                <a:close/>
                <a:moveTo>
                  <a:pt x="206" y="0"/>
                </a:moveTo>
                <a:lnTo>
                  <a:pt x="226" y="0"/>
                </a:lnTo>
                <a:lnTo>
                  <a:pt x="226" y="5"/>
                </a:lnTo>
                <a:lnTo>
                  <a:pt x="206" y="5"/>
                </a:lnTo>
                <a:lnTo>
                  <a:pt x="206" y="0"/>
                </a:lnTo>
                <a:close/>
                <a:moveTo>
                  <a:pt x="241" y="0"/>
                </a:moveTo>
                <a:lnTo>
                  <a:pt x="260" y="0"/>
                </a:lnTo>
                <a:lnTo>
                  <a:pt x="260" y="5"/>
                </a:lnTo>
                <a:lnTo>
                  <a:pt x="241" y="5"/>
                </a:lnTo>
                <a:lnTo>
                  <a:pt x="241" y="0"/>
                </a:lnTo>
                <a:close/>
                <a:moveTo>
                  <a:pt x="275" y="0"/>
                </a:moveTo>
                <a:lnTo>
                  <a:pt x="294" y="0"/>
                </a:lnTo>
                <a:lnTo>
                  <a:pt x="294" y="5"/>
                </a:lnTo>
                <a:lnTo>
                  <a:pt x="275" y="5"/>
                </a:lnTo>
                <a:lnTo>
                  <a:pt x="275" y="0"/>
                </a:lnTo>
                <a:close/>
                <a:moveTo>
                  <a:pt x="309" y="0"/>
                </a:moveTo>
                <a:lnTo>
                  <a:pt x="329" y="0"/>
                </a:lnTo>
                <a:lnTo>
                  <a:pt x="329" y="5"/>
                </a:lnTo>
                <a:lnTo>
                  <a:pt x="309" y="5"/>
                </a:lnTo>
                <a:lnTo>
                  <a:pt x="309" y="0"/>
                </a:lnTo>
                <a:close/>
                <a:moveTo>
                  <a:pt x="343" y="0"/>
                </a:moveTo>
                <a:lnTo>
                  <a:pt x="363" y="0"/>
                </a:lnTo>
                <a:lnTo>
                  <a:pt x="363" y="5"/>
                </a:lnTo>
                <a:lnTo>
                  <a:pt x="343" y="5"/>
                </a:lnTo>
                <a:lnTo>
                  <a:pt x="343" y="0"/>
                </a:lnTo>
                <a:close/>
                <a:moveTo>
                  <a:pt x="378" y="0"/>
                </a:moveTo>
                <a:lnTo>
                  <a:pt x="397" y="0"/>
                </a:lnTo>
                <a:lnTo>
                  <a:pt x="397" y="5"/>
                </a:lnTo>
                <a:lnTo>
                  <a:pt x="378" y="5"/>
                </a:lnTo>
                <a:lnTo>
                  <a:pt x="378" y="0"/>
                </a:lnTo>
                <a:close/>
                <a:moveTo>
                  <a:pt x="412" y="0"/>
                </a:moveTo>
                <a:lnTo>
                  <a:pt x="432" y="0"/>
                </a:lnTo>
                <a:lnTo>
                  <a:pt x="432" y="5"/>
                </a:lnTo>
                <a:lnTo>
                  <a:pt x="412" y="5"/>
                </a:lnTo>
                <a:lnTo>
                  <a:pt x="412" y="0"/>
                </a:lnTo>
                <a:close/>
                <a:moveTo>
                  <a:pt x="446" y="0"/>
                </a:moveTo>
                <a:lnTo>
                  <a:pt x="466" y="0"/>
                </a:lnTo>
                <a:lnTo>
                  <a:pt x="466" y="5"/>
                </a:lnTo>
                <a:lnTo>
                  <a:pt x="446" y="5"/>
                </a:lnTo>
                <a:lnTo>
                  <a:pt x="446" y="0"/>
                </a:lnTo>
                <a:close/>
                <a:moveTo>
                  <a:pt x="481" y="0"/>
                </a:moveTo>
                <a:lnTo>
                  <a:pt x="500" y="0"/>
                </a:lnTo>
                <a:lnTo>
                  <a:pt x="500" y="5"/>
                </a:lnTo>
                <a:lnTo>
                  <a:pt x="481" y="5"/>
                </a:lnTo>
                <a:lnTo>
                  <a:pt x="481" y="0"/>
                </a:lnTo>
                <a:close/>
                <a:moveTo>
                  <a:pt x="515" y="0"/>
                </a:moveTo>
                <a:lnTo>
                  <a:pt x="535" y="0"/>
                </a:lnTo>
                <a:lnTo>
                  <a:pt x="535" y="5"/>
                </a:lnTo>
                <a:lnTo>
                  <a:pt x="515" y="5"/>
                </a:lnTo>
                <a:lnTo>
                  <a:pt x="515" y="0"/>
                </a:lnTo>
                <a:close/>
                <a:moveTo>
                  <a:pt x="549" y="0"/>
                </a:moveTo>
                <a:lnTo>
                  <a:pt x="569" y="0"/>
                </a:lnTo>
                <a:lnTo>
                  <a:pt x="569" y="5"/>
                </a:lnTo>
                <a:lnTo>
                  <a:pt x="549" y="5"/>
                </a:lnTo>
                <a:lnTo>
                  <a:pt x="549" y="0"/>
                </a:lnTo>
                <a:close/>
                <a:moveTo>
                  <a:pt x="584" y="0"/>
                </a:moveTo>
                <a:lnTo>
                  <a:pt x="603" y="0"/>
                </a:lnTo>
                <a:lnTo>
                  <a:pt x="603" y="5"/>
                </a:lnTo>
                <a:lnTo>
                  <a:pt x="584" y="5"/>
                </a:lnTo>
                <a:lnTo>
                  <a:pt x="584" y="0"/>
                </a:lnTo>
                <a:close/>
                <a:moveTo>
                  <a:pt x="618" y="0"/>
                </a:moveTo>
                <a:lnTo>
                  <a:pt x="638" y="0"/>
                </a:lnTo>
                <a:lnTo>
                  <a:pt x="638" y="5"/>
                </a:lnTo>
                <a:lnTo>
                  <a:pt x="618" y="5"/>
                </a:lnTo>
                <a:lnTo>
                  <a:pt x="618" y="0"/>
                </a:lnTo>
                <a:close/>
                <a:moveTo>
                  <a:pt x="652" y="0"/>
                </a:moveTo>
                <a:lnTo>
                  <a:pt x="672" y="0"/>
                </a:lnTo>
                <a:lnTo>
                  <a:pt x="672" y="5"/>
                </a:lnTo>
                <a:lnTo>
                  <a:pt x="652" y="5"/>
                </a:lnTo>
                <a:lnTo>
                  <a:pt x="652" y="0"/>
                </a:lnTo>
                <a:close/>
                <a:moveTo>
                  <a:pt x="687" y="0"/>
                </a:moveTo>
                <a:lnTo>
                  <a:pt x="706" y="0"/>
                </a:lnTo>
                <a:lnTo>
                  <a:pt x="706" y="5"/>
                </a:lnTo>
                <a:lnTo>
                  <a:pt x="687" y="5"/>
                </a:lnTo>
                <a:lnTo>
                  <a:pt x="687" y="0"/>
                </a:lnTo>
                <a:close/>
                <a:moveTo>
                  <a:pt x="721" y="0"/>
                </a:moveTo>
                <a:lnTo>
                  <a:pt x="741" y="0"/>
                </a:lnTo>
                <a:lnTo>
                  <a:pt x="741" y="5"/>
                </a:lnTo>
                <a:lnTo>
                  <a:pt x="721" y="5"/>
                </a:lnTo>
                <a:lnTo>
                  <a:pt x="721" y="0"/>
                </a:lnTo>
                <a:close/>
                <a:moveTo>
                  <a:pt x="755" y="0"/>
                </a:moveTo>
                <a:lnTo>
                  <a:pt x="775" y="0"/>
                </a:lnTo>
                <a:lnTo>
                  <a:pt x="775" y="5"/>
                </a:lnTo>
                <a:lnTo>
                  <a:pt x="755" y="5"/>
                </a:lnTo>
                <a:lnTo>
                  <a:pt x="755" y="0"/>
                </a:lnTo>
                <a:close/>
                <a:moveTo>
                  <a:pt x="790" y="0"/>
                </a:moveTo>
                <a:lnTo>
                  <a:pt x="809" y="0"/>
                </a:lnTo>
                <a:lnTo>
                  <a:pt x="809" y="5"/>
                </a:lnTo>
                <a:lnTo>
                  <a:pt x="790" y="5"/>
                </a:lnTo>
                <a:lnTo>
                  <a:pt x="790" y="0"/>
                </a:lnTo>
                <a:close/>
                <a:moveTo>
                  <a:pt x="824" y="0"/>
                </a:moveTo>
                <a:lnTo>
                  <a:pt x="843" y="0"/>
                </a:lnTo>
                <a:lnTo>
                  <a:pt x="843" y="5"/>
                </a:lnTo>
                <a:lnTo>
                  <a:pt x="824" y="5"/>
                </a:lnTo>
                <a:lnTo>
                  <a:pt x="824" y="0"/>
                </a:lnTo>
                <a:close/>
                <a:moveTo>
                  <a:pt x="858" y="0"/>
                </a:moveTo>
                <a:lnTo>
                  <a:pt x="878" y="0"/>
                </a:lnTo>
                <a:lnTo>
                  <a:pt x="878" y="5"/>
                </a:lnTo>
                <a:lnTo>
                  <a:pt x="858" y="5"/>
                </a:lnTo>
                <a:lnTo>
                  <a:pt x="858" y="0"/>
                </a:lnTo>
                <a:close/>
                <a:moveTo>
                  <a:pt x="893" y="0"/>
                </a:moveTo>
                <a:lnTo>
                  <a:pt x="912" y="0"/>
                </a:lnTo>
                <a:lnTo>
                  <a:pt x="912" y="5"/>
                </a:lnTo>
                <a:lnTo>
                  <a:pt x="893" y="5"/>
                </a:lnTo>
                <a:lnTo>
                  <a:pt x="893" y="0"/>
                </a:lnTo>
                <a:close/>
                <a:moveTo>
                  <a:pt x="927" y="0"/>
                </a:moveTo>
                <a:lnTo>
                  <a:pt x="946" y="0"/>
                </a:lnTo>
                <a:lnTo>
                  <a:pt x="946" y="5"/>
                </a:lnTo>
                <a:lnTo>
                  <a:pt x="927" y="5"/>
                </a:lnTo>
                <a:lnTo>
                  <a:pt x="927" y="0"/>
                </a:lnTo>
                <a:close/>
                <a:moveTo>
                  <a:pt x="961" y="0"/>
                </a:moveTo>
                <a:lnTo>
                  <a:pt x="981" y="0"/>
                </a:lnTo>
                <a:lnTo>
                  <a:pt x="981" y="5"/>
                </a:lnTo>
                <a:lnTo>
                  <a:pt x="961" y="5"/>
                </a:lnTo>
                <a:lnTo>
                  <a:pt x="961" y="0"/>
                </a:lnTo>
                <a:close/>
                <a:moveTo>
                  <a:pt x="995" y="0"/>
                </a:moveTo>
                <a:lnTo>
                  <a:pt x="1015" y="0"/>
                </a:lnTo>
                <a:lnTo>
                  <a:pt x="1015" y="5"/>
                </a:lnTo>
                <a:lnTo>
                  <a:pt x="995" y="5"/>
                </a:lnTo>
                <a:lnTo>
                  <a:pt x="995" y="0"/>
                </a:lnTo>
                <a:close/>
                <a:moveTo>
                  <a:pt x="1030" y="0"/>
                </a:moveTo>
                <a:lnTo>
                  <a:pt x="1049" y="0"/>
                </a:lnTo>
                <a:lnTo>
                  <a:pt x="1049" y="5"/>
                </a:lnTo>
                <a:lnTo>
                  <a:pt x="1030" y="5"/>
                </a:lnTo>
                <a:lnTo>
                  <a:pt x="1030" y="0"/>
                </a:lnTo>
                <a:close/>
                <a:moveTo>
                  <a:pt x="1064" y="0"/>
                </a:moveTo>
                <a:lnTo>
                  <a:pt x="1084" y="0"/>
                </a:lnTo>
                <a:lnTo>
                  <a:pt x="1084" y="5"/>
                </a:lnTo>
                <a:lnTo>
                  <a:pt x="1064" y="5"/>
                </a:lnTo>
                <a:lnTo>
                  <a:pt x="1064" y="0"/>
                </a:lnTo>
                <a:close/>
                <a:moveTo>
                  <a:pt x="1098" y="0"/>
                </a:moveTo>
                <a:lnTo>
                  <a:pt x="1118" y="0"/>
                </a:lnTo>
                <a:lnTo>
                  <a:pt x="1118" y="5"/>
                </a:lnTo>
                <a:lnTo>
                  <a:pt x="1098" y="5"/>
                </a:lnTo>
                <a:lnTo>
                  <a:pt x="1098" y="0"/>
                </a:lnTo>
                <a:close/>
                <a:moveTo>
                  <a:pt x="1133" y="0"/>
                </a:moveTo>
                <a:lnTo>
                  <a:pt x="1152" y="0"/>
                </a:lnTo>
                <a:lnTo>
                  <a:pt x="1152" y="5"/>
                </a:lnTo>
                <a:lnTo>
                  <a:pt x="1133" y="5"/>
                </a:lnTo>
                <a:lnTo>
                  <a:pt x="1133" y="0"/>
                </a:lnTo>
                <a:close/>
                <a:moveTo>
                  <a:pt x="1167" y="0"/>
                </a:moveTo>
                <a:lnTo>
                  <a:pt x="1187" y="0"/>
                </a:lnTo>
                <a:lnTo>
                  <a:pt x="1187" y="5"/>
                </a:lnTo>
                <a:lnTo>
                  <a:pt x="1167" y="5"/>
                </a:lnTo>
                <a:lnTo>
                  <a:pt x="1167" y="0"/>
                </a:lnTo>
                <a:close/>
                <a:moveTo>
                  <a:pt x="1201" y="0"/>
                </a:moveTo>
                <a:lnTo>
                  <a:pt x="1221" y="0"/>
                </a:lnTo>
                <a:lnTo>
                  <a:pt x="1221" y="5"/>
                </a:lnTo>
                <a:lnTo>
                  <a:pt x="1201" y="5"/>
                </a:lnTo>
                <a:lnTo>
                  <a:pt x="1201" y="0"/>
                </a:lnTo>
                <a:close/>
                <a:moveTo>
                  <a:pt x="1236" y="0"/>
                </a:moveTo>
                <a:lnTo>
                  <a:pt x="1255" y="0"/>
                </a:lnTo>
                <a:lnTo>
                  <a:pt x="1255" y="5"/>
                </a:lnTo>
                <a:lnTo>
                  <a:pt x="1236" y="5"/>
                </a:lnTo>
                <a:lnTo>
                  <a:pt x="1236" y="0"/>
                </a:lnTo>
                <a:close/>
                <a:moveTo>
                  <a:pt x="1270" y="0"/>
                </a:moveTo>
                <a:lnTo>
                  <a:pt x="1290" y="0"/>
                </a:lnTo>
                <a:lnTo>
                  <a:pt x="1290" y="5"/>
                </a:lnTo>
                <a:lnTo>
                  <a:pt x="1270" y="5"/>
                </a:lnTo>
                <a:lnTo>
                  <a:pt x="1270" y="0"/>
                </a:lnTo>
                <a:close/>
                <a:moveTo>
                  <a:pt x="1304" y="0"/>
                </a:moveTo>
                <a:lnTo>
                  <a:pt x="1324" y="0"/>
                </a:lnTo>
                <a:lnTo>
                  <a:pt x="1324" y="5"/>
                </a:lnTo>
                <a:lnTo>
                  <a:pt x="1304" y="5"/>
                </a:lnTo>
                <a:lnTo>
                  <a:pt x="1304" y="0"/>
                </a:lnTo>
                <a:close/>
                <a:moveTo>
                  <a:pt x="1339" y="0"/>
                </a:moveTo>
                <a:lnTo>
                  <a:pt x="1358" y="0"/>
                </a:lnTo>
                <a:lnTo>
                  <a:pt x="1358" y="5"/>
                </a:lnTo>
                <a:lnTo>
                  <a:pt x="1339" y="5"/>
                </a:lnTo>
                <a:lnTo>
                  <a:pt x="1339" y="0"/>
                </a:lnTo>
                <a:close/>
                <a:moveTo>
                  <a:pt x="1373" y="0"/>
                </a:moveTo>
                <a:lnTo>
                  <a:pt x="1393" y="0"/>
                </a:lnTo>
                <a:lnTo>
                  <a:pt x="1393" y="5"/>
                </a:lnTo>
                <a:lnTo>
                  <a:pt x="1373" y="5"/>
                </a:lnTo>
                <a:lnTo>
                  <a:pt x="1373" y="0"/>
                </a:lnTo>
                <a:close/>
                <a:moveTo>
                  <a:pt x="1407" y="0"/>
                </a:moveTo>
                <a:lnTo>
                  <a:pt x="1427" y="0"/>
                </a:lnTo>
                <a:lnTo>
                  <a:pt x="1427" y="5"/>
                </a:lnTo>
                <a:lnTo>
                  <a:pt x="1407" y="5"/>
                </a:lnTo>
                <a:lnTo>
                  <a:pt x="1407" y="0"/>
                </a:lnTo>
                <a:close/>
                <a:moveTo>
                  <a:pt x="1441" y="0"/>
                </a:moveTo>
                <a:lnTo>
                  <a:pt x="1461" y="0"/>
                </a:lnTo>
                <a:lnTo>
                  <a:pt x="1461" y="5"/>
                </a:lnTo>
                <a:lnTo>
                  <a:pt x="1441" y="5"/>
                </a:lnTo>
                <a:lnTo>
                  <a:pt x="1441" y="0"/>
                </a:lnTo>
                <a:close/>
                <a:moveTo>
                  <a:pt x="1476" y="0"/>
                </a:moveTo>
                <a:lnTo>
                  <a:pt x="1495" y="0"/>
                </a:lnTo>
                <a:lnTo>
                  <a:pt x="1495" y="5"/>
                </a:lnTo>
                <a:lnTo>
                  <a:pt x="1476" y="5"/>
                </a:lnTo>
                <a:lnTo>
                  <a:pt x="1476" y="0"/>
                </a:lnTo>
                <a:close/>
                <a:moveTo>
                  <a:pt x="1510" y="0"/>
                </a:moveTo>
                <a:lnTo>
                  <a:pt x="1530" y="0"/>
                </a:lnTo>
                <a:lnTo>
                  <a:pt x="1530" y="5"/>
                </a:lnTo>
                <a:lnTo>
                  <a:pt x="1510" y="5"/>
                </a:lnTo>
                <a:lnTo>
                  <a:pt x="1510" y="0"/>
                </a:lnTo>
                <a:close/>
                <a:moveTo>
                  <a:pt x="1544" y="0"/>
                </a:moveTo>
                <a:lnTo>
                  <a:pt x="1564" y="0"/>
                </a:lnTo>
                <a:lnTo>
                  <a:pt x="1564" y="5"/>
                </a:lnTo>
                <a:lnTo>
                  <a:pt x="1544" y="5"/>
                </a:lnTo>
                <a:lnTo>
                  <a:pt x="1544" y="0"/>
                </a:lnTo>
                <a:close/>
                <a:moveTo>
                  <a:pt x="1579" y="0"/>
                </a:moveTo>
                <a:lnTo>
                  <a:pt x="1598" y="0"/>
                </a:lnTo>
                <a:lnTo>
                  <a:pt x="1598" y="5"/>
                </a:lnTo>
                <a:lnTo>
                  <a:pt x="1579" y="5"/>
                </a:lnTo>
                <a:lnTo>
                  <a:pt x="1579" y="0"/>
                </a:lnTo>
                <a:close/>
                <a:moveTo>
                  <a:pt x="1613" y="0"/>
                </a:moveTo>
                <a:lnTo>
                  <a:pt x="1633" y="0"/>
                </a:lnTo>
                <a:lnTo>
                  <a:pt x="1633" y="5"/>
                </a:lnTo>
                <a:lnTo>
                  <a:pt x="1613" y="5"/>
                </a:lnTo>
                <a:lnTo>
                  <a:pt x="1613" y="0"/>
                </a:lnTo>
                <a:close/>
                <a:moveTo>
                  <a:pt x="1647" y="0"/>
                </a:moveTo>
                <a:lnTo>
                  <a:pt x="1667" y="0"/>
                </a:lnTo>
                <a:lnTo>
                  <a:pt x="1667" y="5"/>
                </a:lnTo>
                <a:lnTo>
                  <a:pt x="1647" y="5"/>
                </a:lnTo>
                <a:lnTo>
                  <a:pt x="1647" y="0"/>
                </a:lnTo>
                <a:close/>
                <a:moveTo>
                  <a:pt x="1682" y="0"/>
                </a:moveTo>
                <a:lnTo>
                  <a:pt x="1701" y="0"/>
                </a:lnTo>
                <a:lnTo>
                  <a:pt x="1701" y="5"/>
                </a:lnTo>
                <a:lnTo>
                  <a:pt x="1682" y="5"/>
                </a:lnTo>
                <a:lnTo>
                  <a:pt x="1682" y="0"/>
                </a:lnTo>
                <a:close/>
                <a:moveTo>
                  <a:pt x="1716" y="0"/>
                </a:moveTo>
                <a:lnTo>
                  <a:pt x="1736" y="0"/>
                </a:lnTo>
                <a:lnTo>
                  <a:pt x="1736" y="5"/>
                </a:lnTo>
                <a:lnTo>
                  <a:pt x="1716" y="5"/>
                </a:lnTo>
                <a:lnTo>
                  <a:pt x="1716" y="0"/>
                </a:lnTo>
                <a:close/>
                <a:moveTo>
                  <a:pt x="1750" y="0"/>
                </a:moveTo>
                <a:lnTo>
                  <a:pt x="1770" y="0"/>
                </a:lnTo>
                <a:lnTo>
                  <a:pt x="1770" y="5"/>
                </a:lnTo>
                <a:lnTo>
                  <a:pt x="1750" y="5"/>
                </a:lnTo>
                <a:lnTo>
                  <a:pt x="1750" y="0"/>
                </a:lnTo>
                <a:close/>
                <a:moveTo>
                  <a:pt x="1785" y="0"/>
                </a:moveTo>
                <a:lnTo>
                  <a:pt x="1804" y="0"/>
                </a:lnTo>
                <a:lnTo>
                  <a:pt x="1804" y="5"/>
                </a:lnTo>
                <a:lnTo>
                  <a:pt x="1785" y="5"/>
                </a:lnTo>
                <a:lnTo>
                  <a:pt x="1785" y="0"/>
                </a:lnTo>
                <a:close/>
                <a:moveTo>
                  <a:pt x="1819" y="0"/>
                </a:moveTo>
                <a:lnTo>
                  <a:pt x="1839" y="0"/>
                </a:lnTo>
                <a:lnTo>
                  <a:pt x="1839" y="5"/>
                </a:lnTo>
                <a:lnTo>
                  <a:pt x="1819" y="5"/>
                </a:lnTo>
                <a:lnTo>
                  <a:pt x="1819" y="0"/>
                </a:lnTo>
                <a:close/>
                <a:moveTo>
                  <a:pt x="1853" y="0"/>
                </a:moveTo>
                <a:lnTo>
                  <a:pt x="1873" y="0"/>
                </a:lnTo>
                <a:lnTo>
                  <a:pt x="1873" y="5"/>
                </a:lnTo>
                <a:lnTo>
                  <a:pt x="1853" y="5"/>
                </a:lnTo>
                <a:lnTo>
                  <a:pt x="1853" y="0"/>
                </a:lnTo>
                <a:close/>
                <a:moveTo>
                  <a:pt x="1888" y="0"/>
                </a:moveTo>
                <a:lnTo>
                  <a:pt x="1907" y="0"/>
                </a:lnTo>
                <a:lnTo>
                  <a:pt x="1907" y="5"/>
                </a:lnTo>
                <a:lnTo>
                  <a:pt x="1888" y="5"/>
                </a:lnTo>
                <a:lnTo>
                  <a:pt x="1888" y="0"/>
                </a:lnTo>
                <a:close/>
                <a:moveTo>
                  <a:pt x="1922" y="0"/>
                </a:moveTo>
                <a:lnTo>
                  <a:pt x="1941" y="0"/>
                </a:lnTo>
                <a:lnTo>
                  <a:pt x="1941" y="5"/>
                </a:lnTo>
                <a:lnTo>
                  <a:pt x="1922" y="5"/>
                </a:lnTo>
                <a:lnTo>
                  <a:pt x="1922" y="0"/>
                </a:lnTo>
                <a:close/>
                <a:moveTo>
                  <a:pt x="1956" y="0"/>
                </a:moveTo>
                <a:lnTo>
                  <a:pt x="1976" y="0"/>
                </a:lnTo>
                <a:lnTo>
                  <a:pt x="1976" y="5"/>
                </a:lnTo>
                <a:lnTo>
                  <a:pt x="1956" y="5"/>
                </a:lnTo>
                <a:lnTo>
                  <a:pt x="1956" y="0"/>
                </a:lnTo>
                <a:close/>
                <a:moveTo>
                  <a:pt x="1991" y="0"/>
                </a:moveTo>
                <a:lnTo>
                  <a:pt x="2010" y="0"/>
                </a:lnTo>
                <a:lnTo>
                  <a:pt x="2010" y="5"/>
                </a:lnTo>
                <a:lnTo>
                  <a:pt x="1991" y="5"/>
                </a:lnTo>
                <a:lnTo>
                  <a:pt x="1991" y="0"/>
                </a:lnTo>
                <a:close/>
                <a:moveTo>
                  <a:pt x="2025" y="0"/>
                </a:moveTo>
                <a:lnTo>
                  <a:pt x="2044" y="0"/>
                </a:lnTo>
                <a:lnTo>
                  <a:pt x="2044" y="5"/>
                </a:lnTo>
                <a:lnTo>
                  <a:pt x="2025" y="5"/>
                </a:lnTo>
                <a:lnTo>
                  <a:pt x="2025" y="0"/>
                </a:lnTo>
                <a:close/>
                <a:moveTo>
                  <a:pt x="2059" y="0"/>
                </a:moveTo>
                <a:lnTo>
                  <a:pt x="2079" y="0"/>
                </a:lnTo>
                <a:lnTo>
                  <a:pt x="2079" y="5"/>
                </a:lnTo>
                <a:lnTo>
                  <a:pt x="2059" y="5"/>
                </a:lnTo>
                <a:lnTo>
                  <a:pt x="2059" y="0"/>
                </a:lnTo>
                <a:close/>
                <a:moveTo>
                  <a:pt x="2093" y="0"/>
                </a:moveTo>
                <a:lnTo>
                  <a:pt x="2113" y="0"/>
                </a:lnTo>
                <a:lnTo>
                  <a:pt x="2113" y="5"/>
                </a:lnTo>
                <a:lnTo>
                  <a:pt x="2093" y="5"/>
                </a:lnTo>
                <a:lnTo>
                  <a:pt x="2093" y="0"/>
                </a:lnTo>
                <a:close/>
                <a:moveTo>
                  <a:pt x="2128" y="0"/>
                </a:moveTo>
                <a:lnTo>
                  <a:pt x="2147" y="0"/>
                </a:lnTo>
                <a:lnTo>
                  <a:pt x="2147" y="5"/>
                </a:lnTo>
                <a:lnTo>
                  <a:pt x="2128" y="5"/>
                </a:lnTo>
                <a:lnTo>
                  <a:pt x="2128" y="0"/>
                </a:lnTo>
                <a:close/>
                <a:moveTo>
                  <a:pt x="2162" y="0"/>
                </a:moveTo>
                <a:lnTo>
                  <a:pt x="2182" y="0"/>
                </a:lnTo>
                <a:lnTo>
                  <a:pt x="2182" y="5"/>
                </a:lnTo>
                <a:lnTo>
                  <a:pt x="2162" y="5"/>
                </a:lnTo>
                <a:lnTo>
                  <a:pt x="2162" y="0"/>
                </a:lnTo>
                <a:close/>
                <a:moveTo>
                  <a:pt x="2196" y="0"/>
                </a:moveTo>
                <a:lnTo>
                  <a:pt x="2216" y="0"/>
                </a:lnTo>
                <a:lnTo>
                  <a:pt x="2216" y="5"/>
                </a:lnTo>
                <a:lnTo>
                  <a:pt x="2196" y="5"/>
                </a:lnTo>
                <a:lnTo>
                  <a:pt x="2196" y="0"/>
                </a:lnTo>
                <a:close/>
                <a:moveTo>
                  <a:pt x="2231" y="0"/>
                </a:moveTo>
                <a:lnTo>
                  <a:pt x="2250" y="0"/>
                </a:lnTo>
                <a:lnTo>
                  <a:pt x="2250" y="5"/>
                </a:lnTo>
                <a:lnTo>
                  <a:pt x="2231" y="5"/>
                </a:lnTo>
                <a:lnTo>
                  <a:pt x="2231" y="0"/>
                </a:lnTo>
                <a:close/>
                <a:moveTo>
                  <a:pt x="2265" y="0"/>
                </a:moveTo>
                <a:lnTo>
                  <a:pt x="2285" y="0"/>
                </a:lnTo>
                <a:lnTo>
                  <a:pt x="2285" y="5"/>
                </a:lnTo>
                <a:lnTo>
                  <a:pt x="2265" y="5"/>
                </a:lnTo>
                <a:lnTo>
                  <a:pt x="2265" y="0"/>
                </a:lnTo>
                <a:close/>
                <a:moveTo>
                  <a:pt x="2299" y="0"/>
                </a:moveTo>
                <a:lnTo>
                  <a:pt x="2307" y="0"/>
                </a:lnTo>
                <a:lnTo>
                  <a:pt x="2307" y="5"/>
                </a:lnTo>
                <a:lnTo>
                  <a:pt x="2299" y="5"/>
                </a:lnTo>
                <a:lnTo>
                  <a:pt x="2299" y="0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Freeform 126">
            <a:extLst>
              <a:ext uri="{FF2B5EF4-FFF2-40B4-BE49-F238E27FC236}">
                <a16:creationId xmlns:a16="http://schemas.microsoft.com/office/drawing/2014/main" id="{29D24EE2-9FDD-4E5E-9B82-1AB9BF98FC49}"/>
              </a:ext>
            </a:extLst>
          </p:cNvPr>
          <p:cNvSpPr>
            <a:spLocks noEditPoints="1"/>
          </p:cNvSpPr>
          <p:nvPr/>
        </p:nvSpPr>
        <p:spPr bwMode="auto">
          <a:xfrm>
            <a:off x="369903" y="3766333"/>
            <a:ext cx="3672000" cy="7938"/>
          </a:xfrm>
          <a:custGeom>
            <a:avLst/>
            <a:gdLst>
              <a:gd name="T0" fmla="*/ 35 w 2307"/>
              <a:gd name="T1" fmla="*/ 0 h 5"/>
              <a:gd name="T2" fmla="*/ 89 w 2307"/>
              <a:gd name="T3" fmla="*/ 0 h 5"/>
              <a:gd name="T4" fmla="*/ 123 w 2307"/>
              <a:gd name="T5" fmla="*/ 5 h 5"/>
              <a:gd name="T6" fmla="*/ 138 w 2307"/>
              <a:gd name="T7" fmla="*/ 5 h 5"/>
              <a:gd name="T8" fmla="*/ 172 w 2307"/>
              <a:gd name="T9" fmla="*/ 0 h 5"/>
              <a:gd name="T10" fmla="*/ 241 w 2307"/>
              <a:gd name="T11" fmla="*/ 0 h 5"/>
              <a:gd name="T12" fmla="*/ 294 w 2307"/>
              <a:gd name="T13" fmla="*/ 0 h 5"/>
              <a:gd name="T14" fmla="*/ 329 w 2307"/>
              <a:gd name="T15" fmla="*/ 5 h 5"/>
              <a:gd name="T16" fmla="*/ 343 w 2307"/>
              <a:gd name="T17" fmla="*/ 5 h 5"/>
              <a:gd name="T18" fmla="*/ 378 w 2307"/>
              <a:gd name="T19" fmla="*/ 0 h 5"/>
              <a:gd name="T20" fmla="*/ 446 w 2307"/>
              <a:gd name="T21" fmla="*/ 0 h 5"/>
              <a:gd name="T22" fmla="*/ 500 w 2307"/>
              <a:gd name="T23" fmla="*/ 0 h 5"/>
              <a:gd name="T24" fmla="*/ 535 w 2307"/>
              <a:gd name="T25" fmla="*/ 5 h 5"/>
              <a:gd name="T26" fmla="*/ 549 w 2307"/>
              <a:gd name="T27" fmla="*/ 5 h 5"/>
              <a:gd name="T28" fmla="*/ 584 w 2307"/>
              <a:gd name="T29" fmla="*/ 0 h 5"/>
              <a:gd name="T30" fmla="*/ 652 w 2307"/>
              <a:gd name="T31" fmla="*/ 0 h 5"/>
              <a:gd name="T32" fmla="*/ 706 w 2307"/>
              <a:gd name="T33" fmla="*/ 0 h 5"/>
              <a:gd name="T34" fmla="*/ 741 w 2307"/>
              <a:gd name="T35" fmla="*/ 5 h 5"/>
              <a:gd name="T36" fmla="*/ 755 w 2307"/>
              <a:gd name="T37" fmla="*/ 5 h 5"/>
              <a:gd name="T38" fmla="*/ 790 w 2307"/>
              <a:gd name="T39" fmla="*/ 0 h 5"/>
              <a:gd name="T40" fmla="*/ 858 w 2307"/>
              <a:gd name="T41" fmla="*/ 0 h 5"/>
              <a:gd name="T42" fmla="*/ 912 w 2307"/>
              <a:gd name="T43" fmla="*/ 0 h 5"/>
              <a:gd name="T44" fmla="*/ 946 w 2307"/>
              <a:gd name="T45" fmla="*/ 5 h 5"/>
              <a:gd name="T46" fmla="*/ 961 w 2307"/>
              <a:gd name="T47" fmla="*/ 5 h 5"/>
              <a:gd name="T48" fmla="*/ 995 w 2307"/>
              <a:gd name="T49" fmla="*/ 0 h 5"/>
              <a:gd name="T50" fmla="*/ 1064 w 2307"/>
              <a:gd name="T51" fmla="*/ 0 h 5"/>
              <a:gd name="T52" fmla="*/ 1118 w 2307"/>
              <a:gd name="T53" fmla="*/ 0 h 5"/>
              <a:gd name="T54" fmla="*/ 1152 w 2307"/>
              <a:gd name="T55" fmla="*/ 5 h 5"/>
              <a:gd name="T56" fmla="*/ 1167 w 2307"/>
              <a:gd name="T57" fmla="*/ 5 h 5"/>
              <a:gd name="T58" fmla="*/ 1201 w 2307"/>
              <a:gd name="T59" fmla="*/ 0 h 5"/>
              <a:gd name="T60" fmla="*/ 1270 w 2307"/>
              <a:gd name="T61" fmla="*/ 0 h 5"/>
              <a:gd name="T62" fmla="*/ 1324 w 2307"/>
              <a:gd name="T63" fmla="*/ 0 h 5"/>
              <a:gd name="T64" fmla="*/ 1358 w 2307"/>
              <a:gd name="T65" fmla="*/ 5 h 5"/>
              <a:gd name="T66" fmla="*/ 1373 w 2307"/>
              <a:gd name="T67" fmla="*/ 5 h 5"/>
              <a:gd name="T68" fmla="*/ 1407 w 2307"/>
              <a:gd name="T69" fmla="*/ 0 h 5"/>
              <a:gd name="T70" fmla="*/ 1476 w 2307"/>
              <a:gd name="T71" fmla="*/ 0 h 5"/>
              <a:gd name="T72" fmla="*/ 1530 w 2307"/>
              <a:gd name="T73" fmla="*/ 0 h 5"/>
              <a:gd name="T74" fmla="*/ 1564 w 2307"/>
              <a:gd name="T75" fmla="*/ 5 h 5"/>
              <a:gd name="T76" fmla="*/ 1579 w 2307"/>
              <a:gd name="T77" fmla="*/ 5 h 5"/>
              <a:gd name="T78" fmla="*/ 1613 w 2307"/>
              <a:gd name="T79" fmla="*/ 0 h 5"/>
              <a:gd name="T80" fmla="*/ 1682 w 2307"/>
              <a:gd name="T81" fmla="*/ 0 h 5"/>
              <a:gd name="T82" fmla="*/ 1736 w 2307"/>
              <a:gd name="T83" fmla="*/ 0 h 5"/>
              <a:gd name="T84" fmla="*/ 1770 w 2307"/>
              <a:gd name="T85" fmla="*/ 5 h 5"/>
              <a:gd name="T86" fmla="*/ 1785 w 2307"/>
              <a:gd name="T87" fmla="*/ 5 h 5"/>
              <a:gd name="T88" fmla="*/ 1819 w 2307"/>
              <a:gd name="T89" fmla="*/ 0 h 5"/>
              <a:gd name="T90" fmla="*/ 1888 w 2307"/>
              <a:gd name="T91" fmla="*/ 0 h 5"/>
              <a:gd name="T92" fmla="*/ 1941 w 2307"/>
              <a:gd name="T93" fmla="*/ 0 h 5"/>
              <a:gd name="T94" fmla="*/ 1976 w 2307"/>
              <a:gd name="T95" fmla="*/ 5 h 5"/>
              <a:gd name="T96" fmla="*/ 1991 w 2307"/>
              <a:gd name="T97" fmla="*/ 5 h 5"/>
              <a:gd name="T98" fmla="*/ 2025 w 2307"/>
              <a:gd name="T99" fmla="*/ 0 h 5"/>
              <a:gd name="T100" fmla="*/ 2093 w 2307"/>
              <a:gd name="T101" fmla="*/ 0 h 5"/>
              <a:gd name="T102" fmla="*/ 2147 w 2307"/>
              <a:gd name="T103" fmla="*/ 0 h 5"/>
              <a:gd name="T104" fmla="*/ 2182 w 2307"/>
              <a:gd name="T105" fmla="*/ 5 h 5"/>
              <a:gd name="T106" fmla="*/ 2196 w 2307"/>
              <a:gd name="T107" fmla="*/ 5 h 5"/>
              <a:gd name="T108" fmla="*/ 2231 w 2307"/>
              <a:gd name="T109" fmla="*/ 0 h 5"/>
              <a:gd name="T110" fmla="*/ 2299 w 2307"/>
              <a:gd name="T1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7" h="5">
                <a:moveTo>
                  <a:pt x="0" y="0"/>
                </a:moveTo>
                <a:lnTo>
                  <a:pt x="20" y="0"/>
                </a:lnTo>
                <a:lnTo>
                  <a:pt x="20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35" y="0"/>
                </a:moveTo>
                <a:lnTo>
                  <a:pt x="54" y="0"/>
                </a:lnTo>
                <a:lnTo>
                  <a:pt x="54" y="5"/>
                </a:lnTo>
                <a:lnTo>
                  <a:pt x="35" y="5"/>
                </a:lnTo>
                <a:lnTo>
                  <a:pt x="35" y="0"/>
                </a:lnTo>
                <a:close/>
                <a:moveTo>
                  <a:pt x="69" y="0"/>
                </a:moveTo>
                <a:lnTo>
                  <a:pt x="89" y="0"/>
                </a:lnTo>
                <a:lnTo>
                  <a:pt x="89" y="5"/>
                </a:lnTo>
                <a:lnTo>
                  <a:pt x="69" y="5"/>
                </a:lnTo>
                <a:lnTo>
                  <a:pt x="69" y="0"/>
                </a:lnTo>
                <a:close/>
                <a:moveTo>
                  <a:pt x="103" y="0"/>
                </a:moveTo>
                <a:lnTo>
                  <a:pt x="123" y="0"/>
                </a:lnTo>
                <a:lnTo>
                  <a:pt x="123" y="5"/>
                </a:lnTo>
                <a:lnTo>
                  <a:pt x="103" y="5"/>
                </a:lnTo>
                <a:lnTo>
                  <a:pt x="103" y="0"/>
                </a:lnTo>
                <a:close/>
                <a:moveTo>
                  <a:pt x="138" y="0"/>
                </a:moveTo>
                <a:lnTo>
                  <a:pt x="157" y="0"/>
                </a:lnTo>
                <a:lnTo>
                  <a:pt x="157" y="5"/>
                </a:lnTo>
                <a:lnTo>
                  <a:pt x="138" y="5"/>
                </a:lnTo>
                <a:lnTo>
                  <a:pt x="138" y="0"/>
                </a:lnTo>
                <a:close/>
                <a:moveTo>
                  <a:pt x="172" y="0"/>
                </a:moveTo>
                <a:lnTo>
                  <a:pt x="191" y="0"/>
                </a:lnTo>
                <a:lnTo>
                  <a:pt x="191" y="5"/>
                </a:lnTo>
                <a:lnTo>
                  <a:pt x="172" y="5"/>
                </a:lnTo>
                <a:lnTo>
                  <a:pt x="172" y="0"/>
                </a:lnTo>
                <a:close/>
                <a:moveTo>
                  <a:pt x="206" y="0"/>
                </a:moveTo>
                <a:lnTo>
                  <a:pt x="226" y="0"/>
                </a:lnTo>
                <a:lnTo>
                  <a:pt x="226" y="5"/>
                </a:lnTo>
                <a:lnTo>
                  <a:pt x="206" y="5"/>
                </a:lnTo>
                <a:lnTo>
                  <a:pt x="206" y="0"/>
                </a:lnTo>
                <a:close/>
                <a:moveTo>
                  <a:pt x="241" y="0"/>
                </a:moveTo>
                <a:lnTo>
                  <a:pt x="260" y="0"/>
                </a:lnTo>
                <a:lnTo>
                  <a:pt x="260" y="5"/>
                </a:lnTo>
                <a:lnTo>
                  <a:pt x="241" y="5"/>
                </a:lnTo>
                <a:lnTo>
                  <a:pt x="241" y="0"/>
                </a:lnTo>
                <a:close/>
                <a:moveTo>
                  <a:pt x="275" y="0"/>
                </a:moveTo>
                <a:lnTo>
                  <a:pt x="294" y="0"/>
                </a:lnTo>
                <a:lnTo>
                  <a:pt x="294" y="5"/>
                </a:lnTo>
                <a:lnTo>
                  <a:pt x="275" y="5"/>
                </a:lnTo>
                <a:lnTo>
                  <a:pt x="275" y="0"/>
                </a:lnTo>
                <a:close/>
                <a:moveTo>
                  <a:pt x="309" y="0"/>
                </a:moveTo>
                <a:lnTo>
                  <a:pt x="329" y="0"/>
                </a:lnTo>
                <a:lnTo>
                  <a:pt x="329" y="5"/>
                </a:lnTo>
                <a:lnTo>
                  <a:pt x="309" y="5"/>
                </a:lnTo>
                <a:lnTo>
                  <a:pt x="309" y="0"/>
                </a:lnTo>
                <a:close/>
                <a:moveTo>
                  <a:pt x="343" y="0"/>
                </a:moveTo>
                <a:lnTo>
                  <a:pt x="363" y="0"/>
                </a:lnTo>
                <a:lnTo>
                  <a:pt x="363" y="5"/>
                </a:lnTo>
                <a:lnTo>
                  <a:pt x="343" y="5"/>
                </a:lnTo>
                <a:lnTo>
                  <a:pt x="343" y="0"/>
                </a:lnTo>
                <a:close/>
                <a:moveTo>
                  <a:pt x="378" y="0"/>
                </a:moveTo>
                <a:lnTo>
                  <a:pt x="397" y="0"/>
                </a:lnTo>
                <a:lnTo>
                  <a:pt x="397" y="5"/>
                </a:lnTo>
                <a:lnTo>
                  <a:pt x="378" y="5"/>
                </a:lnTo>
                <a:lnTo>
                  <a:pt x="378" y="0"/>
                </a:lnTo>
                <a:close/>
                <a:moveTo>
                  <a:pt x="412" y="0"/>
                </a:moveTo>
                <a:lnTo>
                  <a:pt x="432" y="0"/>
                </a:lnTo>
                <a:lnTo>
                  <a:pt x="432" y="5"/>
                </a:lnTo>
                <a:lnTo>
                  <a:pt x="412" y="5"/>
                </a:lnTo>
                <a:lnTo>
                  <a:pt x="412" y="0"/>
                </a:lnTo>
                <a:close/>
                <a:moveTo>
                  <a:pt x="446" y="0"/>
                </a:moveTo>
                <a:lnTo>
                  <a:pt x="466" y="0"/>
                </a:lnTo>
                <a:lnTo>
                  <a:pt x="466" y="5"/>
                </a:lnTo>
                <a:lnTo>
                  <a:pt x="446" y="5"/>
                </a:lnTo>
                <a:lnTo>
                  <a:pt x="446" y="0"/>
                </a:lnTo>
                <a:close/>
                <a:moveTo>
                  <a:pt x="481" y="0"/>
                </a:moveTo>
                <a:lnTo>
                  <a:pt x="500" y="0"/>
                </a:lnTo>
                <a:lnTo>
                  <a:pt x="500" y="5"/>
                </a:lnTo>
                <a:lnTo>
                  <a:pt x="481" y="5"/>
                </a:lnTo>
                <a:lnTo>
                  <a:pt x="481" y="0"/>
                </a:lnTo>
                <a:close/>
                <a:moveTo>
                  <a:pt x="515" y="0"/>
                </a:moveTo>
                <a:lnTo>
                  <a:pt x="535" y="0"/>
                </a:lnTo>
                <a:lnTo>
                  <a:pt x="535" y="5"/>
                </a:lnTo>
                <a:lnTo>
                  <a:pt x="515" y="5"/>
                </a:lnTo>
                <a:lnTo>
                  <a:pt x="515" y="0"/>
                </a:lnTo>
                <a:close/>
                <a:moveTo>
                  <a:pt x="549" y="0"/>
                </a:moveTo>
                <a:lnTo>
                  <a:pt x="569" y="0"/>
                </a:lnTo>
                <a:lnTo>
                  <a:pt x="569" y="5"/>
                </a:lnTo>
                <a:lnTo>
                  <a:pt x="549" y="5"/>
                </a:lnTo>
                <a:lnTo>
                  <a:pt x="549" y="0"/>
                </a:lnTo>
                <a:close/>
                <a:moveTo>
                  <a:pt x="584" y="0"/>
                </a:moveTo>
                <a:lnTo>
                  <a:pt x="603" y="0"/>
                </a:lnTo>
                <a:lnTo>
                  <a:pt x="603" y="5"/>
                </a:lnTo>
                <a:lnTo>
                  <a:pt x="584" y="5"/>
                </a:lnTo>
                <a:lnTo>
                  <a:pt x="584" y="0"/>
                </a:lnTo>
                <a:close/>
                <a:moveTo>
                  <a:pt x="618" y="0"/>
                </a:moveTo>
                <a:lnTo>
                  <a:pt x="638" y="0"/>
                </a:lnTo>
                <a:lnTo>
                  <a:pt x="638" y="5"/>
                </a:lnTo>
                <a:lnTo>
                  <a:pt x="618" y="5"/>
                </a:lnTo>
                <a:lnTo>
                  <a:pt x="618" y="0"/>
                </a:lnTo>
                <a:close/>
                <a:moveTo>
                  <a:pt x="652" y="0"/>
                </a:moveTo>
                <a:lnTo>
                  <a:pt x="672" y="0"/>
                </a:lnTo>
                <a:lnTo>
                  <a:pt x="672" y="5"/>
                </a:lnTo>
                <a:lnTo>
                  <a:pt x="652" y="5"/>
                </a:lnTo>
                <a:lnTo>
                  <a:pt x="652" y="0"/>
                </a:lnTo>
                <a:close/>
                <a:moveTo>
                  <a:pt x="687" y="0"/>
                </a:moveTo>
                <a:lnTo>
                  <a:pt x="706" y="0"/>
                </a:lnTo>
                <a:lnTo>
                  <a:pt x="706" y="5"/>
                </a:lnTo>
                <a:lnTo>
                  <a:pt x="687" y="5"/>
                </a:lnTo>
                <a:lnTo>
                  <a:pt x="687" y="0"/>
                </a:lnTo>
                <a:close/>
                <a:moveTo>
                  <a:pt x="721" y="0"/>
                </a:moveTo>
                <a:lnTo>
                  <a:pt x="741" y="0"/>
                </a:lnTo>
                <a:lnTo>
                  <a:pt x="741" y="5"/>
                </a:lnTo>
                <a:lnTo>
                  <a:pt x="721" y="5"/>
                </a:lnTo>
                <a:lnTo>
                  <a:pt x="721" y="0"/>
                </a:lnTo>
                <a:close/>
                <a:moveTo>
                  <a:pt x="755" y="0"/>
                </a:moveTo>
                <a:lnTo>
                  <a:pt x="775" y="0"/>
                </a:lnTo>
                <a:lnTo>
                  <a:pt x="775" y="5"/>
                </a:lnTo>
                <a:lnTo>
                  <a:pt x="755" y="5"/>
                </a:lnTo>
                <a:lnTo>
                  <a:pt x="755" y="0"/>
                </a:lnTo>
                <a:close/>
                <a:moveTo>
                  <a:pt x="790" y="0"/>
                </a:moveTo>
                <a:lnTo>
                  <a:pt x="809" y="0"/>
                </a:lnTo>
                <a:lnTo>
                  <a:pt x="809" y="5"/>
                </a:lnTo>
                <a:lnTo>
                  <a:pt x="790" y="5"/>
                </a:lnTo>
                <a:lnTo>
                  <a:pt x="790" y="0"/>
                </a:lnTo>
                <a:close/>
                <a:moveTo>
                  <a:pt x="824" y="0"/>
                </a:moveTo>
                <a:lnTo>
                  <a:pt x="843" y="0"/>
                </a:lnTo>
                <a:lnTo>
                  <a:pt x="843" y="5"/>
                </a:lnTo>
                <a:lnTo>
                  <a:pt x="824" y="5"/>
                </a:lnTo>
                <a:lnTo>
                  <a:pt x="824" y="0"/>
                </a:lnTo>
                <a:close/>
                <a:moveTo>
                  <a:pt x="858" y="0"/>
                </a:moveTo>
                <a:lnTo>
                  <a:pt x="878" y="0"/>
                </a:lnTo>
                <a:lnTo>
                  <a:pt x="878" y="5"/>
                </a:lnTo>
                <a:lnTo>
                  <a:pt x="858" y="5"/>
                </a:lnTo>
                <a:lnTo>
                  <a:pt x="858" y="0"/>
                </a:lnTo>
                <a:close/>
                <a:moveTo>
                  <a:pt x="893" y="0"/>
                </a:moveTo>
                <a:lnTo>
                  <a:pt x="912" y="0"/>
                </a:lnTo>
                <a:lnTo>
                  <a:pt x="912" y="5"/>
                </a:lnTo>
                <a:lnTo>
                  <a:pt x="893" y="5"/>
                </a:lnTo>
                <a:lnTo>
                  <a:pt x="893" y="0"/>
                </a:lnTo>
                <a:close/>
                <a:moveTo>
                  <a:pt x="927" y="0"/>
                </a:moveTo>
                <a:lnTo>
                  <a:pt x="946" y="0"/>
                </a:lnTo>
                <a:lnTo>
                  <a:pt x="946" y="5"/>
                </a:lnTo>
                <a:lnTo>
                  <a:pt x="927" y="5"/>
                </a:lnTo>
                <a:lnTo>
                  <a:pt x="927" y="0"/>
                </a:lnTo>
                <a:close/>
                <a:moveTo>
                  <a:pt x="961" y="0"/>
                </a:moveTo>
                <a:lnTo>
                  <a:pt x="981" y="0"/>
                </a:lnTo>
                <a:lnTo>
                  <a:pt x="981" y="5"/>
                </a:lnTo>
                <a:lnTo>
                  <a:pt x="961" y="5"/>
                </a:lnTo>
                <a:lnTo>
                  <a:pt x="961" y="0"/>
                </a:lnTo>
                <a:close/>
                <a:moveTo>
                  <a:pt x="995" y="0"/>
                </a:moveTo>
                <a:lnTo>
                  <a:pt x="1015" y="0"/>
                </a:lnTo>
                <a:lnTo>
                  <a:pt x="1015" y="5"/>
                </a:lnTo>
                <a:lnTo>
                  <a:pt x="995" y="5"/>
                </a:lnTo>
                <a:lnTo>
                  <a:pt x="995" y="0"/>
                </a:lnTo>
                <a:close/>
                <a:moveTo>
                  <a:pt x="1030" y="0"/>
                </a:moveTo>
                <a:lnTo>
                  <a:pt x="1049" y="0"/>
                </a:lnTo>
                <a:lnTo>
                  <a:pt x="1049" y="5"/>
                </a:lnTo>
                <a:lnTo>
                  <a:pt x="1030" y="5"/>
                </a:lnTo>
                <a:lnTo>
                  <a:pt x="1030" y="0"/>
                </a:lnTo>
                <a:close/>
                <a:moveTo>
                  <a:pt x="1064" y="0"/>
                </a:moveTo>
                <a:lnTo>
                  <a:pt x="1084" y="0"/>
                </a:lnTo>
                <a:lnTo>
                  <a:pt x="1084" y="5"/>
                </a:lnTo>
                <a:lnTo>
                  <a:pt x="1064" y="5"/>
                </a:lnTo>
                <a:lnTo>
                  <a:pt x="1064" y="0"/>
                </a:lnTo>
                <a:close/>
                <a:moveTo>
                  <a:pt x="1098" y="0"/>
                </a:moveTo>
                <a:lnTo>
                  <a:pt x="1118" y="0"/>
                </a:lnTo>
                <a:lnTo>
                  <a:pt x="1118" y="5"/>
                </a:lnTo>
                <a:lnTo>
                  <a:pt x="1098" y="5"/>
                </a:lnTo>
                <a:lnTo>
                  <a:pt x="1098" y="0"/>
                </a:lnTo>
                <a:close/>
                <a:moveTo>
                  <a:pt x="1133" y="0"/>
                </a:moveTo>
                <a:lnTo>
                  <a:pt x="1152" y="0"/>
                </a:lnTo>
                <a:lnTo>
                  <a:pt x="1152" y="5"/>
                </a:lnTo>
                <a:lnTo>
                  <a:pt x="1133" y="5"/>
                </a:lnTo>
                <a:lnTo>
                  <a:pt x="1133" y="0"/>
                </a:lnTo>
                <a:close/>
                <a:moveTo>
                  <a:pt x="1167" y="0"/>
                </a:moveTo>
                <a:lnTo>
                  <a:pt x="1187" y="0"/>
                </a:lnTo>
                <a:lnTo>
                  <a:pt x="1187" y="5"/>
                </a:lnTo>
                <a:lnTo>
                  <a:pt x="1167" y="5"/>
                </a:lnTo>
                <a:lnTo>
                  <a:pt x="1167" y="0"/>
                </a:lnTo>
                <a:close/>
                <a:moveTo>
                  <a:pt x="1201" y="0"/>
                </a:moveTo>
                <a:lnTo>
                  <a:pt x="1221" y="0"/>
                </a:lnTo>
                <a:lnTo>
                  <a:pt x="1221" y="5"/>
                </a:lnTo>
                <a:lnTo>
                  <a:pt x="1201" y="5"/>
                </a:lnTo>
                <a:lnTo>
                  <a:pt x="1201" y="0"/>
                </a:lnTo>
                <a:close/>
                <a:moveTo>
                  <a:pt x="1236" y="0"/>
                </a:moveTo>
                <a:lnTo>
                  <a:pt x="1255" y="0"/>
                </a:lnTo>
                <a:lnTo>
                  <a:pt x="1255" y="5"/>
                </a:lnTo>
                <a:lnTo>
                  <a:pt x="1236" y="5"/>
                </a:lnTo>
                <a:lnTo>
                  <a:pt x="1236" y="0"/>
                </a:lnTo>
                <a:close/>
                <a:moveTo>
                  <a:pt x="1270" y="0"/>
                </a:moveTo>
                <a:lnTo>
                  <a:pt x="1290" y="0"/>
                </a:lnTo>
                <a:lnTo>
                  <a:pt x="1290" y="5"/>
                </a:lnTo>
                <a:lnTo>
                  <a:pt x="1270" y="5"/>
                </a:lnTo>
                <a:lnTo>
                  <a:pt x="1270" y="0"/>
                </a:lnTo>
                <a:close/>
                <a:moveTo>
                  <a:pt x="1304" y="0"/>
                </a:moveTo>
                <a:lnTo>
                  <a:pt x="1324" y="0"/>
                </a:lnTo>
                <a:lnTo>
                  <a:pt x="1324" y="5"/>
                </a:lnTo>
                <a:lnTo>
                  <a:pt x="1304" y="5"/>
                </a:lnTo>
                <a:lnTo>
                  <a:pt x="1304" y="0"/>
                </a:lnTo>
                <a:close/>
                <a:moveTo>
                  <a:pt x="1339" y="0"/>
                </a:moveTo>
                <a:lnTo>
                  <a:pt x="1358" y="0"/>
                </a:lnTo>
                <a:lnTo>
                  <a:pt x="1358" y="5"/>
                </a:lnTo>
                <a:lnTo>
                  <a:pt x="1339" y="5"/>
                </a:lnTo>
                <a:lnTo>
                  <a:pt x="1339" y="0"/>
                </a:lnTo>
                <a:close/>
                <a:moveTo>
                  <a:pt x="1373" y="0"/>
                </a:moveTo>
                <a:lnTo>
                  <a:pt x="1393" y="0"/>
                </a:lnTo>
                <a:lnTo>
                  <a:pt x="1393" y="5"/>
                </a:lnTo>
                <a:lnTo>
                  <a:pt x="1373" y="5"/>
                </a:lnTo>
                <a:lnTo>
                  <a:pt x="1373" y="0"/>
                </a:lnTo>
                <a:close/>
                <a:moveTo>
                  <a:pt x="1407" y="0"/>
                </a:moveTo>
                <a:lnTo>
                  <a:pt x="1427" y="0"/>
                </a:lnTo>
                <a:lnTo>
                  <a:pt x="1427" y="5"/>
                </a:lnTo>
                <a:lnTo>
                  <a:pt x="1407" y="5"/>
                </a:lnTo>
                <a:lnTo>
                  <a:pt x="1407" y="0"/>
                </a:lnTo>
                <a:close/>
                <a:moveTo>
                  <a:pt x="1441" y="0"/>
                </a:moveTo>
                <a:lnTo>
                  <a:pt x="1461" y="0"/>
                </a:lnTo>
                <a:lnTo>
                  <a:pt x="1461" y="5"/>
                </a:lnTo>
                <a:lnTo>
                  <a:pt x="1441" y="5"/>
                </a:lnTo>
                <a:lnTo>
                  <a:pt x="1441" y="0"/>
                </a:lnTo>
                <a:close/>
                <a:moveTo>
                  <a:pt x="1476" y="0"/>
                </a:moveTo>
                <a:lnTo>
                  <a:pt x="1495" y="0"/>
                </a:lnTo>
                <a:lnTo>
                  <a:pt x="1495" y="5"/>
                </a:lnTo>
                <a:lnTo>
                  <a:pt x="1476" y="5"/>
                </a:lnTo>
                <a:lnTo>
                  <a:pt x="1476" y="0"/>
                </a:lnTo>
                <a:close/>
                <a:moveTo>
                  <a:pt x="1510" y="0"/>
                </a:moveTo>
                <a:lnTo>
                  <a:pt x="1530" y="0"/>
                </a:lnTo>
                <a:lnTo>
                  <a:pt x="1530" y="5"/>
                </a:lnTo>
                <a:lnTo>
                  <a:pt x="1510" y="5"/>
                </a:lnTo>
                <a:lnTo>
                  <a:pt x="1510" y="0"/>
                </a:lnTo>
                <a:close/>
                <a:moveTo>
                  <a:pt x="1544" y="0"/>
                </a:moveTo>
                <a:lnTo>
                  <a:pt x="1564" y="0"/>
                </a:lnTo>
                <a:lnTo>
                  <a:pt x="1564" y="5"/>
                </a:lnTo>
                <a:lnTo>
                  <a:pt x="1544" y="5"/>
                </a:lnTo>
                <a:lnTo>
                  <a:pt x="1544" y="0"/>
                </a:lnTo>
                <a:close/>
                <a:moveTo>
                  <a:pt x="1579" y="0"/>
                </a:moveTo>
                <a:lnTo>
                  <a:pt x="1598" y="0"/>
                </a:lnTo>
                <a:lnTo>
                  <a:pt x="1598" y="5"/>
                </a:lnTo>
                <a:lnTo>
                  <a:pt x="1579" y="5"/>
                </a:lnTo>
                <a:lnTo>
                  <a:pt x="1579" y="0"/>
                </a:lnTo>
                <a:close/>
                <a:moveTo>
                  <a:pt x="1613" y="0"/>
                </a:moveTo>
                <a:lnTo>
                  <a:pt x="1633" y="0"/>
                </a:lnTo>
                <a:lnTo>
                  <a:pt x="1633" y="5"/>
                </a:lnTo>
                <a:lnTo>
                  <a:pt x="1613" y="5"/>
                </a:lnTo>
                <a:lnTo>
                  <a:pt x="1613" y="0"/>
                </a:lnTo>
                <a:close/>
                <a:moveTo>
                  <a:pt x="1647" y="0"/>
                </a:moveTo>
                <a:lnTo>
                  <a:pt x="1667" y="0"/>
                </a:lnTo>
                <a:lnTo>
                  <a:pt x="1667" y="5"/>
                </a:lnTo>
                <a:lnTo>
                  <a:pt x="1647" y="5"/>
                </a:lnTo>
                <a:lnTo>
                  <a:pt x="1647" y="0"/>
                </a:lnTo>
                <a:close/>
                <a:moveTo>
                  <a:pt x="1682" y="0"/>
                </a:moveTo>
                <a:lnTo>
                  <a:pt x="1701" y="0"/>
                </a:lnTo>
                <a:lnTo>
                  <a:pt x="1701" y="5"/>
                </a:lnTo>
                <a:lnTo>
                  <a:pt x="1682" y="5"/>
                </a:lnTo>
                <a:lnTo>
                  <a:pt x="1682" y="0"/>
                </a:lnTo>
                <a:close/>
                <a:moveTo>
                  <a:pt x="1716" y="0"/>
                </a:moveTo>
                <a:lnTo>
                  <a:pt x="1736" y="0"/>
                </a:lnTo>
                <a:lnTo>
                  <a:pt x="1736" y="5"/>
                </a:lnTo>
                <a:lnTo>
                  <a:pt x="1716" y="5"/>
                </a:lnTo>
                <a:lnTo>
                  <a:pt x="1716" y="0"/>
                </a:lnTo>
                <a:close/>
                <a:moveTo>
                  <a:pt x="1750" y="0"/>
                </a:moveTo>
                <a:lnTo>
                  <a:pt x="1770" y="0"/>
                </a:lnTo>
                <a:lnTo>
                  <a:pt x="1770" y="5"/>
                </a:lnTo>
                <a:lnTo>
                  <a:pt x="1750" y="5"/>
                </a:lnTo>
                <a:lnTo>
                  <a:pt x="1750" y="0"/>
                </a:lnTo>
                <a:close/>
                <a:moveTo>
                  <a:pt x="1785" y="0"/>
                </a:moveTo>
                <a:lnTo>
                  <a:pt x="1804" y="0"/>
                </a:lnTo>
                <a:lnTo>
                  <a:pt x="1804" y="5"/>
                </a:lnTo>
                <a:lnTo>
                  <a:pt x="1785" y="5"/>
                </a:lnTo>
                <a:lnTo>
                  <a:pt x="1785" y="0"/>
                </a:lnTo>
                <a:close/>
                <a:moveTo>
                  <a:pt x="1819" y="0"/>
                </a:moveTo>
                <a:lnTo>
                  <a:pt x="1839" y="0"/>
                </a:lnTo>
                <a:lnTo>
                  <a:pt x="1839" y="5"/>
                </a:lnTo>
                <a:lnTo>
                  <a:pt x="1819" y="5"/>
                </a:lnTo>
                <a:lnTo>
                  <a:pt x="1819" y="0"/>
                </a:lnTo>
                <a:close/>
                <a:moveTo>
                  <a:pt x="1853" y="0"/>
                </a:moveTo>
                <a:lnTo>
                  <a:pt x="1873" y="0"/>
                </a:lnTo>
                <a:lnTo>
                  <a:pt x="1873" y="5"/>
                </a:lnTo>
                <a:lnTo>
                  <a:pt x="1853" y="5"/>
                </a:lnTo>
                <a:lnTo>
                  <a:pt x="1853" y="0"/>
                </a:lnTo>
                <a:close/>
                <a:moveTo>
                  <a:pt x="1888" y="0"/>
                </a:moveTo>
                <a:lnTo>
                  <a:pt x="1907" y="0"/>
                </a:lnTo>
                <a:lnTo>
                  <a:pt x="1907" y="5"/>
                </a:lnTo>
                <a:lnTo>
                  <a:pt x="1888" y="5"/>
                </a:lnTo>
                <a:lnTo>
                  <a:pt x="1888" y="0"/>
                </a:lnTo>
                <a:close/>
                <a:moveTo>
                  <a:pt x="1922" y="0"/>
                </a:moveTo>
                <a:lnTo>
                  <a:pt x="1941" y="0"/>
                </a:lnTo>
                <a:lnTo>
                  <a:pt x="1941" y="5"/>
                </a:lnTo>
                <a:lnTo>
                  <a:pt x="1922" y="5"/>
                </a:lnTo>
                <a:lnTo>
                  <a:pt x="1922" y="0"/>
                </a:lnTo>
                <a:close/>
                <a:moveTo>
                  <a:pt x="1956" y="0"/>
                </a:moveTo>
                <a:lnTo>
                  <a:pt x="1976" y="0"/>
                </a:lnTo>
                <a:lnTo>
                  <a:pt x="1976" y="5"/>
                </a:lnTo>
                <a:lnTo>
                  <a:pt x="1956" y="5"/>
                </a:lnTo>
                <a:lnTo>
                  <a:pt x="1956" y="0"/>
                </a:lnTo>
                <a:close/>
                <a:moveTo>
                  <a:pt x="1991" y="0"/>
                </a:moveTo>
                <a:lnTo>
                  <a:pt x="2010" y="0"/>
                </a:lnTo>
                <a:lnTo>
                  <a:pt x="2010" y="5"/>
                </a:lnTo>
                <a:lnTo>
                  <a:pt x="1991" y="5"/>
                </a:lnTo>
                <a:lnTo>
                  <a:pt x="1991" y="0"/>
                </a:lnTo>
                <a:close/>
                <a:moveTo>
                  <a:pt x="2025" y="0"/>
                </a:moveTo>
                <a:lnTo>
                  <a:pt x="2044" y="0"/>
                </a:lnTo>
                <a:lnTo>
                  <a:pt x="2044" y="5"/>
                </a:lnTo>
                <a:lnTo>
                  <a:pt x="2025" y="5"/>
                </a:lnTo>
                <a:lnTo>
                  <a:pt x="2025" y="0"/>
                </a:lnTo>
                <a:close/>
                <a:moveTo>
                  <a:pt x="2059" y="0"/>
                </a:moveTo>
                <a:lnTo>
                  <a:pt x="2079" y="0"/>
                </a:lnTo>
                <a:lnTo>
                  <a:pt x="2079" y="5"/>
                </a:lnTo>
                <a:lnTo>
                  <a:pt x="2059" y="5"/>
                </a:lnTo>
                <a:lnTo>
                  <a:pt x="2059" y="0"/>
                </a:lnTo>
                <a:close/>
                <a:moveTo>
                  <a:pt x="2093" y="0"/>
                </a:moveTo>
                <a:lnTo>
                  <a:pt x="2113" y="0"/>
                </a:lnTo>
                <a:lnTo>
                  <a:pt x="2113" y="5"/>
                </a:lnTo>
                <a:lnTo>
                  <a:pt x="2093" y="5"/>
                </a:lnTo>
                <a:lnTo>
                  <a:pt x="2093" y="0"/>
                </a:lnTo>
                <a:close/>
                <a:moveTo>
                  <a:pt x="2128" y="0"/>
                </a:moveTo>
                <a:lnTo>
                  <a:pt x="2147" y="0"/>
                </a:lnTo>
                <a:lnTo>
                  <a:pt x="2147" y="5"/>
                </a:lnTo>
                <a:lnTo>
                  <a:pt x="2128" y="5"/>
                </a:lnTo>
                <a:lnTo>
                  <a:pt x="2128" y="0"/>
                </a:lnTo>
                <a:close/>
                <a:moveTo>
                  <a:pt x="2162" y="0"/>
                </a:moveTo>
                <a:lnTo>
                  <a:pt x="2182" y="0"/>
                </a:lnTo>
                <a:lnTo>
                  <a:pt x="2182" y="5"/>
                </a:lnTo>
                <a:lnTo>
                  <a:pt x="2162" y="5"/>
                </a:lnTo>
                <a:lnTo>
                  <a:pt x="2162" y="0"/>
                </a:lnTo>
                <a:close/>
                <a:moveTo>
                  <a:pt x="2196" y="0"/>
                </a:moveTo>
                <a:lnTo>
                  <a:pt x="2216" y="0"/>
                </a:lnTo>
                <a:lnTo>
                  <a:pt x="2216" y="5"/>
                </a:lnTo>
                <a:lnTo>
                  <a:pt x="2196" y="5"/>
                </a:lnTo>
                <a:lnTo>
                  <a:pt x="2196" y="0"/>
                </a:lnTo>
                <a:close/>
                <a:moveTo>
                  <a:pt x="2231" y="0"/>
                </a:moveTo>
                <a:lnTo>
                  <a:pt x="2250" y="0"/>
                </a:lnTo>
                <a:lnTo>
                  <a:pt x="2250" y="5"/>
                </a:lnTo>
                <a:lnTo>
                  <a:pt x="2231" y="5"/>
                </a:lnTo>
                <a:lnTo>
                  <a:pt x="2231" y="0"/>
                </a:lnTo>
                <a:close/>
                <a:moveTo>
                  <a:pt x="2265" y="0"/>
                </a:moveTo>
                <a:lnTo>
                  <a:pt x="2285" y="0"/>
                </a:lnTo>
                <a:lnTo>
                  <a:pt x="2285" y="5"/>
                </a:lnTo>
                <a:lnTo>
                  <a:pt x="2265" y="5"/>
                </a:lnTo>
                <a:lnTo>
                  <a:pt x="2265" y="0"/>
                </a:lnTo>
                <a:close/>
                <a:moveTo>
                  <a:pt x="2299" y="0"/>
                </a:moveTo>
                <a:lnTo>
                  <a:pt x="2307" y="0"/>
                </a:lnTo>
                <a:lnTo>
                  <a:pt x="2307" y="5"/>
                </a:lnTo>
                <a:lnTo>
                  <a:pt x="2299" y="5"/>
                </a:lnTo>
                <a:lnTo>
                  <a:pt x="2299" y="0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Freeform 126">
            <a:extLst>
              <a:ext uri="{FF2B5EF4-FFF2-40B4-BE49-F238E27FC236}">
                <a16:creationId xmlns:a16="http://schemas.microsoft.com/office/drawing/2014/main" id="{F66914F8-B612-4C90-8574-E844188C93C9}"/>
              </a:ext>
            </a:extLst>
          </p:cNvPr>
          <p:cNvSpPr>
            <a:spLocks noEditPoints="1"/>
          </p:cNvSpPr>
          <p:nvPr/>
        </p:nvSpPr>
        <p:spPr bwMode="auto">
          <a:xfrm>
            <a:off x="369903" y="4067080"/>
            <a:ext cx="3672000" cy="7938"/>
          </a:xfrm>
          <a:custGeom>
            <a:avLst/>
            <a:gdLst>
              <a:gd name="T0" fmla="*/ 35 w 2307"/>
              <a:gd name="T1" fmla="*/ 0 h 5"/>
              <a:gd name="T2" fmla="*/ 89 w 2307"/>
              <a:gd name="T3" fmla="*/ 0 h 5"/>
              <a:gd name="T4" fmla="*/ 123 w 2307"/>
              <a:gd name="T5" fmla="*/ 5 h 5"/>
              <a:gd name="T6" fmla="*/ 138 w 2307"/>
              <a:gd name="T7" fmla="*/ 5 h 5"/>
              <a:gd name="T8" fmla="*/ 172 w 2307"/>
              <a:gd name="T9" fmla="*/ 0 h 5"/>
              <a:gd name="T10" fmla="*/ 241 w 2307"/>
              <a:gd name="T11" fmla="*/ 0 h 5"/>
              <a:gd name="T12" fmla="*/ 294 w 2307"/>
              <a:gd name="T13" fmla="*/ 0 h 5"/>
              <a:gd name="T14" fmla="*/ 329 w 2307"/>
              <a:gd name="T15" fmla="*/ 5 h 5"/>
              <a:gd name="T16" fmla="*/ 343 w 2307"/>
              <a:gd name="T17" fmla="*/ 5 h 5"/>
              <a:gd name="T18" fmla="*/ 378 w 2307"/>
              <a:gd name="T19" fmla="*/ 0 h 5"/>
              <a:gd name="T20" fmla="*/ 446 w 2307"/>
              <a:gd name="T21" fmla="*/ 0 h 5"/>
              <a:gd name="T22" fmla="*/ 500 w 2307"/>
              <a:gd name="T23" fmla="*/ 0 h 5"/>
              <a:gd name="T24" fmla="*/ 535 w 2307"/>
              <a:gd name="T25" fmla="*/ 5 h 5"/>
              <a:gd name="T26" fmla="*/ 549 w 2307"/>
              <a:gd name="T27" fmla="*/ 5 h 5"/>
              <a:gd name="T28" fmla="*/ 584 w 2307"/>
              <a:gd name="T29" fmla="*/ 0 h 5"/>
              <a:gd name="T30" fmla="*/ 652 w 2307"/>
              <a:gd name="T31" fmla="*/ 0 h 5"/>
              <a:gd name="T32" fmla="*/ 706 w 2307"/>
              <a:gd name="T33" fmla="*/ 0 h 5"/>
              <a:gd name="T34" fmla="*/ 741 w 2307"/>
              <a:gd name="T35" fmla="*/ 5 h 5"/>
              <a:gd name="T36" fmla="*/ 755 w 2307"/>
              <a:gd name="T37" fmla="*/ 5 h 5"/>
              <a:gd name="T38" fmla="*/ 790 w 2307"/>
              <a:gd name="T39" fmla="*/ 0 h 5"/>
              <a:gd name="T40" fmla="*/ 858 w 2307"/>
              <a:gd name="T41" fmla="*/ 0 h 5"/>
              <a:gd name="T42" fmla="*/ 912 w 2307"/>
              <a:gd name="T43" fmla="*/ 0 h 5"/>
              <a:gd name="T44" fmla="*/ 946 w 2307"/>
              <a:gd name="T45" fmla="*/ 5 h 5"/>
              <a:gd name="T46" fmla="*/ 961 w 2307"/>
              <a:gd name="T47" fmla="*/ 5 h 5"/>
              <a:gd name="T48" fmla="*/ 995 w 2307"/>
              <a:gd name="T49" fmla="*/ 0 h 5"/>
              <a:gd name="T50" fmla="*/ 1064 w 2307"/>
              <a:gd name="T51" fmla="*/ 0 h 5"/>
              <a:gd name="T52" fmla="*/ 1118 w 2307"/>
              <a:gd name="T53" fmla="*/ 0 h 5"/>
              <a:gd name="T54" fmla="*/ 1152 w 2307"/>
              <a:gd name="T55" fmla="*/ 5 h 5"/>
              <a:gd name="T56" fmla="*/ 1167 w 2307"/>
              <a:gd name="T57" fmla="*/ 5 h 5"/>
              <a:gd name="T58" fmla="*/ 1201 w 2307"/>
              <a:gd name="T59" fmla="*/ 0 h 5"/>
              <a:gd name="T60" fmla="*/ 1270 w 2307"/>
              <a:gd name="T61" fmla="*/ 0 h 5"/>
              <a:gd name="T62" fmla="*/ 1324 w 2307"/>
              <a:gd name="T63" fmla="*/ 0 h 5"/>
              <a:gd name="T64" fmla="*/ 1358 w 2307"/>
              <a:gd name="T65" fmla="*/ 5 h 5"/>
              <a:gd name="T66" fmla="*/ 1373 w 2307"/>
              <a:gd name="T67" fmla="*/ 5 h 5"/>
              <a:gd name="T68" fmla="*/ 1407 w 2307"/>
              <a:gd name="T69" fmla="*/ 0 h 5"/>
              <a:gd name="T70" fmla="*/ 1476 w 2307"/>
              <a:gd name="T71" fmla="*/ 0 h 5"/>
              <a:gd name="T72" fmla="*/ 1530 w 2307"/>
              <a:gd name="T73" fmla="*/ 0 h 5"/>
              <a:gd name="T74" fmla="*/ 1564 w 2307"/>
              <a:gd name="T75" fmla="*/ 5 h 5"/>
              <a:gd name="T76" fmla="*/ 1579 w 2307"/>
              <a:gd name="T77" fmla="*/ 5 h 5"/>
              <a:gd name="T78" fmla="*/ 1613 w 2307"/>
              <a:gd name="T79" fmla="*/ 0 h 5"/>
              <a:gd name="T80" fmla="*/ 1682 w 2307"/>
              <a:gd name="T81" fmla="*/ 0 h 5"/>
              <a:gd name="T82" fmla="*/ 1736 w 2307"/>
              <a:gd name="T83" fmla="*/ 0 h 5"/>
              <a:gd name="T84" fmla="*/ 1770 w 2307"/>
              <a:gd name="T85" fmla="*/ 5 h 5"/>
              <a:gd name="T86" fmla="*/ 1785 w 2307"/>
              <a:gd name="T87" fmla="*/ 5 h 5"/>
              <a:gd name="T88" fmla="*/ 1819 w 2307"/>
              <a:gd name="T89" fmla="*/ 0 h 5"/>
              <a:gd name="T90" fmla="*/ 1888 w 2307"/>
              <a:gd name="T91" fmla="*/ 0 h 5"/>
              <a:gd name="T92" fmla="*/ 1941 w 2307"/>
              <a:gd name="T93" fmla="*/ 0 h 5"/>
              <a:gd name="T94" fmla="*/ 1976 w 2307"/>
              <a:gd name="T95" fmla="*/ 5 h 5"/>
              <a:gd name="T96" fmla="*/ 1991 w 2307"/>
              <a:gd name="T97" fmla="*/ 5 h 5"/>
              <a:gd name="T98" fmla="*/ 2025 w 2307"/>
              <a:gd name="T99" fmla="*/ 0 h 5"/>
              <a:gd name="T100" fmla="*/ 2093 w 2307"/>
              <a:gd name="T101" fmla="*/ 0 h 5"/>
              <a:gd name="T102" fmla="*/ 2147 w 2307"/>
              <a:gd name="T103" fmla="*/ 0 h 5"/>
              <a:gd name="T104" fmla="*/ 2182 w 2307"/>
              <a:gd name="T105" fmla="*/ 5 h 5"/>
              <a:gd name="T106" fmla="*/ 2196 w 2307"/>
              <a:gd name="T107" fmla="*/ 5 h 5"/>
              <a:gd name="T108" fmla="*/ 2231 w 2307"/>
              <a:gd name="T109" fmla="*/ 0 h 5"/>
              <a:gd name="T110" fmla="*/ 2299 w 2307"/>
              <a:gd name="T1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7" h="5">
                <a:moveTo>
                  <a:pt x="0" y="0"/>
                </a:moveTo>
                <a:lnTo>
                  <a:pt x="20" y="0"/>
                </a:lnTo>
                <a:lnTo>
                  <a:pt x="20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35" y="0"/>
                </a:moveTo>
                <a:lnTo>
                  <a:pt x="54" y="0"/>
                </a:lnTo>
                <a:lnTo>
                  <a:pt x="54" y="5"/>
                </a:lnTo>
                <a:lnTo>
                  <a:pt x="35" y="5"/>
                </a:lnTo>
                <a:lnTo>
                  <a:pt x="35" y="0"/>
                </a:lnTo>
                <a:close/>
                <a:moveTo>
                  <a:pt x="69" y="0"/>
                </a:moveTo>
                <a:lnTo>
                  <a:pt x="89" y="0"/>
                </a:lnTo>
                <a:lnTo>
                  <a:pt x="89" y="5"/>
                </a:lnTo>
                <a:lnTo>
                  <a:pt x="69" y="5"/>
                </a:lnTo>
                <a:lnTo>
                  <a:pt x="69" y="0"/>
                </a:lnTo>
                <a:close/>
                <a:moveTo>
                  <a:pt x="103" y="0"/>
                </a:moveTo>
                <a:lnTo>
                  <a:pt x="123" y="0"/>
                </a:lnTo>
                <a:lnTo>
                  <a:pt x="123" y="5"/>
                </a:lnTo>
                <a:lnTo>
                  <a:pt x="103" y="5"/>
                </a:lnTo>
                <a:lnTo>
                  <a:pt x="103" y="0"/>
                </a:lnTo>
                <a:close/>
                <a:moveTo>
                  <a:pt x="138" y="0"/>
                </a:moveTo>
                <a:lnTo>
                  <a:pt x="157" y="0"/>
                </a:lnTo>
                <a:lnTo>
                  <a:pt x="157" y="5"/>
                </a:lnTo>
                <a:lnTo>
                  <a:pt x="138" y="5"/>
                </a:lnTo>
                <a:lnTo>
                  <a:pt x="138" y="0"/>
                </a:lnTo>
                <a:close/>
                <a:moveTo>
                  <a:pt x="172" y="0"/>
                </a:moveTo>
                <a:lnTo>
                  <a:pt x="191" y="0"/>
                </a:lnTo>
                <a:lnTo>
                  <a:pt x="191" y="5"/>
                </a:lnTo>
                <a:lnTo>
                  <a:pt x="172" y="5"/>
                </a:lnTo>
                <a:lnTo>
                  <a:pt x="172" y="0"/>
                </a:lnTo>
                <a:close/>
                <a:moveTo>
                  <a:pt x="206" y="0"/>
                </a:moveTo>
                <a:lnTo>
                  <a:pt x="226" y="0"/>
                </a:lnTo>
                <a:lnTo>
                  <a:pt x="226" y="5"/>
                </a:lnTo>
                <a:lnTo>
                  <a:pt x="206" y="5"/>
                </a:lnTo>
                <a:lnTo>
                  <a:pt x="206" y="0"/>
                </a:lnTo>
                <a:close/>
                <a:moveTo>
                  <a:pt x="241" y="0"/>
                </a:moveTo>
                <a:lnTo>
                  <a:pt x="260" y="0"/>
                </a:lnTo>
                <a:lnTo>
                  <a:pt x="260" y="5"/>
                </a:lnTo>
                <a:lnTo>
                  <a:pt x="241" y="5"/>
                </a:lnTo>
                <a:lnTo>
                  <a:pt x="241" y="0"/>
                </a:lnTo>
                <a:close/>
                <a:moveTo>
                  <a:pt x="275" y="0"/>
                </a:moveTo>
                <a:lnTo>
                  <a:pt x="294" y="0"/>
                </a:lnTo>
                <a:lnTo>
                  <a:pt x="294" y="5"/>
                </a:lnTo>
                <a:lnTo>
                  <a:pt x="275" y="5"/>
                </a:lnTo>
                <a:lnTo>
                  <a:pt x="275" y="0"/>
                </a:lnTo>
                <a:close/>
                <a:moveTo>
                  <a:pt x="309" y="0"/>
                </a:moveTo>
                <a:lnTo>
                  <a:pt x="329" y="0"/>
                </a:lnTo>
                <a:lnTo>
                  <a:pt x="329" y="5"/>
                </a:lnTo>
                <a:lnTo>
                  <a:pt x="309" y="5"/>
                </a:lnTo>
                <a:lnTo>
                  <a:pt x="309" y="0"/>
                </a:lnTo>
                <a:close/>
                <a:moveTo>
                  <a:pt x="343" y="0"/>
                </a:moveTo>
                <a:lnTo>
                  <a:pt x="363" y="0"/>
                </a:lnTo>
                <a:lnTo>
                  <a:pt x="363" y="5"/>
                </a:lnTo>
                <a:lnTo>
                  <a:pt x="343" y="5"/>
                </a:lnTo>
                <a:lnTo>
                  <a:pt x="343" y="0"/>
                </a:lnTo>
                <a:close/>
                <a:moveTo>
                  <a:pt x="378" y="0"/>
                </a:moveTo>
                <a:lnTo>
                  <a:pt x="397" y="0"/>
                </a:lnTo>
                <a:lnTo>
                  <a:pt x="397" y="5"/>
                </a:lnTo>
                <a:lnTo>
                  <a:pt x="378" y="5"/>
                </a:lnTo>
                <a:lnTo>
                  <a:pt x="378" y="0"/>
                </a:lnTo>
                <a:close/>
                <a:moveTo>
                  <a:pt x="412" y="0"/>
                </a:moveTo>
                <a:lnTo>
                  <a:pt x="432" y="0"/>
                </a:lnTo>
                <a:lnTo>
                  <a:pt x="432" y="5"/>
                </a:lnTo>
                <a:lnTo>
                  <a:pt x="412" y="5"/>
                </a:lnTo>
                <a:lnTo>
                  <a:pt x="412" y="0"/>
                </a:lnTo>
                <a:close/>
                <a:moveTo>
                  <a:pt x="446" y="0"/>
                </a:moveTo>
                <a:lnTo>
                  <a:pt x="466" y="0"/>
                </a:lnTo>
                <a:lnTo>
                  <a:pt x="466" y="5"/>
                </a:lnTo>
                <a:lnTo>
                  <a:pt x="446" y="5"/>
                </a:lnTo>
                <a:lnTo>
                  <a:pt x="446" y="0"/>
                </a:lnTo>
                <a:close/>
                <a:moveTo>
                  <a:pt x="481" y="0"/>
                </a:moveTo>
                <a:lnTo>
                  <a:pt x="500" y="0"/>
                </a:lnTo>
                <a:lnTo>
                  <a:pt x="500" y="5"/>
                </a:lnTo>
                <a:lnTo>
                  <a:pt x="481" y="5"/>
                </a:lnTo>
                <a:lnTo>
                  <a:pt x="481" y="0"/>
                </a:lnTo>
                <a:close/>
                <a:moveTo>
                  <a:pt x="515" y="0"/>
                </a:moveTo>
                <a:lnTo>
                  <a:pt x="535" y="0"/>
                </a:lnTo>
                <a:lnTo>
                  <a:pt x="535" y="5"/>
                </a:lnTo>
                <a:lnTo>
                  <a:pt x="515" y="5"/>
                </a:lnTo>
                <a:lnTo>
                  <a:pt x="515" y="0"/>
                </a:lnTo>
                <a:close/>
                <a:moveTo>
                  <a:pt x="549" y="0"/>
                </a:moveTo>
                <a:lnTo>
                  <a:pt x="569" y="0"/>
                </a:lnTo>
                <a:lnTo>
                  <a:pt x="569" y="5"/>
                </a:lnTo>
                <a:lnTo>
                  <a:pt x="549" y="5"/>
                </a:lnTo>
                <a:lnTo>
                  <a:pt x="549" y="0"/>
                </a:lnTo>
                <a:close/>
                <a:moveTo>
                  <a:pt x="584" y="0"/>
                </a:moveTo>
                <a:lnTo>
                  <a:pt x="603" y="0"/>
                </a:lnTo>
                <a:lnTo>
                  <a:pt x="603" y="5"/>
                </a:lnTo>
                <a:lnTo>
                  <a:pt x="584" y="5"/>
                </a:lnTo>
                <a:lnTo>
                  <a:pt x="584" y="0"/>
                </a:lnTo>
                <a:close/>
                <a:moveTo>
                  <a:pt x="618" y="0"/>
                </a:moveTo>
                <a:lnTo>
                  <a:pt x="638" y="0"/>
                </a:lnTo>
                <a:lnTo>
                  <a:pt x="638" y="5"/>
                </a:lnTo>
                <a:lnTo>
                  <a:pt x="618" y="5"/>
                </a:lnTo>
                <a:lnTo>
                  <a:pt x="618" y="0"/>
                </a:lnTo>
                <a:close/>
                <a:moveTo>
                  <a:pt x="652" y="0"/>
                </a:moveTo>
                <a:lnTo>
                  <a:pt x="672" y="0"/>
                </a:lnTo>
                <a:lnTo>
                  <a:pt x="672" y="5"/>
                </a:lnTo>
                <a:lnTo>
                  <a:pt x="652" y="5"/>
                </a:lnTo>
                <a:lnTo>
                  <a:pt x="652" y="0"/>
                </a:lnTo>
                <a:close/>
                <a:moveTo>
                  <a:pt x="687" y="0"/>
                </a:moveTo>
                <a:lnTo>
                  <a:pt x="706" y="0"/>
                </a:lnTo>
                <a:lnTo>
                  <a:pt x="706" y="5"/>
                </a:lnTo>
                <a:lnTo>
                  <a:pt x="687" y="5"/>
                </a:lnTo>
                <a:lnTo>
                  <a:pt x="687" y="0"/>
                </a:lnTo>
                <a:close/>
                <a:moveTo>
                  <a:pt x="721" y="0"/>
                </a:moveTo>
                <a:lnTo>
                  <a:pt x="741" y="0"/>
                </a:lnTo>
                <a:lnTo>
                  <a:pt x="741" y="5"/>
                </a:lnTo>
                <a:lnTo>
                  <a:pt x="721" y="5"/>
                </a:lnTo>
                <a:lnTo>
                  <a:pt x="721" y="0"/>
                </a:lnTo>
                <a:close/>
                <a:moveTo>
                  <a:pt x="755" y="0"/>
                </a:moveTo>
                <a:lnTo>
                  <a:pt x="775" y="0"/>
                </a:lnTo>
                <a:lnTo>
                  <a:pt x="775" y="5"/>
                </a:lnTo>
                <a:lnTo>
                  <a:pt x="755" y="5"/>
                </a:lnTo>
                <a:lnTo>
                  <a:pt x="755" y="0"/>
                </a:lnTo>
                <a:close/>
                <a:moveTo>
                  <a:pt x="790" y="0"/>
                </a:moveTo>
                <a:lnTo>
                  <a:pt x="809" y="0"/>
                </a:lnTo>
                <a:lnTo>
                  <a:pt x="809" y="5"/>
                </a:lnTo>
                <a:lnTo>
                  <a:pt x="790" y="5"/>
                </a:lnTo>
                <a:lnTo>
                  <a:pt x="790" y="0"/>
                </a:lnTo>
                <a:close/>
                <a:moveTo>
                  <a:pt x="824" y="0"/>
                </a:moveTo>
                <a:lnTo>
                  <a:pt x="843" y="0"/>
                </a:lnTo>
                <a:lnTo>
                  <a:pt x="843" y="5"/>
                </a:lnTo>
                <a:lnTo>
                  <a:pt x="824" y="5"/>
                </a:lnTo>
                <a:lnTo>
                  <a:pt x="824" y="0"/>
                </a:lnTo>
                <a:close/>
                <a:moveTo>
                  <a:pt x="858" y="0"/>
                </a:moveTo>
                <a:lnTo>
                  <a:pt x="878" y="0"/>
                </a:lnTo>
                <a:lnTo>
                  <a:pt x="878" y="5"/>
                </a:lnTo>
                <a:lnTo>
                  <a:pt x="858" y="5"/>
                </a:lnTo>
                <a:lnTo>
                  <a:pt x="858" y="0"/>
                </a:lnTo>
                <a:close/>
                <a:moveTo>
                  <a:pt x="893" y="0"/>
                </a:moveTo>
                <a:lnTo>
                  <a:pt x="912" y="0"/>
                </a:lnTo>
                <a:lnTo>
                  <a:pt x="912" y="5"/>
                </a:lnTo>
                <a:lnTo>
                  <a:pt x="893" y="5"/>
                </a:lnTo>
                <a:lnTo>
                  <a:pt x="893" y="0"/>
                </a:lnTo>
                <a:close/>
                <a:moveTo>
                  <a:pt x="927" y="0"/>
                </a:moveTo>
                <a:lnTo>
                  <a:pt x="946" y="0"/>
                </a:lnTo>
                <a:lnTo>
                  <a:pt x="946" y="5"/>
                </a:lnTo>
                <a:lnTo>
                  <a:pt x="927" y="5"/>
                </a:lnTo>
                <a:lnTo>
                  <a:pt x="927" y="0"/>
                </a:lnTo>
                <a:close/>
                <a:moveTo>
                  <a:pt x="961" y="0"/>
                </a:moveTo>
                <a:lnTo>
                  <a:pt x="981" y="0"/>
                </a:lnTo>
                <a:lnTo>
                  <a:pt x="981" y="5"/>
                </a:lnTo>
                <a:lnTo>
                  <a:pt x="961" y="5"/>
                </a:lnTo>
                <a:lnTo>
                  <a:pt x="961" y="0"/>
                </a:lnTo>
                <a:close/>
                <a:moveTo>
                  <a:pt x="995" y="0"/>
                </a:moveTo>
                <a:lnTo>
                  <a:pt x="1015" y="0"/>
                </a:lnTo>
                <a:lnTo>
                  <a:pt x="1015" y="5"/>
                </a:lnTo>
                <a:lnTo>
                  <a:pt x="995" y="5"/>
                </a:lnTo>
                <a:lnTo>
                  <a:pt x="995" y="0"/>
                </a:lnTo>
                <a:close/>
                <a:moveTo>
                  <a:pt x="1030" y="0"/>
                </a:moveTo>
                <a:lnTo>
                  <a:pt x="1049" y="0"/>
                </a:lnTo>
                <a:lnTo>
                  <a:pt x="1049" y="5"/>
                </a:lnTo>
                <a:lnTo>
                  <a:pt x="1030" y="5"/>
                </a:lnTo>
                <a:lnTo>
                  <a:pt x="1030" y="0"/>
                </a:lnTo>
                <a:close/>
                <a:moveTo>
                  <a:pt x="1064" y="0"/>
                </a:moveTo>
                <a:lnTo>
                  <a:pt x="1084" y="0"/>
                </a:lnTo>
                <a:lnTo>
                  <a:pt x="1084" y="5"/>
                </a:lnTo>
                <a:lnTo>
                  <a:pt x="1064" y="5"/>
                </a:lnTo>
                <a:lnTo>
                  <a:pt x="1064" y="0"/>
                </a:lnTo>
                <a:close/>
                <a:moveTo>
                  <a:pt x="1098" y="0"/>
                </a:moveTo>
                <a:lnTo>
                  <a:pt x="1118" y="0"/>
                </a:lnTo>
                <a:lnTo>
                  <a:pt x="1118" y="5"/>
                </a:lnTo>
                <a:lnTo>
                  <a:pt x="1098" y="5"/>
                </a:lnTo>
                <a:lnTo>
                  <a:pt x="1098" y="0"/>
                </a:lnTo>
                <a:close/>
                <a:moveTo>
                  <a:pt x="1133" y="0"/>
                </a:moveTo>
                <a:lnTo>
                  <a:pt x="1152" y="0"/>
                </a:lnTo>
                <a:lnTo>
                  <a:pt x="1152" y="5"/>
                </a:lnTo>
                <a:lnTo>
                  <a:pt x="1133" y="5"/>
                </a:lnTo>
                <a:lnTo>
                  <a:pt x="1133" y="0"/>
                </a:lnTo>
                <a:close/>
                <a:moveTo>
                  <a:pt x="1167" y="0"/>
                </a:moveTo>
                <a:lnTo>
                  <a:pt x="1187" y="0"/>
                </a:lnTo>
                <a:lnTo>
                  <a:pt x="1187" y="5"/>
                </a:lnTo>
                <a:lnTo>
                  <a:pt x="1167" y="5"/>
                </a:lnTo>
                <a:lnTo>
                  <a:pt x="1167" y="0"/>
                </a:lnTo>
                <a:close/>
                <a:moveTo>
                  <a:pt x="1201" y="0"/>
                </a:moveTo>
                <a:lnTo>
                  <a:pt x="1221" y="0"/>
                </a:lnTo>
                <a:lnTo>
                  <a:pt x="1221" y="5"/>
                </a:lnTo>
                <a:lnTo>
                  <a:pt x="1201" y="5"/>
                </a:lnTo>
                <a:lnTo>
                  <a:pt x="1201" y="0"/>
                </a:lnTo>
                <a:close/>
                <a:moveTo>
                  <a:pt x="1236" y="0"/>
                </a:moveTo>
                <a:lnTo>
                  <a:pt x="1255" y="0"/>
                </a:lnTo>
                <a:lnTo>
                  <a:pt x="1255" y="5"/>
                </a:lnTo>
                <a:lnTo>
                  <a:pt x="1236" y="5"/>
                </a:lnTo>
                <a:lnTo>
                  <a:pt x="1236" y="0"/>
                </a:lnTo>
                <a:close/>
                <a:moveTo>
                  <a:pt x="1270" y="0"/>
                </a:moveTo>
                <a:lnTo>
                  <a:pt x="1290" y="0"/>
                </a:lnTo>
                <a:lnTo>
                  <a:pt x="1290" y="5"/>
                </a:lnTo>
                <a:lnTo>
                  <a:pt x="1270" y="5"/>
                </a:lnTo>
                <a:lnTo>
                  <a:pt x="1270" y="0"/>
                </a:lnTo>
                <a:close/>
                <a:moveTo>
                  <a:pt x="1304" y="0"/>
                </a:moveTo>
                <a:lnTo>
                  <a:pt x="1324" y="0"/>
                </a:lnTo>
                <a:lnTo>
                  <a:pt x="1324" y="5"/>
                </a:lnTo>
                <a:lnTo>
                  <a:pt x="1304" y="5"/>
                </a:lnTo>
                <a:lnTo>
                  <a:pt x="1304" y="0"/>
                </a:lnTo>
                <a:close/>
                <a:moveTo>
                  <a:pt x="1339" y="0"/>
                </a:moveTo>
                <a:lnTo>
                  <a:pt x="1358" y="0"/>
                </a:lnTo>
                <a:lnTo>
                  <a:pt x="1358" y="5"/>
                </a:lnTo>
                <a:lnTo>
                  <a:pt x="1339" y="5"/>
                </a:lnTo>
                <a:lnTo>
                  <a:pt x="1339" y="0"/>
                </a:lnTo>
                <a:close/>
                <a:moveTo>
                  <a:pt x="1373" y="0"/>
                </a:moveTo>
                <a:lnTo>
                  <a:pt x="1393" y="0"/>
                </a:lnTo>
                <a:lnTo>
                  <a:pt x="1393" y="5"/>
                </a:lnTo>
                <a:lnTo>
                  <a:pt x="1373" y="5"/>
                </a:lnTo>
                <a:lnTo>
                  <a:pt x="1373" y="0"/>
                </a:lnTo>
                <a:close/>
                <a:moveTo>
                  <a:pt x="1407" y="0"/>
                </a:moveTo>
                <a:lnTo>
                  <a:pt x="1427" y="0"/>
                </a:lnTo>
                <a:lnTo>
                  <a:pt x="1427" y="5"/>
                </a:lnTo>
                <a:lnTo>
                  <a:pt x="1407" y="5"/>
                </a:lnTo>
                <a:lnTo>
                  <a:pt x="1407" y="0"/>
                </a:lnTo>
                <a:close/>
                <a:moveTo>
                  <a:pt x="1441" y="0"/>
                </a:moveTo>
                <a:lnTo>
                  <a:pt x="1461" y="0"/>
                </a:lnTo>
                <a:lnTo>
                  <a:pt x="1461" y="5"/>
                </a:lnTo>
                <a:lnTo>
                  <a:pt x="1441" y="5"/>
                </a:lnTo>
                <a:lnTo>
                  <a:pt x="1441" y="0"/>
                </a:lnTo>
                <a:close/>
                <a:moveTo>
                  <a:pt x="1476" y="0"/>
                </a:moveTo>
                <a:lnTo>
                  <a:pt x="1495" y="0"/>
                </a:lnTo>
                <a:lnTo>
                  <a:pt x="1495" y="5"/>
                </a:lnTo>
                <a:lnTo>
                  <a:pt x="1476" y="5"/>
                </a:lnTo>
                <a:lnTo>
                  <a:pt x="1476" y="0"/>
                </a:lnTo>
                <a:close/>
                <a:moveTo>
                  <a:pt x="1510" y="0"/>
                </a:moveTo>
                <a:lnTo>
                  <a:pt x="1530" y="0"/>
                </a:lnTo>
                <a:lnTo>
                  <a:pt x="1530" y="5"/>
                </a:lnTo>
                <a:lnTo>
                  <a:pt x="1510" y="5"/>
                </a:lnTo>
                <a:lnTo>
                  <a:pt x="1510" y="0"/>
                </a:lnTo>
                <a:close/>
                <a:moveTo>
                  <a:pt x="1544" y="0"/>
                </a:moveTo>
                <a:lnTo>
                  <a:pt x="1564" y="0"/>
                </a:lnTo>
                <a:lnTo>
                  <a:pt x="1564" y="5"/>
                </a:lnTo>
                <a:lnTo>
                  <a:pt x="1544" y="5"/>
                </a:lnTo>
                <a:lnTo>
                  <a:pt x="1544" y="0"/>
                </a:lnTo>
                <a:close/>
                <a:moveTo>
                  <a:pt x="1579" y="0"/>
                </a:moveTo>
                <a:lnTo>
                  <a:pt x="1598" y="0"/>
                </a:lnTo>
                <a:lnTo>
                  <a:pt x="1598" y="5"/>
                </a:lnTo>
                <a:lnTo>
                  <a:pt x="1579" y="5"/>
                </a:lnTo>
                <a:lnTo>
                  <a:pt x="1579" y="0"/>
                </a:lnTo>
                <a:close/>
                <a:moveTo>
                  <a:pt x="1613" y="0"/>
                </a:moveTo>
                <a:lnTo>
                  <a:pt x="1633" y="0"/>
                </a:lnTo>
                <a:lnTo>
                  <a:pt x="1633" y="5"/>
                </a:lnTo>
                <a:lnTo>
                  <a:pt x="1613" y="5"/>
                </a:lnTo>
                <a:lnTo>
                  <a:pt x="1613" y="0"/>
                </a:lnTo>
                <a:close/>
                <a:moveTo>
                  <a:pt x="1647" y="0"/>
                </a:moveTo>
                <a:lnTo>
                  <a:pt x="1667" y="0"/>
                </a:lnTo>
                <a:lnTo>
                  <a:pt x="1667" y="5"/>
                </a:lnTo>
                <a:lnTo>
                  <a:pt x="1647" y="5"/>
                </a:lnTo>
                <a:lnTo>
                  <a:pt x="1647" y="0"/>
                </a:lnTo>
                <a:close/>
                <a:moveTo>
                  <a:pt x="1682" y="0"/>
                </a:moveTo>
                <a:lnTo>
                  <a:pt x="1701" y="0"/>
                </a:lnTo>
                <a:lnTo>
                  <a:pt x="1701" y="5"/>
                </a:lnTo>
                <a:lnTo>
                  <a:pt x="1682" y="5"/>
                </a:lnTo>
                <a:lnTo>
                  <a:pt x="1682" y="0"/>
                </a:lnTo>
                <a:close/>
                <a:moveTo>
                  <a:pt x="1716" y="0"/>
                </a:moveTo>
                <a:lnTo>
                  <a:pt x="1736" y="0"/>
                </a:lnTo>
                <a:lnTo>
                  <a:pt x="1736" y="5"/>
                </a:lnTo>
                <a:lnTo>
                  <a:pt x="1716" y="5"/>
                </a:lnTo>
                <a:lnTo>
                  <a:pt x="1716" y="0"/>
                </a:lnTo>
                <a:close/>
                <a:moveTo>
                  <a:pt x="1750" y="0"/>
                </a:moveTo>
                <a:lnTo>
                  <a:pt x="1770" y="0"/>
                </a:lnTo>
                <a:lnTo>
                  <a:pt x="1770" y="5"/>
                </a:lnTo>
                <a:lnTo>
                  <a:pt x="1750" y="5"/>
                </a:lnTo>
                <a:lnTo>
                  <a:pt x="1750" y="0"/>
                </a:lnTo>
                <a:close/>
                <a:moveTo>
                  <a:pt x="1785" y="0"/>
                </a:moveTo>
                <a:lnTo>
                  <a:pt x="1804" y="0"/>
                </a:lnTo>
                <a:lnTo>
                  <a:pt x="1804" y="5"/>
                </a:lnTo>
                <a:lnTo>
                  <a:pt x="1785" y="5"/>
                </a:lnTo>
                <a:lnTo>
                  <a:pt x="1785" y="0"/>
                </a:lnTo>
                <a:close/>
                <a:moveTo>
                  <a:pt x="1819" y="0"/>
                </a:moveTo>
                <a:lnTo>
                  <a:pt x="1839" y="0"/>
                </a:lnTo>
                <a:lnTo>
                  <a:pt x="1839" y="5"/>
                </a:lnTo>
                <a:lnTo>
                  <a:pt x="1819" y="5"/>
                </a:lnTo>
                <a:lnTo>
                  <a:pt x="1819" y="0"/>
                </a:lnTo>
                <a:close/>
                <a:moveTo>
                  <a:pt x="1853" y="0"/>
                </a:moveTo>
                <a:lnTo>
                  <a:pt x="1873" y="0"/>
                </a:lnTo>
                <a:lnTo>
                  <a:pt x="1873" y="5"/>
                </a:lnTo>
                <a:lnTo>
                  <a:pt x="1853" y="5"/>
                </a:lnTo>
                <a:lnTo>
                  <a:pt x="1853" y="0"/>
                </a:lnTo>
                <a:close/>
                <a:moveTo>
                  <a:pt x="1888" y="0"/>
                </a:moveTo>
                <a:lnTo>
                  <a:pt x="1907" y="0"/>
                </a:lnTo>
                <a:lnTo>
                  <a:pt x="1907" y="5"/>
                </a:lnTo>
                <a:lnTo>
                  <a:pt x="1888" y="5"/>
                </a:lnTo>
                <a:lnTo>
                  <a:pt x="1888" y="0"/>
                </a:lnTo>
                <a:close/>
                <a:moveTo>
                  <a:pt x="1922" y="0"/>
                </a:moveTo>
                <a:lnTo>
                  <a:pt x="1941" y="0"/>
                </a:lnTo>
                <a:lnTo>
                  <a:pt x="1941" y="5"/>
                </a:lnTo>
                <a:lnTo>
                  <a:pt x="1922" y="5"/>
                </a:lnTo>
                <a:lnTo>
                  <a:pt x="1922" y="0"/>
                </a:lnTo>
                <a:close/>
                <a:moveTo>
                  <a:pt x="1956" y="0"/>
                </a:moveTo>
                <a:lnTo>
                  <a:pt x="1976" y="0"/>
                </a:lnTo>
                <a:lnTo>
                  <a:pt x="1976" y="5"/>
                </a:lnTo>
                <a:lnTo>
                  <a:pt x="1956" y="5"/>
                </a:lnTo>
                <a:lnTo>
                  <a:pt x="1956" y="0"/>
                </a:lnTo>
                <a:close/>
                <a:moveTo>
                  <a:pt x="1991" y="0"/>
                </a:moveTo>
                <a:lnTo>
                  <a:pt x="2010" y="0"/>
                </a:lnTo>
                <a:lnTo>
                  <a:pt x="2010" y="5"/>
                </a:lnTo>
                <a:lnTo>
                  <a:pt x="1991" y="5"/>
                </a:lnTo>
                <a:lnTo>
                  <a:pt x="1991" y="0"/>
                </a:lnTo>
                <a:close/>
                <a:moveTo>
                  <a:pt x="2025" y="0"/>
                </a:moveTo>
                <a:lnTo>
                  <a:pt x="2044" y="0"/>
                </a:lnTo>
                <a:lnTo>
                  <a:pt x="2044" y="5"/>
                </a:lnTo>
                <a:lnTo>
                  <a:pt x="2025" y="5"/>
                </a:lnTo>
                <a:lnTo>
                  <a:pt x="2025" y="0"/>
                </a:lnTo>
                <a:close/>
                <a:moveTo>
                  <a:pt x="2059" y="0"/>
                </a:moveTo>
                <a:lnTo>
                  <a:pt x="2079" y="0"/>
                </a:lnTo>
                <a:lnTo>
                  <a:pt x="2079" y="5"/>
                </a:lnTo>
                <a:lnTo>
                  <a:pt x="2059" y="5"/>
                </a:lnTo>
                <a:lnTo>
                  <a:pt x="2059" y="0"/>
                </a:lnTo>
                <a:close/>
                <a:moveTo>
                  <a:pt x="2093" y="0"/>
                </a:moveTo>
                <a:lnTo>
                  <a:pt x="2113" y="0"/>
                </a:lnTo>
                <a:lnTo>
                  <a:pt x="2113" y="5"/>
                </a:lnTo>
                <a:lnTo>
                  <a:pt x="2093" y="5"/>
                </a:lnTo>
                <a:lnTo>
                  <a:pt x="2093" y="0"/>
                </a:lnTo>
                <a:close/>
                <a:moveTo>
                  <a:pt x="2128" y="0"/>
                </a:moveTo>
                <a:lnTo>
                  <a:pt x="2147" y="0"/>
                </a:lnTo>
                <a:lnTo>
                  <a:pt x="2147" y="5"/>
                </a:lnTo>
                <a:lnTo>
                  <a:pt x="2128" y="5"/>
                </a:lnTo>
                <a:lnTo>
                  <a:pt x="2128" y="0"/>
                </a:lnTo>
                <a:close/>
                <a:moveTo>
                  <a:pt x="2162" y="0"/>
                </a:moveTo>
                <a:lnTo>
                  <a:pt x="2182" y="0"/>
                </a:lnTo>
                <a:lnTo>
                  <a:pt x="2182" y="5"/>
                </a:lnTo>
                <a:lnTo>
                  <a:pt x="2162" y="5"/>
                </a:lnTo>
                <a:lnTo>
                  <a:pt x="2162" y="0"/>
                </a:lnTo>
                <a:close/>
                <a:moveTo>
                  <a:pt x="2196" y="0"/>
                </a:moveTo>
                <a:lnTo>
                  <a:pt x="2216" y="0"/>
                </a:lnTo>
                <a:lnTo>
                  <a:pt x="2216" y="5"/>
                </a:lnTo>
                <a:lnTo>
                  <a:pt x="2196" y="5"/>
                </a:lnTo>
                <a:lnTo>
                  <a:pt x="2196" y="0"/>
                </a:lnTo>
                <a:close/>
                <a:moveTo>
                  <a:pt x="2231" y="0"/>
                </a:moveTo>
                <a:lnTo>
                  <a:pt x="2250" y="0"/>
                </a:lnTo>
                <a:lnTo>
                  <a:pt x="2250" y="5"/>
                </a:lnTo>
                <a:lnTo>
                  <a:pt x="2231" y="5"/>
                </a:lnTo>
                <a:lnTo>
                  <a:pt x="2231" y="0"/>
                </a:lnTo>
                <a:close/>
                <a:moveTo>
                  <a:pt x="2265" y="0"/>
                </a:moveTo>
                <a:lnTo>
                  <a:pt x="2285" y="0"/>
                </a:lnTo>
                <a:lnTo>
                  <a:pt x="2285" y="5"/>
                </a:lnTo>
                <a:lnTo>
                  <a:pt x="2265" y="5"/>
                </a:lnTo>
                <a:lnTo>
                  <a:pt x="2265" y="0"/>
                </a:lnTo>
                <a:close/>
                <a:moveTo>
                  <a:pt x="2299" y="0"/>
                </a:moveTo>
                <a:lnTo>
                  <a:pt x="2307" y="0"/>
                </a:lnTo>
                <a:lnTo>
                  <a:pt x="2307" y="5"/>
                </a:lnTo>
                <a:lnTo>
                  <a:pt x="2299" y="5"/>
                </a:lnTo>
                <a:lnTo>
                  <a:pt x="2299" y="0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Freeform 126">
            <a:extLst>
              <a:ext uri="{FF2B5EF4-FFF2-40B4-BE49-F238E27FC236}">
                <a16:creationId xmlns:a16="http://schemas.microsoft.com/office/drawing/2014/main" id="{9A479967-48E5-47C7-B38C-A1EA316F7CFD}"/>
              </a:ext>
            </a:extLst>
          </p:cNvPr>
          <p:cNvSpPr>
            <a:spLocks noEditPoints="1"/>
          </p:cNvSpPr>
          <p:nvPr/>
        </p:nvSpPr>
        <p:spPr bwMode="auto">
          <a:xfrm>
            <a:off x="369903" y="4356348"/>
            <a:ext cx="3672000" cy="7938"/>
          </a:xfrm>
          <a:custGeom>
            <a:avLst/>
            <a:gdLst>
              <a:gd name="T0" fmla="*/ 35 w 2307"/>
              <a:gd name="T1" fmla="*/ 0 h 5"/>
              <a:gd name="T2" fmla="*/ 89 w 2307"/>
              <a:gd name="T3" fmla="*/ 0 h 5"/>
              <a:gd name="T4" fmla="*/ 123 w 2307"/>
              <a:gd name="T5" fmla="*/ 5 h 5"/>
              <a:gd name="T6" fmla="*/ 138 w 2307"/>
              <a:gd name="T7" fmla="*/ 5 h 5"/>
              <a:gd name="T8" fmla="*/ 172 w 2307"/>
              <a:gd name="T9" fmla="*/ 0 h 5"/>
              <a:gd name="T10" fmla="*/ 241 w 2307"/>
              <a:gd name="T11" fmla="*/ 0 h 5"/>
              <a:gd name="T12" fmla="*/ 294 w 2307"/>
              <a:gd name="T13" fmla="*/ 0 h 5"/>
              <a:gd name="T14" fmla="*/ 329 w 2307"/>
              <a:gd name="T15" fmla="*/ 5 h 5"/>
              <a:gd name="T16" fmla="*/ 343 w 2307"/>
              <a:gd name="T17" fmla="*/ 5 h 5"/>
              <a:gd name="T18" fmla="*/ 378 w 2307"/>
              <a:gd name="T19" fmla="*/ 0 h 5"/>
              <a:gd name="T20" fmla="*/ 446 w 2307"/>
              <a:gd name="T21" fmla="*/ 0 h 5"/>
              <a:gd name="T22" fmla="*/ 500 w 2307"/>
              <a:gd name="T23" fmla="*/ 0 h 5"/>
              <a:gd name="T24" fmla="*/ 535 w 2307"/>
              <a:gd name="T25" fmla="*/ 5 h 5"/>
              <a:gd name="T26" fmla="*/ 549 w 2307"/>
              <a:gd name="T27" fmla="*/ 5 h 5"/>
              <a:gd name="T28" fmla="*/ 584 w 2307"/>
              <a:gd name="T29" fmla="*/ 0 h 5"/>
              <a:gd name="T30" fmla="*/ 652 w 2307"/>
              <a:gd name="T31" fmla="*/ 0 h 5"/>
              <a:gd name="T32" fmla="*/ 706 w 2307"/>
              <a:gd name="T33" fmla="*/ 0 h 5"/>
              <a:gd name="T34" fmla="*/ 741 w 2307"/>
              <a:gd name="T35" fmla="*/ 5 h 5"/>
              <a:gd name="T36" fmla="*/ 755 w 2307"/>
              <a:gd name="T37" fmla="*/ 5 h 5"/>
              <a:gd name="T38" fmla="*/ 790 w 2307"/>
              <a:gd name="T39" fmla="*/ 0 h 5"/>
              <a:gd name="T40" fmla="*/ 858 w 2307"/>
              <a:gd name="T41" fmla="*/ 0 h 5"/>
              <a:gd name="T42" fmla="*/ 912 w 2307"/>
              <a:gd name="T43" fmla="*/ 0 h 5"/>
              <a:gd name="T44" fmla="*/ 946 w 2307"/>
              <a:gd name="T45" fmla="*/ 5 h 5"/>
              <a:gd name="T46" fmla="*/ 961 w 2307"/>
              <a:gd name="T47" fmla="*/ 5 h 5"/>
              <a:gd name="T48" fmla="*/ 995 w 2307"/>
              <a:gd name="T49" fmla="*/ 0 h 5"/>
              <a:gd name="T50" fmla="*/ 1064 w 2307"/>
              <a:gd name="T51" fmla="*/ 0 h 5"/>
              <a:gd name="T52" fmla="*/ 1118 w 2307"/>
              <a:gd name="T53" fmla="*/ 0 h 5"/>
              <a:gd name="T54" fmla="*/ 1152 w 2307"/>
              <a:gd name="T55" fmla="*/ 5 h 5"/>
              <a:gd name="T56" fmla="*/ 1167 w 2307"/>
              <a:gd name="T57" fmla="*/ 5 h 5"/>
              <a:gd name="T58" fmla="*/ 1201 w 2307"/>
              <a:gd name="T59" fmla="*/ 0 h 5"/>
              <a:gd name="T60" fmla="*/ 1270 w 2307"/>
              <a:gd name="T61" fmla="*/ 0 h 5"/>
              <a:gd name="T62" fmla="*/ 1324 w 2307"/>
              <a:gd name="T63" fmla="*/ 0 h 5"/>
              <a:gd name="T64" fmla="*/ 1358 w 2307"/>
              <a:gd name="T65" fmla="*/ 5 h 5"/>
              <a:gd name="T66" fmla="*/ 1373 w 2307"/>
              <a:gd name="T67" fmla="*/ 5 h 5"/>
              <a:gd name="T68" fmla="*/ 1407 w 2307"/>
              <a:gd name="T69" fmla="*/ 0 h 5"/>
              <a:gd name="T70" fmla="*/ 1476 w 2307"/>
              <a:gd name="T71" fmla="*/ 0 h 5"/>
              <a:gd name="T72" fmla="*/ 1530 w 2307"/>
              <a:gd name="T73" fmla="*/ 0 h 5"/>
              <a:gd name="T74" fmla="*/ 1564 w 2307"/>
              <a:gd name="T75" fmla="*/ 5 h 5"/>
              <a:gd name="T76" fmla="*/ 1579 w 2307"/>
              <a:gd name="T77" fmla="*/ 5 h 5"/>
              <a:gd name="T78" fmla="*/ 1613 w 2307"/>
              <a:gd name="T79" fmla="*/ 0 h 5"/>
              <a:gd name="T80" fmla="*/ 1682 w 2307"/>
              <a:gd name="T81" fmla="*/ 0 h 5"/>
              <a:gd name="T82" fmla="*/ 1736 w 2307"/>
              <a:gd name="T83" fmla="*/ 0 h 5"/>
              <a:gd name="T84" fmla="*/ 1770 w 2307"/>
              <a:gd name="T85" fmla="*/ 5 h 5"/>
              <a:gd name="T86" fmla="*/ 1785 w 2307"/>
              <a:gd name="T87" fmla="*/ 5 h 5"/>
              <a:gd name="T88" fmla="*/ 1819 w 2307"/>
              <a:gd name="T89" fmla="*/ 0 h 5"/>
              <a:gd name="T90" fmla="*/ 1888 w 2307"/>
              <a:gd name="T91" fmla="*/ 0 h 5"/>
              <a:gd name="T92" fmla="*/ 1941 w 2307"/>
              <a:gd name="T93" fmla="*/ 0 h 5"/>
              <a:gd name="T94" fmla="*/ 1976 w 2307"/>
              <a:gd name="T95" fmla="*/ 5 h 5"/>
              <a:gd name="T96" fmla="*/ 1991 w 2307"/>
              <a:gd name="T97" fmla="*/ 5 h 5"/>
              <a:gd name="T98" fmla="*/ 2025 w 2307"/>
              <a:gd name="T99" fmla="*/ 0 h 5"/>
              <a:gd name="T100" fmla="*/ 2093 w 2307"/>
              <a:gd name="T101" fmla="*/ 0 h 5"/>
              <a:gd name="T102" fmla="*/ 2147 w 2307"/>
              <a:gd name="T103" fmla="*/ 0 h 5"/>
              <a:gd name="T104" fmla="*/ 2182 w 2307"/>
              <a:gd name="T105" fmla="*/ 5 h 5"/>
              <a:gd name="T106" fmla="*/ 2196 w 2307"/>
              <a:gd name="T107" fmla="*/ 5 h 5"/>
              <a:gd name="T108" fmla="*/ 2231 w 2307"/>
              <a:gd name="T109" fmla="*/ 0 h 5"/>
              <a:gd name="T110" fmla="*/ 2299 w 2307"/>
              <a:gd name="T1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7" h="5">
                <a:moveTo>
                  <a:pt x="0" y="0"/>
                </a:moveTo>
                <a:lnTo>
                  <a:pt x="20" y="0"/>
                </a:lnTo>
                <a:lnTo>
                  <a:pt x="20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35" y="0"/>
                </a:moveTo>
                <a:lnTo>
                  <a:pt x="54" y="0"/>
                </a:lnTo>
                <a:lnTo>
                  <a:pt x="54" y="5"/>
                </a:lnTo>
                <a:lnTo>
                  <a:pt x="35" y="5"/>
                </a:lnTo>
                <a:lnTo>
                  <a:pt x="35" y="0"/>
                </a:lnTo>
                <a:close/>
                <a:moveTo>
                  <a:pt x="69" y="0"/>
                </a:moveTo>
                <a:lnTo>
                  <a:pt x="89" y="0"/>
                </a:lnTo>
                <a:lnTo>
                  <a:pt x="89" y="5"/>
                </a:lnTo>
                <a:lnTo>
                  <a:pt x="69" y="5"/>
                </a:lnTo>
                <a:lnTo>
                  <a:pt x="69" y="0"/>
                </a:lnTo>
                <a:close/>
                <a:moveTo>
                  <a:pt x="103" y="0"/>
                </a:moveTo>
                <a:lnTo>
                  <a:pt x="123" y="0"/>
                </a:lnTo>
                <a:lnTo>
                  <a:pt x="123" y="5"/>
                </a:lnTo>
                <a:lnTo>
                  <a:pt x="103" y="5"/>
                </a:lnTo>
                <a:lnTo>
                  <a:pt x="103" y="0"/>
                </a:lnTo>
                <a:close/>
                <a:moveTo>
                  <a:pt x="138" y="0"/>
                </a:moveTo>
                <a:lnTo>
                  <a:pt x="157" y="0"/>
                </a:lnTo>
                <a:lnTo>
                  <a:pt x="157" y="5"/>
                </a:lnTo>
                <a:lnTo>
                  <a:pt x="138" y="5"/>
                </a:lnTo>
                <a:lnTo>
                  <a:pt x="138" y="0"/>
                </a:lnTo>
                <a:close/>
                <a:moveTo>
                  <a:pt x="172" y="0"/>
                </a:moveTo>
                <a:lnTo>
                  <a:pt x="191" y="0"/>
                </a:lnTo>
                <a:lnTo>
                  <a:pt x="191" y="5"/>
                </a:lnTo>
                <a:lnTo>
                  <a:pt x="172" y="5"/>
                </a:lnTo>
                <a:lnTo>
                  <a:pt x="172" y="0"/>
                </a:lnTo>
                <a:close/>
                <a:moveTo>
                  <a:pt x="206" y="0"/>
                </a:moveTo>
                <a:lnTo>
                  <a:pt x="226" y="0"/>
                </a:lnTo>
                <a:lnTo>
                  <a:pt x="226" y="5"/>
                </a:lnTo>
                <a:lnTo>
                  <a:pt x="206" y="5"/>
                </a:lnTo>
                <a:lnTo>
                  <a:pt x="206" y="0"/>
                </a:lnTo>
                <a:close/>
                <a:moveTo>
                  <a:pt x="241" y="0"/>
                </a:moveTo>
                <a:lnTo>
                  <a:pt x="260" y="0"/>
                </a:lnTo>
                <a:lnTo>
                  <a:pt x="260" y="5"/>
                </a:lnTo>
                <a:lnTo>
                  <a:pt x="241" y="5"/>
                </a:lnTo>
                <a:lnTo>
                  <a:pt x="241" y="0"/>
                </a:lnTo>
                <a:close/>
                <a:moveTo>
                  <a:pt x="275" y="0"/>
                </a:moveTo>
                <a:lnTo>
                  <a:pt x="294" y="0"/>
                </a:lnTo>
                <a:lnTo>
                  <a:pt x="294" y="5"/>
                </a:lnTo>
                <a:lnTo>
                  <a:pt x="275" y="5"/>
                </a:lnTo>
                <a:lnTo>
                  <a:pt x="275" y="0"/>
                </a:lnTo>
                <a:close/>
                <a:moveTo>
                  <a:pt x="309" y="0"/>
                </a:moveTo>
                <a:lnTo>
                  <a:pt x="329" y="0"/>
                </a:lnTo>
                <a:lnTo>
                  <a:pt x="329" y="5"/>
                </a:lnTo>
                <a:lnTo>
                  <a:pt x="309" y="5"/>
                </a:lnTo>
                <a:lnTo>
                  <a:pt x="309" y="0"/>
                </a:lnTo>
                <a:close/>
                <a:moveTo>
                  <a:pt x="343" y="0"/>
                </a:moveTo>
                <a:lnTo>
                  <a:pt x="363" y="0"/>
                </a:lnTo>
                <a:lnTo>
                  <a:pt x="363" y="5"/>
                </a:lnTo>
                <a:lnTo>
                  <a:pt x="343" y="5"/>
                </a:lnTo>
                <a:lnTo>
                  <a:pt x="343" y="0"/>
                </a:lnTo>
                <a:close/>
                <a:moveTo>
                  <a:pt x="378" y="0"/>
                </a:moveTo>
                <a:lnTo>
                  <a:pt x="397" y="0"/>
                </a:lnTo>
                <a:lnTo>
                  <a:pt x="397" y="5"/>
                </a:lnTo>
                <a:lnTo>
                  <a:pt x="378" y="5"/>
                </a:lnTo>
                <a:lnTo>
                  <a:pt x="378" y="0"/>
                </a:lnTo>
                <a:close/>
                <a:moveTo>
                  <a:pt x="412" y="0"/>
                </a:moveTo>
                <a:lnTo>
                  <a:pt x="432" y="0"/>
                </a:lnTo>
                <a:lnTo>
                  <a:pt x="432" y="5"/>
                </a:lnTo>
                <a:lnTo>
                  <a:pt x="412" y="5"/>
                </a:lnTo>
                <a:lnTo>
                  <a:pt x="412" y="0"/>
                </a:lnTo>
                <a:close/>
                <a:moveTo>
                  <a:pt x="446" y="0"/>
                </a:moveTo>
                <a:lnTo>
                  <a:pt x="466" y="0"/>
                </a:lnTo>
                <a:lnTo>
                  <a:pt x="466" y="5"/>
                </a:lnTo>
                <a:lnTo>
                  <a:pt x="446" y="5"/>
                </a:lnTo>
                <a:lnTo>
                  <a:pt x="446" y="0"/>
                </a:lnTo>
                <a:close/>
                <a:moveTo>
                  <a:pt x="481" y="0"/>
                </a:moveTo>
                <a:lnTo>
                  <a:pt x="500" y="0"/>
                </a:lnTo>
                <a:lnTo>
                  <a:pt x="500" y="5"/>
                </a:lnTo>
                <a:lnTo>
                  <a:pt x="481" y="5"/>
                </a:lnTo>
                <a:lnTo>
                  <a:pt x="481" y="0"/>
                </a:lnTo>
                <a:close/>
                <a:moveTo>
                  <a:pt x="515" y="0"/>
                </a:moveTo>
                <a:lnTo>
                  <a:pt x="535" y="0"/>
                </a:lnTo>
                <a:lnTo>
                  <a:pt x="535" y="5"/>
                </a:lnTo>
                <a:lnTo>
                  <a:pt x="515" y="5"/>
                </a:lnTo>
                <a:lnTo>
                  <a:pt x="515" y="0"/>
                </a:lnTo>
                <a:close/>
                <a:moveTo>
                  <a:pt x="549" y="0"/>
                </a:moveTo>
                <a:lnTo>
                  <a:pt x="569" y="0"/>
                </a:lnTo>
                <a:lnTo>
                  <a:pt x="569" y="5"/>
                </a:lnTo>
                <a:lnTo>
                  <a:pt x="549" y="5"/>
                </a:lnTo>
                <a:lnTo>
                  <a:pt x="549" y="0"/>
                </a:lnTo>
                <a:close/>
                <a:moveTo>
                  <a:pt x="584" y="0"/>
                </a:moveTo>
                <a:lnTo>
                  <a:pt x="603" y="0"/>
                </a:lnTo>
                <a:lnTo>
                  <a:pt x="603" y="5"/>
                </a:lnTo>
                <a:lnTo>
                  <a:pt x="584" y="5"/>
                </a:lnTo>
                <a:lnTo>
                  <a:pt x="584" y="0"/>
                </a:lnTo>
                <a:close/>
                <a:moveTo>
                  <a:pt x="618" y="0"/>
                </a:moveTo>
                <a:lnTo>
                  <a:pt x="638" y="0"/>
                </a:lnTo>
                <a:lnTo>
                  <a:pt x="638" y="5"/>
                </a:lnTo>
                <a:lnTo>
                  <a:pt x="618" y="5"/>
                </a:lnTo>
                <a:lnTo>
                  <a:pt x="618" y="0"/>
                </a:lnTo>
                <a:close/>
                <a:moveTo>
                  <a:pt x="652" y="0"/>
                </a:moveTo>
                <a:lnTo>
                  <a:pt x="672" y="0"/>
                </a:lnTo>
                <a:lnTo>
                  <a:pt x="672" y="5"/>
                </a:lnTo>
                <a:lnTo>
                  <a:pt x="652" y="5"/>
                </a:lnTo>
                <a:lnTo>
                  <a:pt x="652" y="0"/>
                </a:lnTo>
                <a:close/>
                <a:moveTo>
                  <a:pt x="687" y="0"/>
                </a:moveTo>
                <a:lnTo>
                  <a:pt x="706" y="0"/>
                </a:lnTo>
                <a:lnTo>
                  <a:pt x="706" y="5"/>
                </a:lnTo>
                <a:lnTo>
                  <a:pt x="687" y="5"/>
                </a:lnTo>
                <a:lnTo>
                  <a:pt x="687" y="0"/>
                </a:lnTo>
                <a:close/>
                <a:moveTo>
                  <a:pt x="721" y="0"/>
                </a:moveTo>
                <a:lnTo>
                  <a:pt x="741" y="0"/>
                </a:lnTo>
                <a:lnTo>
                  <a:pt x="741" y="5"/>
                </a:lnTo>
                <a:lnTo>
                  <a:pt x="721" y="5"/>
                </a:lnTo>
                <a:lnTo>
                  <a:pt x="721" y="0"/>
                </a:lnTo>
                <a:close/>
                <a:moveTo>
                  <a:pt x="755" y="0"/>
                </a:moveTo>
                <a:lnTo>
                  <a:pt x="775" y="0"/>
                </a:lnTo>
                <a:lnTo>
                  <a:pt x="775" y="5"/>
                </a:lnTo>
                <a:lnTo>
                  <a:pt x="755" y="5"/>
                </a:lnTo>
                <a:lnTo>
                  <a:pt x="755" y="0"/>
                </a:lnTo>
                <a:close/>
                <a:moveTo>
                  <a:pt x="790" y="0"/>
                </a:moveTo>
                <a:lnTo>
                  <a:pt x="809" y="0"/>
                </a:lnTo>
                <a:lnTo>
                  <a:pt x="809" y="5"/>
                </a:lnTo>
                <a:lnTo>
                  <a:pt x="790" y="5"/>
                </a:lnTo>
                <a:lnTo>
                  <a:pt x="790" y="0"/>
                </a:lnTo>
                <a:close/>
                <a:moveTo>
                  <a:pt x="824" y="0"/>
                </a:moveTo>
                <a:lnTo>
                  <a:pt x="843" y="0"/>
                </a:lnTo>
                <a:lnTo>
                  <a:pt x="843" y="5"/>
                </a:lnTo>
                <a:lnTo>
                  <a:pt x="824" y="5"/>
                </a:lnTo>
                <a:lnTo>
                  <a:pt x="824" y="0"/>
                </a:lnTo>
                <a:close/>
                <a:moveTo>
                  <a:pt x="858" y="0"/>
                </a:moveTo>
                <a:lnTo>
                  <a:pt x="878" y="0"/>
                </a:lnTo>
                <a:lnTo>
                  <a:pt x="878" y="5"/>
                </a:lnTo>
                <a:lnTo>
                  <a:pt x="858" y="5"/>
                </a:lnTo>
                <a:lnTo>
                  <a:pt x="858" y="0"/>
                </a:lnTo>
                <a:close/>
                <a:moveTo>
                  <a:pt x="893" y="0"/>
                </a:moveTo>
                <a:lnTo>
                  <a:pt x="912" y="0"/>
                </a:lnTo>
                <a:lnTo>
                  <a:pt x="912" y="5"/>
                </a:lnTo>
                <a:lnTo>
                  <a:pt x="893" y="5"/>
                </a:lnTo>
                <a:lnTo>
                  <a:pt x="893" y="0"/>
                </a:lnTo>
                <a:close/>
                <a:moveTo>
                  <a:pt x="927" y="0"/>
                </a:moveTo>
                <a:lnTo>
                  <a:pt x="946" y="0"/>
                </a:lnTo>
                <a:lnTo>
                  <a:pt x="946" y="5"/>
                </a:lnTo>
                <a:lnTo>
                  <a:pt x="927" y="5"/>
                </a:lnTo>
                <a:lnTo>
                  <a:pt x="927" y="0"/>
                </a:lnTo>
                <a:close/>
                <a:moveTo>
                  <a:pt x="961" y="0"/>
                </a:moveTo>
                <a:lnTo>
                  <a:pt x="981" y="0"/>
                </a:lnTo>
                <a:lnTo>
                  <a:pt x="981" y="5"/>
                </a:lnTo>
                <a:lnTo>
                  <a:pt x="961" y="5"/>
                </a:lnTo>
                <a:lnTo>
                  <a:pt x="961" y="0"/>
                </a:lnTo>
                <a:close/>
                <a:moveTo>
                  <a:pt x="995" y="0"/>
                </a:moveTo>
                <a:lnTo>
                  <a:pt x="1015" y="0"/>
                </a:lnTo>
                <a:lnTo>
                  <a:pt x="1015" y="5"/>
                </a:lnTo>
                <a:lnTo>
                  <a:pt x="995" y="5"/>
                </a:lnTo>
                <a:lnTo>
                  <a:pt x="995" y="0"/>
                </a:lnTo>
                <a:close/>
                <a:moveTo>
                  <a:pt x="1030" y="0"/>
                </a:moveTo>
                <a:lnTo>
                  <a:pt x="1049" y="0"/>
                </a:lnTo>
                <a:lnTo>
                  <a:pt x="1049" y="5"/>
                </a:lnTo>
                <a:lnTo>
                  <a:pt x="1030" y="5"/>
                </a:lnTo>
                <a:lnTo>
                  <a:pt x="1030" y="0"/>
                </a:lnTo>
                <a:close/>
                <a:moveTo>
                  <a:pt x="1064" y="0"/>
                </a:moveTo>
                <a:lnTo>
                  <a:pt x="1084" y="0"/>
                </a:lnTo>
                <a:lnTo>
                  <a:pt x="1084" y="5"/>
                </a:lnTo>
                <a:lnTo>
                  <a:pt x="1064" y="5"/>
                </a:lnTo>
                <a:lnTo>
                  <a:pt x="1064" y="0"/>
                </a:lnTo>
                <a:close/>
                <a:moveTo>
                  <a:pt x="1098" y="0"/>
                </a:moveTo>
                <a:lnTo>
                  <a:pt x="1118" y="0"/>
                </a:lnTo>
                <a:lnTo>
                  <a:pt x="1118" y="5"/>
                </a:lnTo>
                <a:lnTo>
                  <a:pt x="1098" y="5"/>
                </a:lnTo>
                <a:lnTo>
                  <a:pt x="1098" y="0"/>
                </a:lnTo>
                <a:close/>
                <a:moveTo>
                  <a:pt x="1133" y="0"/>
                </a:moveTo>
                <a:lnTo>
                  <a:pt x="1152" y="0"/>
                </a:lnTo>
                <a:lnTo>
                  <a:pt x="1152" y="5"/>
                </a:lnTo>
                <a:lnTo>
                  <a:pt x="1133" y="5"/>
                </a:lnTo>
                <a:lnTo>
                  <a:pt x="1133" y="0"/>
                </a:lnTo>
                <a:close/>
                <a:moveTo>
                  <a:pt x="1167" y="0"/>
                </a:moveTo>
                <a:lnTo>
                  <a:pt x="1187" y="0"/>
                </a:lnTo>
                <a:lnTo>
                  <a:pt x="1187" y="5"/>
                </a:lnTo>
                <a:lnTo>
                  <a:pt x="1167" y="5"/>
                </a:lnTo>
                <a:lnTo>
                  <a:pt x="1167" y="0"/>
                </a:lnTo>
                <a:close/>
                <a:moveTo>
                  <a:pt x="1201" y="0"/>
                </a:moveTo>
                <a:lnTo>
                  <a:pt x="1221" y="0"/>
                </a:lnTo>
                <a:lnTo>
                  <a:pt x="1221" y="5"/>
                </a:lnTo>
                <a:lnTo>
                  <a:pt x="1201" y="5"/>
                </a:lnTo>
                <a:lnTo>
                  <a:pt x="1201" y="0"/>
                </a:lnTo>
                <a:close/>
                <a:moveTo>
                  <a:pt x="1236" y="0"/>
                </a:moveTo>
                <a:lnTo>
                  <a:pt x="1255" y="0"/>
                </a:lnTo>
                <a:lnTo>
                  <a:pt x="1255" y="5"/>
                </a:lnTo>
                <a:lnTo>
                  <a:pt x="1236" y="5"/>
                </a:lnTo>
                <a:lnTo>
                  <a:pt x="1236" y="0"/>
                </a:lnTo>
                <a:close/>
                <a:moveTo>
                  <a:pt x="1270" y="0"/>
                </a:moveTo>
                <a:lnTo>
                  <a:pt x="1290" y="0"/>
                </a:lnTo>
                <a:lnTo>
                  <a:pt x="1290" y="5"/>
                </a:lnTo>
                <a:lnTo>
                  <a:pt x="1270" y="5"/>
                </a:lnTo>
                <a:lnTo>
                  <a:pt x="1270" y="0"/>
                </a:lnTo>
                <a:close/>
                <a:moveTo>
                  <a:pt x="1304" y="0"/>
                </a:moveTo>
                <a:lnTo>
                  <a:pt x="1324" y="0"/>
                </a:lnTo>
                <a:lnTo>
                  <a:pt x="1324" y="5"/>
                </a:lnTo>
                <a:lnTo>
                  <a:pt x="1304" y="5"/>
                </a:lnTo>
                <a:lnTo>
                  <a:pt x="1304" y="0"/>
                </a:lnTo>
                <a:close/>
                <a:moveTo>
                  <a:pt x="1339" y="0"/>
                </a:moveTo>
                <a:lnTo>
                  <a:pt x="1358" y="0"/>
                </a:lnTo>
                <a:lnTo>
                  <a:pt x="1358" y="5"/>
                </a:lnTo>
                <a:lnTo>
                  <a:pt x="1339" y="5"/>
                </a:lnTo>
                <a:lnTo>
                  <a:pt x="1339" y="0"/>
                </a:lnTo>
                <a:close/>
                <a:moveTo>
                  <a:pt x="1373" y="0"/>
                </a:moveTo>
                <a:lnTo>
                  <a:pt x="1393" y="0"/>
                </a:lnTo>
                <a:lnTo>
                  <a:pt x="1393" y="5"/>
                </a:lnTo>
                <a:lnTo>
                  <a:pt x="1373" y="5"/>
                </a:lnTo>
                <a:lnTo>
                  <a:pt x="1373" y="0"/>
                </a:lnTo>
                <a:close/>
                <a:moveTo>
                  <a:pt x="1407" y="0"/>
                </a:moveTo>
                <a:lnTo>
                  <a:pt x="1427" y="0"/>
                </a:lnTo>
                <a:lnTo>
                  <a:pt x="1427" y="5"/>
                </a:lnTo>
                <a:lnTo>
                  <a:pt x="1407" y="5"/>
                </a:lnTo>
                <a:lnTo>
                  <a:pt x="1407" y="0"/>
                </a:lnTo>
                <a:close/>
                <a:moveTo>
                  <a:pt x="1441" y="0"/>
                </a:moveTo>
                <a:lnTo>
                  <a:pt x="1461" y="0"/>
                </a:lnTo>
                <a:lnTo>
                  <a:pt x="1461" y="5"/>
                </a:lnTo>
                <a:lnTo>
                  <a:pt x="1441" y="5"/>
                </a:lnTo>
                <a:lnTo>
                  <a:pt x="1441" y="0"/>
                </a:lnTo>
                <a:close/>
                <a:moveTo>
                  <a:pt x="1476" y="0"/>
                </a:moveTo>
                <a:lnTo>
                  <a:pt x="1495" y="0"/>
                </a:lnTo>
                <a:lnTo>
                  <a:pt x="1495" y="5"/>
                </a:lnTo>
                <a:lnTo>
                  <a:pt x="1476" y="5"/>
                </a:lnTo>
                <a:lnTo>
                  <a:pt x="1476" y="0"/>
                </a:lnTo>
                <a:close/>
                <a:moveTo>
                  <a:pt x="1510" y="0"/>
                </a:moveTo>
                <a:lnTo>
                  <a:pt x="1530" y="0"/>
                </a:lnTo>
                <a:lnTo>
                  <a:pt x="1530" y="5"/>
                </a:lnTo>
                <a:lnTo>
                  <a:pt x="1510" y="5"/>
                </a:lnTo>
                <a:lnTo>
                  <a:pt x="1510" y="0"/>
                </a:lnTo>
                <a:close/>
                <a:moveTo>
                  <a:pt x="1544" y="0"/>
                </a:moveTo>
                <a:lnTo>
                  <a:pt x="1564" y="0"/>
                </a:lnTo>
                <a:lnTo>
                  <a:pt x="1564" y="5"/>
                </a:lnTo>
                <a:lnTo>
                  <a:pt x="1544" y="5"/>
                </a:lnTo>
                <a:lnTo>
                  <a:pt x="1544" y="0"/>
                </a:lnTo>
                <a:close/>
                <a:moveTo>
                  <a:pt x="1579" y="0"/>
                </a:moveTo>
                <a:lnTo>
                  <a:pt x="1598" y="0"/>
                </a:lnTo>
                <a:lnTo>
                  <a:pt x="1598" y="5"/>
                </a:lnTo>
                <a:lnTo>
                  <a:pt x="1579" y="5"/>
                </a:lnTo>
                <a:lnTo>
                  <a:pt x="1579" y="0"/>
                </a:lnTo>
                <a:close/>
                <a:moveTo>
                  <a:pt x="1613" y="0"/>
                </a:moveTo>
                <a:lnTo>
                  <a:pt x="1633" y="0"/>
                </a:lnTo>
                <a:lnTo>
                  <a:pt x="1633" y="5"/>
                </a:lnTo>
                <a:lnTo>
                  <a:pt x="1613" y="5"/>
                </a:lnTo>
                <a:lnTo>
                  <a:pt x="1613" y="0"/>
                </a:lnTo>
                <a:close/>
                <a:moveTo>
                  <a:pt x="1647" y="0"/>
                </a:moveTo>
                <a:lnTo>
                  <a:pt x="1667" y="0"/>
                </a:lnTo>
                <a:lnTo>
                  <a:pt x="1667" y="5"/>
                </a:lnTo>
                <a:lnTo>
                  <a:pt x="1647" y="5"/>
                </a:lnTo>
                <a:lnTo>
                  <a:pt x="1647" y="0"/>
                </a:lnTo>
                <a:close/>
                <a:moveTo>
                  <a:pt x="1682" y="0"/>
                </a:moveTo>
                <a:lnTo>
                  <a:pt x="1701" y="0"/>
                </a:lnTo>
                <a:lnTo>
                  <a:pt x="1701" y="5"/>
                </a:lnTo>
                <a:lnTo>
                  <a:pt x="1682" y="5"/>
                </a:lnTo>
                <a:lnTo>
                  <a:pt x="1682" y="0"/>
                </a:lnTo>
                <a:close/>
                <a:moveTo>
                  <a:pt x="1716" y="0"/>
                </a:moveTo>
                <a:lnTo>
                  <a:pt x="1736" y="0"/>
                </a:lnTo>
                <a:lnTo>
                  <a:pt x="1736" y="5"/>
                </a:lnTo>
                <a:lnTo>
                  <a:pt x="1716" y="5"/>
                </a:lnTo>
                <a:lnTo>
                  <a:pt x="1716" y="0"/>
                </a:lnTo>
                <a:close/>
                <a:moveTo>
                  <a:pt x="1750" y="0"/>
                </a:moveTo>
                <a:lnTo>
                  <a:pt x="1770" y="0"/>
                </a:lnTo>
                <a:lnTo>
                  <a:pt x="1770" y="5"/>
                </a:lnTo>
                <a:lnTo>
                  <a:pt x="1750" y="5"/>
                </a:lnTo>
                <a:lnTo>
                  <a:pt x="1750" y="0"/>
                </a:lnTo>
                <a:close/>
                <a:moveTo>
                  <a:pt x="1785" y="0"/>
                </a:moveTo>
                <a:lnTo>
                  <a:pt x="1804" y="0"/>
                </a:lnTo>
                <a:lnTo>
                  <a:pt x="1804" y="5"/>
                </a:lnTo>
                <a:lnTo>
                  <a:pt x="1785" y="5"/>
                </a:lnTo>
                <a:lnTo>
                  <a:pt x="1785" y="0"/>
                </a:lnTo>
                <a:close/>
                <a:moveTo>
                  <a:pt x="1819" y="0"/>
                </a:moveTo>
                <a:lnTo>
                  <a:pt x="1839" y="0"/>
                </a:lnTo>
                <a:lnTo>
                  <a:pt x="1839" y="5"/>
                </a:lnTo>
                <a:lnTo>
                  <a:pt x="1819" y="5"/>
                </a:lnTo>
                <a:lnTo>
                  <a:pt x="1819" y="0"/>
                </a:lnTo>
                <a:close/>
                <a:moveTo>
                  <a:pt x="1853" y="0"/>
                </a:moveTo>
                <a:lnTo>
                  <a:pt x="1873" y="0"/>
                </a:lnTo>
                <a:lnTo>
                  <a:pt x="1873" y="5"/>
                </a:lnTo>
                <a:lnTo>
                  <a:pt x="1853" y="5"/>
                </a:lnTo>
                <a:lnTo>
                  <a:pt x="1853" y="0"/>
                </a:lnTo>
                <a:close/>
                <a:moveTo>
                  <a:pt x="1888" y="0"/>
                </a:moveTo>
                <a:lnTo>
                  <a:pt x="1907" y="0"/>
                </a:lnTo>
                <a:lnTo>
                  <a:pt x="1907" y="5"/>
                </a:lnTo>
                <a:lnTo>
                  <a:pt x="1888" y="5"/>
                </a:lnTo>
                <a:lnTo>
                  <a:pt x="1888" y="0"/>
                </a:lnTo>
                <a:close/>
                <a:moveTo>
                  <a:pt x="1922" y="0"/>
                </a:moveTo>
                <a:lnTo>
                  <a:pt x="1941" y="0"/>
                </a:lnTo>
                <a:lnTo>
                  <a:pt x="1941" y="5"/>
                </a:lnTo>
                <a:lnTo>
                  <a:pt x="1922" y="5"/>
                </a:lnTo>
                <a:lnTo>
                  <a:pt x="1922" y="0"/>
                </a:lnTo>
                <a:close/>
                <a:moveTo>
                  <a:pt x="1956" y="0"/>
                </a:moveTo>
                <a:lnTo>
                  <a:pt x="1976" y="0"/>
                </a:lnTo>
                <a:lnTo>
                  <a:pt x="1976" y="5"/>
                </a:lnTo>
                <a:lnTo>
                  <a:pt x="1956" y="5"/>
                </a:lnTo>
                <a:lnTo>
                  <a:pt x="1956" y="0"/>
                </a:lnTo>
                <a:close/>
                <a:moveTo>
                  <a:pt x="1991" y="0"/>
                </a:moveTo>
                <a:lnTo>
                  <a:pt x="2010" y="0"/>
                </a:lnTo>
                <a:lnTo>
                  <a:pt x="2010" y="5"/>
                </a:lnTo>
                <a:lnTo>
                  <a:pt x="1991" y="5"/>
                </a:lnTo>
                <a:lnTo>
                  <a:pt x="1991" y="0"/>
                </a:lnTo>
                <a:close/>
                <a:moveTo>
                  <a:pt x="2025" y="0"/>
                </a:moveTo>
                <a:lnTo>
                  <a:pt x="2044" y="0"/>
                </a:lnTo>
                <a:lnTo>
                  <a:pt x="2044" y="5"/>
                </a:lnTo>
                <a:lnTo>
                  <a:pt x="2025" y="5"/>
                </a:lnTo>
                <a:lnTo>
                  <a:pt x="2025" y="0"/>
                </a:lnTo>
                <a:close/>
                <a:moveTo>
                  <a:pt x="2059" y="0"/>
                </a:moveTo>
                <a:lnTo>
                  <a:pt x="2079" y="0"/>
                </a:lnTo>
                <a:lnTo>
                  <a:pt x="2079" y="5"/>
                </a:lnTo>
                <a:lnTo>
                  <a:pt x="2059" y="5"/>
                </a:lnTo>
                <a:lnTo>
                  <a:pt x="2059" y="0"/>
                </a:lnTo>
                <a:close/>
                <a:moveTo>
                  <a:pt x="2093" y="0"/>
                </a:moveTo>
                <a:lnTo>
                  <a:pt x="2113" y="0"/>
                </a:lnTo>
                <a:lnTo>
                  <a:pt x="2113" y="5"/>
                </a:lnTo>
                <a:lnTo>
                  <a:pt x="2093" y="5"/>
                </a:lnTo>
                <a:lnTo>
                  <a:pt x="2093" y="0"/>
                </a:lnTo>
                <a:close/>
                <a:moveTo>
                  <a:pt x="2128" y="0"/>
                </a:moveTo>
                <a:lnTo>
                  <a:pt x="2147" y="0"/>
                </a:lnTo>
                <a:lnTo>
                  <a:pt x="2147" y="5"/>
                </a:lnTo>
                <a:lnTo>
                  <a:pt x="2128" y="5"/>
                </a:lnTo>
                <a:lnTo>
                  <a:pt x="2128" y="0"/>
                </a:lnTo>
                <a:close/>
                <a:moveTo>
                  <a:pt x="2162" y="0"/>
                </a:moveTo>
                <a:lnTo>
                  <a:pt x="2182" y="0"/>
                </a:lnTo>
                <a:lnTo>
                  <a:pt x="2182" y="5"/>
                </a:lnTo>
                <a:lnTo>
                  <a:pt x="2162" y="5"/>
                </a:lnTo>
                <a:lnTo>
                  <a:pt x="2162" y="0"/>
                </a:lnTo>
                <a:close/>
                <a:moveTo>
                  <a:pt x="2196" y="0"/>
                </a:moveTo>
                <a:lnTo>
                  <a:pt x="2216" y="0"/>
                </a:lnTo>
                <a:lnTo>
                  <a:pt x="2216" y="5"/>
                </a:lnTo>
                <a:lnTo>
                  <a:pt x="2196" y="5"/>
                </a:lnTo>
                <a:lnTo>
                  <a:pt x="2196" y="0"/>
                </a:lnTo>
                <a:close/>
                <a:moveTo>
                  <a:pt x="2231" y="0"/>
                </a:moveTo>
                <a:lnTo>
                  <a:pt x="2250" y="0"/>
                </a:lnTo>
                <a:lnTo>
                  <a:pt x="2250" y="5"/>
                </a:lnTo>
                <a:lnTo>
                  <a:pt x="2231" y="5"/>
                </a:lnTo>
                <a:lnTo>
                  <a:pt x="2231" y="0"/>
                </a:lnTo>
                <a:close/>
                <a:moveTo>
                  <a:pt x="2265" y="0"/>
                </a:moveTo>
                <a:lnTo>
                  <a:pt x="2285" y="0"/>
                </a:lnTo>
                <a:lnTo>
                  <a:pt x="2285" y="5"/>
                </a:lnTo>
                <a:lnTo>
                  <a:pt x="2265" y="5"/>
                </a:lnTo>
                <a:lnTo>
                  <a:pt x="2265" y="0"/>
                </a:lnTo>
                <a:close/>
                <a:moveTo>
                  <a:pt x="2299" y="0"/>
                </a:moveTo>
                <a:lnTo>
                  <a:pt x="2307" y="0"/>
                </a:lnTo>
                <a:lnTo>
                  <a:pt x="2307" y="5"/>
                </a:lnTo>
                <a:lnTo>
                  <a:pt x="2299" y="5"/>
                </a:lnTo>
                <a:lnTo>
                  <a:pt x="2299" y="0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D23E8A7-1307-77A1-E5F1-A916046F94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294" y="1334155"/>
            <a:ext cx="3956050" cy="3360420"/>
            <a:chOff x="401" y="783"/>
            <a:chExt cx="2492" cy="1978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0A3228D-B11A-45F5-D153-13EAC7CD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783"/>
              <a:ext cx="2492" cy="12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EA77B2A-EF77-5EF5-EDDE-8E4513D4D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2747"/>
              <a:ext cx="2492" cy="1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994DBB5-BDBE-BAAD-D785-90EBF50E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809"/>
              <a:ext cx="1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Julio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1D3A53F-E334-E9FC-3AEF-C1D36A12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809"/>
              <a:ext cx="25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Agosto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1820593-299C-61B2-7F42-B8774048C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940"/>
              <a:ext cx="52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Situación actual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049EECC7-BFD3-637C-0E0C-36A2E4C95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04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98EE0BD-3A7A-A711-B284-80562487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04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49,0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E129E643-A97D-299E-4B0A-B0CB3BF9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04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48,4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9BF35737-BBBE-C0F4-C177-AAB0F2B4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130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47,1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42110B8B-4677-F25E-39C3-9A3FB123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130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36DCD244-2091-2DE7-3705-144717E2F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130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49,3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A6409E3E-86D0-35CD-8ED8-4AF576D02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21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49,4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47B8982-389A-214F-26A2-73FF8611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21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7CD76489-5BF7-BA7C-35C5-89948951B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21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47,0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9956C5D1-C868-1139-B091-1E8427130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304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37,0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E13ED487-7A43-3E92-36FC-871664D50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304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38,5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94259C81-7C20-CB94-A8B9-9F1A8357E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304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38,1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D337C775-3D05-4970-91FF-997BE8899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39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A1DD0EBA-E24B-82D1-C803-DA6BFE8D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39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44,2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94B82C90-6806-CB2A-F6F0-5BCD67979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39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6B4AB03-A254-4030-E327-C76F7EE92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47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E759B185-E9DD-B846-904A-82E167737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47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11,3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5F0405E5-A24F-E491-0747-A8F24F0C8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47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19689A81-E713-8554-04EE-D396A795C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1595"/>
              <a:ext cx="53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Expectativas de: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C5F4D812-0B02-841D-A957-16E8108DA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1697"/>
              <a:ext cx="2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55AD131D-7D86-7823-8571-640FDC385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69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34,3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9F94F6ED-4944-3DE1-5B6A-6A9F096C2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69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35,6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3B32BDA5-E97B-D478-46D1-52C91DCC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69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36,5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9D05A779-0764-45AC-C577-569757B89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5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D2069EE0-9056-68B5-B5CD-E3CAC83DA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785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43,0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B8C158B5-C13B-B230-C846-BD40ED856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785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42,6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A76126B1-CAE0-C478-7DB2-8911A8475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785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8B37DAAC-068B-6749-5F2E-74CDD36D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1872"/>
              <a:ext cx="2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3ADB39A7-1315-F5E2-CDCA-C23ABCDA4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87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43,2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EF1257BB-DF0A-B677-BDB9-E67BB7E1F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87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44,4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454B4DD6-C213-2874-F159-5577A5AF9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872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44,8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EAA553A3-CE22-517D-B86A-2B5EFE124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959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90BD98C6-CA29-F37E-9DE6-8E81DE1C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95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16D30EC6-3624-67E4-FBA2-5E8BE78C8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95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50,4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093DF653-F221-6605-ABF3-4C14F5A48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95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B2809843-CD6A-833E-4645-D1AA4C709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2047"/>
              <a:ext cx="2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67A52388-53AC-DC93-65A7-B996F08F1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04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DC418D75-D4EF-F470-AE22-72C75F0C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04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32F2778E-65CF-4D47-F16A-1448A602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047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F53664ED-B790-B399-BB69-31851972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134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DD19A0ED-11B0-BD7A-C9DD-AD4AE61FF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134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52,5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D0FBBE38-3D16-608E-A3FA-E485BA8BF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134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54,1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C3D3DF66-8328-6CFA-0329-4DE6FF51D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134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54,9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DE3994D0-08E4-200F-CF37-EE2863ED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2221"/>
              <a:ext cx="2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4D55A24D-AAFB-2FBE-D319-666CA469C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221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49,3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499B7BE1-550F-4AB1-DF1F-A99E8F2A9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221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47,9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53A4ABB0-552C-1D56-FA46-C19B7847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221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E00E6A1C-4D0F-1264-6434-E56F7FB9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309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ctangle 58">
              <a:extLst>
                <a:ext uri="{FF2B5EF4-FFF2-40B4-BE49-F238E27FC236}">
                  <a16:creationId xmlns:a16="http://schemas.microsoft.com/office/drawing/2014/main" id="{ADA4121E-1BC5-330D-CF68-D106FDB2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30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55,6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Rectangle 59">
              <a:extLst>
                <a:ext uri="{FF2B5EF4-FFF2-40B4-BE49-F238E27FC236}">
                  <a16:creationId xmlns:a16="http://schemas.microsoft.com/office/drawing/2014/main" id="{B09572E3-785E-2E13-1FAC-393810B7C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30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57,0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Rectangle 60">
              <a:extLst>
                <a:ext uri="{FF2B5EF4-FFF2-40B4-BE49-F238E27FC236}">
                  <a16:creationId xmlns:a16="http://schemas.microsoft.com/office/drawing/2014/main" id="{7C281746-6627-E35E-BECE-CCC69A1CA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309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55,9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Rectangle 61">
              <a:extLst>
                <a:ext uri="{FF2B5EF4-FFF2-40B4-BE49-F238E27FC236}">
                  <a16:creationId xmlns:a16="http://schemas.microsoft.com/office/drawing/2014/main" id="{5EFDA3E4-9E30-2C03-0122-1BF771CD5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2396"/>
              <a:ext cx="2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Rectangle 62">
              <a:extLst>
                <a:ext uri="{FF2B5EF4-FFF2-40B4-BE49-F238E27FC236}">
                  <a16:creationId xmlns:a16="http://schemas.microsoft.com/office/drawing/2014/main" id="{CBCC6534-36F5-84B4-DC5F-2D106589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396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47,3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Rectangle 63">
              <a:extLst>
                <a:ext uri="{FF2B5EF4-FFF2-40B4-BE49-F238E27FC236}">
                  <a16:creationId xmlns:a16="http://schemas.microsoft.com/office/drawing/2014/main" id="{2228183C-A7AF-0510-BD7D-C2C901648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396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Rectangle 64">
              <a:extLst>
                <a:ext uri="{FF2B5EF4-FFF2-40B4-BE49-F238E27FC236}">
                  <a16:creationId xmlns:a16="http://schemas.microsoft.com/office/drawing/2014/main" id="{207B0308-7CD7-A9B7-D480-1F3015FA7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396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Rectangle 65">
              <a:extLst>
                <a:ext uri="{FF2B5EF4-FFF2-40B4-BE49-F238E27FC236}">
                  <a16:creationId xmlns:a16="http://schemas.microsoft.com/office/drawing/2014/main" id="{9F36868D-E59E-7DCF-851E-CF25EFC7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483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90F4135-7534-A33E-219C-0B0ABEA7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483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50,8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Rectangle 67">
              <a:extLst>
                <a:ext uri="{FF2B5EF4-FFF2-40B4-BE49-F238E27FC236}">
                  <a16:creationId xmlns:a16="http://schemas.microsoft.com/office/drawing/2014/main" id="{B0468ED6-A81B-44A1-51C7-EA9930B4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483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Rectangle 68">
              <a:extLst>
                <a:ext uri="{FF2B5EF4-FFF2-40B4-BE49-F238E27FC236}">
                  <a16:creationId xmlns:a16="http://schemas.microsoft.com/office/drawing/2014/main" id="{A8C82A51-1FAA-AD20-1605-18D2B8E48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483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52,4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69">
              <a:extLst>
                <a:ext uri="{FF2B5EF4-FFF2-40B4-BE49-F238E27FC236}">
                  <a16:creationId xmlns:a16="http://schemas.microsoft.com/office/drawing/2014/main" id="{5584F712-F3BF-CED7-DF11-5FB9D5B2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2571"/>
              <a:ext cx="2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70">
              <a:extLst>
                <a:ext uri="{FF2B5EF4-FFF2-40B4-BE49-F238E27FC236}">
                  <a16:creationId xmlns:a16="http://schemas.microsoft.com/office/drawing/2014/main" id="{8EEB97CD-F80E-2195-E363-560486822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71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44,2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Rectangle 71">
              <a:extLst>
                <a:ext uri="{FF2B5EF4-FFF2-40B4-BE49-F238E27FC236}">
                  <a16:creationId xmlns:a16="http://schemas.microsoft.com/office/drawing/2014/main" id="{07CD11B4-05CC-64C3-E555-89C59AADB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571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45,1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Rectangle 72">
              <a:extLst>
                <a:ext uri="{FF2B5EF4-FFF2-40B4-BE49-F238E27FC236}">
                  <a16:creationId xmlns:a16="http://schemas.microsoft.com/office/drawing/2014/main" id="{B4B69AB6-3B0B-804E-B117-6A47441D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571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Rectangle 73">
              <a:extLst>
                <a:ext uri="{FF2B5EF4-FFF2-40B4-BE49-F238E27FC236}">
                  <a16:creationId xmlns:a16="http://schemas.microsoft.com/office/drawing/2014/main" id="{F4802B3C-ED3C-A1D0-0E63-8A8CA903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658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 meses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Rectangle 74">
              <a:extLst>
                <a:ext uri="{FF2B5EF4-FFF2-40B4-BE49-F238E27FC236}">
                  <a16:creationId xmlns:a16="http://schemas.microsoft.com/office/drawing/2014/main" id="{6851C4D8-3366-4CCB-DDE3-D447C6354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58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50,2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Rectangle 75">
              <a:extLst>
                <a:ext uri="{FF2B5EF4-FFF2-40B4-BE49-F238E27FC236}">
                  <a16:creationId xmlns:a16="http://schemas.microsoft.com/office/drawing/2014/main" id="{A1A88AB2-9B3F-A84D-71EE-66D30AB66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658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Rectangle 76">
              <a:extLst>
                <a:ext uri="{FF2B5EF4-FFF2-40B4-BE49-F238E27FC236}">
                  <a16:creationId xmlns:a16="http://schemas.microsoft.com/office/drawing/2014/main" id="{85B2D57F-4EC4-BDED-2472-713859FC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658"/>
              <a:ext cx="1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Rectangle 86">
              <a:extLst>
                <a:ext uri="{FF2B5EF4-FFF2-40B4-BE49-F238E27FC236}">
                  <a16:creationId xmlns:a16="http://schemas.microsoft.com/office/drawing/2014/main" id="{51515B68-445D-F8AD-1E7B-933E2E8B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609"/>
              <a:ext cx="7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Inversión de su empresa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Rectangle 87">
              <a:extLst>
                <a:ext uri="{FF2B5EF4-FFF2-40B4-BE49-F238E27FC236}">
                  <a16:creationId xmlns:a16="http://schemas.microsoft.com/office/drawing/2014/main" id="{38504574-7F60-B400-AEBB-93C2F522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809"/>
              <a:ext cx="39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Indicadores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Rectangle 88">
              <a:extLst>
                <a:ext uri="{FF2B5EF4-FFF2-40B4-BE49-F238E27FC236}">
                  <a16:creationId xmlns:a16="http://schemas.microsoft.com/office/drawing/2014/main" id="{45268626-93E0-C818-39BB-F20AC7F60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479"/>
              <a:ext cx="96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Días de inventarios no deseados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Rectangle 89">
              <a:extLst>
                <a:ext uri="{FF2B5EF4-FFF2-40B4-BE49-F238E27FC236}">
                  <a16:creationId xmlns:a16="http://schemas.microsoft.com/office/drawing/2014/main" id="{9B76F852-74BE-5F71-BB10-52AE53F5B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464"/>
              <a:ext cx="47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Rectangle 90">
              <a:extLst>
                <a:ext uri="{FF2B5EF4-FFF2-40B4-BE49-F238E27FC236}">
                  <a16:creationId xmlns:a16="http://schemas.microsoft.com/office/drawing/2014/main" id="{A149D186-8FE4-7B25-40E0-0B7A773B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735"/>
              <a:ext cx="4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economía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Rectangle 91">
              <a:extLst>
                <a:ext uri="{FF2B5EF4-FFF2-40B4-BE49-F238E27FC236}">
                  <a16:creationId xmlns:a16="http://schemas.microsoft.com/office/drawing/2014/main" id="{0410FEFB-5C7B-3338-D2BB-5E80647BB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392"/>
              <a:ext cx="131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Órdenes de compra respecto al mes anterior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Rectangle 92">
              <a:extLst>
                <a:ext uri="{FF2B5EF4-FFF2-40B4-BE49-F238E27FC236}">
                  <a16:creationId xmlns:a16="http://schemas.microsoft.com/office/drawing/2014/main" id="{BD17B68F-A535-AC1F-8724-ED3B1652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910"/>
              <a:ext cx="28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El sector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Rectangle 93">
              <a:extLst>
                <a:ext uri="{FF2B5EF4-FFF2-40B4-BE49-F238E27FC236}">
                  <a16:creationId xmlns:a16="http://schemas.microsoft.com/office/drawing/2014/main" id="{586F3087-D634-8095-33BB-064F9788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084"/>
              <a:ext cx="8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</a:t>
              </a:r>
              <a:r>
                <a:rPr kumimoji="0" lang="en-US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situación</a:t>
              </a: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de </a:t>
              </a:r>
              <a:r>
                <a:rPr kumimoji="0" lang="en-US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</a:t>
              </a: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empresa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Rectangle 94">
              <a:extLst>
                <a:ext uri="{FF2B5EF4-FFF2-40B4-BE49-F238E27FC236}">
                  <a16:creationId xmlns:a16="http://schemas.microsoft.com/office/drawing/2014/main" id="{8420D95F-9347-3112-08DC-155E4C410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259"/>
              <a:ext cx="8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Demanda de sus productos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Rectangle 95">
              <a:extLst>
                <a:ext uri="{FF2B5EF4-FFF2-40B4-BE49-F238E27FC236}">
                  <a16:creationId xmlns:a16="http://schemas.microsoft.com/office/drawing/2014/main" id="{70D83EEA-A403-D1EA-C683-8666F7676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434"/>
              <a:ext cx="7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Contratación de personal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Rectangle 96">
              <a:extLst>
                <a:ext uri="{FF2B5EF4-FFF2-40B4-BE49-F238E27FC236}">
                  <a16:creationId xmlns:a16="http://schemas.microsoft.com/office/drawing/2014/main" id="{09F624F5-72BD-7859-438D-532688C1B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809"/>
              <a:ext cx="34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Setiembre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Rectangle 97">
              <a:extLst>
                <a:ext uri="{FF2B5EF4-FFF2-40B4-BE49-F238E27FC236}">
                  <a16:creationId xmlns:a16="http://schemas.microsoft.com/office/drawing/2014/main" id="{8CAB2C40-D047-ACD1-4519-4CF10ABA2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042"/>
              <a:ext cx="37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Del negocio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Rectangle 98">
              <a:extLst>
                <a:ext uri="{FF2B5EF4-FFF2-40B4-BE49-F238E27FC236}">
                  <a16:creationId xmlns:a16="http://schemas.microsoft.com/office/drawing/2014/main" id="{D710266E-A1D4-73AA-007E-B65DE1791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130"/>
              <a:ext cx="4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Nivel de ventas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99">
              <a:extLst>
                <a:ext uri="{FF2B5EF4-FFF2-40B4-BE49-F238E27FC236}">
                  <a16:creationId xmlns:a16="http://schemas.microsoft.com/office/drawing/2014/main" id="{F828F364-E433-B331-568E-397FE925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217"/>
              <a:ext cx="5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Nivel de producción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100">
              <a:extLst>
                <a:ext uri="{FF2B5EF4-FFF2-40B4-BE49-F238E27FC236}">
                  <a16:creationId xmlns:a16="http://schemas.microsoft.com/office/drawing/2014/main" id="{DA3DB92C-7D97-53B8-D503-31BCE73DB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304"/>
              <a:ext cx="13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Nivel de demanda con respecto a lo esperado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Line 101">
              <a:extLst>
                <a:ext uri="{FF2B5EF4-FFF2-40B4-BE49-F238E27FC236}">
                  <a16:creationId xmlns:a16="http://schemas.microsoft.com/office/drawing/2014/main" id="{711C565F-BB3E-57BD-6854-C6B20BBCC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" y="1563"/>
              <a:ext cx="24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ectangle 102">
              <a:extLst>
                <a:ext uri="{FF2B5EF4-FFF2-40B4-BE49-F238E27FC236}">
                  <a16:creationId xmlns:a16="http://schemas.microsoft.com/office/drawing/2014/main" id="{2B260FFC-5F24-9292-40CA-E040C446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1563"/>
              <a:ext cx="249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05">
              <a:extLst>
                <a:ext uri="{FF2B5EF4-FFF2-40B4-BE49-F238E27FC236}">
                  <a16:creationId xmlns:a16="http://schemas.microsoft.com/office/drawing/2014/main" id="{497E2C43-DA4B-9C89-F0C5-DDAFF32AD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029"/>
              <a:ext cx="117" cy="84"/>
            </a:xfrm>
            <a:custGeom>
              <a:avLst/>
              <a:gdLst>
                <a:gd name="T0" fmla="*/ 0 w 117"/>
                <a:gd name="T1" fmla="*/ 42 h 84"/>
                <a:gd name="T2" fmla="*/ 58 w 117"/>
                <a:gd name="T3" fmla="*/ 84 h 84"/>
                <a:gd name="T4" fmla="*/ 117 w 117"/>
                <a:gd name="T5" fmla="*/ 42 h 84"/>
                <a:gd name="T6" fmla="*/ 87 w 117"/>
                <a:gd name="T7" fmla="*/ 42 h 84"/>
                <a:gd name="T8" fmla="*/ 87 w 117"/>
                <a:gd name="T9" fmla="*/ 0 h 84"/>
                <a:gd name="T10" fmla="*/ 29 w 117"/>
                <a:gd name="T11" fmla="*/ 0 h 84"/>
                <a:gd name="T12" fmla="*/ 29 w 117"/>
                <a:gd name="T13" fmla="*/ 42 h 84"/>
                <a:gd name="T14" fmla="*/ 0 w 117"/>
                <a:gd name="T15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4">
                  <a:moveTo>
                    <a:pt x="0" y="42"/>
                  </a:moveTo>
                  <a:lnTo>
                    <a:pt x="58" y="84"/>
                  </a:lnTo>
                  <a:lnTo>
                    <a:pt x="117" y="42"/>
                  </a:lnTo>
                  <a:lnTo>
                    <a:pt x="87" y="42"/>
                  </a:lnTo>
                  <a:lnTo>
                    <a:pt x="87" y="0"/>
                  </a:lnTo>
                  <a:lnTo>
                    <a:pt x="29" y="0"/>
                  </a:lnTo>
                  <a:lnTo>
                    <a:pt x="2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06">
              <a:extLst>
                <a:ext uri="{FF2B5EF4-FFF2-40B4-BE49-F238E27FC236}">
                  <a16:creationId xmlns:a16="http://schemas.microsoft.com/office/drawing/2014/main" id="{D432CC94-233D-9EFB-6234-719CE930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116"/>
              <a:ext cx="117" cy="70"/>
            </a:xfrm>
            <a:custGeom>
              <a:avLst/>
              <a:gdLst>
                <a:gd name="T0" fmla="*/ 117 w 117"/>
                <a:gd name="T1" fmla="*/ 35 h 70"/>
                <a:gd name="T2" fmla="*/ 58 w 117"/>
                <a:gd name="T3" fmla="*/ 0 h 70"/>
                <a:gd name="T4" fmla="*/ 0 w 117"/>
                <a:gd name="T5" fmla="*/ 35 h 70"/>
                <a:gd name="T6" fmla="*/ 29 w 117"/>
                <a:gd name="T7" fmla="*/ 35 h 70"/>
                <a:gd name="T8" fmla="*/ 29 w 117"/>
                <a:gd name="T9" fmla="*/ 70 h 70"/>
                <a:gd name="T10" fmla="*/ 87 w 117"/>
                <a:gd name="T11" fmla="*/ 70 h 70"/>
                <a:gd name="T12" fmla="*/ 87 w 117"/>
                <a:gd name="T13" fmla="*/ 35 h 70"/>
                <a:gd name="T14" fmla="*/ 117 w 117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0">
                  <a:moveTo>
                    <a:pt x="117" y="35"/>
                  </a:moveTo>
                  <a:lnTo>
                    <a:pt x="58" y="0"/>
                  </a:lnTo>
                  <a:lnTo>
                    <a:pt x="0" y="35"/>
                  </a:lnTo>
                  <a:lnTo>
                    <a:pt x="29" y="35"/>
                  </a:lnTo>
                  <a:lnTo>
                    <a:pt x="29" y="70"/>
                  </a:lnTo>
                  <a:lnTo>
                    <a:pt x="87" y="70"/>
                  </a:lnTo>
                  <a:lnTo>
                    <a:pt x="87" y="35"/>
                  </a:lnTo>
                  <a:lnTo>
                    <a:pt x="117" y="3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07">
              <a:extLst>
                <a:ext uri="{FF2B5EF4-FFF2-40B4-BE49-F238E27FC236}">
                  <a16:creationId xmlns:a16="http://schemas.microsoft.com/office/drawing/2014/main" id="{DD5602BA-E9C4-91D5-9D6B-9B6522B02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204"/>
              <a:ext cx="117" cy="70"/>
            </a:xfrm>
            <a:custGeom>
              <a:avLst/>
              <a:gdLst>
                <a:gd name="T0" fmla="*/ 117 w 117"/>
                <a:gd name="T1" fmla="*/ 35 h 70"/>
                <a:gd name="T2" fmla="*/ 58 w 117"/>
                <a:gd name="T3" fmla="*/ 0 h 70"/>
                <a:gd name="T4" fmla="*/ 0 w 117"/>
                <a:gd name="T5" fmla="*/ 35 h 70"/>
                <a:gd name="T6" fmla="*/ 29 w 117"/>
                <a:gd name="T7" fmla="*/ 35 h 70"/>
                <a:gd name="T8" fmla="*/ 29 w 117"/>
                <a:gd name="T9" fmla="*/ 70 h 70"/>
                <a:gd name="T10" fmla="*/ 87 w 117"/>
                <a:gd name="T11" fmla="*/ 70 h 70"/>
                <a:gd name="T12" fmla="*/ 87 w 117"/>
                <a:gd name="T13" fmla="*/ 35 h 70"/>
                <a:gd name="T14" fmla="*/ 117 w 117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0">
                  <a:moveTo>
                    <a:pt x="117" y="35"/>
                  </a:moveTo>
                  <a:lnTo>
                    <a:pt x="58" y="0"/>
                  </a:lnTo>
                  <a:lnTo>
                    <a:pt x="0" y="35"/>
                  </a:lnTo>
                  <a:lnTo>
                    <a:pt x="29" y="35"/>
                  </a:lnTo>
                  <a:lnTo>
                    <a:pt x="29" y="70"/>
                  </a:lnTo>
                  <a:lnTo>
                    <a:pt x="87" y="70"/>
                  </a:lnTo>
                  <a:lnTo>
                    <a:pt x="87" y="35"/>
                  </a:lnTo>
                  <a:lnTo>
                    <a:pt x="117" y="3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08">
              <a:extLst>
                <a:ext uri="{FF2B5EF4-FFF2-40B4-BE49-F238E27FC236}">
                  <a16:creationId xmlns:a16="http://schemas.microsoft.com/office/drawing/2014/main" id="{0674A775-5FD3-C779-3603-E881C94C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384"/>
              <a:ext cx="117" cy="85"/>
            </a:xfrm>
            <a:custGeom>
              <a:avLst/>
              <a:gdLst>
                <a:gd name="T0" fmla="*/ 117 w 117"/>
                <a:gd name="T1" fmla="*/ 42 h 85"/>
                <a:gd name="T2" fmla="*/ 58 w 117"/>
                <a:gd name="T3" fmla="*/ 0 h 85"/>
                <a:gd name="T4" fmla="*/ 0 w 117"/>
                <a:gd name="T5" fmla="*/ 42 h 85"/>
                <a:gd name="T6" fmla="*/ 29 w 117"/>
                <a:gd name="T7" fmla="*/ 42 h 85"/>
                <a:gd name="T8" fmla="*/ 29 w 117"/>
                <a:gd name="T9" fmla="*/ 85 h 85"/>
                <a:gd name="T10" fmla="*/ 87 w 117"/>
                <a:gd name="T11" fmla="*/ 85 h 85"/>
                <a:gd name="T12" fmla="*/ 87 w 117"/>
                <a:gd name="T13" fmla="*/ 42 h 85"/>
                <a:gd name="T14" fmla="*/ 117 w 117"/>
                <a:gd name="T15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5">
                  <a:moveTo>
                    <a:pt x="117" y="42"/>
                  </a:moveTo>
                  <a:lnTo>
                    <a:pt x="58" y="0"/>
                  </a:lnTo>
                  <a:lnTo>
                    <a:pt x="0" y="42"/>
                  </a:lnTo>
                  <a:lnTo>
                    <a:pt x="29" y="42"/>
                  </a:lnTo>
                  <a:lnTo>
                    <a:pt x="29" y="85"/>
                  </a:lnTo>
                  <a:lnTo>
                    <a:pt x="87" y="85"/>
                  </a:lnTo>
                  <a:lnTo>
                    <a:pt x="87" y="42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09">
              <a:extLst>
                <a:ext uri="{FF2B5EF4-FFF2-40B4-BE49-F238E27FC236}">
                  <a16:creationId xmlns:a16="http://schemas.microsoft.com/office/drawing/2014/main" id="{ACC37C4D-26B2-0C95-B700-D9E037BBC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294"/>
              <a:ext cx="117" cy="84"/>
            </a:xfrm>
            <a:custGeom>
              <a:avLst/>
              <a:gdLst>
                <a:gd name="T0" fmla="*/ 117 w 117"/>
                <a:gd name="T1" fmla="*/ 42 h 84"/>
                <a:gd name="T2" fmla="*/ 58 w 117"/>
                <a:gd name="T3" fmla="*/ 84 h 84"/>
                <a:gd name="T4" fmla="*/ 0 w 117"/>
                <a:gd name="T5" fmla="*/ 42 h 84"/>
                <a:gd name="T6" fmla="*/ 29 w 117"/>
                <a:gd name="T7" fmla="*/ 42 h 84"/>
                <a:gd name="T8" fmla="*/ 29 w 117"/>
                <a:gd name="T9" fmla="*/ 0 h 84"/>
                <a:gd name="T10" fmla="*/ 87 w 117"/>
                <a:gd name="T11" fmla="*/ 0 h 84"/>
                <a:gd name="T12" fmla="*/ 87 w 117"/>
                <a:gd name="T13" fmla="*/ 42 h 84"/>
                <a:gd name="T14" fmla="*/ 117 w 117"/>
                <a:gd name="T15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4">
                  <a:moveTo>
                    <a:pt x="117" y="42"/>
                  </a:moveTo>
                  <a:lnTo>
                    <a:pt x="58" y="84"/>
                  </a:lnTo>
                  <a:lnTo>
                    <a:pt x="0" y="42"/>
                  </a:lnTo>
                  <a:lnTo>
                    <a:pt x="29" y="42"/>
                  </a:lnTo>
                  <a:lnTo>
                    <a:pt x="29" y="0"/>
                  </a:lnTo>
                  <a:lnTo>
                    <a:pt x="87" y="0"/>
                  </a:lnTo>
                  <a:lnTo>
                    <a:pt x="87" y="42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110">
              <a:extLst>
                <a:ext uri="{FF2B5EF4-FFF2-40B4-BE49-F238E27FC236}">
                  <a16:creationId xmlns:a16="http://schemas.microsoft.com/office/drawing/2014/main" id="{1114B300-1DBC-59B1-D432-41BABAA4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475"/>
              <a:ext cx="117" cy="75"/>
            </a:xfrm>
            <a:custGeom>
              <a:avLst/>
              <a:gdLst>
                <a:gd name="T0" fmla="*/ 0 w 117"/>
                <a:gd name="T1" fmla="*/ 37 h 75"/>
                <a:gd name="T2" fmla="*/ 58 w 117"/>
                <a:gd name="T3" fmla="*/ 0 h 75"/>
                <a:gd name="T4" fmla="*/ 117 w 117"/>
                <a:gd name="T5" fmla="*/ 37 h 75"/>
                <a:gd name="T6" fmla="*/ 87 w 117"/>
                <a:gd name="T7" fmla="*/ 37 h 75"/>
                <a:gd name="T8" fmla="*/ 87 w 117"/>
                <a:gd name="T9" fmla="*/ 75 h 75"/>
                <a:gd name="T10" fmla="*/ 29 w 117"/>
                <a:gd name="T11" fmla="*/ 75 h 75"/>
                <a:gd name="T12" fmla="*/ 29 w 117"/>
                <a:gd name="T13" fmla="*/ 37 h 75"/>
                <a:gd name="T14" fmla="*/ 0 w 117"/>
                <a:gd name="T1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5">
                  <a:moveTo>
                    <a:pt x="0" y="37"/>
                  </a:moveTo>
                  <a:lnTo>
                    <a:pt x="58" y="0"/>
                  </a:lnTo>
                  <a:lnTo>
                    <a:pt x="117" y="37"/>
                  </a:lnTo>
                  <a:lnTo>
                    <a:pt x="87" y="37"/>
                  </a:lnTo>
                  <a:lnTo>
                    <a:pt x="87" y="75"/>
                  </a:lnTo>
                  <a:lnTo>
                    <a:pt x="29" y="75"/>
                  </a:lnTo>
                  <a:lnTo>
                    <a:pt x="2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111">
              <a:extLst>
                <a:ext uri="{FF2B5EF4-FFF2-40B4-BE49-F238E27FC236}">
                  <a16:creationId xmlns:a16="http://schemas.microsoft.com/office/drawing/2014/main" id="{9D1BB3CC-70C1-8FE7-9EAD-FDE91CCA8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681"/>
              <a:ext cx="117" cy="73"/>
            </a:xfrm>
            <a:custGeom>
              <a:avLst/>
              <a:gdLst>
                <a:gd name="T0" fmla="*/ 0 w 117"/>
                <a:gd name="T1" fmla="*/ 37 h 73"/>
                <a:gd name="T2" fmla="*/ 29 w 117"/>
                <a:gd name="T3" fmla="*/ 37 h 73"/>
                <a:gd name="T4" fmla="*/ 29 w 117"/>
                <a:gd name="T5" fmla="*/ 73 h 73"/>
                <a:gd name="T6" fmla="*/ 87 w 117"/>
                <a:gd name="T7" fmla="*/ 73 h 73"/>
                <a:gd name="T8" fmla="*/ 87 w 117"/>
                <a:gd name="T9" fmla="*/ 37 h 73"/>
                <a:gd name="T10" fmla="*/ 117 w 117"/>
                <a:gd name="T11" fmla="*/ 37 h 73"/>
                <a:gd name="T12" fmla="*/ 58 w 117"/>
                <a:gd name="T13" fmla="*/ 0 h 73"/>
                <a:gd name="T14" fmla="*/ 0 w 117"/>
                <a:gd name="T1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3">
                  <a:moveTo>
                    <a:pt x="0" y="37"/>
                  </a:moveTo>
                  <a:lnTo>
                    <a:pt x="29" y="37"/>
                  </a:lnTo>
                  <a:lnTo>
                    <a:pt x="29" y="73"/>
                  </a:lnTo>
                  <a:lnTo>
                    <a:pt x="87" y="73"/>
                  </a:lnTo>
                  <a:lnTo>
                    <a:pt x="87" y="37"/>
                  </a:lnTo>
                  <a:lnTo>
                    <a:pt x="117" y="3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112">
              <a:extLst>
                <a:ext uri="{FF2B5EF4-FFF2-40B4-BE49-F238E27FC236}">
                  <a16:creationId xmlns:a16="http://schemas.microsoft.com/office/drawing/2014/main" id="{4BB56F7E-289D-6EBD-786B-BC1567D2D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763"/>
              <a:ext cx="117" cy="87"/>
            </a:xfrm>
            <a:custGeom>
              <a:avLst/>
              <a:gdLst>
                <a:gd name="T0" fmla="*/ 0 w 117"/>
                <a:gd name="T1" fmla="*/ 43 h 87"/>
                <a:gd name="T2" fmla="*/ 58 w 117"/>
                <a:gd name="T3" fmla="*/ 0 h 87"/>
                <a:gd name="T4" fmla="*/ 117 w 117"/>
                <a:gd name="T5" fmla="*/ 43 h 87"/>
                <a:gd name="T6" fmla="*/ 87 w 117"/>
                <a:gd name="T7" fmla="*/ 43 h 87"/>
                <a:gd name="T8" fmla="*/ 87 w 117"/>
                <a:gd name="T9" fmla="*/ 87 h 87"/>
                <a:gd name="T10" fmla="*/ 29 w 117"/>
                <a:gd name="T11" fmla="*/ 87 h 87"/>
                <a:gd name="T12" fmla="*/ 29 w 117"/>
                <a:gd name="T13" fmla="*/ 43 h 87"/>
                <a:gd name="T14" fmla="*/ 0 w 117"/>
                <a:gd name="T1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7">
                  <a:moveTo>
                    <a:pt x="0" y="43"/>
                  </a:moveTo>
                  <a:lnTo>
                    <a:pt x="58" y="0"/>
                  </a:lnTo>
                  <a:lnTo>
                    <a:pt x="117" y="43"/>
                  </a:lnTo>
                  <a:lnTo>
                    <a:pt x="87" y="43"/>
                  </a:lnTo>
                  <a:lnTo>
                    <a:pt x="87" y="87"/>
                  </a:lnTo>
                  <a:lnTo>
                    <a:pt x="29" y="87"/>
                  </a:lnTo>
                  <a:lnTo>
                    <a:pt x="2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113">
              <a:extLst>
                <a:ext uri="{FF2B5EF4-FFF2-40B4-BE49-F238E27FC236}">
                  <a16:creationId xmlns:a16="http://schemas.microsoft.com/office/drawing/2014/main" id="{CDE7B3D9-6A44-F804-0C89-3DA8F5F2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856"/>
              <a:ext cx="117" cy="73"/>
            </a:xfrm>
            <a:custGeom>
              <a:avLst/>
              <a:gdLst>
                <a:gd name="T0" fmla="*/ 0 w 117"/>
                <a:gd name="T1" fmla="*/ 36 h 73"/>
                <a:gd name="T2" fmla="*/ 58 w 117"/>
                <a:gd name="T3" fmla="*/ 0 h 73"/>
                <a:gd name="T4" fmla="*/ 117 w 117"/>
                <a:gd name="T5" fmla="*/ 36 h 73"/>
                <a:gd name="T6" fmla="*/ 87 w 117"/>
                <a:gd name="T7" fmla="*/ 36 h 73"/>
                <a:gd name="T8" fmla="*/ 87 w 117"/>
                <a:gd name="T9" fmla="*/ 73 h 73"/>
                <a:gd name="T10" fmla="*/ 29 w 117"/>
                <a:gd name="T11" fmla="*/ 73 h 73"/>
                <a:gd name="T12" fmla="*/ 29 w 117"/>
                <a:gd name="T13" fmla="*/ 36 h 73"/>
                <a:gd name="T14" fmla="*/ 0 w 117"/>
                <a:gd name="T15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3">
                  <a:moveTo>
                    <a:pt x="0" y="36"/>
                  </a:moveTo>
                  <a:lnTo>
                    <a:pt x="58" y="0"/>
                  </a:lnTo>
                  <a:lnTo>
                    <a:pt x="117" y="36"/>
                  </a:lnTo>
                  <a:lnTo>
                    <a:pt x="87" y="36"/>
                  </a:lnTo>
                  <a:lnTo>
                    <a:pt x="87" y="73"/>
                  </a:lnTo>
                  <a:lnTo>
                    <a:pt x="29" y="73"/>
                  </a:lnTo>
                  <a:lnTo>
                    <a:pt x="29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114">
              <a:extLst>
                <a:ext uri="{FF2B5EF4-FFF2-40B4-BE49-F238E27FC236}">
                  <a16:creationId xmlns:a16="http://schemas.microsoft.com/office/drawing/2014/main" id="{EBBDD873-9662-18EE-6DEA-18B0567A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940"/>
              <a:ext cx="117" cy="73"/>
            </a:xfrm>
            <a:custGeom>
              <a:avLst/>
              <a:gdLst>
                <a:gd name="T0" fmla="*/ 0 w 117"/>
                <a:gd name="T1" fmla="*/ 37 h 73"/>
                <a:gd name="T2" fmla="*/ 58 w 117"/>
                <a:gd name="T3" fmla="*/ 0 h 73"/>
                <a:gd name="T4" fmla="*/ 117 w 117"/>
                <a:gd name="T5" fmla="*/ 37 h 73"/>
                <a:gd name="T6" fmla="*/ 87 w 117"/>
                <a:gd name="T7" fmla="*/ 37 h 73"/>
                <a:gd name="T8" fmla="*/ 87 w 117"/>
                <a:gd name="T9" fmla="*/ 73 h 73"/>
                <a:gd name="T10" fmla="*/ 29 w 117"/>
                <a:gd name="T11" fmla="*/ 73 h 73"/>
                <a:gd name="T12" fmla="*/ 29 w 117"/>
                <a:gd name="T13" fmla="*/ 37 h 73"/>
                <a:gd name="T14" fmla="*/ 0 w 117"/>
                <a:gd name="T1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3">
                  <a:moveTo>
                    <a:pt x="0" y="37"/>
                  </a:moveTo>
                  <a:lnTo>
                    <a:pt x="58" y="0"/>
                  </a:lnTo>
                  <a:lnTo>
                    <a:pt x="117" y="37"/>
                  </a:lnTo>
                  <a:lnTo>
                    <a:pt x="87" y="37"/>
                  </a:lnTo>
                  <a:lnTo>
                    <a:pt x="87" y="73"/>
                  </a:lnTo>
                  <a:lnTo>
                    <a:pt x="29" y="73"/>
                  </a:lnTo>
                  <a:lnTo>
                    <a:pt x="2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115">
              <a:extLst>
                <a:ext uri="{FF2B5EF4-FFF2-40B4-BE49-F238E27FC236}">
                  <a16:creationId xmlns:a16="http://schemas.microsoft.com/office/drawing/2014/main" id="{001AB5A9-FDB2-897D-510C-4F35FD3D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112"/>
              <a:ext cx="117" cy="87"/>
            </a:xfrm>
            <a:custGeom>
              <a:avLst/>
              <a:gdLst>
                <a:gd name="T0" fmla="*/ 0 w 117"/>
                <a:gd name="T1" fmla="*/ 44 h 87"/>
                <a:gd name="T2" fmla="*/ 58 w 117"/>
                <a:gd name="T3" fmla="*/ 0 h 87"/>
                <a:gd name="T4" fmla="*/ 117 w 117"/>
                <a:gd name="T5" fmla="*/ 44 h 87"/>
                <a:gd name="T6" fmla="*/ 87 w 117"/>
                <a:gd name="T7" fmla="*/ 44 h 87"/>
                <a:gd name="T8" fmla="*/ 87 w 117"/>
                <a:gd name="T9" fmla="*/ 87 h 87"/>
                <a:gd name="T10" fmla="*/ 29 w 117"/>
                <a:gd name="T11" fmla="*/ 87 h 87"/>
                <a:gd name="T12" fmla="*/ 29 w 117"/>
                <a:gd name="T13" fmla="*/ 44 h 87"/>
                <a:gd name="T14" fmla="*/ 0 w 117"/>
                <a:gd name="T15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7">
                  <a:moveTo>
                    <a:pt x="0" y="44"/>
                  </a:moveTo>
                  <a:lnTo>
                    <a:pt x="58" y="0"/>
                  </a:lnTo>
                  <a:lnTo>
                    <a:pt x="117" y="44"/>
                  </a:lnTo>
                  <a:lnTo>
                    <a:pt x="87" y="44"/>
                  </a:lnTo>
                  <a:lnTo>
                    <a:pt x="87" y="87"/>
                  </a:lnTo>
                  <a:lnTo>
                    <a:pt x="29" y="87"/>
                  </a:lnTo>
                  <a:lnTo>
                    <a:pt x="2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116">
              <a:extLst>
                <a:ext uri="{FF2B5EF4-FFF2-40B4-BE49-F238E27FC236}">
                  <a16:creationId xmlns:a16="http://schemas.microsoft.com/office/drawing/2014/main" id="{387B3395-75C3-3CC1-7B74-6876B4651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205"/>
              <a:ext cx="117" cy="88"/>
            </a:xfrm>
            <a:custGeom>
              <a:avLst/>
              <a:gdLst>
                <a:gd name="T0" fmla="*/ 0 w 117"/>
                <a:gd name="T1" fmla="*/ 44 h 88"/>
                <a:gd name="T2" fmla="*/ 58 w 117"/>
                <a:gd name="T3" fmla="*/ 0 h 88"/>
                <a:gd name="T4" fmla="*/ 117 w 117"/>
                <a:gd name="T5" fmla="*/ 44 h 88"/>
                <a:gd name="T6" fmla="*/ 87 w 117"/>
                <a:gd name="T7" fmla="*/ 44 h 88"/>
                <a:gd name="T8" fmla="*/ 87 w 117"/>
                <a:gd name="T9" fmla="*/ 88 h 88"/>
                <a:gd name="T10" fmla="*/ 29 w 117"/>
                <a:gd name="T11" fmla="*/ 88 h 88"/>
                <a:gd name="T12" fmla="*/ 29 w 117"/>
                <a:gd name="T13" fmla="*/ 44 h 88"/>
                <a:gd name="T14" fmla="*/ 0 w 117"/>
                <a:gd name="T1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8">
                  <a:moveTo>
                    <a:pt x="0" y="44"/>
                  </a:moveTo>
                  <a:lnTo>
                    <a:pt x="58" y="0"/>
                  </a:lnTo>
                  <a:lnTo>
                    <a:pt x="117" y="44"/>
                  </a:lnTo>
                  <a:lnTo>
                    <a:pt x="87" y="44"/>
                  </a:lnTo>
                  <a:lnTo>
                    <a:pt x="87" y="88"/>
                  </a:lnTo>
                  <a:lnTo>
                    <a:pt x="29" y="88"/>
                  </a:lnTo>
                  <a:lnTo>
                    <a:pt x="2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117">
              <a:extLst>
                <a:ext uri="{FF2B5EF4-FFF2-40B4-BE49-F238E27FC236}">
                  <a16:creationId xmlns:a16="http://schemas.microsoft.com/office/drawing/2014/main" id="{06505CAA-4431-24D3-CD83-00781082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298"/>
              <a:ext cx="117" cy="85"/>
            </a:xfrm>
            <a:custGeom>
              <a:avLst/>
              <a:gdLst>
                <a:gd name="T0" fmla="*/ 0 w 117"/>
                <a:gd name="T1" fmla="*/ 43 h 85"/>
                <a:gd name="T2" fmla="*/ 58 w 117"/>
                <a:gd name="T3" fmla="*/ 85 h 85"/>
                <a:gd name="T4" fmla="*/ 117 w 117"/>
                <a:gd name="T5" fmla="*/ 43 h 85"/>
                <a:gd name="T6" fmla="*/ 87 w 117"/>
                <a:gd name="T7" fmla="*/ 43 h 85"/>
                <a:gd name="T8" fmla="*/ 87 w 117"/>
                <a:gd name="T9" fmla="*/ 0 h 85"/>
                <a:gd name="T10" fmla="*/ 29 w 117"/>
                <a:gd name="T11" fmla="*/ 0 h 85"/>
                <a:gd name="T12" fmla="*/ 29 w 117"/>
                <a:gd name="T13" fmla="*/ 43 h 85"/>
                <a:gd name="T14" fmla="*/ 0 w 117"/>
                <a:gd name="T15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5">
                  <a:moveTo>
                    <a:pt x="0" y="43"/>
                  </a:moveTo>
                  <a:lnTo>
                    <a:pt x="58" y="85"/>
                  </a:lnTo>
                  <a:lnTo>
                    <a:pt x="117" y="43"/>
                  </a:lnTo>
                  <a:lnTo>
                    <a:pt x="87" y="43"/>
                  </a:lnTo>
                  <a:lnTo>
                    <a:pt x="87" y="0"/>
                  </a:lnTo>
                  <a:lnTo>
                    <a:pt x="29" y="0"/>
                  </a:lnTo>
                  <a:lnTo>
                    <a:pt x="2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118">
              <a:extLst>
                <a:ext uri="{FF2B5EF4-FFF2-40B4-BE49-F238E27FC236}">
                  <a16:creationId xmlns:a16="http://schemas.microsoft.com/office/drawing/2014/main" id="{39D83806-7EAA-92C9-067A-3CFFAE1FD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476"/>
              <a:ext cx="117" cy="87"/>
            </a:xfrm>
            <a:custGeom>
              <a:avLst/>
              <a:gdLst>
                <a:gd name="T0" fmla="*/ 0 w 117"/>
                <a:gd name="T1" fmla="*/ 44 h 87"/>
                <a:gd name="T2" fmla="*/ 29 w 117"/>
                <a:gd name="T3" fmla="*/ 44 h 87"/>
                <a:gd name="T4" fmla="*/ 29 w 117"/>
                <a:gd name="T5" fmla="*/ 87 h 87"/>
                <a:gd name="T6" fmla="*/ 87 w 117"/>
                <a:gd name="T7" fmla="*/ 87 h 87"/>
                <a:gd name="T8" fmla="*/ 87 w 117"/>
                <a:gd name="T9" fmla="*/ 44 h 87"/>
                <a:gd name="T10" fmla="*/ 117 w 117"/>
                <a:gd name="T11" fmla="*/ 44 h 87"/>
                <a:gd name="T12" fmla="*/ 58 w 117"/>
                <a:gd name="T13" fmla="*/ 0 h 87"/>
                <a:gd name="T14" fmla="*/ 0 w 117"/>
                <a:gd name="T15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7">
                  <a:moveTo>
                    <a:pt x="0" y="44"/>
                  </a:moveTo>
                  <a:lnTo>
                    <a:pt x="29" y="44"/>
                  </a:lnTo>
                  <a:lnTo>
                    <a:pt x="29" y="87"/>
                  </a:lnTo>
                  <a:lnTo>
                    <a:pt x="87" y="87"/>
                  </a:lnTo>
                  <a:lnTo>
                    <a:pt x="87" y="44"/>
                  </a:lnTo>
                  <a:lnTo>
                    <a:pt x="117" y="44"/>
                  </a:lnTo>
                  <a:lnTo>
                    <a:pt x="5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119">
              <a:extLst>
                <a:ext uri="{FF2B5EF4-FFF2-40B4-BE49-F238E27FC236}">
                  <a16:creationId xmlns:a16="http://schemas.microsoft.com/office/drawing/2014/main" id="{4B0234EE-2601-D1CC-D9DE-8572A1C6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563"/>
              <a:ext cx="117" cy="73"/>
            </a:xfrm>
            <a:custGeom>
              <a:avLst/>
              <a:gdLst>
                <a:gd name="T0" fmla="*/ 0 w 117"/>
                <a:gd name="T1" fmla="*/ 37 h 73"/>
                <a:gd name="T2" fmla="*/ 29 w 117"/>
                <a:gd name="T3" fmla="*/ 37 h 73"/>
                <a:gd name="T4" fmla="*/ 29 w 117"/>
                <a:gd name="T5" fmla="*/ 73 h 73"/>
                <a:gd name="T6" fmla="*/ 87 w 117"/>
                <a:gd name="T7" fmla="*/ 73 h 73"/>
                <a:gd name="T8" fmla="*/ 87 w 117"/>
                <a:gd name="T9" fmla="*/ 37 h 73"/>
                <a:gd name="T10" fmla="*/ 117 w 117"/>
                <a:gd name="T11" fmla="*/ 37 h 73"/>
                <a:gd name="T12" fmla="*/ 58 w 117"/>
                <a:gd name="T13" fmla="*/ 0 h 73"/>
                <a:gd name="T14" fmla="*/ 0 w 117"/>
                <a:gd name="T1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3">
                  <a:moveTo>
                    <a:pt x="0" y="37"/>
                  </a:moveTo>
                  <a:lnTo>
                    <a:pt x="29" y="37"/>
                  </a:lnTo>
                  <a:lnTo>
                    <a:pt x="29" y="73"/>
                  </a:lnTo>
                  <a:lnTo>
                    <a:pt x="87" y="73"/>
                  </a:lnTo>
                  <a:lnTo>
                    <a:pt x="87" y="37"/>
                  </a:lnTo>
                  <a:lnTo>
                    <a:pt x="117" y="3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120">
              <a:extLst>
                <a:ext uri="{FF2B5EF4-FFF2-40B4-BE49-F238E27FC236}">
                  <a16:creationId xmlns:a16="http://schemas.microsoft.com/office/drawing/2014/main" id="{E3FA21D0-C4A9-9857-EC26-442B8DFF7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2654"/>
              <a:ext cx="85" cy="52"/>
            </a:xfrm>
            <a:custGeom>
              <a:avLst/>
              <a:gdLst>
                <a:gd name="T0" fmla="*/ 0 w 85"/>
                <a:gd name="T1" fmla="*/ 52 h 52"/>
                <a:gd name="T2" fmla="*/ 85 w 85"/>
                <a:gd name="T3" fmla="*/ 52 h 52"/>
                <a:gd name="T4" fmla="*/ 85 w 85"/>
                <a:gd name="T5" fmla="*/ 31 h 52"/>
                <a:gd name="T6" fmla="*/ 0 w 85"/>
                <a:gd name="T7" fmla="*/ 31 h 52"/>
                <a:gd name="T8" fmla="*/ 0 w 85"/>
                <a:gd name="T9" fmla="*/ 52 h 52"/>
                <a:gd name="T10" fmla="*/ 0 w 85"/>
                <a:gd name="T11" fmla="*/ 21 h 52"/>
                <a:gd name="T12" fmla="*/ 85 w 85"/>
                <a:gd name="T13" fmla="*/ 21 h 52"/>
                <a:gd name="T14" fmla="*/ 85 w 85"/>
                <a:gd name="T15" fmla="*/ 0 h 52"/>
                <a:gd name="T16" fmla="*/ 0 w 85"/>
                <a:gd name="T17" fmla="*/ 0 h 52"/>
                <a:gd name="T18" fmla="*/ 0 w 85"/>
                <a:gd name="T1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2">
                  <a:moveTo>
                    <a:pt x="0" y="52"/>
                  </a:moveTo>
                  <a:lnTo>
                    <a:pt x="85" y="52"/>
                  </a:lnTo>
                  <a:lnTo>
                    <a:pt x="85" y="31"/>
                  </a:lnTo>
                  <a:lnTo>
                    <a:pt x="0" y="31"/>
                  </a:lnTo>
                  <a:lnTo>
                    <a:pt x="0" y="52"/>
                  </a:lnTo>
                  <a:close/>
                  <a:moveTo>
                    <a:pt x="0" y="21"/>
                  </a:moveTo>
                  <a:lnTo>
                    <a:pt x="85" y="2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121">
              <a:extLst>
                <a:ext uri="{FF2B5EF4-FFF2-40B4-BE49-F238E27FC236}">
                  <a16:creationId xmlns:a16="http://schemas.microsoft.com/office/drawing/2014/main" id="{CB8912AB-15F6-B34D-7307-E494AF01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022"/>
              <a:ext cx="117" cy="87"/>
            </a:xfrm>
            <a:custGeom>
              <a:avLst/>
              <a:gdLst>
                <a:gd name="T0" fmla="*/ 0 w 117"/>
                <a:gd name="T1" fmla="*/ 44 h 87"/>
                <a:gd name="T2" fmla="*/ 58 w 117"/>
                <a:gd name="T3" fmla="*/ 0 h 87"/>
                <a:gd name="T4" fmla="*/ 117 w 117"/>
                <a:gd name="T5" fmla="*/ 44 h 87"/>
                <a:gd name="T6" fmla="*/ 87 w 117"/>
                <a:gd name="T7" fmla="*/ 44 h 87"/>
                <a:gd name="T8" fmla="*/ 87 w 117"/>
                <a:gd name="T9" fmla="*/ 87 h 87"/>
                <a:gd name="T10" fmla="*/ 29 w 117"/>
                <a:gd name="T11" fmla="*/ 87 h 87"/>
                <a:gd name="T12" fmla="*/ 29 w 117"/>
                <a:gd name="T13" fmla="*/ 44 h 87"/>
                <a:gd name="T14" fmla="*/ 0 w 117"/>
                <a:gd name="T15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7">
                  <a:moveTo>
                    <a:pt x="0" y="44"/>
                  </a:moveTo>
                  <a:lnTo>
                    <a:pt x="58" y="0"/>
                  </a:lnTo>
                  <a:lnTo>
                    <a:pt x="117" y="44"/>
                  </a:lnTo>
                  <a:lnTo>
                    <a:pt x="87" y="44"/>
                  </a:lnTo>
                  <a:lnTo>
                    <a:pt x="87" y="87"/>
                  </a:lnTo>
                  <a:lnTo>
                    <a:pt x="29" y="87"/>
                  </a:lnTo>
                  <a:lnTo>
                    <a:pt x="2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122">
              <a:extLst>
                <a:ext uri="{FF2B5EF4-FFF2-40B4-BE49-F238E27FC236}">
                  <a16:creationId xmlns:a16="http://schemas.microsoft.com/office/drawing/2014/main" id="{5193C365-60BB-3303-8A02-28FC238AC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389"/>
              <a:ext cx="117" cy="87"/>
            </a:xfrm>
            <a:custGeom>
              <a:avLst/>
              <a:gdLst>
                <a:gd name="T0" fmla="*/ 0 w 117"/>
                <a:gd name="T1" fmla="*/ 43 h 87"/>
                <a:gd name="T2" fmla="*/ 58 w 117"/>
                <a:gd name="T3" fmla="*/ 0 h 87"/>
                <a:gd name="T4" fmla="*/ 117 w 117"/>
                <a:gd name="T5" fmla="*/ 43 h 87"/>
                <a:gd name="T6" fmla="*/ 87 w 117"/>
                <a:gd name="T7" fmla="*/ 43 h 87"/>
                <a:gd name="T8" fmla="*/ 87 w 117"/>
                <a:gd name="T9" fmla="*/ 87 h 87"/>
                <a:gd name="T10" fmla="*/ 29 w 117"/>
                <a:gd name="T11" fmla="*/ 87 h 87"/>
                <a:gd name="T12" fmla="*/ 29 w 117"/>
                <a:gd name="T13" fmla="*/ 43 h 87"/>
                <a:gd name="T14" fmla="*/ 0 w 117"/>
                <a:gd name="T1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7">
                  <a:moveTo>
                    <a:pt x="0" y="43"/>
                  </a:moveTo>
                  <a:lnTo>
                    <a:pt x="58" y="0"/>
                  </a:lnTo>
                  <a:lnTo>
                    <a:pt x="117" y="43"/>
                  </a:lnTo>
                  <a:lnTo>
                    <a:pt x="87" y="43"/>
                  </a:lnTo>
                  <a:lnTo>
                    <a:pt x="87" y="87"/>
                  </a:lnTo>
                  <a:lnTo>
                    <a:pt x="29" y="87"/>
                  </a:lnTo>
                  <a:lnTo>
                    <a:pt x="2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Marcador de número de diapositiva 2">
            <a:extLst>
              <a:ext uri="{FF2B5EF4-FFF2-40B4-BE49-F238E27FC236}">
                <a16:creationId xmlns:a16="http://schemas.microsoft.com/office/drawing/2014/main" id="{0634DE61-5668-D80E-159A-8BD08211DDA6}"/>
              </a:ext>
            </a:extLst>
          </p:cNvPr>
          <p:cNvSpPr txBox="1">
            <a:spLocks/>
          </p:cNvSpPr>
          <p:nvPr/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2" name="Group 4">
            <a:extLst>
              <a:ext uri="{FF2B5EF4-FFF2-40B4-BE49-F238E27FC236}">
                <a16:creationId xmlns:a16="http://schemas.microsoft.com/office/drawing/2014/main" id="{BCE76D48-C5E1-9A98-EC6F-21D5C4AA4E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3832" y="1400447"/>
            <a:ext cx="4097337" cy="2552700"/>
            <a:chOff x="1071" y="871"/>
            <a:chExt cx="2581" cy="1608"/>
          </a:xfrm>
        </p:grpSpPr>
        <p:sp>
          <p:nvSpPr>
            <p:cNvPr id="123" name="AutoShape 3">
              <a:extLst>
                <a:ext uri="{FF2B5EF4-FFF2-40B4-BE49-F238E27FC236}">
                  <a16:creationId xmlns:a16="http://schemas.microsoft.com/office/drawing/2014/main" id="{681FD71C-C806-143A-68DB-600CBA0F0B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1" y="871"/>
              <a:ext cx="2581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Line 5">
              <a:extLst>
                <a:ext uri="{FF2B5EF4-FFF2-40B4-BE49-F238E27FC236}">
                  <a16:creationId xmlns:a16="http://schemas.microsoft.com/office/drawing/2014/main" id="{56D77F9F-7460-755D-DE1B-0B034C2CA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" y="939"/>
              <a:ext cx="0" cy="1385"/>
            </a:xfrm>
            <a:prstGeom prst="line">
              <a:avLst/>
            </a:prstGeom>
            <a:noFill/>
            <a:ln w="6350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9B462E85-1B33-9258-C71A-72CFB6147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5" y="939"/>
              <a:ext cx="19" cy="1385"/>
            </a:xfrm>
            <a:custGeom>
              <a:avLst/>
              <a:gdLst>
                <a:gd name="T0" fmla="*/ 0 w 19"/>
                <a:gd name="T1" fmla="*/ 1385 h 1385"/>
                <a:gd name="T2" fmla="*/ 19 w 19"/>
                <a:gd name="T3" fmla="*/ 1385 h 1385"/>
                <a:gd name="T4" fmla="*/ 0 w 19"/>
                <a:gd name="T5" fmla="*/ 1247 h 1385"/>
                <a:gd name="T6" fmla="*/ 19 w 19"/>
                <a:gd name="T7" fmla="*/ 1247 h 1385"/>
                <a:gd name="T8" fmla="*/ 0 w 19"/>
                <a:gd name="T9" fmla="*/ 1107 h 1385"/>
                <a:gd name="T10" fmla="*/ 19 w 19"/>
                <a:gd name="T11" fmla="*/ 1107 h 1385"/>
                <a:gd name="T12" fmla="*/ 0 w 19"/>
                <a:gd name="T13" fmla="*/ 969 h 1385"/>
                <a:gd name="T14" fmla="*/ 19 w 19"/>
                <a:gd name="T15" fmla="*/ 969 h 1385"/>
                <a:gd name="T16" fmla="*/ 0 w 19"/>
                <a:gd name="T17" fmla="*/ 831 h 1385"/>
                <a:gd name="T18" fmla="*/ 19 w 19"/>
                <a:gd name="T19" fmla="*/ 831 h 1385"/>
                <a:gd name="T20" fmla="*/ 0 w 19"/>
                <a:gd name="T21" fmla="*/ 692 h 1385"/>
                <a:gd name="T22" fmla="*/ 19 w 19"/>
                <a:gd name="T23" fmla="*/ 692 h 1385"/>
                <a:gd name="T24" fmla="*/ 0 w 19"/>
                <a:gd name="T25" fmla="*/ 554 h 1385"/>
                <a:gd name="T26" fmla="*/ 19 w 19"/>
                <a:gd name="T27" fmla="*/ 554 h 1385"/>
                <a:gd name="T28" fmla="*/ 0 w 19"/>
                <a:gd name="T29" fmla="*/ 416 h 1385"/>
                <a:gd name="T30" fmla="*/ 19 w 19"/>
                <a:gd name="T31" fmla="*/ 416 h 1385"/>
                <a:gd name="T32" fmla="*/ 0 w 19"/>
                <a:gd name="T33" fmla="*/ 276 h 1385"/>
                <a:gd name="T34" fmla="*/ 19 w 19"/>
                <a:gd name="T35" fmla="*/ 276 h 1385"/>
                <a:gd name="T36" fmla="*/ 0 w 19"/>
                <a:gd name="T37" fmla="*/ 138 h 1385"/>
                <a:gd name="T38" fmla="*/ 19 w 19"/>
                <a:gd name="T39" fmla="*/ 138 h 1385"/>
                <a:gd name="T40" fmla="*/ 0 w 19"/>
                <a:gd name="T41" fmla="*/ 0 h 1385"/>
                <a:gd name="T42" fmla="*/ 19 w 19"/>
                <a:gd name="T43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385">
                  <a:moveTo>
                    <a:pt x="0" y="1385"/>
                  </a:moveTo>
                  <a:lnTo>
                    <a:pt x="19" y="1385"/>
                  </a:lnTo>
                  <a:moveTo>
                    <a:pt x="0" y="1247"/>
                  </a:moveTo>
                  <a:lnTo>
                    <a:pt x="19" y="1247"/>
                  </a:lnTo>
                  <a:moveTo>
                    <a:pt x="0" y="1107"/>
                  </a:moveTo>
                  <a:lnTo>
                    <a:pt x="19" y="1107"/>
                  </a:lnTo>
                  <a:moveTo>
                    <a:pt x="0" y="969"/>
                  </a:moveTo>
                  <a:lnTo>
                    <a:pt x="19" y="969"/>
                  </a:lnTo>
                  <a:moveTo>
                    <a:pt x="0" y="831"/>
                  </a:moveTo>
                  <a:lnTo>
                    <a:pt x="19" y="831"/>
                  </a:lnTo>
                  <a:moveTo>
                    <a:pt x="0" y="692"/>
                  </a:moveTo>
                  <a:lnTo>
                    <a:pt x="19" y="692"/>
                  </a:lnTo>
                  <a:moveTo>
                    <a:pt x="0" y="554"/>
                  </a:moveTo>
                  <a:lnTo>
                    <a:pt x="19" y="554"/>
                  </a:lnTo>
                  <a:moveTo>
                    <a:pt x="0" y="416"/>
                  </a:moveTo>
                  <a:lnTo>
                    <a:pt x="19" y="416"/>
                  </a:lnTo>
                  <a:moveTo>
                    <a:pt x="0" y="276"/>
                  </a:moveTo>
                  <a:lnTo>
                    <a:pt x="19" y="276"/>
                  </a:lnTo>
                  <a:moveTo>
                    <a:pt x="0" y="138"/>
                  </a:moveTo>
                  <a:lnTo>
                    <a:pt x="19" y="138"/>
                  </a:lnTo>
                  <a:moveTo>
                    <a:pt x="0" y="0"/>
                  </a:moveTo>
                  <a:lnTo>
                    <a:pt x="19" y="0"/>
                  </a:lnTo>
                </a:path>
              </a:pathLst>
            </a:custGeom>
            <a:noFill/>
            <a:ln w="6350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Line 7">
              <a:extLst>
                <a:ext uri="{FF2B5EF4-FFF2-40B4-BE49-F238E27FC236}">
                  <a16:creationId xmlns:a16="http://schemas.microsoft.com/office/drawing/2014/main" id="{919F5CFD-4B24-09B7-1219-452C39965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4" y="2324"/>
              <a:ext cx="2334" cy="0"/>
            </a:xfrm>
            <a:prstGeom prst="line">
              <a:avLst/>
            </a:prstGeom>
            <a:noFill/>
            <a:ln w="6350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A46C69C-07BD-6CD5-0752-624F28B0B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4" y="2324"/>
              <a:ext cx="2334" cy="22"/>
            </a:xfrm>
            <a:custGeom>
              <a:avLst/>
              <a:gdLst>
                <a:gd name="T0" fmla="*/ 0 w 2334"/>
                <a:gd name="T1" fmla="*/ 0 h 22"/>
                <a:gd name="T2" fmla="*/ 0 w 2334"/>
                <a:gd name="T3" fmla="*/ 22 h 22"/>
                <a:gd name="T4" fmla="*/ 467 w 2334"/>
                <a:gd name="T5" fmla="*/ 0 h 22"/>
                <a:gd name="T6" fmla="*/ 467 w 2334"/>
                <a:gd name="T7" fmla="*/ 22 h 22"/>
                <a:gd name="T8" fmla="*/ 934 w 2334"/>
                <a:gd name="T9" fmla="*/ 0 h 22"/>
                <a:gd name="T10" fmla="*/ 934 w 2334"/>
                <a:gd name="T11" fmla="*/ 22 h 22"/>
                <a:gd name="T12" fmla="*/ 1400 w 2334"/>
                <a:gd name="T13" fmla="*/ 0 h 22"/>
                <a:gd name="T14" fmla="*/ 1400 w 2334"/>
                <a:gd name="T15" fmla="*/ 22 h 22"/>
                <a:gd name="T16" fmla="*/ 1867 w 2334"/>
                <a:gd name="T17" fmla="*/ 0 h 22"/>
                <a:gd name="T18" fmla="*/ 1867 w 2334"/>
                <a:gd name="T19" fmla="*/ 22 h 22"/>
                <a:gd name="T20" fmla="*/ 2334 w 2334"/>
                <a:gd name="T21" fmla="*/ 0 h 22"/>
                <a:gd name="T22" fmla="*/ 2334 w 2334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4" h="22">
                  <a:moveTo>
                    <a:pt x="0" y="0"/>
                  </a:moveTo>
                  <a:lnTo>
                    <a:pt x="0" y="22"/>
                  </a:lnTo>
                  <a:moveTo>
                    <a:pt x="467" y="0"/>
                  </a:moveTo>
                  <a:lnTo>
                    <a:pt x="467" y="22"/>
                  </a:lnTo>
                  <a:moveTo>
                    <a:pt x="934" y="0"/>
                  </a:moveTo>
                  <a:lnTo>
                    <a:pt x="934" y="22"/>
                  </a:lnTo>
                  <a:moveTo>
                    <a:pt x="1400" y="0"/>
                  </a:moveTo>
                  <a:lnTo>
                    <a:pt x="1400" y="22"/>
                  </a:lnTo>
                  <a:moveTo>
                    <a:pt x="1867" y="0"/>
                  </a:moveTo>
                  <a:lnTo>
                    <a:pt x="1867" y="22"/>
                  </a:lnTo>
                  <a:moveTo>
                    <a:pt x="2334" y="0"/>
                  </a:moveTo>
                  <a:lnTo>
                    <a:pt x="2334" y="22"/>
                  </a:lnTo>
                </a:path>
              </a:pathLst>
            </a:custGeom>
            <a:noFill/>
            <a:ln w="6350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FAD3BFFC-1A8B-5244-29E5-52F00B74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092"/>
              <a:ext cx="1867" cy="1193"/>
            </a:xfrm>
            <a:custGeom>
              <a:avLst/>
              <a:gdLst>
                <a:gd name="T0" fmla="*/ 0 w 1867"/>
                <a:gd name="T1" fmla="*/ 0 h 1193"/>
                <a:gd name="T2" fmla="*/ 467 w 1867"/>
                <a:gd name="T3" fmla="*/ 1078 h 1193"/>
                <a:gd name="T4" fmla="*/ 934 w 1867"/>
                <a:gd name="T5" fmla="*/ 693 h 1193"/>
                <a:gd name="T6" fmla="*/ 1400 w 1867"/>
                <a:gd name="T7" fmla="*/ 385 h 1193"/>
                <a:gd name="T8" fmla="*/ 1867 w 1867"/>
                <a:gd name="T9" fmla="*/ 23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7" h="1193">
                  <a:moveTo>
                    <a:pt x="0" y="0"/>
                  </a:moveTo>
                  <a:cubicBezTo>
                    <a:pt x="156" y="360"/>
                    <a:pt x="311" y="962"/>
                    <a:pt x="467" y="1078"/>
                  </a:cubicBezTo>
                  <a:cubicBezTo>
                    <a:pt x="622" y="1193"/>
                    <a:pt x="778" y="808"/>
                    <a:pt x="934" y="693"/>
                  </a:cubicBezTo>
                  <a:cubicBezTo>
                    <a:pt x="1089" y="578"/>
                    <a:pt x="1245" y="462"/>
                    <a:pt x="1400" y="385"/>
                  </a:cubicBezTo>
                  <a:cubicBezTo>
                    <a:pt x="1556" y="308"/>
                    <a:pt x="1712" y="283"/>
                    <a:pt x="1867" y="231"/>
                  </a:cubicBezTo>
                </a:path>
              </a:pathLst>
            </a:custGeom>
            <a:noFill/>
            <a:ln w="1587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Oval 10">
              <a:extLst>
                <a:ext uri="{FF2B5EF4-FFF2-40B4-BE49-F238E27FC236}">
                  <a16:creationId xmlns:a16="http://schemas.microsoft.com/office/drawing/2014/main" id="{D9B0BF9E-1902-1D87-AEFA-AFF0D32E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1070"/>
              <a:ext cx="36" cy="44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Oval 11">
              <a:extLst>
                <a:ext uri="{FF2B5EF4-FFF2-40B4-BE49-F238E27FC236}">
                  <a16:creationId xmlns:a16="http://schemas.microsoft.com/office/drawing/2014/main" id="{C5F33D63-4FA1-F58D-43EF-87F70F2E3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1070"/>
              <a:ext cx="36" cy="44"/>
            </a:xfrm>
            <a:prstGeom prst="ellipse">
              <a:avLst/>
            </a:prstGeom>
            <a:solidFill>
              <a:srgbClr val="C00000"/>
            </a:solidFill>
            <a:ln w="635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Oval 12">
              <a:extLst>
                <a:ext uri="{FF2B5EF4-FFF2-40B4-BE49-F238E27FC236}">
                  <a16:creationId xmlns:a16="http://schemas.microsoft.com/office/drawing/2014/main" id="{46622FD5-B261-B9AA-4167-6A8F11483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2147"/>
              <a:ext cx="37" cy="44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Oval 13">
              <a:extLst>
                <a:ext uri="{FF2B5EF4-FFF2-40B4-BE49-F238E27FC236}">
                  <a16:creationId xmlns:a16="http://schemas.microsoft.com/office/drawing/2014/main" id="{68226304-BB0C-4EBB-5899-613BF2C9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2147"/>
              <a:ext cx="37" cy="44"/>
            </a:xfrm>
            <a:prstGeom prst="ellipse">
              <a:avLst/>
            </a:prstGeom>
            <a:solidFill>
              <a:srgbClr val="C00000"/>
            </a:solidFill>
            <a:ln w="635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Oval 14">
              <a:extLst>
                <a:ext uri="{FF2B5EF4-FFF2-40B4-BE49-F238E27FC236}">
                  <a16:creationId xmlns:a16="http://schemas.microsoft.com/office/drawing/2014/main" id="{C82008BC-ED8B-1326-3FFD-8FCB4C896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763"/>
              <a:ext cx="36" cy="44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Oval 15">
              <a:extLst>
                <a:ext uri="{FF2B5EF4-FFF2-40B4-BE49-F238E27FC236}">
                  <a16:creationId xmlns:a16="http://schemas.microsoft.com/office/drawing/2014/main" id="{58411394-0B82-2FFE-D6BC-48A537669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763"/>
              <a:ext cx="36" cy="44"/>
            </a:xfrm>
            <a:prstGeom prst="ellipse">
              <a:avLst/>
            </a:prstGeom>
            <a:solidFill>
              <a:srgbClr val="C00000"/>
            </a:solidFill>
            <a:ln w="635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Oval 16">
              <a:extLst>
                <a:ext uri="{FF2B5EF4-FFF2-40B4-BE49-F238E27FC236}">
                  <a16:creationId xmlns:a16="http://schemas.microsoft.com/office/drawing/2014/main" id="{D051673A-A4AB-84C6-FCF0-6D191169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1455"/>
              <a:ext cx="37" cy="44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Oval 17">
              <a:extLst>
                <a:ext uri="{FF2B5EF4-FFF2-40B4-BE49-F238E27FC236}">
                  <a16:creationId xmlns:a16="http://schemas.microsoft.com/office/drawing/2014/main" id="{86B30265-FB61-61C2-465F-17B1D8C51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1455"/>
              <a:ext cx="37" cy="44"/>
            </a:xfrm>
            <a:prstGeom prst="ellipse">
              <a:avLst/>
            </a:prstGeom>
            <a:solidFill>
              <a:srgbClr val="C00000"/>
            </a:solidFill>
            <a:ln w="635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Oval 18">
              <a:extLst>
                <a:ext uri="{FF2B5EF4-FFF2-40B4-BE49-F238E27FC236}">
                  <a16:creationId xmlns:a16="http://schemas.microsoft.com/office/drawing/2014/main" id="{31AB19F3-16F5-DBDC-579B-863D06D4A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301"/>
              <a:ext cx="36" cy="44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Oval 19">
              <a:extLst>
                <a:ext uri="{FF2B5EF4-FFF2-40B4-BE49-F238E27FC236}">
                  <a16:creationId xmlns:a16="http://schemas.microsoft.com/office/drawing/2014/main" id="{87062E34-946F-7886-5D4A-AB2A2BD0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301"/>
              <a:ext cx="36" cy="44"/>
            </a:xfrm>
            <a:prstGeom prst="ellipse">
              <a:avLst/>
            </a:prstGeom>
            <a:solidFill>
              <a:srgbClr val="C00000"/>
            </a:solidFill>
            <a:ln w="635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Rectangle 20">
              <a:extLst>
                <a:ext uri="{FF2B5EF4-FFF2-40B4-BE49-F238E27FC236}">
                  <a16:creationId xmlns:a16="http://schemas.microsoft.com/office/drawing/2014/main" id="{691CA1C7-A150-99C7-C166-58E999A27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94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89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Rectangle 21">
              <a:extLst>
                <a:ext uri="{FF2B5EF4-FFF2-40B4-BE49-F238E27FC236}">
                  <a16:creationId xmlns:a16="http://schemas.microsoft.com/office/drawing/2014/main" id="{D52082C4-3C25-CE0B-B95D-D330BB93E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22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Rectangle 22">
              <a:extLst>
                <a:ext uri="{FF2B5EF4-FFF2-40B4-BE49-F238E27FC236}">
                  <a16:creationId xmlns:a16="http://schemas.microsoft.com/office/drawing/2014/main" id="{8C32CEBD-EA2B-C965-6E40-322889F4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1639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Rectangle 23">
              <a:extLst>
                <a:ext uri="{FF2B5EF4-FFF2-40B4-BE49-F238E27FC236}">
                  <a16:creationId xmlns:a16="http://schemas.microsoft.com/office/drawing/2014/main" id="{D41AB924-BEA1-A115-21E4-4C36AA7D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1331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61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Rectangle 24">
              <a:extLst>
                <a:ext uri="{FF2B5EF4-FFF2-40B4-BE49-F238E27FC236}">
                  <a16:creationId xmlns:a16="http://schemas.microsoft.com/office/drawing/2014/main" id="{5069561D-B1B8-B345-7C65-97953BED7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11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72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Rectangle 25">
              <a:extLst>
                <a:ext uri="{FF2B5EF4-FFF2-40B4-BE49-F238E27FC236}">
                  <a16:creationId xmlns:a16="http://schemas.microsoft.com/office/drawing/2014/main" id="{41CD977A-00A6-251C-1A09-407DBF138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281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Rectangle 26">
              <a:extLst>
                <a:ext uri="{FF2B5EF4-FFF2-40B4-BE49-F238E27FC236}">
                  <a16:creationId xmlns:a16="http://schemas.microsoft.com/office/drawing/2014/main" id="{B4197650-4200-2EC2-DA26-A51EF8C95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142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Rectangle 27">
              <a:extLst>
                <a:ext uri="{FF2B5EF4-FFF2-40B4-BE49-F238E27FC236}">
                  <a16:creationId xmlns:a16="http://schemas.microsoft.com/office/drawing/2014/main" id="{C5CAFA5E-FF3D-85FA-B5AB-6B3F1F23A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00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Rectangle 28">
              <a:extLst>
                <a:ext uri="{FF2B5EF4-FFF2-40B4-BE49-F238E27FC236}">
                  <a16:creationId xmlns:a16="http://schemas.microsoft.com/office/drawing/2014/main" id="{860EE304-E592-25F4-05D6-A38736568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86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Rectangle 29">
              <a:extLst>
                <a:ext uri="{FF2B5EF4-FFF2-40B4-BE49-F238E27FC236}">
                  <a16:creationId xmlns:a16="http://schemas.microsoft.com/office/drawing/2014/main" id="{784836AE-42A2-F99D-441E-C6E4FAFC4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727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Rectangle 30">
              <a:extLst>
                <a:ext uri="{FF2B5EF4-FFF2-40B4-BE49-F238E27FC236}">
                  <a16:creationId xmlns:a16="http://schemas.microsoft.com/office/drawing/2014/main" id="{E9FB7B6A-41DE-A4D0-32F7-DDDE5B9C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588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Rectangle 31">
              <a:extLst>
                <a:ext uri="{FF2B5EF4-FFF2-40B4-BE49-F238E27FC236}">
                  <a16:creationId xmlns:a16="http://schemas.microsoft.com/office/drawing/2014/main" id="{19BAADAC-6CF3-6AA5-EE6D-08CAE949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450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Rectangle 32">
              <a:extLst>
                <a:ext uri="{FF2B5EF4-FFF2-40B4-BE49-F238E27FC236}">
                  <a16:creationId xmlns:a16="http://schemas.microsoft.com/office/drawing/2014/main" id="{D5A80834-5130-FC79-5535-A976226FB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313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Rectangle 33">
              <a:extLst>
                <a:ext uri="{FF2B5EF4-FFF2-40B4-BE49-F238E27FC236}">
                  <a16:creationId xmlns:a16="http://schemas.microsoft.com/office/drawing/2014/main" id="{829AEF43-7EE3-E143-8CB1-60B90D336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173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Rectangle 34">
              <a:extLst>
                <a:ext uri="{FF2B5EF4-FFF2-40B4-BE49-F238E27FC236}">
                  <a16:creationId xmlns:a16="http://schemas.microsoft.com/office/drawing/2014/main" id="{F976D9C1-23FD-17AE-E935-52D9C5A4A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103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Rectangle 35">
              <a:extLst>
                <a:ext uri="{FF2B5EF4-FFF2-40B4-BE49-F238E27FC236}">
                  <a16:creationId xmlns:a16="http://schemas.microsoft.com/office/drawing/2014/main" id="{5FA43DF2-9E7D-909A-289E-401C734F7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896"/>
              <a:ext cx="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Rectangle 36">
              <a:extLst>
                <a:ext uri="{FF2B5EF4-FFF2-40B4-BE49-F238E27FC236}">
                  <a16:creationId xmlns:a16="http://schemas.microsoft.com/office/drawing/2014/main" id="{49AB5EE9-D617-E6B1-9F06-66FD1B56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2368"/>
              <a:ext cx="26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May-22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Rectangle 37">
              <a:extLst>
                <a:ext uri="{FF2B5EF4-FFF2-40B4-BE49-F238E27FC236}">
                  <a16:creationId xmlns:a16="http://schemas.microsoft.com/office/drawing/2014/main" id="{6EC157AD-F64A-2F23-C989-045B1E5E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2368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Jun-22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Rectangle 38">
              <a:extLst>
                <a:ext uri="{FF2B5EF4-FFF2-40B4-BE49-F238E27FC236}">
                  <a16:creationId xmlns:a16="http://schemas.microsoft.com/office/drawing/2014/main" id="{BB108B76-171A-7B3B-1297-2C902321C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36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Jul-22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Rectangle 39">
              <a:extLst>
                <a:ext uri="{FF2B5EF4-FFF2-40B4-BE49-F238E27FC236}">
                  <a16:creationId xmlns:a16="http://schemas.microsoft.com/office/drawing/2014/main" id="{0280F46F-28F7-9B02-2F96-984D96F79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2368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Ago-22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Rectangle 40">
              <a:extLst>
                <a:ext uri="{FF2B5EF4-FFF2-40B4-BE49-F238E27FC236}">
                  <a16:creationId xmlns:a16="http://schemas.microsoft.com/office/drawing/2014/main" id="{5CBA3567-0C71-AD59-BB7A-2156CEE80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368"/>
              <a:ext cx="2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Set-22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9" name="CuadroTexto 218">
            <a:extLst>
              <a:ext uri="{FF2B5EF4-FFF2-40B4-BE49-F238E27FC236}">
                <a16:creationId xmlns:a16="http://schemas.microsoft.com/office/drawing/2014/main" id="{B297719F-304F-A33F-16D0-F953989665F8}"/>
              </a:ext>
            </a:extLst>
          </p:cNvPr>
          <p:cNvSpPr txBox="1"/>
          <p:nvPr/>
        </p:nvSpPr>
        <p:spPr>
          <a:xfrm>
            <a:off x="5207925" y="815217"/>
            <a:ext cx="358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BCRP: Indicadores de situación actual y expectativas que mejoraron</a:t>
            </a:r>
            <a:endParaRPr kumimoji="0" lang="es-PE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 de indicadores)</a:t>
            </a:r>
          </a:p>
        </p:txBody>
      </p:sp>
      <p:cxnSp>
        <p:nvCxnSpPr>
          <p:cNvPr id="220" name="Conector recto 219">
            <a:extLst>
              <a:ext uri="{FF2B5EF4-FFF2-40B4-BE49-F238E27FC236}">
                <a16:creationId xmlns:a16="http://schemas.microsoft.com/office/drawing/2014/main" id="{06976E0F-DE4D-CA4B-C0ED-18BBB0581B46}"/>
              </a:ext>
            </a:extLst>
          </p:cNvPr>
          <p:cNvCxnSpPr>
            <a:cxnSpLocks/>
          </p:cNvCxnSpPr>
          <p:nvPr/>
        </p:nvCxnSpPr>
        <p:spPr>
          <a:xfrm>
            <a:off x="8184881" y="1740088"/>
            <a:ext cx="0" cy="201600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C18A2BCB-D3EF-CDE7-9D9A-B23E18447136}"/>
              </a:ext>
            </a:extLst>
          </p:cNvPr>
          <p:cNvSpPr txBox="1"/>
          <p:nvPr/>
        </p:nvSpPr>
        <p:spPr>
          <a:xfrm>
            <a:off x="7645461" y="1354570"/>
            <a:ext cx="11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“</a:t>
            </a:r>
            <a:r>
              <a:rPr kumimoji="0" lang="es-PE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ImpulsoPerú</a:t>
            </a: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78D35E0C-99C7-46B8-B6F3-7AAD8843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53" y="1714500"/>
            <a:ext cx="4099560" cy="2593848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E16C68A-C75C-410F-B29A-67A04CF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E1461A3-B3C1-45EF-A489-1E4034591789}"/>
              </a:ext>
            </a:extLst>
          </p:cNvPr>
          <p:cNvSpPr txBox="1"/>
          <p:nvPr/>
        </p:nvSpPr>
        <p:spPr>
          <a:xfrm>
            <a:off x="0" y="4824527"/>
            <a:ext cx="7430061" cy="27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Perú se consideran las proyecciones del MEF. 2/ Considera los datos del PIB a precios constantes. </a:t>
            </a:r>
          </a:p>
          <a:p>
            <a:pPr marL="0" marR="0" lvl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PE" sz="60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LatinFocus</a:t>
            </a:r>
            <a:r>
              <a:rPr kumimoji="0" lang="es-PE" sz="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BCRP, FMI, MEF.</a:t>
            </a: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id="{1A6CFD9E-2B12-4EF5-BF60-F0473E5ED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703" y="1693748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Perú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62763A24-7F41-4C91-B738-19F6FA7B4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098" y="2061896"/>
            <a:ext cx="8954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Colombia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49">
            <a:extLst>
              <a:ext uri="{FF2B5EF4-FFF2-40B4-BE49-F238E27FC236}">
                <a16:creationId xmlns:a16="http://schemas.microsoft.com/office/drawing/2014/main" id="{51C21800-290F-4B32-B46D-83E43E54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978" y="2404060"/>
            <a:ext cx="72782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Chile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755B35DC-CB6F-4A14-A1A0-635072B2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407" y="3118230"/>
            <a:ext cx="61352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México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D2D3FB-ADD8-461A-8C59-EE3E92265E07}"/>
              </a:ext>
            </a:extLst>
          </p:cNvPr>
          <p:cNvSpPr/>
          <p:nvPr/>
        </p:nvSpPr>
        <p:spPr>
          <a:xfrm>
            <a:off x="215900" y="1911879"/>
            <a:ext cx="4153564" cy="288396"/>
          </a:xfrm>
          <a:prstGeom prst="roundRect">
            <a:avLst>
              <a:gd name="adj" fmla="val 534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E5362179-E27A-48F2-8B1B-52483DDB919A}"/>
              </a:ext>
            </a:extLst>
          </p:cNvPr>
          <p:cNvSpPr txBox="1">
            <a:spLocks/>
          </p:cNvSpPr>
          <p:nvPr/>
        </p:nvSpPr>
        <p:spPr>
          <a:xfrm>
            <a:off x="1" y="49023"/>
            <a:ext cx="9151938" cy="6920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Perú estará entre las economías de la región que registrará un mayor crecimiento económico en los próximos años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4C840626-5D89-4697-90A3-4DB07997BC2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0650" y="1492250"/>
            <a:ext cx="46212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4F1821-E269-480C-9EF0-DF37B2AB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997200"/>
            <a:ext cx="1963738" cy="1285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221723-3309-4C60-AB94-F9B02F42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1971675"/>
            <a:ext cx="3000375" cy="127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D63C2025-4CBA-467C-B769-C09030DC2F4D}"/>
              </a:ext>
            </a:extLst>
          </p:cNvPr>
          <p:cNvSpPr>
            <a:spLocks noEditPoints="1"/>
          </p:cNvSpPr>
          <p:nvPr/>
        </p:nvSpPr>
        <p:spPr bwMode="auto">
          <a:xfrm>
            <a:off x="949325" y="1714500"/>
            <a:ext cx="3144838" cy="2438400"/>
          </a:xfrm>
          <a:custGeom>
            <a:avLst/>
            <a:gdLst>
              <a:gd name="T0" fmla="*/ 985 w 1981"/>
              <a:gd name="T1" fmla="*/ 1536 h 1536"/>
              <a:gd name="T2" fmla="*/ 0 w 1981"/>
              <a:gd name="T3" fmla="*/ 1536 h 1536"/>
              <a:gd name="T4" fmla="*/ 0 w 1981"/>
              <a:gd name="T5" fmla="*/ 1454 h 1536"/>
              <a:gd name="T6" fmla="*/ 985 w 1981"/>
              <a:gd name="T7" fmla="*/ 1454 h 1536"/>
              <a:gd name="T8" fmla="*/ 985 w 1981"/>
              <a:gd name="T9" fmla="*/ 1536 h 1536"/>
              <a:gd name="T10" fmla="*/ 1008 w 1981"/>
              <a:gd name="T11" fmla="*/ 1373 h 1536"/>
              <a:gd name="T12" fmla="*/ 0 w 1981"/>
              <a:gd name="T13" fmla="*/ 1373 h 1536"/>
              <a:gd name="T14" fmla="*/ 0 w 1981"/>
              <a:gd name="T15" fmla="*/ 1292 h 1536"/>
              <a:gd name="T16" fmla="*/ 1008 w 1981"/>
              <a:gd name="T17" fmla="*/ 1292 h 1536"/>
              <a:gd name="T18" fmla="*/ 1008 w 1981"/>
              <a:gd name="T19" fmla="*/ 1373 h 1536"/>
              <a:gd name="T20" fmla="*/ 1065 w 1981"/>
              <a:gd name="T21" fmla="*/ 1212 h 1536"/>
              <a:gd name="T22" fmla="*/ 0 w 1981"/>
              <a:gd name="T23" fmla="*/ 1212 h 1536"/>
              <a:gd name="T24" fmla="*/ 0 w 1981"/>
              <a:gd name="T25" fmla="*/ 1131 h 1536"/>
              <a:gd name="T26" fmla="*/ 1065 w 1981"/>
              <a:gd name="T27" fmla="*/ 1131 h 1536"/>
              <a:gd name="T28" fmla="*/ 1065 w 1981"/>
              <a:gd name="T29" fmla="*/ 1212 h 1536"/>
              <a:gd name="T30" fmla="*/ 1134 w 1981"/>
              <a:gd name="T31" fmla="*/ 1050 h 1536"/>
              <a:gd name="T32" fmla="*/ 0 w 1981"/>
              <a:gd name="T33" fmla="*/ 1050 h 1536"/>
              <a:gd name="T34" fmla="*/ 0 w 1981"/>
              <a:gd name="T35" fmla="*/ 970 h 1536"/>
              <a:gd name="T36" fmla="*/ 1134 w 1981"/>
              <a:gd name="T37" fmla="*/ 970 h 1536"/>
              <a:gd name="T38" fmla="*/ 1134 w 1981"/>
              <a:gd name="T39" fmla="*/ 1050 h 1536"/>
              <a:gd name="T40" fmla="*/ 1271 w 1981"/>
              <a:gd name="T41" fmla="*/ 728 h 1536"/>
              <a:gd name="T42" fmla="*/ 0 w 1981"/>
              <a:gd name="T43" fmla="*/ 728 h 1536"/>
              <a:gd name="T44" fmla="*/ 0 w 1981"/>
              <a:gd name="T45" fmla="*/ 647 h 1536"/>
              <a:gd name="T46" fmla="*/ 1271 w 1981"/>
              <a:gd name="T47" fmla="*/ 647 h 1536"/>
              <a:gd name="T48" fmla="*/ 1271 w 1981"/>
              <a:gd name="T49" fmla="*/ 728 h 1536"/>
              <a:gd name="T50" fmla="*/ 1671 w 1981"/>
              <a:gd name="T51" fmla="*/ 565 h 1536"/>
              <a:gd name="T52" fmla="*/ 0 w 1981"/>
              <a:gd name="T53" fmla="*/ 565 h 1536"/>
              <a:gd name="T54" fmla="*/ 0 w 1981"/>
              <a:gd name="T55" fmla="*/ 485 h 1536"/>
              <a:gd name="T56" fmla="*/ 1671 w 1981"/>
              <a:gd name="T57" fmla="*/ 485 h 1536"/>
              <a:gd name="T58" fmla="*/ 1671 w 1981"/>
              <a:gd name="T59" fmla="*/ 565 h 1536"/>
              <a:gd name="T60" fmla="*/ 1890 w 1981"/>
              <a:gd name="T61" fmla="*/ 404 h 1536"/>
              <a:gd name="T62" fmla="*/ 0 w 1981"/>
              <a:gd name="T63" fmla="*/ 404 h 1536"/>
              <a:gd name="T64" fmla="*/ 0 w 1981"/>
              <a:gd name="T65" fmla="*/ 323 h 1536"/>
              <a:gd name="T66" fmla="*/ 1890 w 1981"/>
              <a:gd name="T67" fmla="*/ 323 h 1536"/>
              <a:gd name="T68" fmla="*/ 1890 w 1981"/>
              <a:gd name="T69" fmla="*/ 404 h 1536"/>
              <a:gd name="T70" fmla="*/ 1981 w 1981"/>
              <a:gd name="T71" fmla="*/ 81 h 1536"/>
              <a:gd name="T72" fmla="*/ 0 w 1981"/>
              <a:gd name="T73" fmla="*/ 81 h 1536"/>
              <a:gd name="T74" fmla="*/ 0 w 1981"/>
              <a:gd name="T75" fmla="*/ 0 h 1536"/>
              <a:gd name="T76" fmla="*/ 1981 w 1981"/>
              <a:gd name="T77" fmla="*/ 0 h 1536"/>
              <a:gd name="T78" fmla="*/ 1981 w 1981"/>
              <a:gd name="T79" fmla="*/ 81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81" h="1536">
                <a:moveTo>
                  <a:pt x="985" y="1536"/>
                </a:moveTo>
                <a:lnTo>
                  <a:pt x="0" y="1536"/>
                </a:lnTo>
                <a:lnTo>
                  <a:pt x="0" y="1454"/>
                </a:lnTo>
                <a:lnTo>
                  <a:pt x="985" y="1454"/>
                </a:lnTo>
                <a:lnTo>
                  <a:pt x="985" y="1536"/>
                </a:lnTo>
                <a:close/>
                <a:moveTo>
                  <a:pt x="1008" y="1373"/>
                </a:moveTo>
                <a:lnTo>
                  <a:pt x="0" y="1373"/>
                </a:lnTo>
                <a:lnTo>
                  <a:pt x="0" y="1292"/>
                </a:lnTo>
                <a:lnTo>
                  <a:pt x="1008" y="1292"/>
                </a:lnTo>
                <a:lnTo>
                  <a:pt x="1008" y="1373"/>
                </a:lnTo>
                <a:close/>
                <a:moveTo>
                  <a:pt x="1065" y="1212"/>
                </a:moveTo>
                <a:lnTo>
                  <a:pt x="0" y="1212"/>
                </a:lnTo>
                <a:lnTo>
                  <a:pt x="0" y="1131"/>
                </a:lnTo>
                <a:lnTo>
                  <a:pt x="1065" y="1131"/>
                </a:lnTo>
                <a:lnTo>
                  <a:pt x="1065" y="1212"/>
                </a:lnTo>
                <a:close/>
                <a:moveTo>
                  <a:pt x="1134" y="1050"/>
                </a:moveTo>
                <a:lnTo>
                  <a:pt x="0" y="1050"/>
                </a:lnTo>
                <a:lnTo>
                  <a:pt x="0" y="970"/>
                </a:lnTo>
                <a:lnTo>
                  <a:pt x="1134" y="970"/>
                </a:lnTo>
                <a:lnTo>
                  <a:pt x="1134" y="1050"/>
                </a:lnTo>
                <a:close/>
                <a:moveTo>
                  <a:pt x="1271" y="728"/>
                </a:moveTo>
                <a:lnTo>
                  <a:pt x="0" y="728"/>
                </a:lnTo>
                <a:lnTo>
                  <a:pt x="0" y="647"/>
                </a:lnTo>
                <a:lnTo>
                  <a:pt x="1271" y="647"/>
                </a:lnTo>
                <a:lnTo>
                  <a:pt x="1271" y="728"/>
                </a:lnTo>
                <a:close/>
                <a:moveTo>
                  <a:pt x="1671" y="565"/>
                </a:moveTo>
                <a:lnTo>
                  <a:pt x="0" y="565"/>
                </a:lnTo>
                <a:lnTo>
                  <a:pt x="0" y="485"/>
                </a:lnTo>
                <a:lnTo>
                  <a:pt x="1671" y="485"/>
                </a:lnTo>
                <a:lnTo>
                  <a:pt x="1671" y="565"/>
                </a:lnTo>
                <a:close/>
                <a:moveTo>
                  <a:pt x="1890" y="404"/>
                </a:moveTo>
                <a:lnTo>
                  <a:pt x="0" y="404"/>
                </a:lnTo>
                <a:lnTo>
                  <a:pt x="0" y="323"/>
                </a:lnTo>
                <a:lnTo>
                  <a:pt x="1890" y="323"/>
                </a:lnTo>
                <a:lnTo>
                  <a:pt x="1890" y="404"/>
                </a:lnTo>
                <a:close/>
                <a:moveTo>
                  <a:pt x="1981" y="81"/>
                </a:moveTo>
                <a:lnTo>
                  <a:pt x="0" y="81"/>
                </a:lnTo>
                <a:lnTo>
                  <a:pt x="0" y="0"/>
                </a:lnTo>
                <a:lnTo>
                  <a:pt x="1981" y="0"/>
                </a:lnTo>
                <a:lnTo>
                  <a:pt x="1981" y="8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EF33226-393F-4225-8F2F-BC13D1D78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9325" y="1651000"/>
            <a:ext cx="0" cy="2565400"/>
          </a:xfrm>
          <a:prstGeom prst="line">
            <a:avLst/>
          </a:prstGeom>
          <a:noFill/>
          <a:ln w="11113" cap="flat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3FE56F6-9867-49B2-B212-98D75954E9AB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1651000"/>
            <a:ext cx="42863" cy="2565400"/>
          </a:xfrm>
          <a:custGeom>
            <a:avLst/>
            <a:gdLst>
              <a:gd name="T0" fmla="*/ 0 w 27"/>
              <a:gd name="T1" fmla="*/ 1616 h 1616"/>
              <a:gd name="T2" fmla="*/ 27 w 27"/>
              <a:gd name="T3" fmla="*/ 1616 h 1616"/>
              <a:gd name="T4" fmla="*/ 0 w 27"/>
              <a:gd name="T5" fmla="*/ 1453 h 1616"/>
              <a:gd name="T6" fmla="*/ 27 w 27"/>
              <a:gd name="T7" fmla="*/ 1453 h 1616"/>
              <a:gd name="T8" fmla="*/ 0 w 27"/>
              <a:gd name="T9" fmla="*/ 1292 h 1616"/>
              <a:gd name="T10" fmla="*/ 27 w 27"/>
              <a:gd name="T11" fmla="*/ 1292 h 1616"/>
              <a:gd name="T12" fmla="*/ 0 w 27"/>
              <a:gd name="T13" fmla="*/ 1131 h 1616"/>
              <a:gd name="T14" fmla="*/ 27 w 27"/>
              <a:gd name="T15" fmla="*/ 1131 h 1616"/>
              <a:gd name="T16" fmla="*/ 0 w 27"/>
              <a:gd name="T17" fmla="*/ 969 h 1616"/>
              <a:gd name="T18" fmla="*/ 27 w 27"/>
              <a:gd name="T19" fmla="*/ 969 h 1616"/>
              <a:gd name="T20" fmla="*/ 0 w 27"/>
              <a:gd name="T21" fmla="*/ 808 h 1616"/>
              <a:gd name="T22" fmla="*/ 27 w 27"/>
              <a:gd name="T23" fmla="*/ 808 h 1616"/>
              <a:gd name="T24" fmla="*/ 0 w 27"/>
              <a:gd name="T25" fmla="*/ 646 h 1616"/>
              <a:gd name="T26" fmla="*/ 27 w 27"/>
              <a:gd name="T27" fmla="*/ 646 h 1616"/>
              <a:gd name="T28" fmla="*/ 0 w 27"/>
              <a:gd name="T29" fmla="*/ 484 h 1616"/>
              <a:gd name="T30" fmla="*/ 27 w 27"/>
              <a:gd name="T31" fmla="*/ 484 h 1616"/>
              <a:gd name="T32" fmla="*/ 0 w 27"/>
              <a:gd name="T33" fmla="*/ 323 h 1616"/>
              <a:gd name="T34" fmla="*/ 27 w 27"/>
              <a:gd name="T35" fmla="*/ 323 h 1616"/>
              <a:gd name="T36" fmla="*/ 0 w 27"/>
              <a:gd name="T37" fmla="*/ 161 h 1616"/>
              <a:gd name="T38" fmla="*/ 27 w 27"/>
              <a:gd name="T39" fmla="*/ 161 h 1616"/>
              <a:gd name="T40" fmla="*/ 0 w 27"/>
              <a:gd name="T41" fmla="*/ 0 h 1616"/>
              <a:gd name="T42" fmla="*/ 27 w 27"/>
              <a:gd name="T4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1616">
                <a:moveTo>
                  <a:pt x="0" y="1616"/>
                </a:moveTo>
                <a:lnTo>
                  <a:pt x="27" y="1616"/>
                </a:lnTo>
                <a:moveTo>
                  <a:pt x="0" y="1453"/>
                </a:moveTo>
                <a:lnTo>
                  <a:pt x="27" y="1453"/>
                </a:lnTo>
                <a:moveTo>
                  <a:pt x="0" y="1292"/>
                </a:moveTo>
                <a:lnTo>
                  <a:pt x="27" y="1292"/>
                </a:lnTo>
                <a:moveTo>
                  <a:pt x="0" y="1131"/>
                </a:moveTo>
                <a:lnTo>
                  <a:pt x="27" y="1131"/>
                </a:lnTo>
                <a:moveTo>
                  <a:pt x="0" y="969"/>
                </a:moveTo>
                <a:lnTo>
                  <a:pt x="27" y="969"/>
                </a:lnTo>
                <a:moveTo>
                  <a:pt x="0" y="808"/>
                </a:moveTo>
                <a:lnTo>
                  <a:pt x="27" y="808"/>
                </a:lnTo>
                <a:moveTo>
                  <a:pt x="0" y="646"/>
                </a:moveTo>
                <a:lnTo>
                  <a:pt x="27" y="646"/>
                </a:lnTo>
                <a:moveTo>
                  <a:pt x="0" y="484"/>
                </a:moveTo>
                <a:lnTo>
                  <a:pt x="27" y="484"/>
                </a:lnTo>
                <a:moveTo>
                  <a:pt x="0" y="323"/>
                </a:moveTo>
                <a:lnTo>
                  <a:pt x="27" y="323"/>
                </a:lnTo>
                <a:moveTo>
                  <a:pt x="0" y="161"/>
                </a:moveTo>
                <a:lnTo>
                  <a:pt x="27" y="161"/>
                </a:lnTo>
                <a:moveTo>
                  <a:pt x="0" y="0"/>
                </a:moveTo>
                <a:lnTo>
                  <a:pt x="27" y="0"/>
                </a:lnTo>
              </a:path>
            </a:pathLst>
          </a:custGeom>
          <a:noFill/>
          <a:ln w="11113" cap="flat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58A6429-992C-438B-BADE-80849E5C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4008438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1,7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EFFF368-DA9E-4415-BE00-390571F0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751263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1,8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83269A3-2BB5-4C61-9919-3FD5C1EA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3495675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1,9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79424A0-778A-4B2E-8B8A-046874F1D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238500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2,0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0E81F55-C530-41BC-98ED-BE1ABED5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979738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2,2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CEC7EDF-9343-4974-A93B-62E3BE75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2725738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2,2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180E56C-DF9F-450B-9567-3C0BA96F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2466975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2,9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761A9AEE-45A6-44C3-BB0C-31B4B70B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2212975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3,3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3D8B9A6D-EA71-4760-BE69-504F5A03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1955800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3,3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481653E5-87CF-480E-8A0C-1D15B6D65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1700213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3,5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E65149E-CBA1-4372-A950-3BBD82A6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005263"/>
            <a:ext cx="3542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Brasil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442B266B-29D7-4337-802C-48CA0C67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3749675"/>
            <a:ext cx="323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Chile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A2E23CF2-D316-4186-B54B-29B1725C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492500"/>
            <a:ext cx="6048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Argentina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0456E094-359F-4D5A-9CFC-AD0B7931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3236913"/>
            <a:ext cx="447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México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75A8E30-5FB6-44B9-B48E-F4F8A485A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2979738"/>
            <a:ext cx="2762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LAC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F031BD8-6EA1-4136-98C4-9BB8C61A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2720975"/>
            <a:ext cx="5254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Ecuador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13A77D78-7780-4BA9-828C-E012ED3FC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66975"/>
            <a:ext cx="5334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Uruguay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B825DA05-2167-41B7-B0DD-119D37F9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09800"/>
            <a:ext cx="4191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Bolivia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504FF55C-73A9-4E00-A2D1-3C0C13B8B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954213"/>
            <a:ext cx="2984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Perú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133BBF67-C57A-4754-8F9B-AF06790DB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697038"/>
            <a:ext cx="5984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Colombia</a:t>
            </a:r>
            <a:endParaRPr kumimoji="0" lang="es-P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CuadroTexto 2">
            <a:extLst>
              <a:ext uri="{FF2B5EF4-FFF2-40B4-BE49-F238E27FC236}">
                <a16:creationId xmlns:a16="http://schemas.microsoft.com/office/drawing/2014/main" id="{4522A8CB-9988-E33B-634B-603B6BAD5E0B}"/>
              </a:ext>
            </a:extLst>
          </p:cNvPr>
          <p:cNvSpPr txBox="1"/>
          <p:nvPr/>
        </p:nvSpPr>
        <p:spPr>
          <a:xfrm>
            <a:off x="863268" y="884027"/>
            <a:ext cx="2845521" cy="4704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PBI, 2022-2026</a:t>
            </a:r>
          </a:p>
          <a:p>
            <a:pPr marL="0" marR="0" lvl="0" indent="0" algn="ct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(Var. % real anual)</a:t>
            </a:r>
          </a:p>
        </p:txBody>
      </p:sp>
      <p:sp>
        <p:nvSpPr>
          <p:cNvPr id="45" name="CuadroTexto 2">
            <a:extLst>
              <a:ext uri="{FF2B5EF4-FFF2-40B4-BE49-F238E27FC236}">
                <a16:creationId xmlns:a16="http://schemas.microsoft.com/office/drawing/2014/main" id="{1EE0AC8E-AD77-E313-2620-ACDEB96EE235}"/>
              </a:ext>
            </a:extLst>
          </p:cNvPr>
          <p:cNvSpPr txBox="1"/>
          <p:nvPr/>
        </p:nvSpPr>
        <p:spPr>
          <a:xfrm>
            <a:off x="5341372" y="884247"/>
            <a:ext cx="2845521" cy="4704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PBI</a:t>
            </a:r>
          </a:p>
          <a:p>
            <a:pPr marL="0" marR="0" lvl="0" indent="0" algn="ct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(Índice, 2000=100)</a:t>
            </a:r>
          </a:p>
        </p:txBody>
      </p:sp>
    </p:spTree>
    <p:extLst>
      <p:ext uri="{BB962C8B-B14F-4D97-AF65-F5344CB8AC3E}">
        <p14:creationId xmlns:p14="http://schemas.microsoft.com/office/powerpoint/2010/main" val="416491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>
            <a:spLocks noGrp="1"/>
          </p:cNvSpPr>
          <p:nvPr>
            <p:ph type="title"/>
          </p:nvPr>
        </p:nvSpPr>
        <p:spPr>
          <a:xfrm>
            <a:off x="888471" y="1642348"/>
            <a:ext cx="3799143" cy="1863416"/>
          </a:xfrm>
          <a:prstGeom prst="rect">
            <a:avLst/>
          </a:prstGeom>
        </p:spPr>
        <p:txBody>
          <a:bodyPr spcFirstLastPara="1" wrap="square" lIns="91504" tIns="91504" rIns="91504" bIns="91504" anchor="ctr" anchorCtr="0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Nunito ExtraBold"/>
                <a:sym typeface="Rubik"/>
              </a:rPr>
              <a:t>Regímenes de impuesto a la renta para empresas de menor tamaño</a:t>
            </a:r>
          </a:p>
        </p:txBody>
      </p:sp>
    </p:spTree>
    <p:extLst>
      <p:ext uri="{BB962C8B-B14F-4D97-AF65-F5344CB8AC3E}">
        <p14:creationId xmlns:p14="http://schemas.microsoft.com/office/powerpoint/2010/main" val="234136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nvestment Newsletter by Slidesgo">
  <a:themeElements>
    <a:clrScheme name="Simple Light">
      <a:dk1>
        <a:srgbClr val="434343"/>
      </a:dk1>
      <a:lt1>
        <a:srgbClr val="FFFFFF"/>
      </a:lt1>
      <a:dk2>
        <a:srgbClr val="57B6FF"/>
      </a:dk2>
      <a:lt2>
        <a:srgbClr val="253E7B"/>
      </a:lt2>
      <a:accent1>
        <a:srgbClr val="007FE0"/>
      </a:accent1>
      <a:accent2>
        <a:srgbClr val="00AD9A"/>
      </a:accent2>
      <a:accent3>
        <a:srgbClr val="FFD966"/>
      </a:accent3>
      <a:accent4>
        <a:srgbClr val="F1C232"/>
      </a:accent4>
      <a:accent5>
        <a:srgbClr val="263238"/>
      </a:accent5>
      <a:accent6>
        <a:srgbClr val="E0E0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Investment Newsletter by Slidesgo">
  <a:themeElements>
    <a:clrScheme name="Simple Light">
      <a:dk1>
        <a:srgbClr val="434343"/>
      </a:dk1>
      <a:lt1>
        <a:srgbClr val="FFFFFF"/>
      </a:lt1>
      <a:dk2>
        <a:srgbClr val="57B6FF"/>
      </a:dk2>
      <a:lt2>
        <a:srgbClr val="253E7B"/>
      </a:lt2>
      <a:accent1>
        <a:srgbClr val="007FE0"/>
      </a:accent1>
      <a:accent2>
        <a:srgbClr val="00AD9A"/>
      </a:accent2>
      <a:accent3>
        <a:srgbClr val="FFD966"/>
      </a:accent3>
      <a:accent4>
        <a:srgbClr val="F1C232"/>
      </a:accent4>
      <a:accent5>
        <a:srgbClr val="263238"/>
      </a:accent5>
      <a:accent6>
        <a:srgbClr val="E0E0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Investment Newsletter by Slidesgo">
  <a:themeElements>
    <a:clrScheme name="Simple Light">
      <a:dk1>
        <a:srgbClr val="434343"/>
      </a:dk1>
      <a:lt1>
        <a:srgbClr val="FFFFFF"/>
      </a:lt1>
      <a:dk2>
        <a:srgbClr val="57B6FF"/>
      </a:dk2>
      <a:lt2>
        <a:srgbClr val="253E7B"/>
      </a:lt2>
      <a:accent1>
        <a:srgbClr val="007FE0"/>
      </a:accent1>
      <a:accent2>
        <a:srgbClr val="00AD9A"/>
      </a:accent2>
      <a:accent3>
        <a:srgbClr val="FFD966"/>
      </a:accent3>
      <a:accent4>
        <a:srgbClr val="F1C232"/>
      </a:accent4>
      <a:accent5>
        <a:srgbClr val="263238"/>
      </a:accent5>
      <a:accent6>
        <a:srgbClr val="E0E0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Investment Newsletter by Slidesgo">
  <a:themeElements>
    <a:clrScheme name="Simple Light">
      <a:dk1>
        <a:srgbClr val="434343"/>
      </a:dk1>
      <a:lt1>
        <a:srgbClr val="FFFFFF"/>
      </a:lt1>
      <a:dk2>
        <a:srgbClr val="57B6FF"/>
      </a:dk2>
      <a:lt2>
        <a:srgbClr val="253E7B"/>
      </a:lt2>
      <a:accent1>
        <a:srgbClr val="007FE0"/>
      </a:accent1>
      <a:accent2>
        <a:srgbClr val="00AD9A"/>
      </a:accent2>
      <a:accent3>
        <a:srgbClr val="FFD966"/>
      </a:accent3>
      <a:accent4>
        <a:srgbClr val="F1C232"/>
      </a:accent4>
      <a:accent5>
        <a:srgbClr val="263238"/>
      </a:accent5>
      <a:accent6>
        <a:srgbClr val="E0E0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iseño personalizado">
  <a:themeElements>
    <a:clrScheme name="MEF">
      <a:dk1>
        <a:srgbClr val="000000"/>
      </a:dk1>
      <a:lt1>
        <a:sysClr val="window" lastClr="FFFFFF"/>
      </a:lt1>
      <a:dk2>
        <a:srgbClr val="FFC000"/>
      </a:dk2>
      <a:lt2>
        <a:srgbClr val="D9D9D9"/>
      </a:lt2>
      <a:accent1>
        <a:srgbClr val="C00000"/>
      </a:accent1>
      <a:accent2>
        <a:srgbClr val="A6A6A6"/>
      </a:accent2>
      <a:accent3>
        <a:srgbClr val="002060"/>
      </a:accent3>
      <a:accent4>
        <a:srgbClr val="0070C0"/>
      </a:accent4>
      <a:accent5>
        <a:srgbClr val="0000FF"/>
      </a:accent5>
      <a:accent6>
        <a:srgbClr val="00B050"/>
      </a:accent6>
      <a:hlink>
        <a:srgbClr val="808080"/>
      </a:hlink>
      <a:folHlink>
        <a:srgbClr val="00206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aratula_me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atula_mef" id="{4C30597F-0E2C-47F9-B4E9-C190B00B505E}" vid="{193B3F60-85B7-4A1B-BBEE-6BCA5910C793}"/>
    </a:ext>
  </a:extLst>
</a:theme>
</file>

<file path=ppt/theme/theme6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34706</TotalTime>
  <Words>3715</Words>
  <Application>Microsoft Office PowerPoint</Application>
  <PresentationFormat>Personalizado</PresentationFormat>
  <Paragraphs>740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Diseño personalizado</vt:lpstr>
      <vt:lpstr>1_Diseño personalizado</vt:lpstr>
      <vt:lpstr>5_Diseño personalizado</vt:lpstr>
      <vt:lpstr>4_Diseño personalizado</vt:lpstr>
      <vt:lpstr>caratula_mef</vt:lpstr>
      <vt:lpstr>6_Diseño personalizado</vt:lpstr>
      <vt:lpstr>2_Diseño personalizado</vt:lpstr>
      <vt:lpstr>7_Tema de Office</vt:lpstr>
      <vt:lpstr>5_Tema de Office</vt:lpstr>
      <vt:lpstr>Investment Newsletter by Slidesgo</vt:lpstr>
      <vt:lpstr>2_Investment Newsletter by Slidesgo</vt:lpstr>
      <vt:lpstr>3_Investment Newsletter by Slidesgo</vt:lpstr>
      <vt:lpstr>1_Investment Newsletter by Slidesgo</vt:lpstr>
      <vt:lpstr>Regímenes de Impuesto a la Renta para empresas de menor tamaño</vt:lpstr>
      <vt:lpstr>Presentación de PowerPoint</vt:lpstr>
      <vt:lpstr>Motivación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Regímenes de impuesto a la renta para empresas de menor tamaño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económico - Abril</dc:title>
  <dc:creator>Jurado Ampudia, Sandra</dc:creator>
  <cp:lastModifiedBy>Usuario desconocido</cp:lastModifiedBy>
  <cp:revision>8482</cp:revision>
  <cp:lastPrinted>2022-09-13T20:41:46Z</cp:lastPrinted>
  <dcterms:created xsi:type="dcterms:W3CDTF">2016-04-11T20:10:07Z</dcterms:created>
  <dcterms:modified xsi:type="dcterms:W3CDTF">2022-10-18T10:59:41Z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