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charts/chartEx1.xml" ContentType="application/vnd.ms-office.chartex+xml"/>
  <Override PartName="/ppt/charts/style8.xml" ContentType="application/vnd.ms-office.chartstyle+xml"/>
  <Override PartName="/ppt/charts/colors8.xml" ContentType="application/vnd.ms-office.chartcolorstyle+xml"/>
  <Override PartName="/ppt/charts/chartEx2.xml" ContentType="application/vnd.ms-office.chartex+xml"/>
  <Override PartName="/ppt/charts/style9.xml" ContentType="application/vnd.ms-office.chartstyle+xml"/>
  <Override PartName="/ppt/charts/colors9.xml" ContentType="application/vnd.ms-office.chartcolorstyle+xml"/>
  <Override PartName="/ppt/charts/chart8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1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1" r:id="rId7"/>
    <p:sldId id="264" r:id="rId8"/>
    <p:sldId id="265" r:id="rId9"/>
    <p:sldId id="263" r:id="rId10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saenz\Downloads\data%20v1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8%20informalidad%20360&#176;%20-%20Presidencia\data%20v14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8%20informalidad%20360&#176;%20-%20Presidencia\data%20v14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8%20informalidad%20360&#176;%20-%20Presidencia\data%20v14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8%20informalidad%20360&#176;%20-%20Presidencia\data%20v14.xlsx" TargetMode="Externa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0%20informalidad%20360&#186;%20-%20Gremio%20PE\data%20v14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saenz\Downloads\data%20v12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saenz\Downloads\data%20v12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0%20informalidad%20360&#186;%20-%20Gremio%20PE\data%20v13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0%20informalidad%20360&#186;%20-%20Gremio%20PE\data%20v13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0%20informalidad%20360&#186;%20-%20Gremio%20PE\data%20v13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8%20informalidad%20360&#176;%20-%20Presidencia\data%20v14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IEDEP-Luis\Pedidos%20especiales\1018%20informalidad%20360&#176;%20-%20Presidencia\data%20v14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9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8.xml"/><Relationship Id="rId2" Type="http://schemas.microsoft.com/office/2011/relationships/chartStyle" Target="style8.xml"/><Relationship Id="rId1" Type="http://schemas.openxmlformats.org/officeDocument/2006/relationships/oleObject" Target="file:///D:\IEDEP-Luis\Pedidos%20especiales\1010%20informalidad%20360&#186;%20-%20Gremio%20PE\data%20v14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9.xml"/><Relationship Id="rId2" Type="http://schemas.microsoft.com/office/2011/relationships/chartStyle" Target="style9.xml"/><Relationship Id="rId1" Type="http://schemas.openxmlformats.org/officeDocument/2006/relationships/oleObject" Target="file:///D:\IEDEP-Luis\Pedidos%20especiales\1010%20informalidad%20360&#186;%20-%20Gremio%20PE\data%20v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s-PE" b="1"/>
              <a:t>Formalidad</a:t>
            </a:r>
            <a:r>
              <a:rPr lang="es-PE" b="1" baseline="0"/>
              <a:t> del empleo 2021</a:t>
            </a:r>
          </a:p>
          <a:p>
            <a:pPr>
              <a:defRPr/>
            </a:pPr>
            <a:r>
              <a:rPr lang="es-PE" baseline="0"/>
              <a:t>(Número de trabajadores y %)</a:t>
            </a:r>
            <a:endParaRPr lang="es-PE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>
        <c:manualLayout>
          <c:layoutTarget val="inner"/>
          <c:xMode val="edge"/>
          <c:yMode val="edge"/>
          <c:x val="5.9834579675668312E-2"/>
          <c:y val="0.14257500746538418"/>
          <c:w val="0.89183749058629191"/>
          <c:h val="0.76960064123721073"/>
        </c:manualLayout>
      </c:layout>
      <c:ofPieChart>
        <c:ofPieType val="pie"/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B2-4F42-BC22-76AD5B9CBA4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DB2-4F42-BC22-76AD5B9CBA4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DB2-4F42-BC22-76AD5B9CBA4A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DB2-4F42-BC22-76AD5B9CBA4A}"/>
              </c:ext>
            </c:extLst>
          </c:dPt>
          <c:dLbls>
            <c:dLbl>
              <c:idx val="0"/>
              <c:layout>
                <c:manualLayout>
                  <c:x val="4.1226424052123851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DB2-4F42-BC22-76AD5B9CBA4A}"/>
                </c:ext>
              </c:extLst>
            </c:dLbl>
            <c:dLbl>
              <c:idx val="1"/>
              <c:layout>
                <c:manualLayout>
                  <c:x val="-9.3665580148981215E-2"/>
                  <c:y val="0.25458468888993668"/>
                </c:manualLayout>
              </c:layout>
              <c:tx>
                <c:rich>
                  <a:bodyPr/>
                  <a:lstStyle/>
                  <a:p>
                    <a:fld id="{93C11635-FC60-4646-B892-3C5552C0A7FB}" type="CATEGORYNAME">
                      <a:rPr lang="en-US"/>
                      <a:pPr/>
                      <a:t>[NOMBRE DE CATEGORÍA]</a:t>
                    </a:fld>
                    <a:endParaRPr lang="en-US" baseline="0"/>
                  </a:p>
                  <a:p>
                    <a:fld id="{412CDE08-ABA7-42A1-A60C-22AD4560C9BE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FBF12A05-711D-4F59-B314-AAAF5CFF359A}" type="CELLREF">
                      <a:rPr lang="en-US"/>
                      <a:pPr/>
                      <a:t>[CELLREF]</a:t>
                    </a:fld>
                    <a:endParaRPr lang="es-PE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{FBF12A05-711D-4F59-B314-AAAF5CFF359A}</c15:txfldGUID>
                      <c15:f>'[data v12.xlsx]Hoja5'!$D$23</c15:f>
                      <c15:dlblFieldTableCache>
                        <c:ptCount val="1"/>
                        <c:pt idx="0">
                          <c:v>81%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3-8DB2-4F42-BC22-76AD5B9CBA4A}"/>
                </c:ext>
              </c:extLst>
            </c:dLbl>
            <c:dLbl>
              <c:idx val="2"/>
              <c:layout>
                <c:manualLayout>
                  <c:x val="7.0092169172035826E-2"/>
                  <c:y val="-0.2026881669731404"/>
                </c:manualLayout>
              </c:layout>
              <c:tx>
                <c:rich>
                  <a:bodyPr/>
                  <a:lstStyle/>
                  <a:p>
                    <a:fld id="{3F627F87-1F03-436C-957C-21F1AA7DB82A}" type="CATEGORYNAME">
                      <a:rPr lang="en-US"/>
                      <a:pPr/>
                      <a:t>[NOMBRE DE CATEGORÍA]</a:t>
                    </a:fld>
                    <a:endParaRPr lang="en-US" baseline="0"/>
                  </a:p>
                  <a:p>
                    <a:fld id="{AD46BE18-595D-415D-8C6F-1301D5FECA3F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991A7B90-203F-4BF6-91BE-224A79F9F491}" type="CELLREF">
                      <a:rPr lang="en-US"/>
                      <a:pPr/>
                      <a:t>[CELLREF]</a:t>
                    </a:fld>
                    <a:endParaRPr lang="es-PE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{991A7B90-203F-4BF6-91BE-224A79F9F491}</c15:txfldGUID>
                      <c15:f>'[data v12.xlsx]Hoja5'!$D$24</c15:f>
                      <c15:dlblFieldTableCache>
                        <c:ptCount val="1"/>
                        <c:pt idx="0">
                          <c:v>19%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5-8DB2-4F42-BC22-76AD5B9CBA4A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8CAF1B2-B24F-422D-8EC7-39DCF348A26F}" type="CELLREF">
                      <a:rPr lang="en-US"/>
                      <a:pPr/>
                      <a:t>[CELLREF]</a:t>
                    </a:fld>
                    <a:endParaRPr lang="en-US" baseline="0"/>
                  </a:p>
                  <a:p>
                    <a:fld id="{25A04C57-5C32-4CEE-A70D-B4B4B3DFD0DA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742255FF-6433-46E4-A563-4F200829FFB6}" type="PERCENTAGE">
                      <a:rPr lang="en-US"/>
                      <a:pPr/>
                      <a:t>[PORCENTAJE]</a:t>
                    </a:fld>
                    <a:endParaRPr lang="es-PE"/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>
                    <c15:dlblFTEntry>
                      <c15:txfldGUID>{48CAF1B2-B24F-422D-8EC7-39DCF348A26F}</c15:txfldGUID>
                      <c15:f>'[data v12.xlsx]Hoja5'!$A$23</c15:f>
                      <c15:dlblFieldTableCache>
                        <c:ptCount val="1"/>
                        <c:pt idx="0">
                          <c:v>Empleo informal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7-8DB2-4F42-BC22-76AD5B9CBA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'[data v12.xlsx]Hoja5'!$B$22:$B$24</c:f>
              <c:strCache>
                <c:ptCount val="3"/>
                <c:pt idx="0">
                  <c:v>Empleo formal</c:v>
                </c:pt>
                <c:pt idx="1">
                  <c:v>Informal en sector informal</c:v>
                </c:pt>
                <c:pt idx="2">
                  <c:v>Informal en sector formal</c:v>
                </c:pt>
              </c:strCache>
            </c:strRef>
          </c:cat>
          <c:val>
            <c:numRef>
              <c:f>'[data v12.xlsx]Hoja5'!$C$22:$C$24</c:f>
              <c:numCache>
                <c:formatCode>#,##0.0,,</c:formatCode>
                <c:ptCount val="3"/>
                <c:pt idx="0">
                  <c:v>3963832.9</c:v>
                </c:pt>
                <c:pt idx="1">
                  <c:v>10685695.699999999</c:v>
                </c:pt>
                <c:pt idx="2">
                  <c:v>2470612.6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DB2-4F42-BC22-76AD5B9CBA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2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Hoja13!$A$8:$B$8</c:f>
              <c:strCache>
                <c:ptCount val="2"/>
                <c:pt idx="0">
                  <c:v>Población ocupada en</c:v>
                </c:pt>
                <c:pt idx="1">
                  <c:v>Construcción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DF-430F-A1F0-6F401D858E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DF-430F-A1F0-6F401D858E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Hoja13!$E$3:$F$3</c:f>
              <c:strCache>
                <c:ptCount val="2"/>
                <c:pt idx="0">
                  <c:v>Empleo formal</c:v>
                </c:pt>
                <c:pt idx="1">
                  <c:v>Empleo informal</c:v>
                </c:pt>
              </c:strCache>
            </c:strRef>
          </c:cat>
          <c:val>
            <c:numRef>
              <c:f>Hoja13!$E$8:$F$8</c:f>
              <c:numCache>
                <c:formatCode>0.00</c:formatCode>
                <c:ptCount val="2"/>
                <c:pt idx="0">
                  <c:v>0.13607029593424869</c:v>
                </c:pt>
                <c:pt idx="1">
                  <c:v>0.86392970406575131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DF-430F-A1F0-6F401D858E2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Hoja13!$A$9:$B$9</c:f>
              <c:strCache>
                <c:ptCount val="2"/>
                <c:pt idx="0">
                  <c:v>Población ocupada en</c:v>
                </c:pt>
                <c:pt idx="1">
                  <c:v>Comercio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4F-44A4-9E79-95FF750935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4F-44A4-9E79-95FF750935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Hoja13!$E$3:$F$3</c:f>
              <c:strCache>
                <c:ptCount val="2"/>
                <c:pt idx="0">
                  <c:v>Empleo formal</c:v>
                </c:pt>
                <c:pt idx="1">
                  <c:v>Empleo informal</c:v>
                </c:pt>
              </c:strCache>
            </c:strRef>
          </c:cat>
          <c:val>
            <c:numRef>
              <c:f>Hoja13!$E$9:$F$9</c:f>
              <c:numCache>
                <c:formatCode>0.00</c:formatCode>
                <c:ptCount val="2"/>
                <c:pt idx="0">
                  <c:v>0.21456338226504013</c:v>
                </c:pt>
                <c:pt idx="1">
                  <c:v>0.78543661773495987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4F-44A4-9E79-95FF7509359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Hoja13!$A$11:$B$11</c:f>
              <c:strCache>
                <c:ptCount val="2"/>
                <c:pt idx="0">
                  <c:v>Población ocupada en</c:v>
                </c:pt>
                <c:pt idx="1">
                  <c:v>Transporte y almacenamiento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9FF-4E47-9125-E0D7A1255CE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9FF-4E47-9125-E0D7A1255CE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Hoja13!$E$3:$F$3</c:f>
              <c:strCache>
                <c:ptCount val="2"/>
                <c:pt idx="0">
                  <c:v>Empleo formal</c:v>
                </c:pt>
                <c:pt idx="1">
                  <c:v>Empleo informal</c:v>
                </c:pt>
              </c:strCache>
            </c:strRef>
          </c:cat>
          <c:val>
            <c:numRef>
              <c:f>Hoja13!$E$11:$F$11</c:f>
              <c:numCache>
                <c:formatCode>0.00</c:formatCode>
                <c:ptCount val="2"/>
                <c:pt idx="0">
                  <c:v>0.13346983279677294</c:v>
                </c:pt>
                <c:pt idx="1">
                  <c:v>0.86653016720322706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FF-4E47-9125-E0D7A1255CE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Hoja13!$A$17:$B$17</c:f>
              <c:strCache>
                <c:ptCount val="2"/>
                <c:pt idx="0">
                  <c:v>Población ocupada en</c:v>
                </c:pt>
                <c:pt idx="1">
                  <c:v>Otros servicios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916-428F-B9FD-F25D33B3B0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916-428F-B9FD-F25D33B3B0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Hoja13!$E$3:$F$3</c:f>
              <c:strCache>
                <c:ptCount val="2"/>
                <c:pt idx="0">
                  <c:v>Empleo formal</c:v>
                </c:pt>
                <c:pt idx="1">
                  <c:v>Empleo informal</c:v>
                </c:pt>
              </c:strCache>
            </c:strRef>
          </c:cat>
          <c:val>
            <c:numRef>
              <c:f>Hoja13!$E$17:$F$17</c:f>
              <c:numCache>
                <c:formatCode>0.00</c:formatCode>
                <c:ptCount val="2"/>
                <c:pt idx="0">
                  <c:v>0.48827159379273732</c:v>
                </c:pt>
                <c:pt idx="1">
                  <c:v>0.51172840620726268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16-428F-B9FD-F25D33B3B01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s-PE" b="1"/>
              <a:t>Evolución del empleo informal</a:t>
            </a:r>
          </a:p>
          <a:p>
            <a:pPr>
              <a:defRPr/>
            </a:pPr>
            <a:r>
              <a:rPr lang="es-PE"/>
              <a:t>(millones de personas)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evol!$C$3</c:f>
              <c:strCache>
                <c:ptCount val="1"/>
                <c:pt idx="0">
                  <c:v>Empleo informal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evol!$B$4:$B$15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evol!$C$4:$C$15</c:f>
              <c:numCache>
                <c:formatCode>#,##0.0,,</c:formatCode>
                <c:ptCount val="12"/>
                <c:pt idx="0">
                  <c:v>11637579</c:v>
                </c:pt>
                <c:pt idx="1">
                  <c:v>11490343</c:v>
                </c:pt>
                <c:pt idx="2">
                  <c:v>11550561</c:v>
                </c:pt>
                <c:pt idx="3">
                  <c:v>11565122</c:v>
                </c:pt>
                <c:pt idx="4">
                  <c:v>11505934</c:v>
                </c:pt>
                <c:pt idx="5">
                  <c:v>11644997</c:v>
                </c:pt>
                <c:pt idx="6">
                  <c:v>11657322</c:v>
                </c:pt>
                <c:pt idx="7">
                  <c:v>11978142</c:v>
                </c:pt>
                <c:pt idx="8">
                  <c:v>12152611</c:v>
                </c:pt>
                <c:pt idx="9">
                  <c:v>12462774.9</c:v>
                </c:pt>
                <c:pt idx="10">
                  <c:v>11228272</c:v>
                </c:pt>
                <c:pt idx="11">
                  <c:v>13156308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28-42A7-A365-C3D96D0A2ED3}"/>
            </c:ext>
          </c:extLst>
        </c:ser>
        <c:ser>
          <c:idx val="1"/>
          <c:order val="1"/>
          <c:tx>
            <c:strRef>
              <c:f>evol!$D$3</c:f>
              <c:strCache>
                <c:ptCount val="1"/>
                <c:pt idx="0">
                  <c:v>Empleo formal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evol!$B$4:$B$15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evol!$D$4:$D$15</c:f>
              <c:numCache>
                <c:formatCode>#,##0.0,,</c:formatCode>
                <c:ptCount val="12"/>
                <c:pt idx="0">
                  <c:v>3454935</c:v>
                </c:pt>
                <c:pt idx="1">
                  <c:v>3817076.2</c:v>
                </c:pt>
                <c:pt idx="2">
                  <c:v>3992169.9</c:v>
                </c:pt>
                <c:pt idx="3">
                  <c:v>4117736.3</c:v>
                </c:pt>
                <c:pt idx="4">
                  <c:v>4290894</c:v>
                </c:pt>
                <c:pt idx="5">
                  <c:v>4274249.2</c:v>
                </c:pt>
                <c:pt idx="6">
                  <c:v>4539787.6900000004</c:v>
                </c:pt>
                <c:pt idx="7">
                  <c:v>4532842.3</c:v>
                </c:pt>
                <c:pt idx="8">
                  <c:v>4623872.2</c:v>
                </c:pt>
                <c:pt idx="9">
                  <c:v>4670325.0999999996</c:v>
                </c:pt>
                <c:pt idx="10">
                  <c:v>3673509.9</c:v>
                </c:pt>
                <c:pt idx="11">
                  <c:v>3963832.9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28-42A7-A365-C3D96D0A2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9332575"/>
        <c:axId val="939327583"/>
      </c:areaChart>
      <c:catAx>
        <c:axId val="93933257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939327583"/>
        <c:crosses val="autoZero"/>
        <c:auto val="1"/>
        <c:lblAlgn val="ctr"/>
        <c:lblOffset val="100"/>
        <c:noMultiLvlLbl val="0"/>
      </c:catAx>
      <c:valAx>
        <c:axId val="939327583"/>
        <c:scaling>
          <c:orientation val="minMax"/>
          <c:max val="18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939332575"/>
        <c:crosses val="autoZero"/>
        <c:crossBetween val="midCat"/>
        <c:majorUnit val="25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s-PE" b="1" dirty="0"/>
              <a:t>Evolución de las categorías de empleo informal</a:t>
            </a:r>
          </a:p>
          <a:p>
            <a:pPr>
              <a:defRPr/>
            </a:pPr>
            <a:r>
              <a:rPr lang="es-PE" dirty="0" smtClean="0"/>
              <a:t>(millones de personas</a:t>
            </a:r>
            <a:r>
              <a:rPr lang="es-PE" dirty="0"/>
              <a:t>)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>
        <c:manualLayout>
          <c:layoutTarget val="inner"/>
          <c:xMode val="edge"/>
          <c:yMode val="edge"/>
          <c:x val="9.4020961076145965E-2"/>
          <c:y val="0.19270955165692008"/>
          <c:w val="0.87649830501607195"/>
          <c:h val="0.45491647790601519"/>
        </c:manualLayout>
      </c:layout>
      <c:areaChart>
        <c:grouping val="stacked"/>
        <c:varyColors val="0"/>
        <c:ser>
          <c:idx val="0"/>
          <c:order val="0"/>
          <c:tx>
            <c:strRef>
              <c:f>'[data v12.xlsx]evol inf'!$C$4</c:f>
              <c:strCache>
                <c:ptCount val="1"/>
                <c:pt idx="0">
                  <c:v>Empleador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'[data v12.xlsx]evol inf'!$B$5:$B$16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'[data v12.xlsx]evol inf'!$C$5:$C$16</c:f>
              <c:numCache>
                <c:formatCode>#,##0.0,,</c:formatCode>
                <c:ptCount val="12"/>
                <c:pt idx="0">
                  <c:v>575922.93000000005</c:v>
                </c:pt>
                <c:pt idx="1">
                  <c:v>513685.28</c:v>
                </c:pt>
                <c:pt idx="2">
                  <c:v>496750.65</c:v>
                </c:pt>
                <c:pt idx="3">
                  <c:v>442900.34</c:v>
                </c:pt>
                <c:pt idx="4">
                  <c:v>379074.68</c:v>
                </c:pt>
                <c:pt idx="5">
                  <c:v>337121.76</c:v>
                </c:pt>
                <c:pt idx="6">
                  <c:v>365385.25</c:v>
                </c:pt>
                <c:pt idx="7">
                  <c:v>335849.2</c:v>
                </c:pt>
                <c:pt idx="8">
                  <c:v>340887.84</c:v>
                </c:pt>
                <c:pt idx="9">
                  <c:v>353922.1</c:v>
                </c:pt>
                <c:pt idx="10">
                  <c:v>230121.74</c:v>
                </c:pt>
                <c:pt idx="11">
                  <c:v>321788.76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DA-4D82-9209-22AF943182D0}"/>
            </c:ext>
          </c:extLst>
        </c:ser>
        <c:ser>
          <c:idx val="1"/>
          <c:order val="1"/>
          <c:tx>
            <c:strRef>
              <c:f>'[data v12.xlsx]evol inf'!$D$4</c:f>
              <c:strCache>
                <c:ptCount val="1"/>
                <c:pt idx="0">
                  <c:v>Independiente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'[data v12.xlsx]evol inf'!$B$5:$B$16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'[data v12.xlsx]evol inf'!$D$5:$D$16</c:f>
              <c:numCache>
                <c:formatCode>#,##0.0,,</c:formatCode>
                <c:ptCount val="12"/>
                <c:pt idx="0">
                  <c:v>4787634.5</c:v>
                </c:pt>
                <c:pt idx="1">
                  <c:v>4784112.8</c:v>
                </c:pt>
                <c:pt idx="2">
                  <c:v>4892419.8</c:v>
                </c:pt>
                <c:pt idx="3">
                  <c:v>4869888.5</c:v>
                </c:pt>
                <c:pt idx="4">
                  <c:v>4956865.4000000004</c:v>
                </c:pt>
                <c:pt idx="5">
                  <c:v>4998974.9000000004</c:v>
                </c:pt>
                <c:pt idx="6">
                  <c:v>5048182.4000000004</c:v>
                </c:pt>
                <c:pt idx="7">
                  <c:v>5326178.0999999996</c:v>
                </c:pt>
                <c:pt idx="8">
                  <c:v>5610109.2000000002</c:v>
                </c:pt>
                <c:pt idx="9">
                  <c:v>5658010.0999999996</c:v>
                </c:pt>
                <c:pt idx="10">
                  <c:v>5174507.5</c:v>
                </c:pt>
                <c:pt idx="11">
                  <c:v>5948776.2000000002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DA-4D82-9209-22AF943182D0}"/>
            </c:ext>
          </c:extLst>
        </c:ser>
        <c:ser>
          <c:idx val="3"/>
          <c:order val="2"/>
          <c:tx>
            <c:strRef>
              <c:f>'[data v12.xlsx]evol inf'!$E$4</c:f>
              <c:strCache>
                <c:ptCount val="1"/>
                <c:pt idx="0">
                  <c:v>Dependiente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'[data v12.xlsx]evol inf'!$B$5:$B$16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'[data v12.xlsx]evol inf'!$E$5:$E$16</c:f>
              <c:numCache>
                <c:formatCode>#,##0.0,,</c:formatCode>
                <c:ptCount val="12"/>
                <c:pt idx="0">
                  <c:v>3866802.9</c:v>
                </c:pt>
                <c:pt idx="1">
                  <c:v>3805145.4</c:v>
                </c:pt>
                <c:pt idx="2">
                  <c:v>3940790.44</c:v>
                </c:pt>
                <c:pt idx="3">
                  <c:v>4061361.2</c:v>
                </c:pt>
                <c:pt idx="4">
                  <c:v>4044962.4000000004</c:v>
                </c:pt>
                <c:pt idx="5">
                  <c:v>4157490.8</c:v>
                </c:pt>
                <c:pt idx="6">
                  <c:v>4156941.37</c:v>
                </c:pt>
                <c:pt idx="7">
                  <c:v>4249539.8499999996</c:v>
                </c:pt>
                <c:pt idx="8">
                  <c:v>4181161.8</c:v>
                </c:pt>
                <c:pt idx="9">
                  <c:v>4311623.5999999996</c:v>
                </c:pt>
                <c:pt idx="10">
                  <c:v>3572394.3</c:v>
                </c:pt>
                <c:pt idx="11">
                  <c:v>4649581.5999999996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DA-4D82-9209-22AF943182D0}"/>
            </c:ext>
          </c:extLst>
        </c:ser>
        <c:ser>
          <c:idx val="4"/>
          <c:order val="3"/>
          <c:tx>
            <c:strRef>
              <c:f>'[data v12.xlsx]evol inf'!$F$4</c:f>
              <c:strCache>
                <c:ptCount val="1"/>
                <c:pt idx="0">
                  <c:v>TFNR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'[data v12.xlsx]evol inf'!$B$5:$B$16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'[data v12.xlsx]evol inf'!$F$5:$F$16</c:f>
              <c:numCache>
                <c:formatCode>#,##0.0,,</c:formatCode>
                <c:ptCount val="12"/>
                <c:pt idx="0">
                  <c:v>2825012.82</c:v>
                </c:pt>
                <c:pt idx="1">
                  <c:v>2827613.1</c:v>
                </c:pt>
                <c:pt idx="2">
                  <c:v>2714131.25</c:v>
                </c:pt>
                <c:pt idx="3">
                  <c:v>2698931.2</c:v>
                </c:pt>
                <c:pt idx="4">
                  <c:v>2691903.1</c:v>
                </c:pt>
                <c:pt idx="5">
                  <c:v>1761517.3</c:v>
                </c:pt>
                <c:pt idx="6">
                  <c:v>1706245.4</c:v>
                </c:pt>
                <c:pt idx="7">
                  <c:v>1669882.54</c:v>
                </c:pt>
                <c:pt idx="8">
                  <c:v>1645128.8</c:v>
                </c:pt>
                <c:pt idx="9">
                  <c:v>1735074.9</c:v>
                </c:pt>
                <c:pt idx="10">
                  <c:v>1998830.8</c:v>
                </c:pt>
                <c:pt idx="11">
                  <c:v>1876405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3DA-4D82-9209-22AF943182D0}"/>
            </c:ext>
          </c:extLst>
        </c:ser>
        <c:ser>
          <c:idx val="5"/>
          <c:order val="4"/>
          <c:tx>
            <c:strRef>
              <c:f>'[data v12.xlsx]evol inf'!$G$4</c:f>
              <c:strCache>
                <c:ptCount val="1"/>
                <c:pt idx="0">
                  <c:v>Trab. Doméstico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'[data v12.xlsx]evol inf'!$B$5:$B$16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'[data v12.xlsx]evol inf'!$G$5:$G$16</c:f>
              <c:numCache>
                <c:formatCode>#,##0.0,,</c:formatCode>
                <c:ptCount val="12"/>
                <c:pt idx="0">
                  <c:v>464916.36</c:v>
                </c:pt>
                <c:pt idx="1">
                  <c:v>397487.35999999999</c:v>
                </c:pt>
                <c:pt idx="2">
                  <c:v>379225.7</c:v>
                </c:pt>
                <c:pt idx="3">
                  <c:v>371060.28</c:v>
                </c:pt>
                <c:pt idx="4">
                  <c:v>324382.15000000002</c:v>
                </c:pt>
                <c:pt idx="5">
                  <c:v>361795.19099999999</c:v>
                </c:pt>
                <c:pt idx="6">
                  <c:v>351203.87</c:v>
                </c:pt>
                <c:pt idx="7">
                  <c:v>365330.49</c:v>
                </c:pt>
                <c:pt idx="8">
                  <c:v>349460.12</c:v>
                </c:pt>
                <c:pt idx="9">
                  <c:v>372348.25</c:v>
                </c:pt>
                <c:pt idx="10">
                  <c:v>212742.83</c:v>
                </c:pt>
                <c:pt idx="11">
                  <c:v>317250.78999999998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DA-4D82-9209-22AF943182D0}"/>
            </c:ext>
          </c:extLst>
        </c:ser>
        <c:ser>
          <c:idx val="6"/>
          <c:order val="5"/>
          <c:tx>
            <c:strRef>
              <c:f>'[data v12.xlsx]evol inf'!$H$4</c:f>
              <c:strCache>
                <c:ptCount val="1"/>
                <c:pt idx="0">
                  <c:v>Otro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cat>
            <c:numRef>
              <c:f>'[data v12.xlsx]evol inf'!$B$5:$B$16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'[data v12.xlsx]evol inf'!$H$5:$H$16</c:f>
              <c:numCache>
                <c:formatCode>#,##0.0,,</c:formatCode>
                <c:ptCount val="12"/>
                <c:pt idx="0">
                  <c:v>100206.17</c:v>
                </c:pt>
                <c:pt idx="1">
                  <c:v>97143.211899999995</c:v>
                </c:pt>
                <c:pt idx="2">
                  <c:v>90697.649799999999</c:v>
                </c:pt>
                <c:pt idx="3">
                  <c:v>76235.903000000006</c:v>
                </c:pt>
                <c:pt idx="4">
                  <c:v>72692.521500000003</c:v>
                </c:pt>
                <c:pt idx="5">
                  <c:v>28097.41</c:v>
                </c:pt>
                <c:pt idx="6">
                  <c:v>29364.077000000001</c:v>
                </c:pt>
                <c:pt idx="7">
                  <c:v>31361.595000000001</c:v>
                </c:pt>
                <c:pt idx="8">
                  <c:v>25863.617999999999</c:v>
                </c:pt>
                <c:pt idx="9">
                  <c:v>31795.882000000001</c:v>
                </c:pt>
                <c:pt idx="10">
                  <c:v>39674.593999999997</c:v>
                </c:pt>
                <c:pt idx="11">
                  <c:v>42505.944000000003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3DA-4D82-9209-22AF943182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0054415"/>
        <c:axId val="760055663"/>
      </c:areaChart>
      <c:catAx>
        <c:axId val="7600544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760055663"/>
        <c:crosses val="autoZero"/>
        <c:auto val="1"/>
        <c:lblAlgn val="ctr"/>
        <c:lblOffset val="100"/>
        <c:noMultiLvlLbl val="0"/>
      </c:catAx>
      <c:valAx>
        <c:axId val="760055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76005441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501516130800969E-2"/>
          <c:y val="0.77996217596088158"/>
          <c:w val="0.86570692140947025"/>
          <c:h val="0.165702657030884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s-PE" b="1"/>
              <a:t>Categorías de empleo informal 2021</a:t>
            </a:r>
          </a:p>
          <a:p>
            <a:pPr>
              <a:defRPr/>
            </a:pPr>
            <a:r>
              <a:rPr lang="es-PE"/>
              <a:t>(Part.%)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>
        <c:manualLayout>
          <c:layoutTarget val="inner"/>
          <c:xMode val="edge"/>
          <c:yMode val="edge"/>
          <c:x val="0.32375452177077985"/>
          <c:y val="0.32651902887139106"/>
          <c:w val="0.32606215180830256"/>
          <c:h val="0.5711749052201808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03-431F-B55D-8DD0F8935B4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03-431F-B55D-8DD0F8935B4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03-431F-B55D-8DD0F8935B4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603-431F-B55D-8DD0F8935B4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603-431F-B55D-8DD0F8935B4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603-431F-B55D-8DD0F8935B4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603-431F-B55D-8DD0F8935B4E}"/>
              </c:ext>
            </c:extLst>
          </c:dPt>
          <c:dLbls>
            <c:dLbl>
              <c:idx val="0"/>
              <c:layout>
                <c:manualLayout>
                  <c:x val="0.26249765106194889"/>
                  <c:y val="6.455890930300378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603-431F-B55D-8DD0F8935B4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entury Gothic" panose="020B0502020202020204" pitchFamily="34" charset="0"/>
                      <a:ea typeface="+mn-ea"/>
                      <a:cs typeface="+mn-cs"/>
                    </a:defRPr>
                  </a:pPr>
                  <a:endParaRPr lang="es-PE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603-431F-B55D-8DD0F8935B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'[data v12.xlsx]inf cat'!$C$4:$I$4</c:f>
              <c:strCache>
                <c:ptCount val="7"/>
                <c:pt idx="0">
                  <c:v>Empleador</c:v>
                </c:pt>
                <c:pt idx="1">
                  <c:v>Independiente</c:v>
                </c:pt>
                <c:pt idx="2">
                  <c:v>Empleado</c:v>
                </c:pt>
                <c:pt idx="3">
                  <c:v>Obrero</c:v>
                </c:pt>
                <c:pt idx="4">
                  <c:v>TFNR</c:v>
                </c:pt>
                <c:pt idx="5">
                  <c:v>Trab. Doméstico</c:v>
                </c:pt>
                <c:pt idx="6">
                  <c:v>Otro</c:v>
                </c:pt>
              </c:strCache>
            </c:strRef>
          </c:cat>
          <c:val>
            <c:numRef>
              <c:f>'[data v12.xlsx]inf cat'!$C$16:$I$16</c:f>
              <c:numCache>
                <c:formatCode>#,##0.0,,</c:formatCode>
                <c:ptCount val="7"/>
                <c:pt idx="0">
                  <c:v>321788.76</c:v>
                </c:pt>
                <c:pt idx="1">
                  <c:v>5948776.2000000002</c:v>
                </c:pt>
                <c:pt idx="2">
                  <c:v>1471518.7</c:v>
                </c:pt>
                <c:pt idx="3">
                  <c:v>3178062.9</c:v>
                </c:pt>
                <c:pt idx="4">
                  <c:v>1876405</c:v>
                </c:pt>
                <c:pt idx="5">
                  <c:v>317250.78999999998</c:v>
                </c:pt>
                <c:pt idx="6">
                  <c:v>42505.944000000003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603-431F-B55D-8DD0F8935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s-PE" b="1" dirty="0"/>
              <a:t>Evolución de la informalidad según número de trabajadores en el negocio o empresa</a:t>
            </a:r>
          </a:p>
          <a:p>
            <a:pPr>
              <a:defRPr/>
            </a:pPr>
            <a:r>
              <a:rPr lang="es-PE" dirty="0" smtClean="0"/>
              <a:t>(Millones de personas)</a:t>
            </a:r>
            <a:endParaRPr lang="es-PE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>
        <c:manualLayout>
          <c:layoutTarget val="inner"/>
          <c:xMode val="edge"/>
          <c:yMode val="edge"/>
          <c:x val="9.744881889763779E-2"/>
          <c:y val="0.29696777486147563"/>
          <c:w val="0.84121784776902886"/>
          <c:h val="0.42213363954505689"/>
        </c:manualLayout>
      </c:layout>
      <c:areaChart>
        <c:grouping val="stacked"/>
        <c:varyColors val="0"/>
        <c:ser>
          <c:idx val="0"/>
          <c:order val="0"/>
          <c:tx>
            <c:strRef>
              <c:f>'inf tam'!$F$3</c:f>
              <c:strCache>
                <c:ptCount val="1"/>
                <c:pt idx="0">
                  <c:v>Hasta 20 trab.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'inf tam'!$A$4:$A$15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'inf tam'!$F$4:$F$15</c:f>
              <c:numCache>
                <c:formatCode>#,##0.0,,</c:formatCode>
                <c:ptCount val="12"/>
                <c:pt idx="0">
                  <c:v>11577787</c:v>
                </c:pt>
                <c:pt idx="1">
                  <c:v>11411135</c:v>
                </c:pt>
                <c:pt idx="2">
                  <c:v>11405508</c:v>
                </c:pt>
                <c:pt idx="3">
                  <c:v>11414589</c:v>
                </c:pt>
                <c:pt idx="4">
                  <c:v>11404641</c:v>
                </c:pt>
                <c:pt idx="5">
                  <c:v>10555618</c:v>
                </c:pt>
                <c:pt idx="6">
                  <c:v>10615854</c:v>
                </c:pt>
                <c:pt idx="7">
                  <c:v>10951798</c:v>
                </c:pt>
                <c:pt idx="8">
                  <c:v>11251601</c:v>
                </c:pt>
                <c:pt idx="9">
                  <c:v>11497212</c:v>
                </c:pt>
                <c:pt idx="10">
                  <c:v>10516487</c:v>
                </c:pt>
                <c:pt idx="11">
                  <c:v>12286083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E4-4287-8907-8DC1A5382620}"/>
            </c:ext>
          </c:extLst>
        </c:ser>
        <c:ser>
          <c:idx val="1"/>
          <c:order val="1"/>
          <c:tx>
            <c:strRef>
              <c:f>'inf tam'!$D$3</c:f>
              <c:strCache>
                <c:ptCount val="1"/>
                <c:pt idx="0">
                  <c:v>De 101 a 500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'inf tam'!$A$4:$A$15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'inf tam'!$D$4:$D$15</c:f>
              <c:numCache>
                <c:formatCode>#,##0.0,,</c:formatCode>
                <c:ptCount val="12"/>
                <c:pt idx="0">
                  <c:v>154968.51699999999</c:v>
                </c:pt>
                <c:pt idx="1">
                  <c:v>153664.73199999999</c:v>
                </c:pt>
                <c:pt idx="2">
                  <c:v>176532.78</c:v>
                </c:pt>
                <c:pt idx="3">
                  <c:v>164305.95000000001</c:v>
                </c:pt>
                <c:pt idx="4">
                  <c:v>159204.25</c:v>
                </c:pt>
                <c:pt idx="5">
                  <c:v>138987.85999999999</c:v>
                </c:pt>
                <c:pt idx="6">
                  <c:v>155049.74</c:v>
                </c:pt>
                <c:pt idx="7">
                  <c:v>163446.43</c:v>
                </c:pt>
                <c:pt idx="8">
                  <c:v>120041.348</c:v>
                </c:pt>
                <c:pt idx="9">
                  <c:v>139825.9</c:v>
                </c:pt>
                <c:pt idx="10">
                  <c:v>91433.687000000005</c:v>
                </c:pt>
                <c:pt idx="11">
                  <c:v>108462.78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E4-4287-8907-8DC1A5382620}"/>
            </c:ext>
          </c:extLst>
        </c:ser>
        <c:ser>
          <c:idx val="2"/>
          <c:order val="2"/>
          <c:tx>
            <c:strRef>
              <c:f>'inf tam'!$E$3</c:f>
              <c:strCache>
                <c:ptCount val="1"/>
                <c:pt idx="0">
                  <c:v>Más de 500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'inf tam'!$A$4:$A$15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'inf tam'!$E$4:$E$15</c:f>
              <c:numCache>
                <c:formatCode>#,##0.0,,</c:formatCode>
                <c:ptCount val="12"/>
                <c:pt idx="0">
                  <c:v>452122.39</c:v>
                </c:pt>
                <c:pt idx="1">
                  <c:v>415604.4</c:v>
                </c:pt>
                <c:pt idx="2">
                  <c:v>506994.15</c:v>
                </c:pt>
                <c:pt idx="3">
                  <c:v>497027.95</c:v>
                </c:pt>
                <c:pt idx="4">
                  <c:v>476332.53</c:v>
                </c:pt>
                <c:pt idx="5">
                  <c:v>491172.1</c:v>
                </c:pt>
                <c:pt idx="6">
                  <c:v>491910.01799999998</c:v>
                </c:pt>
                <c:pt idx="7">
                  <c:v>449860.18</c:v>
                </c:pt>
                <c:pt idx="8">
                  <c:v>392862.57</c:v>
                </c:pt>
                <c:pt idx="9">
                  <c:v>432636</c:v>
                </c:pt>
                <c:pt idx="10">
                  <c:v>343772.56699999998</c:v>
                </c:pt>
                <c:pt idx="11">
                  <c:v>434996.72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E4-4287-8907-8DC1A5382620}"/>
            </c:ext>
          </c:extLst>
        </c:ser>
        <c:ser>
          <c:idx val="3"/>
          <c:order val="3"/>
          <c:tx>
            <c:strRef>
              <c:f>'inf tam'!$I$3</c:f>
              <c:strCache>
                <c:ptCount val="1"/>
                <c:pt idx="0">
                  <c:v>De 21 a 100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'inf tam'!$A$4:$A$15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'inf tam'!$I$4:$I$15</c:f>
              <c:numCache>
                <c:formatCode>#,##0.0,,</c:formatCode>
                <c:ptCount val="12"/>
                <c:pt idx="0">
                  <c:v>433463.03999999998</c:v>
                </c:pt>
                <c:pt idx="1">
                  <c:v>431840.96</c:v>
                </c:pt>
                <c:pt idx="2">
                  <c:v>419561.86</c:v>
                </c:pt>
                <c:pt idx="3">
                  <c:v>439828.04000000004</c:v>
                </c:pt>
                <c:pt idx="4">
                  <c:v>428619.37</c:v>
                </c:pt>
                <c:pt idx="5">
                  <c:v>455809.63699999999</c:v>
                </c:pt>
                <c:pt idx="6">
                  <c:v>391270.42000000004</c:v>
                </c:pt>
                <c:pt idx="7">
                  <c:v>413036.62</c:v>
                </c:pt>
                <c:pt idx="8">
                  <c:v>387998.48499999999</c:v>
                </c:pt>
                <c:pt idx="9">
                  <c:v>393100.77</c:v>
                </c:pt>
                <c:pt idx="10">
                  <c:v>274216.66500000004</c:v>
                </c:pt>
                <c:pt idx="11">
                  <c:v>326766.3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E4-4287-8907-8DC1A5382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4991279"/>
        <c:axId val="884973807"/>
      </c:areaChart>
      <c:catAx>
        <c:axId val="8849912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884973807"/>
        <c:crosses val="autoZero"/>
        <c:auto val="1"/>
        <c:lblAlgn val="ctr"/>
        <c:lblOffset val="100"/>
        <c:noMultiLvlLbl val="0"/>
      </c:catAx>
      <c:valAx>
        <c:axId val="88497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88499127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117891513560808E-2"/>
          <c:y val="0.84819043452901721"/>
          <c:w val="0.89999984246343967"/>
          <c:h val="7.7267605392974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s-PE" b="1" dirty="0"/>
              <a:t>Informalidad según número de trabajadores en el negocio o </a:t>
            </a:r>
            <a:r>
              <a:rPr lang="es-PE" b="1" dirty="0" smtClean="0"/>
              <a:t>empresa 2021</a:t>
            </a:r>
            <a:endParaRPr lang="es-PE" b="1" dirty="0"/>
          </a:p>
          <a:p>
            <a:pPr>
              <a:defRPr/>
            </a:pPr>
            <a:r>
              <a:rPr lang="es-PE" dirty="0"/>
              <a:t>(%)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>
        <c:manualLayout>
          <c:layoutTarget val="inner"/>
          <c:xMode val="edge"/>
          <c:yMode val="edge"/>
          <c:x val="0.3146852580927384"/>
          <c:y val="0.32786271507728204"/>
          <c:w val="0.30118503937007873"/>
          <c:h val="0.5019750656167979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A3-4A64-90CA-C61283822FE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A3-4A64-90CA-C61283822FE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A3-4A64-90CA-C61283822FE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A3-4A64-90CA-C61283822FE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A3-4A64-90CA-C61283822FE0}"/>
              </c:ext>
            </c:extLst>
          </c:dPt>
          <c:dLbls>
            <c:dLbl>
              <c:idx val="0"/>
              <c:layout>
                <c:manualLayout>
                  <c:x val="5.3077755905511809E-2"/>
                  <c:y val="-0.1691087051618547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3A3-4A64-90CA-C61283822FE0}"/>
                </c:ext>
              </c:extLst>
            </c:dLbl>
            <c:dLbl>
              <c:idx val="1"/>
              <c:layout>
                <c:manualLayout>
                  <c:x val="5.3995078740157479E-2"/>
                  <c:y val="-4.26760717410323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3A3-4A64-90CA-C61283822FE0}"/>
                </c:ext>
              </c:extLst>
            </c:dLbl>
            <c:dLbl>
              <c:idx val="2"/>
              <c:layout>
                <c:manualLayout>
                  <c:x val="3.6888013998250216E-2"/>
                  <c:y val="0.1078616214639836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3A3-4A64-90CA-C61283822FE0}"/>
                </c:ext>
              </c:extLst>
            </c:dLbl>
            <c:dLbl>
              <c:idx val="3"/>
              <c:layout>
                <c:manualLayout>
                  <c:x val="4.4906167979002626E-2"/>
                  <c:y val="0.210948162729658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3A3-4A64-90CA-C61283822FE0}"/>
                </c:ext>
              </c:extLst>
            </c:dLbl>
            <c:dLbl>
              <c:idx val="4"/>
              <c:layout>
                <c:manualLayout>
                  <c:x val="0.17296959755030622"/>
                  <c:y val="-3.9624161563137944E-2"/>
                </c:manualLayout>
              </c:layout>
              <c:tx>
                <c:rich>
                  <a:bodyPr/>
                  <a:lstStyle/>
                  <a:p>
                    <a:fld id="{6BB6BDB1-FD06-48BD-8F0A-27369C069769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[NOMBRE DE CATEGORÍA]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148EEA9C-B88B-47AE-A360-F165575B9590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[PORCENTAJE]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3A3-4A64-90CA-C61283822F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'inf tam'!$B$3:$F$3</c:f>
              <c:strCache>
                <c:ptCount val="5"/>
                <c:pt idx="0">
                  <c:v>De 21 a 50</c:v>
                </c:pt>
                <c:pt idx="1">
                  <c:v>De 51 a 100</c:v>
                </c:pt>
                <c:pt idx="2">
                  <c:v>De 101 a 500</c:v>
                </c:pt>
                <c:pt idx="3">
                  <c:v>Más de 500</c:v>
                </c:pt>
                <c:pt idx="4">
                  <c:v>Hasta 20 trab.</c:v>
                </c:pt>
              </c:strCache>
            </c:strRef>
          </c:cat>
          <c:val>
            <c:numRef>
              <c:f>'inf tam'!$B$15:$F$15</c:f>
              <c:numCache>
                <c:formatCode>#,##0.0,,</c:formatCode>
                <c:ptCount val="5"/>
                <c:pt idx="0">
                  <c:v>244698.03</c:v>
                </c:pt>
                <c:pt idx="1">
                  <c:v>82068.27</c:v>
                </c:pt>
                <c:pt idx="2">
                  <c:v>108462.78</c:v>
                </c:pt>
                <c:pt idx="3">
                  <c:v>434996.72</c:v>
                </c:pt>
                <c:pt idx="4">
                  <c:v>12286083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3A3-4A64-90CA-C61283822F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2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s-PE" b="1" dirty="0"/>
              <a:t>Evolución de la informalidad según sectores económicos</a:t>
            </a:r>
          </a:p>
          <a:p>
            <a:pPr>
              <a:defRPr/>
            </a:pPr>
            <a:r>
              <a:rPr lang="es-PE" dirty="0" smtClean="0"/>
              <a:t>(Millones de personas</a:t>
            </a:r>
            <a:r>
              <a:rPr lang="es-PE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>
        <c:manualLayout>
          <c:layoutTarget val="inner"/>
          <c:xMode val="edge"/>
          <c:yMode val="edge"/>
          <c:x val="9.744881889763779E-2"/>
          <c:y val="0.29696777486147563"/>
          <c:w val="0.84121784776902886"/>
          <c:h val="0.43602252843394573"/>
        </c:manualLayout>
      </c:layout>
      <c:areaChart>
        <c:grouping val="stacked"/>
        <c:varyColors val="0"/>
        <c:ser>
          <c:idx val="0"/>
          <c:order val="0"/>
          <c:tx>
            <c:strRef>
              <c:f>Hoja8!$A$22</c:f>
              <c:strCache>
                <c:ptCount val="1"/>
                <c:pt idx="0">
                  <c:v>Primarios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cat>
            <c:numRef>
              <c:f>Hoja8!$B$3:$M$3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Hoja8!$B$22:$M$22</c:f>
              <c:numCache>
                <c:formatCode>#,##0.0,,</c:formatCode>
                <c:ptCount val="12"/>
                <c:pt idx="0">
                  <c:v>4443779.7039999999</c:v>
                </c:pt>
                <c:pt idx="1">
                  <c:v>4506434.7161999997</c:v>
                </c:pt>
                <c:pt idx="2">
                  <c:v>4417188.0709999995</c:v>
                </c:pt>
                <c:pt idx="3">
                  <c:v>4448041.1849999996</c:v>
                </c:pt>
                <c:pt idx="4">
                  <c:v>4512560.3221999994</c:v>
                </c:pt>
                <c:pt idx="5">
                  <c:v>4041091.0280000004</c:v>
                </c:pt>
                <c:pt idx="6">
                  <c:v>4049061.4139999999</c:v>
                </c:pt>
                <c:pt idx="7">
                  <c:v>4026981.7789999996</c:v>
                </c:pt>
                <c:pt idx="8">
                  <c:v>4078605.821</c:v>
                </c:pt>
                <c:pt idx="9">
                  <c:v>4065007.3619999997</c:v>
                </c:pt>
                <c:pt idx="10">
                  <c:v>4674763.4869999997</c:v>
                </c:pt>
                <c:pt idx="11">
                  <c:v>4718389.7230000002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CB-4610-BD67-3F594EB15C2D}"/>
            </c:ext>
          </c:extLst>
        </c:ser>
        <c:ser>
          <c:idx val="1"/>
          <c:order val="1"/>
          <c:tx>
            <c:strRef>
              <c:f>Hoja8!$A$23</c:f>
              <c:strCache>
                <c:ptCount val="1"/>
                <c:pt idx="0">
                  <c:v>Secundarios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cat>
            <c:numRef>
              <c:f>Hoja8!$B$3:$M$3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Hoja8!$B$23:$M$23</c:f>
              <c:numCache>
                <c:formatCode>#,##0.0,,</c:formatCode>
                <c:ptCount val="12"/>
                <c:pt idx="0">
                  <c:v>1851588.8900000001</c:v>
                </c:pt>
                <c:pt idx="1">
                  <c:v>1772519.6600000001</c:v>
                </c:pt>
                <c:pt idx="2">
                  <c:v>1851402.0929999999</c:v>
                </c:pt>
                <c:pt idx="3">
                  <c:v>1875694.9</c:v>
                </c:pt>
                <c:pt idx="4">
                  <c:v>1784509.6600000001</c:v>
                </c:pt>
                <c:pt idx="5">
                  <c:v>1755795.48</c:v>
                </c:pt>
                <c:pt idx="6">
                  <c:v>1733877.031</c:v>
                </c:pt>
                <c:pt idx="7">
                  <c:v>1737106.47</c:v>
                </c:pt>
                <c:pt idx="8">
                  <c:v>1707847.007</c:v>
                </c:pt>
                <c:pt idx="9">
                  <c:v>1820382.98</c:v>
                </c:pt>
                <c:pt idx="10">
                  <c:v>1591053.4</c:v>
                </c:pt>
                <c:pt idx="11">
                  <c:v>2065779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CB-4610-BD67-3F594EB15C2D}"/>
            </c:ext>
          </c:extLst>
        </c:ser>
        <c:ser>
          <c:idx val="2"/>
          <c:order val="2"/>
          <c:tx>
            <c:strRef>
              <c:f>Hoja8!$A$24</c:f>
              <c:strCache>
                <c:ptCount val="1"/>
                <c:pt idx="0">
                  <c:v>Terciarios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cat>
            <c:numRef>
              <c:f>Hoja8!$B$3:$M$3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Hoja8!$B$24:$M$24</c:f>
              <c:numCache>
                <c:formatCode>#,##0.0,,</c:formatCode>
                <c:ptCount val="12"/>
                <c:pt idx="0">
                  <c:v>6325127.2609000001</c:v>
                </c:pt>
                <c:pt idx="1">
                  <c:v>6146232.9690000005</c:v>
                </c:pt>
                <c:pt idx="2">
                  <c:v>6245425.3809999991</c:v>
                </c:pt>
                <c:pt idx="3">
                  <c:v>6196641.267</c:v>
                </c:pt>
                <c:pt idx="4">
                  <c:v>6172810.3680000007</c:v>
                </c:pt>
                <c:pt idx="5">
                  <c:v>5848110.983</c:v>
                </c:pt>
                <c:pt idx="6">
                  <c:v>5874383.8600000003</c:v>
                </c:pt>
                <c:pt idx="7">
                  <c:v>6214053.544999999</c:v>
                </c:pt>
                <c:pt idx="8">
                  <c:v>6366158.6179999998</c:v>
                </c:pt>
                <c:pt idx="9">
                  <c:v>6577384.6212000009</c:v>
                </c:pt>
                <c:pt idx="10">
                  <c:v>4962454.6976999994</c:v>
                </c:pt>
                <c:pt idx="11">
                  <c:v>6372139.5889999997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CB-4610-BD67-3F594EB15C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90903903"/>
        <c:axId val="890913887"/>
      </c:areaChart>
      <c:catAx>
        <c:axId val="89090390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890913887"/>
        <c:crosses val="autoZero"/>
        <c:auto val="1"/>
        <c:lblAlgn val="ctr"/>
        <c:lblOffset val="100"/>
        <c:noMultiLvlLbl val="0"/>
      </c:catAx>
      <c:valAx>
        <c:axId val="8909138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s-PE"/>
          </a:p>
        </c:txPr>
        <c:crossAx val="89090390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250503062117234"/>
          <c:y val="0.83893117526975791"/>
          <c:w val="0.59498972003499562"/>
          <c:h val="8.23651210265383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Hoja13!$A$4:$B$4</c:f>
              <c:strCache>
                <c:ptCount val="2"/>
                <c:pt idx="0">
                  <c:v>Población ocupada en</c:v>
                </c:pt>
                <c:pt idx="1">
                  <c:v>Agropecuario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40-4713-B7C3-CFBDD407FB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40-4713-B7C3-CFBDD407FB3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Hoja13!$E$3:$F$3</c:f>
              <c:strCache>
                <c:ptCount val="2"/>
                <c:pt idx="0">
                  <c:v>Empleo formal</c:v>
                </c:pt>
                <c:pt idx="1">
                  <c:v>Empleo informal</c:v>
                </c:pt>
              </c:strCache>
            </c:strRef>
          </c:cat>
          <c:val>
            <c:numRef>
              <c:f>Hoja13!$E$4:$F$4</c:f>
              <c:numCache>
                <c:formatCode>0.00</c:formatCode>
                <c:ptCount val="2"/>
                <c:pt idx="0">
                  <c:v>3.8202566419463957E-2</c:v>
                </c:pt>
                <c:pt idx="1">
                  <c:v>0.96179743358053604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40-4713-B7C3-CFBDD407FB3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Hoja13!$A$7:$B$7</c:f>
              <c:strCache>
                <c:ptCount val="2"/>
                <c:pt idx="0">
                  <c:v>Población ocupada en</c:v>
                </c:pt>
                <c:pt idx="1">
                  <c:v>Manufactura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F-4D50-97A0-AFB50A2E7A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F-4D50-97A0-AFB50A2E7A1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Hoja13!$E$3:$F$3</c:f>
              <c:strCache>
                <c:ptCount val="2"/>
                <c:pt idx="0">
                  <c:v>Empleo formal</c:v>
                </c:pt>
                <c:pt idx="1">
                  <c:v>Empleo informal</c:v>
                </c:pt>
              </c:strCache>
            </c:strRef>
          </c:cat>
          <c:val>
            <c:numRef>
              <c:f>Hoja13!$E$7:$F$7</c:f>
              <c:numCache>
                <c:formatCode>0.00</c:formatCode>
                <c:ptCount val="2"/>
                <c:pt idx="0">
                  <c:v>0.3389753777552964</c:v>
                </c:pt>
                <c:pt idx="1">
                  <c:v>0.6610246222447036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8F-4D50-97A0-AFB50A2E7A1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s-P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Century Gothic" panose="020B0502020202020204" pitchFamily="34" charset="0"/>
        </a:defRPr>
      </a:pPr>
      <a:endParaRPr lang="es-PE"/>
    </a:p>
  </c:txPr>
  <c:externalData r:id="rId3">
    <c:autoUpdate val="0"/>
  </c:externalData>
  <c:userShapes r:id="rId4"/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'inf act'!$A$5:$A$18</cx:f>
        <cx:lvl ptCount="14">
          <cx:pt idx="0">AGRO</cx:pt>
          <cx:pt idx="1">COMER</cx:pt>
          <cx:pt idx="2">TRANSP</cx:pt>
          <cx:pt idx="3">CONST</cx:pt>
          <cx:pt idx="4">OTRO</cx:pt>
          <cx:pt idx="5">MANU</cx:pt>
          <cx:pt idx="6">ALOJ &amp; REST</cx:pt>
          <cx:pt idx="7">SS A EMP</cx:pt>
          <cx:pt idx="8">GOB</cx:pt>
          <cx:pt idx="9">MIN</cx:pt>
          <cx:pt idx="10">PESC</cx:pt>
          <cx:pt idx="11">ELEC</cx:pt>
          <cx:pt idx="12">TELECOM</cx:pt>
          <cx:pt idx="13">FINANC</cx:pt>
        </cx:lvl>
      </cx:strDim>
      <cx:numDim type="size">
        <cx:f>'inf act'!$N$5:$N$18</cx:f>
        <cx:lvl ptCount="14" formatCode="#,##0.0">
          <cx:pt idx="0">34.37671946221262</cx:pt>
          <cx:pt idx="1">19.925867787766087</cx:pt>
          <cx:pt idx="2">8.2817160723285443</cx:pt>
          <cx:pt idx="3">8.1726452018404174</cx:pt>
          <cx:pt idx="4">7.5397614321278006</cx:pt>
          <cx:pt idx="5">7.5291683389366897</cx:pt>
          <cx:pt idx="6">7.0582984829642843</cx:pt>
          <cx:pt idx="7">2.6437084153976156</cx:pt>
          <cx:pt idx="8">1.858826687551407</cx:pt>
          <cx:pt idx="9">0.77571123737587278</cx:pt>
          <cx:pt idx="10">0.71165526665714707</cx:pt>
          <cx:pt idx="11">0.56201373703410662</cx:pt>
          <cx:pt idx="12">0.31741769810844184</cx:pt>
          <cx:pt idx="13">0.24649017969897513</cx:pt>
        </cx:lvl>
      </cx:numDim>
    </cx:data>
  </cx:chartData>
  <cx:chart>
    <cx:title pos="t" align="ctr" overlay="0">
      <cx:tx>
        <cx:rich>
          <a:bodyPr spcFirstLastPara="1" vertOverflow="ellipsis" wrap="square" lIns="0" tIns="0" rIns="0" bIns="0" anchor="ctr" anchorCtr="1"/>
          <a:lstStyle/>
          <a:p>
            <a:pPr algn="ctr">
              <a:defRPr sz="1200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pPr>
            <a:r>
              <a:rPr lang="es-PE" sz="1200" b="1">
                <a:latin typeface="Century Gothic" panose="020B0502020202020204" pitchFamily="34" charset="0"/>
              </a:rPr>
              <a:t>Informalidad según actividad económica 2021</a:t>
            </a:r>
          </a:p>
          <a:p>
            <a:pPr algn="ctr">
              <a:defRPr sz="1200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defRPr>
            </a:pPr>
            <a:r>
              <a:rPr lang="es-PE" sz="1200">
                <a:latin typeface="Century Gothic" panose="020B0502020202020204" pitchFamily="34" charset="0"/>
              </a:rPr>
              <a:t>(%)</a:t>
            </a:r>
          </a:p>
        </cx:rich>
      </cx:tx>
    </cx:title>
    <cx:plotArea>
      <cx:plotAreaRegion>
        <cx:series layoutId="treemap" uniqueId="{F215C089-D421-4CDB-9069-55CD46ECC7DA}">
          <cx:dataLabels pos="inEnd">
            <cx:txPr>
              <a:bodyPr spcFirstLastPara="1" vertOverflow="ellipsis" wrap="square" lIns="0" tIns="0" rIns="0" bIns="0" anchor="ctr" anchorCtr="1">
                <a:spAutoFit/>
              </a:bodyPr>
              <a:lstStyle/>
              <a:p>
                <a:pPr>
                  <a:defRPr sz="1000">
                    <a:latin typeface="Century Gothic" panose="020B0502020202020204" pitchFamily="34" charset="0"/>
                    <a:ea typeface="Century Gothic" panose="020B0502020202020204" pitchFamily="34" charset="0"/>
                    <a:cs typeface="Century Gothic" panose="020B0502020202020204" pitchFamily="34" charset="0"/>
                  </a:defRPr>
                </a:pPr>
                <a:endParaRPr lang="es-PE" sz="1000">
                  <a:latin typeface="Century Gothic" panose="020B0502020202020204" pitchFamily="34" charset="0"/>
                </a:endParaRPr>
              </a:p>
            </cx:txPr>
            <cx:visibility seriesName="0" categoryName="1" value="1"/>
            <cx:separator>
</cx:separator>
          </cx:dataLabels>
          <cx:dataId val="0"/>
          <cx:layoutPr>
            <cx:parentLabelLayout val="overlapping"/>
          </cx:layoutPr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'inf act'!$A$14:$A$18</cx:f>
        <cx:lvl ptCount="5">
          <cx:pt idx="0">MIN</cx:pt>
          <cx:pt idx="1">PESC</cx:pt>
          <cx:pt idx="2">ELEC</cx:pt>
          <cx:pt idx="3">TELECOM</cx:pt>
          <cx:pt idx="4">FINANC</cx:pt>
        </cx:lvl>
      </cx:strDim>
      <cx:numDim type="size">
        <cx:f>'inf act'!$N$14:$N$18</cx:f>
        <cx:lvl ptCount="5" formatCode="#,##0.0">
          <cx:pt idx="0">0.77571123737587278</cx:pt>
          <cx:pt idx="1">0.71165526665714707</cx:pt>
          <cx:pt idx="2">0.56201373703410662</cx:pt>
          <cx:pt idx="3">0.31741769810844184</cx:pt>
          <cx:pt idx="4">0.24649017969897513</cx:pt>
        </cx:lvl>
      </cx:numDim>
    </cx:data>
  </cx:chartData>
  <cx:chart>
    <cx:plotArea>
      <cx:plotAreaRegion>
        <cx:series layoutId="treemap" uniqueId="{1B8279F4-40C9-4306-8A8E-D6E91BFF001F}">
          <cx:dataLabels pos="inEnd">
            <cx:txPr>
              <a:bodyPr spcFirstLastPara="1" vertOverflow="ellipsis" wrap="square" lIns="0" tIns="0" rIns="0" bIns="0" anchor="ctr" anchorCtr="1">
                <a:spAutoFit/>
              </a:bodyPr>
              <a:lstStyle/>
              <a:p>
                <a:pPr>
                  <a:defRPr sz="1000">
                    <a:latin typeface="Century Gothic" panose="020B0502020202020204" pitchFamily="34" charset="0"/>
                    <a:ea typeface="Century Gothic" panose="020B0502020202020204" pitchFamily="34" charset="0"/>
                    <a:cs typeface="Century Gothic" panose="020B0502020202020204" pitchFamily="34" charset="0"/>
                  </a:defRPr>
                </a:pPr>
                <a:endParaRPr lang="es-PE" sz="1000">
                  <a:latin typeface="Century Gothic" panose="020B0502020202020204" pitchFamily="34" charset="0"/>
                </a:endParaRPr>
              </a:p>
            </cx:txPr>
            <cx:visibility seriesName="0" categoryName="1" value="1"/>
            <cx:separator>
</cx:separator>
          </cx:dataLabels>
          <cx:dataId val="0"/>
          <cx:layoutPr>
            <cx:parentLabelLayout val="overlapping"/>
          </cx:layoutPr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bg1"/>
    </cs:fontRef>
    <cs:defRPr sz="900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bg1"/>
    </cs:fontRef>
    <cs:defRPr sz="900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BF6903-FD56-43EB-BCCC-D8C1979E12F8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E8703947-F536-483F-9C2D-DE0DA0CD8639}">
      <dgm:prSet phldrT="[Texto]" custT="1"/>
      <dgm:spPr/>
      <dgm:t>
        <a:bodyPr/>
        <a:lstStyle/>
        <a:p>
          <a:r>
            <a:rPr lang="es-ES" sz="1200" b="1" dirty="0" smtClean="0">
              <a:latin typeface="Century Gothic" panose="020B0502020202020204" pitchFamily="34" charset="0"/>
            </a:rPr>
            <a:t>Población en Edad de Trabajar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25,889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(100%)</a:t>
          </a:r>
          <a:endParaRPr lang="es-ES" sz="1200" dirty="0">
            <a:latin typeface="Century Gothic" panose="020B0502020202020204" pitchFamily="34" charset="0"/>
          </a:endParaRPr>
        </a:p>
      </dgm:t>
    </dgm:pt>
    <dgm:pt modelId="{AE305213-C137-4E7E-A68D-5DBFC812875F}" type="parTrans" cxnId="{7B18926D-3DF7-4977-9C3F-3A40E6C5171F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74CCED8F-A524-4532-B4B0-ACB767C3724B}" type="sibTrans" cxnId="{7B18926D-3DF7-4977-9C3F-3A40E6C5171F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FFA8F7F0-2D25-47BB-80AB-71A21E8EAED3}">
      <dgm:prSet phldrT="[Texto]" custT="1"/>
      <dgm:spPr/>
      <dgm:t>
        <a:bodyPr/>
        <a:lstStyle/>
        <a:p>
          <a:r>
            <a:rPr lang="es-ES" sz="1200" b="1" dirty="0" smtClean="0">
              <a:latin typeface="Century Gothic" panose="020B0502020202020204" pitchFamily="34" charset="0"/>
            </a:rPr>
            <a:t>Población Económicamente Activa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18,515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(72.4%)</a:t>
          </a:r>
          <a:endParaRPr lang="es-ES" sz="1200" dirty="0">
            <a:latin typeface="Century Gothic" panose="020B0502020202020204" pitchFamily="34" charset="0"/>
          </a:endParaRPr>
        </a:p>
      </dgm:t>
    </dgm:pt>
    <dgm:pt modelId="{27EE16DB-CA73-4CDA-9AED-9026735EBEF8}" type="parTrans" cxnId="{028BF09D-1602-4CE4-843A-C85839F53627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1FD5A238-418B-49FC-AA63-226F4BFC6DB8}" type="sibTrans" cxnId="{028BF09D-1602-4CE4-843A-C85839F53627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AEA766F2-7DC8-41FA-A539-3C42687D7C7C}">
      <dgm:prSet phldrT="[Texto]" custT="1"/>
      <dgm:spPr/>
      <dgm:t>
        <a:bodyPr/>
        <a:lstStyle/>
        <a:p>
          <a:r>
            <a:rPr lang="es-ES" sz="1200" b="1" dirty="0" smtClean="0">
              <a:latin typeface="Century Gothic" panose="020B0502020202020204" pitchFamily="34" charset="0"/>
            </a:rPr>
            <a:t>Población Ocupada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17,771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(96%)</a:t>
          </a:r>
          <a:endParaRPr lang="es-ES" sz="1200" dirty="0">
            <a:latin typeface="Century Gothic" panose="020B0502020202020204" pitchFamily="34" charset="0"/>
          </a:endParaRPr>
        </a:p>
      </dgm:t>
    </dgm:pt>
    <dgm:pt modelId="{69847A3F-141C-4990-B6E3-8D2B74FC530C}" type="parTrans" cxnId="{66118648-D162-4806-9C17-C20C9818B701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04AC78CC-69C1-4FEE-97D6-EFD6B7F89279}" type="sibTrans" cxnId="{66118648-D162-4806-9C17-C20C9818B701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FF53227B-D708-4F78-9390-A12A9614A972}">
      <dgm:prSet phldrT="[Texto]" custT="1"/>
      <dgm:spPr/>
      <dgm:t>
        <a:bodyPr/>
        <a:lstStyle/>
        <a:p>
          <a:r>
            <a:rPr lang="es-ES" sz="1200" b="1" dirty="0" smtClean="0">
              <a:latin typeface="Century Gothic" panose="020B0502020202020204" pitchFamily="34" charset="0"/>
            </a:rPr>
            <a:t>Población Desocupada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744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(4%)</a:t>
          </a:r>
          <a:endParaRPr lang="es-ES" sz="1200" dirty="0">
            <a:latin typeface="Century Gothic" panose="020B0502020202020204" pitchFamily="34" charset="0"/>
          </a:endParaRPr>
        </a:p>
      </dgm:t>
    </dgm:pt>
    <dgm:pt modelId="{4E47B6E1-D4D2-4335-AA6F-05FD94C46329}" type="parTrans" cxnId="{73B602F8-EC2E-4C00-A6DD-5D486C058D74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90BF1076-E07A-4505-84DC-FFF68021DE20}" type="sibTrans" cxnId="{73B602F8-EC2E-4C00-A6DD-5D486C058D74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6A4F1EC2-27E6-4A2B-855D-AB681858496A}">
      <dgm:prSet phldrT="[Texto]" custT="1"/>
      <dgm:spPr/>
      <dgm:t>
        <a:bodyPr/>
        <a:lstStyle/>
        <a:p>
          <a:r>
            <a:rPr lang="es-ES" sz="1200" b="1" dirty="0" smtClean="0">
              <a:latin typeface="Century Gothic" panose="020B0502020202020204" pitchFamily="34" charset="0"/>
            </a:rPr>
            <a:t>Población Económicamente Inactiva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7,074</a:t>
          </a:r>
        </a:p>
        <a:p>
          <a:r>
            <a:rPr lang="es-ES" sz="1200" dirty="0" smtClean="0">
              <a:latin typeface="Century Gothic" panose="020B0502020202020204" pitchFamily="34" charset="0"/>
            </a:rPr>
            <a:t>(27.6%)</a:t>
          </a:r>
          <a:endParaRPr lang="es-ES" sz="1200" dirty="0">
            <a:latin typeface="Century Gothic" panose="020B0502020202020204" pitchFamily="34" charset="0"/>
          </a:endParaRPr>
        </a:p>
      </dgm:t>
    </dgm:pt>
    <dgm:pt modelId="{FB7110C6-F10D-4FBA-B0C2-8678F4330C6F}" type="parTrans" cxnId="{F9ECA93E-AF4E-43ED-9E5A-E5B6DEAAD170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CCC7EDEF-9F0C-49BF-9607-BF441942AAB9}" type="sibTrans" cxnId="{F9ECA93E-AF4E-43ED-9E5A-E5B6DEAAD170}">
      <dgm:prSet/>
      <dgm:spPr/>
      <dgm:t>
        <a:bodyPr/>
        <a:lstStyle/>
        <a:p>
          <a:endParaRPr lang="es-ES" sz="1200">
            <a:latin typeface="Century Gothic" panose="020B0502020202020204" pitchFamily="34" charset="0"/>
          </a:endParaRPr>
        </a:p>
      </dgm:t>
    </dgm:pt>
    <dgm:pt modelId="{27F0A079-89BB-462E-8531-17389166BBE9}" type="pres">
      <dgm:prSet presAssocID="{3CBF6903-FD56-43EB-BCCC-D8C1979E12F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A1CBA8C-D560-48A0-9530-6180AC9A7BB3}" type="pres">
      <dgm:prSet presAssocID="{E8703947-F536-483F-9C2D-DE0DA0CD8639}" presName="vertOne" presStyleCnt="0"/>
      <dgm:spPr/>
    </dgm:pt>
    <dgm:pt modelId="{A0D396BB-228C-4EB0-BD29-13D47097DD45}" type="pres">
      <dgm:prSet presAssocID="{E8703947-F536-483F-9C2D-DE0DA0CD863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8A9DC0-B80B-4590-A188-F5009C625053}" type="pres">
      <dgm:prSet presAssocID="{E8703947-F536-483F-9C2D-DE0DA0CD8639}" presName="parTransOne" presStyleCnt="0"/>
      <dgm:spPr/>
    </dgm:pt>
    <dgm:pt modelId="{5842A92B-5CEC-447B-953B-E4A94F3C572E}" type="pres">
      <dgm:prSet presAssocID="{E8703947-F536-483F-9C2D-DE0DA0CD8639}" presName="horzOne" presStyleCnt="0"/>
      <dgm:spPr/>
    </dgm:pt>
    <dgm:pt modelId="{8B73CD97-35D0-406B-B62B-2650B179B39B}" type="pres">
      <dgm:prSet presAssocID="{FFA8F7F0-2D25-47BB-80AB-71A21E8EAED3}" presName="vertTwo" presStyleCnt="0"/>
      <dgm:spPr/>
    </dgm:pt>
    <dgm:pt modelId="{E3AB08A6-1DD5-461E-85D0-B472C3386AB2}" type="pres">
      <dgm:prSet presAssocID="{FFA8F7F0-2D25-47BB-80AB-71A21E8EAED3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5180CF-12C6-4D79-918B-A272DAD73A30}" type="pres">
      <dgm:prSet presAssocID="{FFA8F7F0-2D25-47BB-80AB-71A21E8EAED3}" presName="parTransTwo" presStyleCnt="0"/>
      <dgm:spPr/>
    </dgm:pt>
    <dgm:pt modelId="{EB878359-A16F-4A2C-8106-369A61AB9D09}" type="pres">
      <dgm:prSet presAssocID="{FFA8F7F0-2D25-47BB-80AB-71A21E8EAED3}" presName="horzTwo" presStyleCnt="0"/>
      <dgm:spPr/>
    </dgm:pt>
    <dgm:pt modelId="{3B3F51FC-D2D2-45B6-AF05-33026A8D1665}" type="pres">
      <dgm:prSet presAssocID="{AEA766F2-7DC8-41FA-A539-3C42687D7C7C}" presName="vertThree" presStyleCnt="0"/>
      <dgm:spPr/>
    </dgm:pt>
    <dgm:pt modelId="{1FD51A01-B58D-43D4-BC2C-FF2C613D10A4}" type="pres">
      <dgm:prSet presAssocID="{AEA766F2-7DC8-41FA-A539-3C42687D7C7C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778E454-FFD9-4FDA-8E0A-9872A6DB67D0}" type="pres">
      <dgm:prSet presAssocID="{AEA766F2-7DC8-41FA-A539-3C42687D7C7C}" presName="horzThree" presStyleCnt="0"/>
      <dgm:spPr/>
    </dgm:pt>
    <dgm:pt modelId="{1531FC70-6064-42A4-94B3-92C3A3B2C790}" type="pres">
      <dgm:prSet presAssocID="{04AC78CC-69C1-4FEE-97D6-EFD6B7F89279}" presName="sibSpaceThree" presStyleCnt="0"/>
      <dgm:spPr/>
    </dgm:pt>
    <dgm:pt modelId="{2B676823-4D2B-40CF-BF9C-CBB598C6009B}" type="pres">
      <dgm:prSet presAssocID="{FF53227B-D708-4F78-9390-A12A9614A972}" presName="vertThree" presStyleCnt="0"/>
      <dgm:spPr/>
    </dgm:pt>
    <dgm:pt modelId="{589172CF-0290-48B4-B833-F94E94F090BE}" type="pres">
      <dgm:prSet presAssocID="{FF53227B-D708-4F78-9390-A12A9614A972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4E8C01-D7E3-4DCD-9AC9-F92C2F7F1EC2}" type="pres">
      <dgm:prSet presAssocID="{FF53227B-D708-4F78-9390-A12A9614A972}" presName="horzThree" presStyleCnt="0"/>
      <dgm:spPr/>
    </dgm:pt>
    <dgm:pt modelId="{167DF5F0-F830-4EDE-92FA-42890F468FB6}" type="pres">
      <dgm:prSet presAssocID="{1FD5A238-418B-49FC-AA63-226F4BFC6DB8}" presName="sibSpaceTwo" presStyleCnt="0"/>
      <dgm:spPr/>
    </dgm:pt>
    <dgm:pt modelId="{AA6484AB-B11D-455B-AD6E-B2C8C22EF857}" type="pres">
      <dgm:prSet presAssocID="{6A4F1EC2-27E6-4A2B-855D-AB681858496A}" presName="vertTwo" presStyleCnt="0"/>
      <dgm:spPr/>
    </dgm:pt>
    <dgm:pt modelId="{C9DC0F43-522B-4ECE-A02B-0CC8D4F686D6}" type="pres">
      <dgm:prSet presAssocID="{6A4F1EC2-27E6-4A2B-855D-AB681858496A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A91A99-7BC7-4EE6-A4F7-6918AA4E5422}" type="pres">
      <dgm:prSet presAssocID="{6A4F1EC2-27E6-4A2B-855D-AB681858496A}" presName="horzTwo" presStyleCnt="0"/>
      <dgm:spPr/>
    </dgm:pt>
  </dgm:ptLst>
  <dgm:cxnLst>
    <dgm:cxn modelId="{028BF09D-1602-4CE4-843A-C85839F53627}" srcId="{E8703947-F536-483F-9C2D-DE0DA0CD8639}" destId="{FFA8F7F0-2D25-47BB-80AB-71A21E8EAED3}" srcOrd="0" destOrd="0" parTransId="{27EE16DB-CA73-4CDA-9AED-9026735EBEF8}" sibTransId="{1FD5A238-418B-49FC-AA63-226F4BFC6DB8}"/>
    <dgm:cxn modelId="{66118648-D162-4806-9C17-C20C9818B701}" srcId="{FFA8F7F0-2D25-47BB-80AB-71A21E8EAED3}" destId="{AEA766F2-7DC8-41FA-A539-3C42687D7C7C}" srcOrd="0" destOrd="0" parTransId="{69847A3F-141C-4990-B6E3-8D2B74FC530C}" sibTransId="{04AC78CC-69C1-4FEE-97D6-EFD6B7F89279}"/>
    <dgm:cxn modelId="{7B18926D-3DF7-4977-9C3F-3A40E6C5171F}" srcId="{3CBF6903-FD56-43EB-BCCC-D8C1979E12F8}" destId="{E8703947-F536-483F-9C2D-DE0DA0CD8639}" srcOrd="0" destOrd="0" parTransId="{AE305213-C137-4E7E-A68D-5DBFC812875F}" sibTransId="{74CCED8F-A524-4532-B4B0-ACB767C3724B}"/>
    <dgm:cxn modelId="{F9ECA93E-AF4E-43ED-9E5A-E5B6DEAAD170}" srcId="{E8703947-F536-483F-9C2D-DE0DA0CD8639}" destId="{6A4F1EC2-27E6-4A2B-855D-AB681858496A}" srcOrd="1" destOrd="0" parTransId="{FB7110C6-F10D-4FBA-B0C2-8678F4330C6F}" sibTransId="{CCC7EDEF-9F0C-49BF-9607-BF441942AAB9}"/>
    <dgm:cxn modelId="{73B602F8-EC2E-4C00-A6DD-5D486C058D74}" srcId="{FFA8F7F0-2D25-47BB-80AB-71A21E8EAED3}" destId="{FF53227B-D708-4F78-9390-A12A9614A972}" srcOrd="1" destOrd="0" parTransId="{4E47B6E1-D4D2-4335-AA6F-05FD94C46329}" sibTransId="{90BF1076-E07A-4505-84DC-FFF68021DE20}"/>
    <dgm:cxn modelId="{6D513614-57CD-4327-A9BB-6A0366455571}" type="presOf" srcId="{6A4F1EC2-27E6-4A2B-855D-AB681858496A}" destId="{C9DC0F43-522B-4ECE-A02B-0CC8D4F686D6}" srcOrd="0" destOrd="0" presId="urn:microsoft.com/office/officeart/2005/8/layout/hierarchy4"/>
    <dgm:cxn modelId="{1C4E9EEE-503B-47C9-BD93-8EC0AA8AB515}" type="presOf" srcId="{E8703947-F536-483F-9C2D-DE0DA0CD8639}" destId="{A0D396BB-228C-4EB0-BD29-13D47097DD45}" srcOrd="0" destOrd="0" presId="urn:microsoft.com/office/officeart/2005/8/layout/hierarchy4"/>
    <dgm:cxn modelId="{0A2D90CA-832D-4B79-B1EB-59DCF28468A8}" type="presOf" srcId="{FFA8F7F0-2D25-47BB-80AB-71A21E8EAED3}" destId="{E3AB08A6-1DD5-461E-85D0-B472C3386AB2}" srcOrd="0" destOrd="0" presId="urn:microsoft.com/office/officeart/2005/8/layout/hierarchy4"/>
    <dgm:cxn modelId="{50177FDA-72F9-415D-9001-DD43AE1BEE47}" type="presOf" srcId="{3CBF6903-FD56-43EB-BCCC-D8C1979E12F8}" destId="{27F0A079-89BB-462E-8531-17389166BBE9}" srcOrd="0" destOrd="0" presId="urn:microsoft.com/office/officeart/2005/8/layout/hierarchy4"/>
    <dgm:cxn modelId="{332092F6-9A73-4E56-93C8-C38859B35BE9}" type="presOf" srcId="{FF53227B-D708-4F78-9390-A12A9614A972}" destId="{589172CF-0290-48B4-B833-F94E94F090BE}" srcOrd="0" destOrd="0" presId="urn:microsoft.com/office/officeart/2005/8/layout/hierarchy4"/>
    <dgm:cxn modelId="{9DAE21C0-DABA-43CA-8072-EC4C93AAE2EF}" type="presOf" srcId="{AEA766F2-7DC8-41FA-A539-3C42687D7C7C}" destId="{1FD51A01-B58D-43D4-BC2C-FF2C613D10A4}" srcOrd="0" destOrd="0" presId="urn:microsoft.com/office/officeart/2005/8/layout/hierarchy4"/>
    <dgm:cxn modelId="{0EECCF85-1D84-4D50-A3D8-9AD8FDDB3B5A}" type="presParOf" srcId="{27F0A079-89BB-462E-8531-17389166BBE9}" destId="{0A1CBA8C-D560-48A0-9530-6180AC9A7BB3}" srcOrd="0" destOrd="0" presId="urn:microsoft.com/office/officeart/2005/8/layout/hierarchy4"/>
    <dgm:cxn modelId="{BD4E275C-7D46-4B89-BD51-764FAFFE363E}" type="presParOf" srcId="{0A1CBA8C-D560-48A0-9530-6180AC9A7BB3}" destId="{A0D396BB-228C-4EB0-BD29-13D47097DD45}" srcOrd="0" destOrd="0" presId="urn:microsoft.com/office/officeart/2005/8/layout/hierarchy4"/>
    <dgm:cxn modelId="{E461CA93-91FD-48E3-BD79-32CEE5A5ECFF}" type="presParOf" srcId="{0A1CBA8C-D560-48A0-9530-6180AC9A7BB3}" destId="{258A9DC0-B80B-4590-A188-F5009C625053}" srcOrd="1" destOrd="0" presId="urn:microsoft.com/office/officeart/2005/8/layout/hierarchy4"/>
    <dgm:cxn modelId="{BAE0A4CF-3567-498A-80A8-25461BF6FF73}" type="presParOf" srcId="{0A1CBA8C-D560-48A0-9530-6180AC9A7BB3}" destId="{5842A92B-5CEC-447B-953B-E4A94F3C572E}" srcOrd="2" destOrd="0" presId="urn:microsoft.com/office/officeart/2005/8/layout/hierarchy4"/>
    <dgm:cxn modelId="{9D84522B-20D3-4158-8074-E7E5A2F75445}" type="presParOf" srcId="{5842A92B-5CEC-447B-953B-E4A94F3C572E}" destId="{8B73CD97-35D0-406B-B62B-2650B179B39B}" srcOrd="0" destOrd="0" presId="urn:microsoft.com/office/officeart/2005/8/layout/hierarchy4"/>
    <dgm:cxn modelId="{C4206BDF-1B04-4D3D-8722-13C24BD10B5D}" type="presParOf" srcId="{8B73CD97-35D0-406B-B62B-2650B179B39B}" destId="{E3AB08A6-1DD5-461E-85D0-B472C3386AB2}" srcOrd="0" destOrd="0" presId="urn:microsoft.com/office/officeart/2005/8/layout/hierarchy4"/>
    <dgm:cxn modelId="{878C4FC4-D216-49A8-8516-409A01AB03E7}" type="presParOf" srcId="{8B73CD97-35D0-406B-B62B-2650B179B39B}" destId="{775180CF-12C6-4D79-918B-A272DAD73A30}" srcOrd="1" destOrd="0" presId="urn:microsoft.com/office/officeart/2005/8/layout/hierarchy4"/>
    <dgm:cxn modelId="{61202D0B-271D-4673-AD52-78BC35BD0436}" type="presParOf" srcId="{8B73CD97-35D0-406B-B62B-2650B179B39B}" destId="{EB878359-A16F-4A2C-8106-369A61AB9D09}" srcOrd="2" destOrd="0" presId="urn:microsoft.com/office/officeart/2005/8/layout/hierarchy4"/>
    <dgm:cxn modelId="{9A764106-981E-4A17-AE5F-3AF7582825C6}" type="presParOf" srcId="{EB878359-A16F-4A2C-8106-369A61AB9D09}" destId="{3B3F51FC-D2D2-45B6-AF05-33026A8D1665}" srcOrd="0" destOrd="0" presId="urn:microsoft.com/office/officeart/2005/8/layout/hierarchy4"/>
    <dgm:cxn modelId="{3B996B9E-27D2-43BD-AB99-EEA130F364D7}" type="presParOf" srcId="{3B3F51FC-D2D2-45B6-AF05-33026A8D1665}" destId="{1FD51A01-B58D-43D4-BC2C-FF2C613D10A4}" srcOrd="0" destOrd="0" presId="urn:microsoft.com/office/officeart/2005/8/layout/hierarchy4"/>
    <dgm:cxn modelId="{8136B74D-94B5-49A9-93BD-C2014EC497E1}" type="presParOf" srcId="{3B3F51FC-D2D2-45B6-AF05-33026A8D1665}" destId="{6778E454-FFD9-4FDA-8E0A-9872A6DB67D0}" srcOrd="1" destOrd="0" presId="urn:microsoft.com/office/officeart/2005/8/layout/hierarchy4"/>
    <dgm:cxn modelId="{689BC873-E086-4422-8344-91AC67D76C92}" type="presParOf" srcId="{EB878359-A16F-4A2C-8106-369A61AB9D09}" destId="{1531FC70-6064-42A4-94B3-92C3A3B2C790}" srcOrd="1" destOrd="0" presId="urn:microsoft.com/office/officeart/2005/8/layout/hierarchy4"/>
    <dgm:cxn modelId="{25B74877-476B-4A59-B88A-800B474E1541}" type="presParOf" srcId="{EB878359-A16F-4A2C-8106-369A61AB9D09}" destId="{2B676823-4D2B-40CF-BF9C-CBB598C6009B}" srcOrd="2" destOrd="0" presId="urn:microsoft.com/office/officeart/2005/8/layout/hierarchy4"/>
    <dgm:cxn modelId="{F918DB46-4711-497F-8016-DDDA847202EC}" type="presParOf" srcId="{2B676823-4D2B-40CF-BF9C-CBB598C6009B}" destId="{589172CF-0290-48B4-B833-F94E94F090BE}" srcOrd="0" destOrd="0" presId="urn:microsoft.com/office/officeart/2005/8/layout/hierarchy4"/>
    <dgm:cxn modelId="{37F9E743-8C85-4C42-8FA0-A71FD49B8757}" type="presParOf" srcId="{2B676823-4D2B-40CF-BF9C-CBB598C6009B}" destId="{574E8C01-D7E3-4DCD-9AC9-F92C2F7F1EC2}" srcOrd="1" destOrd="0" presId="urn:microsoft.com/office/officeart/2005/8/layout/hierarchy4"/>
    <dgm:cxn modelId="{6E8FA7CB-8F10-4FE4-AEFF-41F3A6AA61D1}" type="presParOf" srcId="{5842A92B-5CEC-447B-953B-E4A94F3C572E}" destId="{167DF5F0-F830-4EDE-92FA-42890F468FB6}" srcOrd="1" destOrd="0" presId="urn:microsoft.com/office/officeart/2005/8/layout/hierarchy4"/>
    <dgm:cxn modelId="{B206C2AE-B735-4196-A450-158A953D5D90}" type="presParOf" srcId="{5842A92B-5CEC-447B-953B-E4A94F3C572E}" destId="{AA6484AB-B11D-455B-AD6E-B2C8C22EF857}" srcOrd="2" destOrd="0" presId="urn:microsoft.com/office/officeart/2005/8/layout/hierarchy4"/>
    <dgm:cxn modelId="{1E8A11AE-450D-4BD0-AB09-F83DDA11835E}" type="presParOf" srcId="{AA6484AB-B11D-455B-AD6E-B2C8C22EF857}" destId="{C9DC0F43-522B-4ECE-A02B-0CC8D4F686D6}" srcOrd="0" destOrd="0" presId="urn:microsoft.com/office/officeart/2005/8/layout/hierarchy4"/>
    <dgm:cxn modelId="{AE17493C-BCCE-4A5F-80F6-C2C5E8183E34}" type="presParOf" srcId="{AA6484AB-B11D-455B-AD6E-B2C8C22EF857}" destId="{2AA91A99-7BC7-4EE6-A4F7-6918AA4E542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396BB-228C-4EB0-BD29-13D47097DD45}">
      <dsp:nvSpPr>
        <dsp:cNvPr id="0" name=""/>
        <dsp:cNvSpPr/>
      </dsp:nvSpPr>
      <dsp:spPr>
        <a:xfrm>
          <a:off x="540" y="1816"/>
          <a:ext cx="4712957" cy="11355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Century Gothic" panose="020B0502020202020204" pitchFamily="34" charset="0"/>
            </a:rPr>
            <a:t>Población en Edad de Trabajar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25,889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(100%)</a:t>
          </a:r>
          <a:endParaRPr lang="es-ES" sz="1200" kern="1200" dirty="0">
            <a:latin typeface="Century Gothic" panose="020B0502020202020204" pitchFamily="34" charset="0"/>
          </a:endParaRPr>
        </a:p>
      </dsp:txBody>
      <dsp:txXfrm>
        <a:off x="33798" y="35074"/>
        <a:ext cx="4646441" cy="1069004"/>
      </dsp:txXfrm>
    </dsp:sp>
    <dsp:sp modelId="{E3AB08A6-1DD5-461E-85D0-B472C3386AB2}">
      <dsp:nvSpPr>
        <dsp:cNvPr id="0" name=""/>
        <dsp:cNvSpPr/>
      </dsp:nvSpPr>
      <dsp:spPr>
        <a:xfrm>
          <a:off x="540" y="1221121"/>
          <a:ext cx="3078649" cy="11355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Century Gothic" panose="020B0502020202020204" pitchFamily="34" charset="0"/>
            </a:rPr>
            <a:t>Población Económicamente Activa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18,515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(72.4%)</a:t>
          </a:r>
          <a:endParaRPr lang="es-ES" sz="1200" kern="1200" dirty="0">
            <a:latin typeface="Century Gothic" panose="020B0502020202020204" pitchFamily="34" charset="0"/>
          </a:endParaRPr>
        </a:p>
      </dsp:txBody>
      <dsp:txXfrm>
        <a:off x="33798" y="1254379"/>
        <a:ext cx="3012133" cy="1069004"/>
      </dsp:txXfrm>
    </dsp:sp>
    <dsp:sp modelId="{1FD51A01-B58D-43D4-BC2C-FF2C613D10A4}">
      <dsp:nvSpPr>
        <dsp:cNvPr id="0" name=""/>
        <dsp:cNvSpPr/>
      </dsp:nvSpPr>
      <dsp:spPr>
        <a:xfrm>
          <a:off x="540" y="2440427"/>
          <a:ext cx="1507663" cy="11355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Century Gothic" panose="020B0502020202020204" pitchFamily="34" charset="0"/>
            </a:rPr>
            <a:t>Población Ocupada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17,771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(96%)</a:t>
          </a:r>
          <a:endParaRPr lang="es-ES" sz="1200" kern="1200" dirty="0">
            <a:latin typeface="Century Gothic" panose="020B0502020202020204" pitchFamily="34" charset="0"/>
          </a:endParaRPr>
        </a:p>
      </dsp:txBody>
      <dsp:txXfrm>
        <a:off x="33798" y="2473685"/>
        <a:ext cx="1441147" cy="1069004"/>
      </dsp:txXfrm>
    </dsp:sp>
    <dsp:sp modelId="{589172CF-0290-48B4-B833-F94E94F090BE}">
      <dsp:nvSpPr>
        <dsp:cNvPr id="0" name=""/>
        <dsp:cNvSpPr/>
      </dsp:nvSpPr>
      <dsp:spPr>
        <a:xfrm>
          <a:off x="1571526" y="2440427"/>
          <a:ext cx="1507663" cy="11355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Century Gothic" panose="020B0502020202020204" pitchFamily="34" charset="0"/>
            </a:rPr>
            <a:t>Población Desocupada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744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(4%)</a:t>
          </a:r>
          <a:endParaRPr lang="es-ES" sz="1200" kern="1200" dirty="0">
            <a:latin typeface="Century Gothic" panose="020B0502020202020204" pitchFamily="34" charset="0"/>
          </a:endParaRPr>
        </a:p>
      </dsp:txBody>
      <dsp:txXfrm>
        <a:off x="1604784" y="2473685"/>
        <a:ext cx="1441147" cy="1069004"/>
      </dsp:txXfrm>
    </dsp:sp>
    <dsp:sp modelId="{C9DC0F43-522B-4ECE-A02B-0CC8D4F686D6}">
      <dsp:nvSpPr>
        <dsp:cNvPr id="0" name=""/>
        <dsp:cNvSpPr/>
      </dsp:nvSpPr>
      <dsp:spPr>
        <a:xfrm>
          <a:off x="3205834" y="1221121"/>
          <a:ext cx="1507663" cy="11355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latin typeface="Century Gothic" panose="020B0502020202020204" pitchFamily="34" charset="0"/>
            </a:rPr>
            <a:t>Población Económicamente Inactiva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7,074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entury Gothic" panose="020B0502020202020204" pitchFamily="34" charset="0"/>
            </a:rPr>
            <a:t>(27.6%)</a:t>
          </a:r>
          <a:endParaRPr lang="es-ES" sz="1200" kern="1200" dirty="0">
            <a:latin typeface="Century Gothic" panose="020B0502020202020204" pitchFamily="34" charset="0"/>
          </a:endParaRPr>
        </a:p>
      </dsp:txBody>
      <dsp:txXfrm>
        <a:off x="3239092" y="1254379"/>
        <a:ext cx="1441147" cy="1069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0.94311</cdr:y>
    </cdr:from>
    <cdr:to>
      <cdr:x>0.1657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3000376"/>
          <a:ext cx="914400" cy="180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  <cdr:relSizeAnchor xmlns:cdr="http://schemas.openxmlformats.org/drawingml/2006/chartDrawing">
    <cdr:from>
      <cdr:x>0.8343</cdr:x>
      <cdr:y>0.94311</cdr:y>
    </cdr:from>
    <cdr:to>
      <cdr:x>1</cdr:x>
      <cdr:y>1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4604148" y="3000376"/>
          <a:ext cx="914400" cy="180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s-PE" sz="800">
              <a:latin typeface="Century Gothic" panose="020B0502020202020204" pitchFamily="34" charset="0"/>
            </a:rPr>
            <a:t>Elaboración:</a:t>
          </a:r>
          <a:r>
            <a:rPr lang="es-PE" sz="800" baseline="0">
              <a:latin typeface="Century Gothic" panose="020B0502020202020204" pitchFamily="34" charset="0"/>
            </a:rPr>
            <a:t> IEDEP</a:t>
          </a:r>
          <a:endParaRPr lang="es-PE" sz="800">
            <a:latin typeface="Century Gothic" panose="020B0502020202020204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0.92361</cdr:y>
    </cdr:from>
    <cdr:to>
      <cdr:x>0.2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33650"/>
          <a:ext cx="91440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0.92361</cdr:y>
    </cdr:from>
    <cdr:to>
      <cdr:x>0.2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33650"/>
          <a:ext cx="91440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0.92361</cdr:y>
    </cdr:from>
    <cdr:to>
      <cdr:x>0.2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33650"/>
          <a:ext cx="91440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0.92361</cdr:y>
    </cdr:from>
    <cdr:to>
      <cdr:x>0.2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33650"/>
          <a:ext cx="91440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0.93811</cdr:y>
    </cdr:from>
    <cdr:to>
      <cdr:x>0.2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73432"/>
          <a:ext cx="914400" cy="1697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  <cdr:relSizeAnchor xmlns:cdr="http://schemas.openxmlformats.org/drawingml/2006/chartDrawing">
    <cdr:from>
      <cdr:x>0.8</cdr:x>
      <cdr:y>0.93811</cdr:y>
    </cdr:from>
    <cdr:to>
      <cdr:x>1</cdr:x>
      <cdr:y>1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3657600" y="2573432"/>
          <a:ext cx="914400" cy="1697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s-PE" sz="800">
              <a:latin typeface="Century Gothic" panose="020B0502020202020204" pitchFamily="34" charset="0"/>
            </a:rPr>
            <a:t>Elaboración:</a:t>
          </a:r>
          <a:r>
            <a:rPr lang="es-PE" sz="800" baseline="0">
              <a:latin typeface="Century Gothic" panose="020B0502020202020204" pitchFamily="34" charset="0"/>
            </a:rPr>
            <a:t> IEDEP</a:t>
          </a:r>
          <a:endParaRPr lang="es-PE" sz="800">
            <a:latin typeface="Century Gothic" panose="020B0502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0.94444</cdr:y>
    </cdr:from>
    <cdr:to>
      <cdr:x>0.19296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3076576"/>
          <a:ext cx="914400" cy="180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  <cdr:relSizeAnchor xmlns:cdr="http://schemas.openxmlformats.org/drawingml/2006/chartDrawing">
    <cdr:from>
      <cdr:x>0.80704</cdr:x>
      <cdr:y>0.94444</cdr:y>
    </cdr:from>
    <cdr:to>
      <cdr:x>1</cdr:x>
      <cdr:y>1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3824288" y="3076576"/>
          <a:ext cx="914400" cy="180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s-PE" sz="800">
              <a:latin typeface="Century Gothic" panose="020B0502020202020204" pitchFamily="34" charset="0"/>
            </a:rPr>
            <a:t>Elaboración: IEDEP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0.80857</cdr:x>
      <cdr:y>0.92419</cdr:y>
    </cdr:from>
    <cdr:to>
      <cdr:x>1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3885449" y="2535239"/>
          <a:ext cx="919914" cy="207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s-PE" sz="800">
              <a:latin typeface="Century Gothic" panose="020B0502020202020204" pitchFamily="34" charset="0"/>
            </a:rPr>
            <a:t>Elaboración: IEDEP</a:t>
          </a:r>
        </a:p>
      </cdr:txBody>
    </cdr:sp>
  </cdr:relSizeAnchor>
  <cdr:relSizeAnchor xmlns:cdr="http://schemas.openxmlformats.org/drawingml/2006/chartDrawing">
    <cdr:from>
      <cdr:x>0</cdr:x>
      <cdr:y>0.92419</cdr:y>
    </cdr:from>
    <cdr:to>
      <cdr:x>0.19143</cdr:x>
      <cdr:y>1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0" y="2535239"/>
          <a:ext cx="919914" cy="207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0.92419</cdr:y>
    </cdr:from>
    <cdr:to>
      <cdr:x>0.20121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35239"/>
          <a:ext cx="919914" cy="207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  <cdr:relSizeAnchor xmlns:cdr="http://schemas.openxmlformats.org/drawingml/2006/chartDrawing">
    <cdr:from>
      <cdr:x>0.79879</cdr:x>
      <cdr:y>0.92419</cdr:y>
    </cdr:from>
    <cdr:to>
      <cdr:x>1</cdr:x>
      <cdr:y>1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3652086" y="2535239"/>
          <a:ext cx="919914" cy="207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s-PE" sz="800">
              <a:latin typeface="Century Gothic" panose="020B0502020202020204" pitchFamily="34" charset="0"/>
            </a:rPr>
            <a:t>Elaboración: IEDEP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0.91919</cdr:y>
    </cdr:from>
    <cdr:to>
      <cdr:x>0.20456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21519"/>
          <a:ext cx="935246" cy="221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  <cdr:relSizeAnchor xmlns:cdr="http://schemas.openxmlformats.org/drawingml/2006/chartDrawing">
    <cdr:from>
      <cdr:x>0.79544</cdr:x>
      <cdr:y>0.91919</cdr:y>
    </cdr:from>
    <cdr:to>
      <cdr:x>1</cdr:x>
      <cdr:y>1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3636754" y="2521519"/>
          <a:ext cx="935246" cy="221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s-PE" sz="800">
              <a:latin typeface="Century Gothic" panose="020B0502020202020204" pitchFamily="34" charset="0"/>
            </a:rPr>
            <a:t>Elaboración: IEDEP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0.91919</cdr:y>
    </cdr:from>
    <cdr:to>
      <cdr:x>0.20456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21519"/>
          <a:ext cx="935246" cy="221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  <cdr:relSizeAnchor xmlns:cdr="http://schemas.openxmlformats.org/drawingml/2006/chartDrawing">
    <cdr:from>
      <cdr:x>0.79544</cdr:x>
      <cdr:y>0.91919</cdr:y>
    </cdr:from>
    <cdr:to>
      <cdr:x>1</cdr:x>
      <cdr:y>1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3636754" y="2521519"/>
          <a:ext cx="935246" cy="221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s-PE" sz="800">
              <a:latin typeface="Century Gothic" panose="020B0502020202020204" pitchFamily="34" charset="0"/>
            </a:rPr>
            <a:t>Elaboración: IEDEP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0.92361</cdr:y>
    </cdr:from>
    <cdr:to>
      <cdr:x>0.2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33650"/>
          <a:ext cx="91440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0.92361</cdr:y>
    </cdr:from>
    <cdr:to>
      <cdr:x>0.2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0" y="2533650"/>
          <a:ext cx="91440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PE" sz="800">
              <a:latin typeface="Century Gothic" panose="020B0502020202020204" pitchFamily="34" charset="0"/>
            </a:rPr>
            <a:t>Fuente: INEI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906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432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8119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7567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373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8468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5991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0971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3295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665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370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0502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77D33-7083-492B-97FC-76EEDC49DC48}" type="datetimeFigureOut">
              <a:rPr lang="es-PE" smtClean="0"/>
              <a:t>17/10/2022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43950-E294-40E2-8124-AF9E7FA71B3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6646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14/relationships/chartEx" Target="../charts/chartEx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7" Type="http://schemas.openxmlformats.org/officeDocument/2006/relationships/chart" Target="../charts/chart13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94C7F2B-4635-467E-93E6-DF6D78BEDA99}"/>
              </a:ext>
            </a:extLst>
          </p:cNvPr>
          <p:cNvSpPr txBox="1"/>
          <p:nvPr/>
        </p:nvSpPr>
        <p:spPr>
          <a:xfrm>
            <a:off x="412175" y="749595"/>
            <a:ext cx="416171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Informalidad </a:t>
            </a:r>
          </a:p>
          <a:p>
            <a:r>
              <a:rPr lang="es-MX" sz="4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laboral </a:t>
            </a:r>
          </a:p>
          <a:p>
            <a:r>
              <a:rPr lang="es-MX" sz="48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en el Perú </a:t>
            </a:r>
            <a:endParaRPr lang="es-PE" sz="4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12175" y="3768112"/>
            <a:ext cx="2452916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u="sng" dirty="0">
                <a:solidFill>
                  <a:schemeClr val="bg1"/>
                </a:solidFill>
                <a:latin typeface="Century Gothic" panose="020B0502020202020204" pitchFamily="34" charset="0"/>
              </a:rPr>
              <a:t>Elaborado por:</a:t>
            </a:r>
          </a:p>
          <a:p>
            <a:endParaRPr lang="es-PE" sz="1400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s-PE" sz="1400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s-PE" sz="1400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s-PE" sz="1400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s-PE" sz="1400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s-PE" sz="1400" u="sng" dirty="0">
                <a:solidFill>
                  <a:schemeClr val="bg1"/>
                </a:solidFill>
                <a:latin typeface="Century Gothic" panose="020B0502020202020204" pitchFamily="34" charset="0"/>
              </a:rPr>
              <a:t>Por encargo de</a:t>
            </a:r>
            <a:r>
              <a:rPr lang="es-PE" sz="1400" u="sng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:</a:t>
            </a:r>
          </a:p>
          <a:p>
            <a:endParaRPr lang="es-PE" sz="105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s-PE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Gremio de la Pequeña</a:t>
            </a:r>
          </a:p>
          <a:p>
            <a:r>
              <a:rPr lang="es-PE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Empresa</a:t>
            </a:r>
            <a:endParaRPr lang="es-PE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497010" y="6248400"/>
            <a:ext cx="523875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019093"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es-PE" sz="14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Octubre </a:t>
            </a:r>
            <a:r>
              <a:rPr lang="es-PE" sz="1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41DED7A-3DF9-40D0-BA26-28834FC3E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10" y="4136066"/>
            <a:ext cx="1906556" cy="61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074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doors dir="vert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3134744" y="1829692"/>
            <a:ext cx="5922512" cy="4393455"/>
            <a:chOff x="3468914" y="895086"/>
            <a:chExt cx="6096000" cy="4923112"/>
          </a:xfrm>
        </p:grpSpPr>
        <p:grpSp>
          <p:nvGrpSpPr>
            <p:cNvPr id="5" name="Grupo 4"/>
            <p:cNvGrpSpPr/>
            <p:nvPr/>
          </p:nvGrpSpPr>
          <p:grpSpPr>
            <a:xfrm>
              <a:off x="3468914" y="895086"/>
              <a:ext cx="6096000" cy="4655416"/>
              <a:chOff x="3468914" y="895086"/>
              <a:chExt cx="6096000" cy="4655416"/>
            </a:xfrm>
          </p:grpSpPr>
          <p:graphicFrame>
            <p:nvGraphicFramePr>
              <p:cNvPr id="3" name="Diagrama 2"/>
              <p:cNvGraphicFramePr/>
              <p:nvPr>
                <p:extLst>
                  <p:ext uri="{D42A27DB-BD31-4B8C-83A1-F6EECF244321}">
                    <p14:modId xmlns:p14="http://schemas.microsoft.com/office/powerpoint/2010/main" val="63621324"/>
                  </p:ext>
                </p:extLst>
              </p:nvPr>
            </p:nvGraphicFramePr>
            <p:xfrm>
              <a:off x="3965303" y="1541417"/>
              <a:ext cx="4852127" cy="400908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4" name="Rectángulo 3"/>
              <p:cNvSpPr/>
              <p:nvPr/>
            </p:nvSpPr>
            <p:spPr>
              <a:xfrm>
                <a:off x="3468914" y="895086"/>
                <a:ext cx="6096000" cy="64633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es-ES" sz="1200" b="1" dirty="0" smtClean="0">
                    <a:latin typeface="Century Gothic" panose="020B0502020202020204" pitchFamily="34" charset="0"/>
                  </a:rPr>
                  <a:t>Población en edad de trabajar, según condición de actividad</a:t>
                </a:r>
                <a:endParaRPr lang="es-ES" sz="1200" dirty="0" smtClean="0">
                  <a:latin typeface="Century Gothic" panose="020B0502020202020204" pitchFamily="34" charset="0"/>
                </a:endParaRPr>
              </a:p>
              <a:p>
                <a:pPr algn="ctr"/>
                <a:r>
                  <a:rPr lang="es-ES" sz="1200" dirty="0" smtClean="0">
                    <a:latin typeface="Century Gothic" panose="020B0502020202020204" pitchFamily="34" charset="0"/>
                  </a:rPr>
                  <a:t>Abril-Mayo-Junio 2022</a:t>
                </a:r>
              </a:p>
              <a:p>
                <a:pPr algn="ctr"/>
                <a:r>
                  <a:rPr lang="es-ES" sz="1200" dirty="0" smtClean="0">
                    <a:latin typeface="Century Gothic" panose="020B0502020202020204" pitchFamily="34" charset="0"/>
                  </a:rPr>
                  <a:t>Miles de personas y porcentaje</a:t>
                </a:r>
                <a:endParaRPr lang="es-PE" sz="1200" dirty="0">
                  <a:latin typeface="Century Gothic" panose="020B0502020202020204" pitchFamily="34" charset="0"/>
                </a:endParaRPr>
              </a:p>
            </p:txBody>
          </p:sp>
        </p:grpSp>
        <p:sp>
          <p:nvSpPr>
            <p:cNvPr id="6" name="CuadroTexto 5"/>
            <p:cNvSpPr txBox="1"/>
            <p:nvPr/>
          </p:nvSpPr>
          <p:spPr>
            <a:xfrm>
              <a:off x="3965303" y="5602754"/>
              <a:ext cx="76174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PE" sz="800" dirty="0" smtClean="0">
                  <a:latin typeface="Century Gothic" panose="020B0502020202020204" pitchFamily="34" charset="0"/>
                </a:rPr>
                <a:t>Fuente: INEI</a:t>
              </a:r>
              <a:endParaRPr lang="es-PE" sz="800" dirty="0">
                <a:latin typeface="Century Gothic" panose="020B0502020202020204" pitchFamily="34" charset="0"/>
              </a:endParaRPr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7704625" y="5602754"/>
              <a:ext cx="111280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PE" sz="800" dirty="0" smtClean="0">
                  <a:latin typeface="Century Gothic" panose="020B0502020202020204" pitchFamily="34" charset="0"/>
                </a:rPr>
                <a:t>Elaboración: IEDEP</a:t>
              </a:r>
              <a:endParaRPr lang="es-PE" sz="8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9" name="CuadroTexto 8">
            <a:extLst>
              <a:ext uri="{FF2B5EF4-FFF2-40B4-BE49-F238E27FC236}">
                <a16:creationId xmlns:a16="http://schemas.microsoft.com/office/drawing/2014/main" id="{3BD6F4B1-216D-4F08-80BE-41BDBF6E2185}"/>
              </a:ext>
            </a:extLst>
          </p:cNvPr>
          <p:cNvSpPr txBox="1"/>
          <p:nvPr/>
        </p:nvSpPr>
        <p:spPr>
          <a:xfrm>
            <a:off x="0" y="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Century Gothic" panose="020B0502020202020204" pitchFamily="34" charset="0"/>
              </a:rPr>
              <a:t>Población ocupada asciende a 17.8 millones de personas</a:t>
            </a:r>
            <a:endParaRPr lang="es-PE" sz="4800" b="1" dirty="0">
              <a:latin typeface="Century Gothic" panose="020B0502020202020204" pitchFamily="34" charset="0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3348318" y="4531659"/>
            <a:ext cx="1963270" cy="1691488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5649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BD6F4B1-216D-4F08-80BE-41BDBF6E2185}"/>
              </a:ext>
            </a:extLst>
          </p:cNvPr>
          <p:cNvSpPr txBox="1"/>
          <p:nvPr/>
        </p:nvSpPr>
        <p:spPr>
          <a:xfrm>
            <a:off x="0" y="0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Century Gothic" panose="020B0502020202020204" pitchFamily="34" charset="0"/>
              </a:rPr>
              <a:t>En promedio, el 74% de la población ocupada calificó como informal en los últimos 12 años</a:t>
            </a:r>
            <a:endParaRPr lang="es-PE" sz="4800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357586"/>
              </p:ext>
            </p:extLst>
          </p:nvPr>
        </p:nvGraphicFramePr>
        <p:xfrm>
          <a:off x="6132562" y="2308324"/>
          <a:ext cx="5518548" cy="3181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0176441"/>
              </p:ext>
            </p:extLst>
          </p:nvPr>
        </p:nvGraphicFramePr>
        <p:xfrm>
          <a:off x="623047" y="26906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590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550486"/>
              </p:ext>
            </p:extLst>
          </p:nvPr>
        </p:nvGraphicFramePr>
        <p:xfrm>
          <a:off x="723287" y="2648113"/>
          <a:ext cx="4814888" cy="347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58566"/>
              </p:ext>
            </p:extLst>
          </p:nvPr>
        </p:nvGraphicFramePr>
        <p:xfrm>
          <a:off x="6632461" y="2648113"/>
          <a:ext cx="480536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3BD6F4B1-216D-4F08-80BE-41BDBF6E2185}"/>
              </a:ext>
            </a:extLst>
          </p:cNvPr>
          <p:cNvSpPr txBox="1"/>
          <p:nvPr/>
        </p:nvSpPr>
        <p:spPr>
          <a:xfrm>
            <a:off x="0" y="0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Century Gothic" panose="020B0502020202020204" pitchFamily="34" charset="0"/>
              </a:rPr>
              <a:t>El rostro más representativo de la informalidad recae en los independientes</a:t>
            </a:r>
            <a:endParaRPr lang="es-PE" sz="4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3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851255"/>
              </p:ext>
            </p:extLst>
          </p:nvPr>
        </p:nvGraphicFramePr>
        <p:xfrm>
          <a:off x="1235596" y="2659244"/>
          <a:ext cx="4443413" cy="2924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8812741"/>
              </p:ext>
            </p:extLst>
          </p:nvPr>
        </p:nvGraphicFramePr>
        <p:xfrm>
          <a:off x="6879771" y="255378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3BD6F4B1-216D-4F08-80BE-41BDBF6E2185}"/>
              </a:ext>
            </a:extLst>
          </p:cNvPr>
          <p:cNvSpPr txBox="1"/>
          <p:nvPr/>
        </p:nvSpPr>
        <p:spPr>
          <a:xfrm>
            <a:off x="0" y="0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Century Gothic" panose="020B0502020202020204" pitchFamily="34" charset="0"/>
              </a:rPr>
              <a:t>La informalidad recae principalmente en negocios de menos de 20 trabajadores</a:t>
            </a:r>
            <a:endParaRPr lang="es-PE" sz="4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55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033684"/>
              </p:ext>
            </p:extLst>
          </p:nvPr>
        </p:nvGraphicFramePr>
        <p:xfrm>
          <a:off x="687977" y="2671353"/>
          <a:ext cx="4628606" cy="3102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2" name="Grupo 11"/>
          <p:cNvGrpSpPr/>
          <p:nvPr/>
        </p:nvGrpSpPr>
        <p:grpSpPr>
          <a:xfrm>
            <a:off x="6565175" y="1704703"/>
            <a:ext cx="5494017" cy="4676501"/>
            <a:chOff x="6277793" y="1538152"/>
            <a:chExt cx="5494017" cy="4676501"/>
          </a:xfrm>
        </p:grpSpPr>
        <mc:AlternateContent xmlns:mc="http://schemas.openxmlformats.org/markup-compatibility/2006" xmlns:cx1="http://schemas.microsoft.com/office/drawing/2015/9/8/chartex">
          <mc:Choice Requires="cx1">
            <p:graphicFrame>
              <p:nvGraphicFramePr>
                <p:cNvPr id="10" name="Gráfico 9"/>
                <p:cNvGraphicFramePr/>
                <p:nvPr>
                  <p:extLst>
                    <p:ext uri="{D42A27DB-BD31-4B8C-83A1-F6EECF244321}">
                      <p14:modId xmlns:p14="http://schemas.microsoft.com/office/powerpoint/2010/main" val="2489162348"/>
                    </p:ext>
                  </p:extLst>
                </p:nvPr>
              </p:nvGraphicFramePr>
              <p:xfrm>
                <a:off x="6277793" y="1538152"/>
                <a:ext cx="4572000" cy="2743200"/>
              </p:xfrm>
              <a:graphic>
                <a:graphicData uri="http://schemas.microsoft.com/office/drawing/2014/chartex">
                  <cx:chart xmlns:cx="http://schemas.microsoft.com/office/drawing/2014/chartex" xmlns:r="http://schemas.openxmlformats.org/officeDocument/2006/relationships" r:id="rId3"/>
                </a:graphicData>
              </a:graphic>
            </p:graphicFrame>
          </mc:Choice>
          <mc:Fallback xmlns="">
            <p:pic>
              <p:nvPicPr>
                <p:cNvPr id="10" name="Gráfico 9"/>
                <p:cNvPicPr>
                  <a:picLocks noGrp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565175" y="1704703"/>
                  <a:ext cx="4572000" cy="27432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5" name="Elipse 4"/>
            <p:cNvSpPr/>
            <p:nvPr/>
          </p:nvSpPr>
          <p:spPr>
            <a:xfrm>
              <a:off x="10084527" y="3494315"/>
              <a:ext cx="822960" cy="836022"/>
            </a:xfrm>
            <a:prstGeom prst="ellipse">
              <a:avLst/>
            </a:prstGeom>
            <a:noFill/>
            <a:ln>
              <a:solidFill>
                <a:srgbClr val="C0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cxnSp>
          <p:nvCxnSpPr>
            <p:cNvPr id="7" name="Conector recto 6"/>
            <p:cNvCxnSpPr/>
            <p:nvPr/>
          </p:nvCxnSpPr>
          <p:spPr>
            <a:xfrm flipH="1">
              <a:off x="9614263" y="3912326"/>
              <a:ext cx="470264" cy="868680"/>
            </a:xfrm>
            <a:prstGeom prst="line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>
              <a:stCxn id="5" idx="6"/>
            </p:cNvCxnSpPr>
            <p:nvPr/>
          </p:nvCxnSpPr>
          <p:spPr>
            <a:xfrm>
              <a:off x="10907487" y="3912326"/>
              <a:ext cx="642255" cy="738052"/>
            </a:xfrm>
            <a:prstGeom prst="line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cx1="http://schemas.microsoft.com/office/drawing/2015/9/8/chartex">
          <mc:Choice Requires="cx1">
            <p:graphicFrame>
              <p:nvGraphicFramePr>
                <p:cNvPr id="11" name="Gráfico 10"/>
                <p:cNvGraphicFramePr/>
                <p:nvPr>
                  <p:extLst>
                    <p:ext uri="{D42A27DB-BD31-4B8C-83A1-F6EECF244321}">
                      <p14:modId xmlns:p14="http://schemas.microsoft.com/office/powerpoint/2010/main" val="1861323605"/>
                    </p:ext>
                  </p:extLst>
                </p:nvPr>
              </p:nvGraphicFramePr>
              <p:xfrm>
                <a:off x="9483636" y="4614454"/>
                <a:ext cx="2288174" cy="1600199"/>
              </p:xfrm>
              <a:graphic>
                <a:graphicData uri="http://schemas.microsoft.com/office/drawing/2014/chartex">
                  <cx:chart xmlns:cx="http://schemas.microsoft.com/office/drawing/2014/chartex" xmlns:r="http://schemas.openxmlformats.org/officeDocument/2006/relationships" r:id="rId5"/>
                </a:graphicData>
              </a:graphic>
            </p:graphicFrame>
          </mc:Choice>
          <mc:Fallback xmlns="">
            <p:pic>
              <p:nvPicPr>
                <p:cNvPr id="11" name="Gráfico 10"/>
                <p:cNvPicPr>
                  <a:picLocks noGrp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771018" y="4781005"/>
                  <a:ext cx="2288174" cy="1600199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BD6F4B1-216D-4F08-80BE-41BDBF6E2185}"/>
              </a:ext>
            </a:extLst>
          </p:cNvPr>
          <p:cNvSpPr txBox="1"/>
          <p:nvPr/>
        </p:nvSpPr>
        <p:spPr>
          <a:xfrm>
            <a:off x="0" y="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Century Gothic" panose="020B0502020202020204" pitchFamily="34" charset="0"/>
              </a:rPr>
              <a:t>Agro y Comercio concentran poco más de la mitad del empleo informal</a:t>
            </a:r>
            <a:endParaRPr lang="es-PE" sz="4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07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998144"/>
              </p:ext>
            </p:extLst>
          </p:nvPr>
        </p:nvGraphicFramePr>
        <p:xfrm>
          <a:off x="582658" y="1698171"/>
          <a:ext cx="2748371" cy="2109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9080739"/>
              </p:ext>
            </p:extLst>
          </p:nvPr>
        </p:nvGraphicFramePr>
        <p:xfrm>
          <a:off x="4544240" y="1698170"/>
          <a:ext cx="2748371" cy="2109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6774154"/>
              </p:ext>
            </p:extLst>
          </p:nvPr>
        </p:nvGraphicFramePr>
        <p:xfrm>
          <a:off x="8368120" y="1698169"/>
          <a:ext cx="2748371" cy="2109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5275812"/>
              </p:ext>
            </p:extLst>
          </p:nvPr>
        </p:nvGraphicFramePr>
        <p:xfrm>
          <a:off x="582657" y="4180113"/>
          <a:ext cx="2748371" cy="2109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4218365"/>
              </p:ext>
            </p:extLst>
          </p:nvPr>
        </p:nvGraphicFramePr>
        <p:xfrm>
          <a:off x="4645205" y="4180113"/>
          <a:ext cx="2748371" cy="2109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7366135"/>
              </p:ext>
            </p:extLst>
          </p:nvPr>
        </p:nvGraphicFramePr>
        <p:xfrm>
          <a:off x="8368121" y="4180112"/>
          <a:ext cx="2748371" cy="2109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3BD6F4B1-216D-4F08-80BE-41BDBF6E2185}"/>
              </a:ext>
            </a:extLst>
          </p:cNvPr>
          <p:cNvSpPr txBox="1"/>
          <p:nvPr/>
        </p:nvSpPr>
        <p:spPr>
          <a:xfrm>
            <a:off x="0" y="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Century Gothic" panose="020B0502020202020204" pitchFamily="34" charset="0"/>
              </a:rPr>
              <a:t>Incidencia de informalidad varía según sectores</a:t>
            </a:r>
            <a:endParaRPr lang="es-PE" sz="4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02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455" y="808740"/>
            <a:ext cx="4563495" cy="5362939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654838" y="5055326"/>
            <a:ext cx="13035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200" dirty="0" smtClean="0">
                <a:latin typeface="Century Gothic" panose="020B0502020202020204" pitchFamily="34" charset="0"/>
              </a:rPr>
              <a:t>46% tiene local</a:t>
            </a:r>
            <a:endParaRPr lang="es-PE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BD6F4B1-216D-4F08-80BE-41BDBF6E2185}"/>
              </a:ext>
            </a:extLst>
          </p:cNvPr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Century Gothic" panose="020B0502020202020204" pitchFamily="34" charset="0"/>
              </a:rPr>
              <a:t>En agenda:</a:t>
            </a:r>
            <a:endParaRPr lang="es-PE" sz="4800" b="1" dirty="0">
              <a:latin typeface="Century Gothic" panose="020B0502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914401" y="1489166"/>
            <a:ext cx="480933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latin typeface="Century Gothic" panose="020B0502020202020204" pitchFamily="34" charset="0"/>
              </a:rPr>
              <a:t>Informalidad en el sector informal.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latin typeface="Century Gothic" panose="020B0502020202020204" pitchFamily="34" charset="0"/>
              </a:rPr>
              <a:t>Informalidad en el sector formal.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latin typeface="Century Gothic" panose="020B0502020202020204" pitchFamily="34" charset="0"/>
              </a:rPr>
              <a:t>Informalidad </a:t>
            </a:r>
            <a:r>
              <a:rPr lang="es-PE" sz="1600" smtClean="0">
                <a:latin typeface="Century Gothic" panose="020B0502020202020204" pitchFamily="34" charset="0"/>
              </a:rPr>
              <a:t>según regiones</a:t>
            </a:r>
            <a:endParaRPr lang="es-PE" sz="1600" dirty="0">
              <a:latin typeface="Century Gothic" panose="020B0502020202020204" pitchFamily="34" charset="0"/>
            </a:endParaRP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latin typeface="Century Gothic" panose="020B0502020202020204" pitchFamily="34" charset="0"/>
              </a:rPr>
              <a:t>Unidades productivas formales e informales</a:t>
            </a:r>
            <a:endParaRPr lang="es-PE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338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373</Words>
  <Application>Microsoft Office PowerPoint</Application>
  <PresentationFormat>Panorámica</PresentationFormat>
  <Paragraphs>103</Paragraphs>
  <Slides>9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Jaime Chuquiruna Cotrina - CCL - Marketing</dc:creator>
  <cp:lastModifiedBy>Luis Roberto Sáenz Zea - CCL - IEDEP</cp:lastModifiedBy>
  <cp:revision>25</cp:revision>
  <dcterms:created xsi:type="dcterms:W3CDTF">2022-01-18T21:24:32Z</dcterms:created>
  <dcterms:modified xsi:type="dcterms:W3CDTF">2022-10-18T13:28:26Z</dcterms:modified>
</cp:coreProperties>
</file>