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1" r:id="rId8"/>
    <p:sldId id="260" r:id="rId9"/>
    <p:sldId id="277" r:id="rId10"/>
    <p:sldId id="271" r:id="rId11"/>
    <p:sldId id="266" r:id="rId12"/>
    <p:sldId id="265" r:id="rId13"/>
    <p:sldId id="270" r:id="rId14"/>
    <p:sldId id="272" r:id="rId15"/>
    <p:sldId id="273" r:id="rId16"/>
    <p:sldId id="275" r:id="rId17"/>
    <p:sldId id="274" r:id="rId18"/>
    <p:sldId id="276" r:id="rId19"/>
    <p:sldId id="262" r:id="rId20"/>
    <p:sldId id="263" r:id="rId21"/>
    <p:sldId id="26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R"/>
              <a:t>UGEL TACNA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4C-4393-943B-94E5B8514C4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4C-4393-943B-94E5B8514C48}"/>
              </c:ext>
            </c:extLst>
          </c:dPt>
          <c:dLbls>
            <c:dLbl>
              <c:idx val="0"/>
              <c:layout>
                <c:manualLayout>
                  <c:x val="2.5429571303586949E-2"/>
                  <c:y val="5.6504447360746488E-2"/>
                </c:manualLayout>
              </c:layout>
              <c:tx>
                <c:rich>
                  <a:bodyPr/>
                  <a:lstStyle/>
                  <a:p>
                    <a:fld id="{D5E48517-6825-41FD-BFF2-1230D1A35FE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4C-4393-943B-94E5B8514C48}"/>
                </c:ext>
              </c:extLst>
            </c:dLbl>
            <c:dLbl>
              <c:idx val="1"/>
              <c:layout>
                <c:manualLayout>
                  <c:x val="-3.8681977252843391E-2"/>
                  <c:y val="0.23073162729658792"/>
                </c:manualLayout>
              </c:layout>
              <c:tx>
                <c:rich>
                  <a:bodyPr/>
                  <a:lstStyle/>
                  <a:p>
                    <a:fld id="{A02D3B5B-BD5F-4032-B3AA-0E5B673EC11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4C-4393-943B-94E5B8514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'TACNA Y TARATA  '!$C$16:$C$17</c:f>
              <c:strCache>
                <c:ptCount val="2"/>
                <c:pt idx="0">
                  <c:v>BUENO </c:v>
                </c:pt>
                <c:pt idx="1">
                  <c:v>REGULAR </c:v>
                </c:pt>
              </c:strCache>
            </c:strRef>
          </c:cat>
          <c:val>
            <c:numRef>
              <c:f>'TACNA Y TARATA  '!$D$16:$D$17</c:f>
              <c:numCache>
                <c:formatCode>0.00</c:formatCode>
                <c:ptCount val="2"/>
                <c:pt idx="0">
                  <c:v>53.153153153153156</c:v>
                </c:pt>
                <c:pt idx="1">
                  <c:v>46.846846846846844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C-4393-943B-94E5B8514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500" b="1">
          <a:latin typeface="Century Gothic" panose="020B0502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R"/>
              <a:t>UGEL TARATA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48-49FC-80E0-822CCED10BE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48-49FC-80E0-822CCED10BEA}"/>
              </c:ext>
            </c:extLst>
          </c:dPt>
          <c:dLbls>
            <c:dLbl>
              <c:idx val="0"/>
              <c:layout>
                <c:manualLayout>
                  <c:x val="3.6821959755030623E-2"/>
                  <c:y val="0.26255358705161852"/>
                </c:manualLayout>
              </c:layout>
              <c:tx>
                <c:rich>
                  <a:bodyPr/>
                  <a:lstStyle/>
                  <a:p>
                    <a:fld id="{62A71349-3413-49FC-8B83-D47540DF88AE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48-49FC-80E0-822CCED10BEA}"/>
                </c:ext>
              </c:extLst>
            </c:dLbl>
            <c:dLbl>
              <c:idx val="1"/>
              <c:layout>
                <c:manualLayout>
                  <c:x val="-8.5352143482064873E-3"/>
                  <c:y val="9.1907261592300962E-2"/>
                </c:manualLayout>
              </c:layout>
              <c:tx>
                <c:rich>
                  <a:bodyPr/>
                  <a:lstStyle/>
                  <a:p>
                    <a:fld id="{1B3FC3D4-6D18-46EB-89C7-8A3C5C2855C2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48-49FC-80E0-822CCED10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'TACNA Y TARATA  '!$B$46:$B$47</c:f>
              <c:strCache>
                <c:ptCount val="2"/>
                <c:pt idx="0">
                  <c:v>BUENO</c:v>
                </c:pt>
                <c:pt idx="1">
                  <c:v>REGULAR </c:v>
                </c:pt>
              </c:strCache>
            </c:strRef>
          </c:cat>
          <c:val>
            <c:numRef>
              <c:f>'TACNA Y TARATA  '!$C$46:$C$47</c:f>
              <c:numCache>
                <c:formatCode>0.00</c:formatCode>
                <c:ptCount val="2"/>
                <c:pt idx="0">
                  <c:v>41.496598639455776</c:v>
                </c:pt>
                <c:pt idx="1">
                  <c:v>58.503401360544217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48-49FC-80E0-822CCED10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sz="1500" b="1">
          <a:latin typeface="Century Gothic" panose="020B0502020202020204" pitchFamily="34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R"/>
              <a:t>UGEL JORGE BASADRE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C5-403C-8712-855AA454DD8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C5-403C-8712-855AA454DD80}"/>
              </c:ext>
            </c:extLst>
          </c:dPt>
          <c:dLbls>
            <c:dLbl>
              <c:idx val="0"/>
              <c:layout>
                <c:manualLayout>
                  <c:x val="0.25136621908275453"/>
                  <c:y val="4.9949585898175282E-2"/>
                </c:manualLayout>
              </c:layout>
              <c:tx>
                <c:rich>
                  <a:bodyPr/>
                  <a:lstStyle/>
                  <a:p>
                    <a:fld id="{2ECF9ADE-4124-4AAC-8BFF-FE4A6A2FF845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C5-403C-8712-855AA454DD80}"/>
                </c:ext>
              </c:extLst>
            </c:dLbl>
            <c:dLbl>
              <c:idx val="1"/>
              <c:layout>
                <c:manualLayout>
                  <c:x val="-0.23969597550306213"/>
                  <c:y val="-9.7326115485564302E-2"/>
                </c:manualLayout>
              </c:layout>
              <c:tx>
                <c:rich>
                  <a:bodyPr/>
                  <a:lstStyle/>
                  <a:p>
                    <a:fld id="{B924BA35-6A26-489D-8E10-F19867A3713B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C5-403C-8712-855AA454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'JRGE BASADRE '!$C$15:$C$16</c:f>
              <c:strCache>
                <c:ptCount val="2"/>
                <c:pt idx="0">
                  <c:v>BUENO</c:v>
                </c:pt>
                <c:pt idx="1">
                  <c:v>REGULAR </c:v>
                </c:pt>
              </c:strCache>
            </c:strRef>
          </c:cat>
          <c:val>
            <c:numRef>
              <c:f>'JRGE BASADRE '!$D$15:$D$16</c:f>
              <c:numCache>
                <c:formatCode>0.00</c:formatCode>
                <c:ptCount val="2"/>
                <c:pt idx="0">
                  <c:v>7.1428571428571432</c:v>
                </c:pt>
                <c:pt idx="1">
                  <c:v>92.857142857142861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C5-403C-8712-855AA454D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sz="1500" b="1">
          <a:latin typeface="Century Gothic" panose="020B0502020202020204" pitchFamily="34" charset="0"/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UGEL CANDARAVE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8B-4D82-9CC9-19EB8ADD40D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8B-4D82-9CC9-19EB8ADD40D2}"/>
              </c:ext>
            </c:extLst>
          </c:dPt>
          <c:dLbls>
            <c:dLbl>
              <c:idx val="0"/>
              <c:layout>
                <c:manualLayout>
                  <c:x val="2.3086034512562824E-2"/>
                  <c:y val="-6.6355482543099378E-2"/>
                </c:manualLayout>
              </c:layout>
              <c:tx>
                <c:rich>
                  <a:bodyPr/>
                  <a:lstStyle/>
                  <a:p>
                    <a:fld id="{A47540D1-3E39-411F-AF4E-F70B850C891D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8B-4D82-9CC9-19EB8ADD40D2}"/>
                </c:ext>
              </c:extLst>
            </c:dLbl>
            <c:dLbl>
              <c:idx val="1"/>
              <c:layout>
                <c:manualLayout>
                  <c:x val="-5.5331380063568469E-2"/>
                  <c:y val="-8.0798353443229665E-2"/>
                </c:manualLayout>
              </c:layout>
              <c:tx>
                <c:rich>
                  <a:bodyPr/>
                  <a:lstStyle/>
                  <a:p>
                    <a:fld id="{FF46A5C6-5F65-4F88-BCB0-C014C75901B1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8B-4D82-9CC9-19EB8ADD4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'CANADARAVE '!$C$15:$C$16</c:f>
              <c:strCache>
                <c:ptCount val="2"/>
                <c:pt idx="0">
                  <c:v>BUENO</c:v>
                </c:pt>
                <c:pt idx="1">
                  <c:v>REGULAR</c:v>
                </c:pt>
              </c:strCache>
            </c:strRef>
          </c:cat>
          <c:val>
            <c:numRef>
              <c:f>'CANADARAVE '!$D$15:$D$16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8B-4D82-9CC9-19EB8ADD4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>
          <a:latin typeface="Century Gothic" panose="020B0502020202020204" pitchFamily="34" charset="0"/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R" sz="1500"/>
              <a:t>SITUACION DE INFRAESTRUCTURA A NIVEL REGIONAL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1B-4AC8-8011-3F2DF5C1B07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1B-4AC8-8011-3F2DF5C1B07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1B-4AC8-8011-3F2DF5C1B078}"/>
              </c:ext>
            </c:extLst>
          </c:dPt>
          <c:dLbls>
            <c:dLbl>
              <c:idx val="1"/>
              <c:layout>
                <c:manualLayout>
                  <c:x val="-5.2463035870516185E-2"/>
                  <c:y val="-0.15131429466839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1B-4AC8-8011-3F2DF5C1B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FINAL '!$B$15:$B$17</c:f>
              <c:strCache>
                <c:ptCount val="2"/>
                <c:pt idx="0">
                  <c:v>BUENO</c:v>
                </c:pt>
                <c:pt idx="1">
                  <c:v>REGULAR</c:v>
                </c:pt>
              </c:strCache>
            </c:strRef>
          </c:cat>
          <c:val>
            <c:numRef>
              <c:f>'CONSOLIDADO FINAL '!$D$15:$D$17</c:f>
              <c:numCache>
                <c:formatCode>General</c:formatCode>
                <c:ptCount val="3"/>
                <c:pt idx="0">
                  <c:v>35.447499999999998</c:v>
                </c:pt>
                <c:pt idx="1">
                  <c:v>64.552499999999995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1B-4AC8-8011-3F2DF5C1B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>
          <a:latin typeface="Century Gothic" panose="020B0502020202020204" pitchFamily="34" charset="0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3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F05F-EE1C-4C4B-A455-50200920319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3997-DB68-4EE4-9B35-2CCC53C739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5438" y="1922834"/>
            <a:ext cx="7028774" cy="302749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SITUACIONAL DE LA INFRAESTRUCTURA EDUCATIVA Y ACCIONES PARA EL RETORNO A CLASES DE NIÑOS, NIÑAS Y ADOLESCENTES EN LA REGIÓN TACNA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1533998"/>
            <a:ext cx="4697835" cy="44305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486562"/>
            <a:ext cx="2194616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052026"/>
              </p:ext>
            </p:extLst>
          </p:nvPr>
        </p:nvGraphicFramePr>
        <p:xfrm>
          <a:off x="723901" y="1762127"/>
          <a:ext cx="10439407" cy="4667248"/>
        </p:xfrm>
        <a:graphic>
          <a:graphicData uri="http://schemas.openxmlformats.org/drawingml/2006/table">
            <a:tbl>
              <a:tblPr/>
              <a:tblGrid>
                <a:gridCol w="1833562">
                  <a:extLst>
                    <a:ext uri="{9D8B030D-6E8A-4147-A177-3AD203B41FA5}">
                      <a16:colId xmlns:a16="http://schemas.microsoft.com/office/drawing/2014/main" val="166202932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318986492"/>
                    </a:ext>
                  </a:extLst>
                </a:gridCol>
                <a:gridCol w="1943101">
                  <a:extLst>
                    <a:ext uri="{9D8B030D-6E8A-4147-A177-3AD203B41FA5}">
                      <a16:colId xmlns:a16="http://schemas.microsoft.com/office/drawing/2014/main" val="1892120803"/>
                    </a:ext>
                  </a:extLst>
                </a:gridCol>
                <a:gridCol w="1650644">
                  <a:extLst>
                    <a:ext uri="{9D8B030D-6E8A-4147-A177-3AD203B41FA5}">
                      <a16:colId xmlns:a16="http://schemas.microsoft.com/office/drawing/2014/main" val="2465154120"/>
                    </a:ext>
                  </a:extLst>
                </a:gridCol>
                <a:gridCol w="1749786">
                  <a:extLst>
                    <a:ext uri="{9D8B030D-6E8A-4147-A177-3AD203B41FA5}">
                      <a16:colId xmlns:a16="http://schemas.microsoft.com/office/drawing/2014/main" val="2690888865"/>
                    </a:ext>
                  </a:extLst>
                </a:gridCol>
                <a:gridCol w="1519239">
                  <a:extLst>
                    <a:ext uri="{9D8B030D-6E8A-4147-A177-3AD203B41FA5}">
                      <a16:colId xmlns:a16="http://schemas.microsoft.com/office/drawing/2014/main" val="1682400478"/>
                    </a:ext>
                  </a:extLst>
                </a:gridCol>
              </a:tblGrid>
              <a:tr h="393959">
                <a:tc gridSpan="6"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46369"/>
                  </a:ext>
                </a:extLst>
              </a:tr>
              <a:tr h="13904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DRE / UGEL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IIEE BENEFICIADAS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MONTO </a:t>
                      </a:r>
                      <a:b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MANTENIMIENTO </a:t>
                      </a:r>
                      <a:b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LOCAL EDUCATIVO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MONTO ADQUISICIÓN DE KITS DE HIGIENE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MONTO </a:t>
                      </a:r>
                      <a:b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MANTENIMIENTO BICICLETAS</a:t>
                      </a:r>
                      <a:b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RUTAS SOLIDARIAS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MONTO TOTAL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59705"/>
                  </a:ext>
                </a:extLst>
              </a:tr>
              <a:tr h="463480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DRET TACNA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S/.     18.377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38.513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S/0.00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56.890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39129"/>
                  </a:ext>
                </a:extLst>
              </a:tr>
              <a:tr h="463480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 CANDARVE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268.074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48.161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5.235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321.470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6733"/>
                  </a:ext>
                </a:extLst>
              </a:tr>
              <a:tr h="463480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 JORGE BASADRE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195.014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53.248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S/.   4.368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252.630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26585"/>
                  </a:ext>
                </a:extLst>
              </a:tr>
              <a:tr h="463480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 TARATA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 295.681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50.624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S/.   4.555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350.860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65453"/>
                  </a:ext>
                </a:extLst>
              </a:tr>
              <a:tr h="542273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 TACNA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950.551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1.190.157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S/.   6.502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2.147.210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96975"/>
                  </a:ext>
                </a:extLst>
              </a:tr>
              <a:tr h="4866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REGION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 1.727.697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S/.1.380.703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            20.660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S/.  3.129.060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3872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1000125" y="894003"/>
            <a:ext cx="10515600" cy="1159800"/>
          </a:xfrm>
          <a:prstGeom prst="rect">
            <a:avLst/>
          </a:prstGeom>
          <a:ln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PRESUPUESTO PARA EL MANTENIMIENTO DE LOCALES ESCOLARES - 2022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428625"/>
            <a:ext cx="2194616" cy="4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0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4463" y="1045013"/>
            <a:ext cx="9894013" cy="80727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CUADRO N° 1  PRIORIZACIÓN DE ESPACIOS EDUCATIVOS A INTERVENIR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28376"/>
              </p:ext>
            </p:extLst>
          </p:nvPr>
        </p:nvGraphicFramePr>
        <p:xfrm>
          <a:off x="884695" y="1738556"/>
          <a:ext cx="10646229" cy="4930536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800736887"/>
                    </a:ext>
                  </a:extLst>
                </a:gridCol>
                <a:gridCol w="3735978">
                  <a:extLst>
                    <a:ext uri="{9D8B030D-6E8A-4147-A177-3AD203B41FA5}">
                      <a16:colId xmlns:a16="http://schemas.microsoft.com/office/drawing/2014/main" val="2974639312"/>
                    </a:ext>
                  </a:extLst>
                </a:gridCol>
                <a:gridCol w="5721531">
                  <a:extLst>
                    <a:ext uri="{9D8B030D-6E8A-4147-A177-3AD203B41FA5}">
                      <a16:colId xmlns:a16="http://schemas.microsoft.com/office/drawing/2014/main" val="2979704464"/>
                    </a:ext>
                  </a:extLst>
                </a:gridCol>
              </a:tblGrid>
              <a:tr h="574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 DE PRIORIDAD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47048"/>
                  </a:ext>
                </a:extLst>
              </a:tr>
              <a:tr h="3594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419106"/>
                  </a:ext>
                </a:extLst>
              </a:tr>
              <a:tr h="574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Higiénicos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Letrinas, biodigestores, núcleo bosón, inodoros, tanque elevado, cisterna e instalaciones sanitarias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978710"/>
                  </a:ext>
                </a:extLst>
              </a:tr>
              <a:tr h="789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Exteriores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Patios, losas deportivas, veredas, sardineles, rampas, reparación de cercos perimétricos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08302"/>
                  </a:ext>
                </a:extLst>
              </a:tr>
              <a:tr h="4328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Administrativos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Dirección, sala de profesores, oficinas Administrativas y auditorio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75956"/>
                  </a:ext>
                </a:extLst>
              </a:tr>
              <a:tr h="1423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auxiliares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Biblioteca, salas de computo, aula de innovación y laboratorios, aula de psicomotricidad, talleres, sala de usos múltiples, circulaciones(escaleras, barandas, pasillos, parapetos) y espacios de residencia (dormitorios de estudiantes)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44072"/>
                  </a:ext>
                </a:extLst>
              </a:tr>
              <a:tr h="43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para el servicio de Alimentación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Cocina, comedor, </a:t>
                      </a:r>
                      <a:r>
                        <a:rPr lang="es-P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almacen</a:t>
                      </a: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alimentos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899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377505"/>
            <a:ext cx="2231472" cy="4904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16737" y="238261"/>
            <a:ext cx="899068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Resolución Ministerial N°016-2022-MINEDU</a:t>
            </a:r>
            <a:endParaRPr lang="en-US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7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874" y="1335631"/>
            <a:ext cx="9829593" cy="30123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CUADRO </a:t>
            </a:r>
            <a:r>
              <a:rPr lang="es-ES" sz="2400" b="1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N°</a:t>
            </a:r>
            <a:r>
              <a:rPr lang="es-E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 2  ELEMENTOS DE KIT DE HIGIENE</a:t>
            </a:r>
            <a:endParaRPr lang="en-US" sz="2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83881"/>
              </p:ext>
            </p:extLst>
          </p:nvPr>
        </p:nvGraphicFramePr>
        <p:xfrm>
          <a:off x="1243874" y="1575559"/>
          <a:ext cx="9906000" cy="5210465"/>
        </p:xfrm>
        <a:graphic>
          <a:graphicData uri="http://schemas.openxmlformats.org/drawingml/2006/table">
            <a:tbl>
              <a:tblPr/>
              <a:tblGrid>
                <a:gridCol w="2313143">
                  <a:extLst>
                    <a:ext uri="{9D8B030D-6E8A-4147-A177-3AD203B41FA5}">
                      <a16:colId xmlns:a16="http://schemas.microsoft.com/office/drawing/2014/main" val="1729309018"/>
                    </a:ext>
                  </a:extLst>
                </a:gridCol>
                <a:gridCol w="3018846">
                  <a:extLst>
                    <a:ext uri="{9D8B030D-6E8A-4147-A177-3AD203B41FA5}">
                      <a16:colId xmlns:a16="http://schemas.microsoft.com/office/drawing/2014/main" val="297272349"/>
                    </a:ext>
                  </a:extLst>
                </a:gridCol>
                <a:gridCol w="4574011">
                  <a:extLst>
                    <a:ext uri="{9D8B030D-6E8A-4147-A177-3AD203B41FA5}">
                      <a16:colId xmlns:a16="http://schemas.microsoft.com/office/drawing/2014/main" val="2963779122"/>
                    </a:ext>
                  </a:extLst>
                </a:gridCol>
              </a:tblGrid>
              <a:tr h="243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3000" b="1" kern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j-ea"/>
                        <a:cs typeface="+mj-cs"/>
                      </a:endParaRPr>
                    </a:p>
                  </a:txBody>
                  <a:tcPr marL="9188" marR="9188" marT="9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3000" b="1" kern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j-ea"/>
                        <a:cs typeface="+mj-cs"/>
                      </a:endParaRPr>
                    </a:p>
                  </a:txBody>
                  <a:tcPr marL="9188" marR="9188" marT="9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12710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CONTENIDO</a:t>
                      </a: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ITEMS</a:t>
                      </a: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42688"/>
                  </a:ext>
                </a:extLst>
              </a:tr>
              <a:tr h="270225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 de insumos y artículos de limpieza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kit de insumos de limpieza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detergente granulado </a:t>
                      </a:r>
                      <a:endParaRPr lang="en-US" sz="17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905211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Guante de Jebe de uso semi industrial 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73162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Kreso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561836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Removedor de sarro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464531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Bolsas de Polietileno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025704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Esponja de fibra sintética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787952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Lejía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01448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Kit de Artículos de Limpieza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Trapo Industrial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637620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Escoba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8635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Recogedor 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24441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Balde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438234"/>
                  </a:ext>
                </a:extLst>
              </a:tr>
              <a:tr h="27022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 de Higiene para el lavado de manos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Kit de Higiene para el lavado de manos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Jabón de tocador en barra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90041"/>
                  </a:ext>
                </a:extLst>
              </a:tr>
              <a:tr h="424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Lejía (para II:EE. sin acceso a agua potable)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964514"/>
                  </a:ext>
                </a:extLst>
              </a:tr>
              <a:tr h="27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Papel Higiénico 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21090"/>
                  </a:ext>
                </a:extLst>
              </a:tr>
              <a:tr h="424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Balde (para II:EE. sin acceso a agua potable)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88" marR="9188" marT="9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73234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016737" y="634398"/>
            <a:ext cx="10217331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Resolución Ministerial N°016-2022-MINEDU</a:t>
            </a:r>
            <a:endParaRPr 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9" y="218114"/>
            <a:ext cx="2186227" cy="6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1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479" t="29723" r="32605" b="41944"/>
          <a:stretch/>
        </p:blipFill>
        <p:spPr>
          <a:xfrm>
            <a:off x="469783" y="2109018"/>
            <a:ext cx="5703864" cy="40736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4479" t="57963" r="32604" b="18704"/>
          <a:stretch/>
        </p:blipFill>
        <p:spPr>
          <a:xfrm>
            <a:off x="6277841" y="3058391"/>
            <a:ext cx="5804202" cy="332422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2875175" y="614947"/>
            <a:ext cx="8292825" cy="1159800"/>
          </a:xfrm>
          <a:prstGeom prst="rect">
            <a:avLst/>
          </a:prstGeom>
          <a:ln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 DEL PLAN DE MANTENIMIENTO 2022 SEGÚN EL APLICATIVO” MI MANTENIMIENTO”  </a:t>
            </a:r>
            <a:r>
              <a:rPr lang="es-ES" sz="2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2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7191883" y="1840326"/>
            <a:ext cx="3976117" cy="783842"/>
          </a:xfrm>
          <a:prstGeom prst="rect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UGEL TACNA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" y="343949"/>
            <a:ext cx="2030136" cy="5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7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2574423" y="1066064"/>
            <a:ext cx="8006347" cy="1159800"/>
          </a:xfrm>
          <a:prstGeom prst="rect">
            <a:avLst/>
          </a:prstGeom>
          <a:ln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 DEL PLAN DE MANTENIMIENTO 2022 SEGÚN EL APLICATIVO “MI MANTENIMIENTO” 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6829673" y="2274278"/>
            <a:ext cx="3976117" cy="783842"/>
          </a:xfrm>
          <a:prstGeom prst="rect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UGEL TARATA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4841" t="29787" r="33175" b="41948"/>
          <a:stretch/>
        </p:blipFill>
        <p:spPr>
          <a:xfrm>
            <a:off x="1245965" y="2646865"/>
            <a:ext cx="4700535" cy="339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4909" t="57665" r="33107" b="19130"/>
          <a:stretch/>
        </p:blipFill>
        <p:spPr>
          <a:xfrm>
            <a:off x="6467465" y="3582967"/>
            <a:ext cx="4700535" cy="27908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7" y="343949"/>
            <a:ext cx="2063692" cy="5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46" t="38766" r="32739" b="32214"/>
          <a:stretch/>
        </p:blipFill>
        <p:spPr>
          <a:xfrm>
            <a:off x="943430" y="1854201"/>
            <a:ext cx="4689612" cy="33999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6737" y="370027"/>
            <a:ext cx="9243816" cy="1325563"/>
          </a:xfrm>
          <a:prstGeom prst="rect">
            <a:avLst/>
          </a:prstGeom>
          <a:ln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 DEL PLAN DE MANTENIMIENTO </a:t>
            </a:r>
            <a:r>
              <a:rPr lang="es-ES" sz="2400" b="1" dirty="0">
                <a:solidFill>
                  <a:srgbClr val="C00000"/>
                </a:solidFill>
                <a:cs typeface="Aharoni" panose="02010803020104030203" pitchFamily="2" charset="-79"/>
              </a:rPr>
              <a:t>2022 </a:t>
            </a:r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SEGÚN EL APLICATIVO “MI MANTENIMIENTO”  </a:t>
            </a: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44513" t="66785" r="32972" b="9785"/>
          <a:stretch/>
        </p:blipFill>
        <p:spPr>
          <a:xfrm>
            <a:off x="5917567" y="3196773"/>
            <a:ext cx="5077005" cy="297179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6799997" y="1850573"/>
            <a:ext cx="3976117" cy="783842"/>
          </a:xfrm>
          <a:prstGeom prst="rect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UGEL JORGE BASADRE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1" y="217580"/>
            <a:ext cx="2692576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0637" y="778893"/>
            <a:ext cx="8003382" cy="132556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 DEL PLAN DE MANTENIMIENTO 2022 SEGÚN EL APLICATIVO MI MANTENIMIENTO 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934" t="30427" r="32739" b="41554"/>
          <a:stretch/>
        </p:blipFill>
        <p:spPr>
          <a:xfrm>
            <a:off x="1024756" y="2319862"/>
            <a:ext cx="4657588" cy="328771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44656" t="57642" r="33017" b="18980"/>
          <a:stretch/>
        </p:blipFill>
        <p:spPr>
          <a:xfrm>
            <a:off x="6509656" y="3178629"/>
            <a:ext cx="4657588" cy="27432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6799997" y="1850573"/>
            <a:ext cx="3976117" cy="783842"/>
          </a:xfrm>
          <a:prstGeom prst="rect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UGEL CANDARAVE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9" y="377505"/>
            <a:ext cx="2114026" cy="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59" t="39433" r="32739" b="32882"/>
          <a:stretch/>
        </p:blipFill>
        <p:spPr>
          <a:xfrm>
            <a:off x="545284" y="2395363"/>
            <a:ext cx="5184263" cy="398027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11745" y="892441"/>
            <a:ext cx="8704881" cy="132556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 DEL PLAN DE MANTENIMIENTO 2022 SEGÚN EL APLICATIVO MI MANTENIMIENTO </a:t>
            </a:r>
            <a:endParaRPr lang="es-ES" sz="24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/>
          <a:srcRect l="44559" t="67172" r="32739" b="10834"/>
          <a:stretch/>
        </p:blipFill>
        <p:spPr>
          <a:xfrm>
            <a:off x="6254135" y="3358330"/>
            <a:ext cx="5300757" cy="288856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B6D794D-B65B-2E4E-8DC1-BFF4251EADC4}"/>
              </a:ext>
            </a:extLst>
          </p:cNvPr>
          <p:cNvSpPr txBox="1">
            <a:spLocks/>
          </p:cNvSpPr>
          <p:nvPr/>
        </p:nvSpPr>
        <p:spPr>
          <a:xfrm>
            <a:off x="6940509" y="2184247"/>
            <a:ext cx="3976117" cy="783842"/>
          </a:xfrm>
          <a:prstGeom prst="rect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REGIÓN TACNA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5" y="368485"/>
            <a:ext cx="2130805" cy="4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695" y="1407171"/>
            <a:ext cx="10515600" cy="4258338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 La </a:t>
            </a:r>
            <a:r>
              <a:rPr lang="es-ES" dirty="0" err="1"/>
              <a:t>Region</a:t>
            </a:r>
            <a:r>
              <a:rPr lang="es-ES" dirty="0"/>
              <a:t> Tacna a nivel Regional las IIEE su infraestructura se encuentra en </a:t>
            </a:r>
            <a:r>
              <a:rPr lang="es-ES" b="1" dirty="0"/>
              <a:t>ESTADO REGULAR</a:t>
            </a:r>
            <a:r>
              <a:rPr lang="es-ES" dirty="0"/>
              <a:t>, de acuerdo a la información brindada por las respectivas Ugel (TACNA, CANDARAVE, TARATA Y JORGE BASADRE.) (18-01-2022)</a:t>
            </a:r>
          </a:p>
          <a:p>
            <a:pPr algn="just"/>
            <a:r>
              <a:rPr lang="es-ES" dirty="0"/>
              <a:t>Con respecto al </a:t>
            </a:r>
            <a:r>
              <a:rPr lang="es-ES" b="1" dirty="0"/>
              <a:t>Programa de Mantenimiento educativo 2022</a:t>
            </a:r>
            <a:r>
              <a:rPr lang="es-ES" dirty="0"/>
              <a:t>, fueron beneficiadas 370 IIEE a nivel regional con un Monto Asignado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S/.  3.129.060 </a:t>
            </a:r>
          </a:p>
          <a:p>
            <a:pPr algn="just"/>
            <a:r>
              <a:rPr lang="es-ES" dirty="0"/>
              <a:t>Así también, el  </a:t>
            </a:r>
            <a:r>
              <a:rPr lang="es-ES" b="1" dirty="0"/>
              <a:t>Programa Trabaja Perú </a:t>
            </a:r>
            <a:r>
              <a:rPr lang="es-ES" dirty="0"/>
              <a:t>realizara el mantenimiento de limpieza en </a:t>
            </a:r>
            <a:r>
              <a:rPr lang="es-ES" b="1" dirty="0"/>
              <a:t>17 IIEE </a:t>
            </a:r>
            <a:r>
              <a:rPr lang="es-ES" dirty="0"/>
              <a:t>beneficiadas de la jurisdicción de la </a:t>
            </a:r>
            <a:r>
              <a:rPr lang="es-ES" dirty="0" err="1"/>
              <a:t>Regon</a:t>
            </a:r>
            <a:r>
              <a:rPr lang="es-ES" dirty="0"/>
              <a:t> Tacna, proceso que se encuentra ejecución por los Gobiernos Locales respectivos.</a:t>
            </a:r>
          </a:p>
          <a:p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3" y="217580"/>
            <a:ext cx="2379174" cy="65032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24794" y="278592"/>
            <a:ext cx="10695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r>
              <a:rPr lang="es-E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7368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4085" y="617792"/>
            <a:ext cx="8479972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ACCIONES REALIZADAS</a:t>
            </a: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s-ES" sz="24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VERIFICACIÓN DE LAS II.EE.</a:t>
            </a:r>
            <a:endParaRPr lang="en-US" sz="36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546" y="1900181"/>
            <a:ext cx="5791048" cy="4343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AutoShape 6" descr="blob:https://web.whatsapp.com/505b7a65-aa7c-4dc2-a584-1ca6340efb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1752" t="28700" r="34876" b="25000"/>
          <a:stretch/>
        </p:blipFill>
        <p:spPr>
          <a:xfrm>
            <a:off x="7543800" y="2109674"/>
            <a:ext cx="3392745" cy="3924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F52ECF-71B4-4556-B352-F845EA6EA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3" y="217580"/>
            <a:ext cx="2379174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832" y="1131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Pasos para el  retorno a las clases presenciales o semipresenciales </a:t>
            </a:r>
            <a:endParaRPr lang="es-ES" dirty="0">
              <a:solidFill>
                <a:srgbClr val="C00000"/>
              </a:solidFill>
            </a:endParaRPr>
          </a:p>
        </p:txBody>
      </p:sp>
      <p:grpSp>
        <p:nvGrpSpPr>
          <p:cNvPr id="14" name="object 2"/>
          <p:cNvGrpSpPr/>
          <p:nvPr/>
        </p:nvGrpSpPr>
        <p:grpSpPr>
          <a:xfrm>
            <a:off x="2075927" y="2638806"/>
            <a:ext cx="2614137" cy="1523948"/>
            <a:chOff x="2036825" y="1078229"/>
            <a:chExt cx="3485515" cy="2091055"/>
          </a:xfrm>
        </p:grpSpPr>
        <p:sp>
          <p:nvSpPr>
            <p:cNvPr id="16" name="object 4"/>
            <p:cNvSpPr/>
            <p:nvPr/>
          </p:nvSpPr>
          <p:spPr>
            <a:xfrm>
              <a:off x="2036825" y="1078229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5">
                  <a:moveTo>
                    <a:pt x="3276346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2"/>
                  </a:lnTo>
                  <a:lnTo>
                    <a:pt x="0" y="1881886"/>
                  </a:lnTo>
                  <a:lnTo>
                    <a:pt x="5521" y="1929814"/>
                  </a:lnTo>
                  <a:lnTo>
                    <a:pt x="21248" y="1973814"/>
                  </a:lnTo>
                  <a:lnTo>
                    <a:pt x="45926" y="2012627"/>
                  </a:lnTo>
                  <a:lnTo>
                    <a:pt x="78300" y="2045001"/>
                  </a:lnTo>
                  <a:lnTo>
                    <a:pt x="117113" y="2069679"/>
                  </a:lnTo>
                  <a:lnTo>
                    <a:pt x="161113" y="2085406"/>
                  </a:lnTo>
                  <a:lnTo>
                    <a:pt x="209042" y="2090928"/>
                  </a:lnTo>
                  <a:lnTo>
                    <a:pt x="3276346" y="2090928"/>
                  </a:lnTo>
                  <a:lnTo>
                    <a:pt x="3324274" y="2085406"/>
                  </a:lnTo>
                  <a:lnTo>
                    <a:pt x="3368274" y="2069679"/>
                  </a:lnTo>
                  <a:lnTo>
                    <a:pt x="3407087" y="2045001"/>
                  </a:lnTo>
                  <a:lnTo>
                    <a:pt x="3439461" y="2012627"/>
                  </a:lnTo>
                  <a:lnTo>
                    <a:pt x="3464139" y="1973814"/>
                  </a:lnTo>
                  <a:lnTo>
                    <a:pt x="3479866" y="1929814"/>
                  </a:lnTo>
                  <a:lnTo>
                    <a:pt x="3485388" y="1881886"/>
                  </a:lnTo>
                  <a:lnTo>
                    <a:pt x="3485388" y="209042"/>
                  </a:lnTo>
                  <a:lnTo>
                    <a:pt x="3479866" y="161113"/>
                  </a:lnTo>
                  <a:lnTo>
                    <a:pt x="3464139" y="117113"/>
                  </a:lnTo>
                  <a:lnTo>
                    <a:pt x="3439461" y="78300"/>
                  </a:lnTo>
                  <a:lnTo>
                    <a:pt x="3407087" y="45926"/>
                  </a:lnTo>
                  <a:lnTo>
                    <a:pt x="3368274" y="21248"/>
                  </a:lnTo>
                  <a:lnTo>
                    <a:pt x="3324274" y="5521"/>
                  </a:lnTo>
                  <a:lnTo>
                    <a:pt x="327634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5"/>
            <p:cNvSpPr/>
            <p:nvPr/>
          </p:nvSpPr>
          <p:spPr>
            <a:xfrm>
              <a:off x="2036825" y="1078229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5">
                  <a:moveTo>
                    <a:pt x="0" y="209042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3276346" y="0"/>
                  </a:lnTo>
                  <a:lnTo>
                    <a:pt x="3324274" y="5521"/>
                  </a:lnTo>
                  <a:lnTo>
                    <a:pt x="3368274" y="21248"/>
                  </a:lnTo>
                  <a:lnTo>
                    <a:pt x="3407087" y="45926"/>
                  </a:lnTo>
                  <a:lnTo>
                    <a:pt x="3439461" y="78300"/>
                  </a:lnTo>
                  <a:lnTo>
                    <a:pt x="3464139" y="117113"/>
                  </a:lnTo>
                  <a:lnTo>
                    <a:pt x="3479866" y="161113"/>
                  </a:lnTo>
                  <a:lnTo>
                    <a:pt x="3485388" y="209042"/>
                  </a:lnTo>
                  <a:lnTo>
                    <a:pt x="3485388" y="1881886"/>
                  </a:lnTo>
                  <a:lnTo>
                    <a:pt x="3479866" y="1929814"/>
                  </a:lnTo>
                  <a:lnTo>
                    <a:pt x="3464139" y="1973814"/>
                  </a:lnTo>
                  <a:lnTo>
                    <a:pt x="3439461" y="2012627"/>
                  </a:lnTo>
                  <a:lnTo>
                    <a:pt x="3407087" y="2045001"/>
                  </a:lnTo>
                  <a:lnTo>
                    <a:pt x="3368274" y="2069679"/>
                  </a:lnTo>
                  <a:lnTo>
                    <a:pt x="3324274" y="2085406"/>
                  </a:lnTo>
                  <a:lnTo>
                    <a:pt x="3276346" y="2090928"/>
                  </a:lnTo>
                  <a:lnTo>
                    <a:pt x="209042" y="2090928"/>
                  </a:lnTo>
                  <a:lnTo>
                    <a:pt x="161113" y="2085406"/>
                  </a:lnTo>
                  <a:lnTo>
                    <a:pt x="117113" y="2069679"/>
                  </a:lnTo>
                  <a:lnTo>
                    <a:pt x="78300" y="2045001"/>
                  </a:lnTo>
                  <a:lnTo>
                    <a:pt x="45926" y="2012627"/>
                  </a:lnTo>
                  <a:lnTo>
                    <a:pt x="21248" y="1973814"/>
                  </a:lnTo>
                  <a:lnTo>
                    <a:pt x="5521" y="1929814"/>
                  </a:lnTo>
                  <a:lnTo>
                    <a:pt x="0" y="1881886"/>
                  </a:lnTo>
                  <a:lnTo>
                    <a:pt x="0" y="209042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8" name="object 6"/>
          <p:cNvSpPr txBox="1"/>
          <p:nvPr/>
        </p:nvSpPr>
        <p:spPr>
          <a:xfrm>
            <a:off x="2179987" y="2782438"/>
            <a:ext cx="2406015" cy="1236684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049" marR="3810" indent="1905" algn="ctr">
              <a:lnSpc>
                <a:spcPct val="86200"/>
              </a:lnSpc>
              <a:spcBef>
                <a:spcPts val="344"/>
              </a:spcBef>
            </a:pPr>
            <a:r>
              <a:rPr sz="1800" spc="-4" dirty="0" err="1">
                <a:solidFill>
                  <a:srgbClr val="FFFFFF"/>
                </a:solidFill>
              </a:rPr>
              <a:t>Acondicionamiento</a:t>
            </a:r>
            <a:r>
              <a:rPr sz="1800" spc="-4" dirty="0">
                <a:solidFill>
                  <a:srgbClr val="FFFFFF"/>
                </a:solidFill>
              </a:rPr>
              <a:t> de</a:t>
            </a:r>
            <a:r>
              <a:rPr sz="1800" spc="-38" dirty="0">
                <a:solidFill>
                  <a:srgbClr val="FFFFFF"/>
                </a:solidFill>
              </a:rPr>
              <a:t> </a:t>
            </a:r>
            <a:r>
              <a:rPr sz="1800" spc="-4" dirty="0">
                <a:solidFill>
                  <a:srgbClr val="FFFFFF"/>
                </a:solidFill>
              </a:rPr>
              <a:t>las  condiciones </a:t>
            </a:r>
            <a:r>
              <a:rPr sz="1800" spc="-8" dirty="0">
                <a:solidFill>
                  <a:srgbClr val="FFFFFF"/>
                </a:solidFill>
              </a:rPr>
              <a:t>de  </a:t>
            </a:r>
            <a:r>
              <a:rPr sz="1800" spc="-4" dirty="0">
                <a:solidFill>
                  <a:srgbClr val="FFFFFF"/>
                </a:solidFill>
              </a:rPr>
              <a:t>bioseguridad de la  institución o programa  educativo</a:t>
            </a:r>
            <a:endParaRPr sz="1800" dirty="0"/>
          </a:p>
        </p:txBody>
      </p:sp>
      <p:grpSp>
        <p:nvGrpSpPr>
          <p:cNvPr id="19" name="object 7"/>
          <p:cNvGrpSpPr/>
          <p:nvPr/>
        </p:nvGrpSpPr>
        <p:grpSpPr>
          <a:xfrm>
            <a:off x="5231869" y="3798675"/>
            <a:ext cx="2614136" cy="1568292"/>
            <a:chOff x="2036825" y="3690365"/>
            <a:chExt cx="3485515" cy="2091055"/>
          </a:xfrm>
        </p:grpSpPr>
        <p:sp>
          <p:nvSpPr>
            <p:cNvPr id="21" name="object 9"/>
            <p:cNvSpPr/>
            <p:nvPr/>
          </p:nvSpPr>
          <p:spPr>
            <a:xfrm>
              <a:off x="2036825" y="3690365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4">
                  <a:moveTo>
                    <a:pt x="3276346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881885"/>
                  </a:lnTo>
                  <a:lnTo>
                    <a:pt x="5521" y="1929810"/>
                  </a:lnTo>
                  <a:lnTo>
                    <a:pt x="21248" y="1973808"/>
                  </a:lnTo>
                  <a:lnTo>
                    <a:pt x="45926" y="2012622"/>
                  </a:lnTo>
                  <a:lnTo>
                    <a:pt x="78300" y="2044997"/>
                  </a:lnTo>
                  <a:lnTo>
                    <a:pt x="117113" y="2069677"/>
                  </a:lnTo>
                  <a:lnTo>
                    <a:pt x="161113" y="2085405"/>
                  </a:lnTo>
                  <a:lnTo>
                    <a:pt x="209042" y="2090927"/>
                  </a:lnTo>
                  <a:lnTo>
                    <a:pt x="3276346" y="2090927"/>
                  </a:lnTo>
                  <a:lnTo>
                    <a:pt x="3324274" y="2085405"/>
                  </a:lnTo>
                  <a:lnTo>
                    <a:pt x="3368274" y="2069677"/>
                  </a:lnTo>
                  <a:lnTo>
                    <a:pt x="3407087" y="2044997"/>
                  </a:lnTo>
                  <a:lnTo>
                    <a:pt x="3439461" y="2012622"/>
                  </a:lnTo>
                  <a:lnTo>
                    <a:pt x="3464139" y="1973808"/>
                  </a:lnTo>
                  <a:lnTo>
                    <a:pt x="3479866" y="1929810"/>
                  </a:lnTo>
                  <a:lnTo>
                    <a:pt x="3485388" y="1881885"/>
                  </a:lnTo>
                  <a:lnTo>
                    <a:pt x="3485388" y="209041"/>
                  </a:lnTo>
                  <a:lnTo>
                    <a:pt x="3479866" y="161113"/>
                  </a:lnTo>
                  <a:lnTo>
                    <a:pt x="3464139" y="117113"/>
                  </a:lnTo>
                  <a:lnTo>
                    <a:pt x="3439461" y="78300"/>
                  </a:lnTo>
                  <a:lnTo>
                    <a:pt x="3407087" y="45926"/>
                  </a:lnTo>
                  <a:lnTo>
                    <a:pt x="3368274" y="21248"/>
                  </a:lnTo>
                  <a:lnTo>
                    <a:pt x="3324274" y="5521"/>
                  </a:lnTo>
                  <a:lnTo>
                    <a:pt x="327634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2" name="object 10"/>
            <p:cNvSpPr/>
            <p:nvPr/>
          </p:nvSpPr>
          <p:spPr>
            <a:xfrm>
              <a:off x="2036825" y="3690365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4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3276346" y="0"/>
                  </a:lnTo>
                  <a:lnTo>
                    <a:pt x="3324274" y="5521"/>
                  </a:lnTo>
                  <a:lnTo>
                    <a:pt x="3368274" y="21248"/>
                  </a:lnTo>
                  <a:lnTo>
                    <a:pt x="3407087" y="45926"/>
                  </a:lnTo>
                  <a:lnTo>
                    <a:pt x="3439461" y="78300"/>
                  </a:lnTo>
                  <a:lnTo>
                    <a:pt x="3464139" y="117113"/>
                  </a:lnTo>
                  <a:lnTo>
                    <a:pt x="3479866" y="161113"/>
                  </a:lnTo>
                  <a:lnTo>
                    <a:pt x="3485388" y="209041"/>
                  </a:lnTo>
                  <a:lnTo>
                    <a:pt x="3485388" y="1881885"/>
                  </a:lnTo>
                  <a:lnTo>
                    <a:pt x="3479866" y="1929810"/>
                  </a:lnTo>
                  <a:lnTo>
                    <a:pt x="3464139" y="1973808"/>
                  </a:lnTo>
                  <a:lnTo>
                    <a:pt x="3439461" y="2012622"/>
                  </a:lnTo>
                  <a:lnTo>
                    <a:pt x="3407087" y="2044997"/>
                  </a:lnTo>
                  <a:lnTo>
                    <a:pt x="3368274" y="2069677"/>
                  </a:lnTo>
                  <a:lnTo>
                    <a:pt x="3324274" y="2085405"/>
                  </a:lnTo>
                  <a:lnTo>
                    <a:pt x="3276346" y="2090927"/>
                  </a:lnTo>
                  <a:lnTo>
                    <a:pt x="209042" y="2090927"/>
                  </a:lnTo>
                  <a:lnTo>
                    <a:pt x="161113" y="2085405"/>
                  </a:lnTo>
                  <a:lnTo>
                    <a:pt x="117113" y="2069677"/>
                  </a:lnTo>
                  <a:lnTo>
                    <a:pt x="78300" y="2044997"/>
                  </a:lnTo>
                  <a:lnTo>
                    <a:pt x="45926" y="2012622"/>
                  </a:lnTo>
                  <a:lnTo>
                    <a:pt x="21248" y="1973808"/>
                  </a:lnTo>
                  <a:lnTo>
                    <a:pt x="5521" y="1929810"/>
                  </a:lnTo>
                  <a:lnTo>
                    <a:pt x="0" y="1881885"/>
                  </a:lnTo>
                  <a:lnTo>
                    <a:pt x="0" y="209041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3" name="object 11"/>
          <p:cNvSpPr txBox="1"/>
          <p:nvPr/>
        </p:nvSpPr>
        <p:spPr>
          <a:xfrm>
            <a:off x="5423083" y="4195091"/>
            <a:ext cx="2231708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1800" spc="-4" dirty="0" err="1">
                <a:solidFill>
                  <a:srgbClr val="FFFFFF"/>
                </a:solidFill>
              </a:rPr>
              <a:t>Elaboración</a:t>
            </a:r>
            <a:r>
              <a:rPr sz="1800" spc="-38" dirty="0">
                <a:solidFill>
                  <a:srgbClr val="FFFFFF"/>
                </a:solidFill>
              </a:rPr>
              <a:t> </a:t>
            </a:r>
            <a:r>
              <a:rPr sz="1800" spc="-8" dirty="0">
                <a:solidFill>
                  <a:srgbClr val="FFFFFF"/>
                </a:solidFill>
              </a:rPr>
              <a:t>del</a:t>
            </a:r>
            <a:r>
              <a:rPr lang="es-PE" sz="1800" spc="-8" dirty="0">
                <a:solidFill>
                  <a:srgbClr val="FFFFFF"/>
                </a:solidFill>
              </a:rPr>
              <a:t> Plan Anual de Trabajo (PAT)</a:t>
            </a:r>
            <a:endParaRPr sz="1800" dirty="0"/>
          </a:p>
        </p:txBody>
      </p:sp>
      <p:grpSp>
        <p:nvGrpSpPr>
          <p:cNvPr id="24" name="object 13"/>
          <p:cNvGrpSpPr/>
          <p:nvPr/>
        </p:nvGrpSpPr>
        <p:grpSpPr>
          <a:xfrm>
            <a:off x="8277248" y="4449425"/>
            <a:ext cx="2633663" cy="1587818"/>
            <a:chOff x="6658292" y="3677348"/>
            <a:chExt cx="3511550" cy="2117090"/>
          </a:xfrm>
        </p:grpSpPr>
        <p:sp>
          <p:nvSpPr>
            <p:cNvPr id="25" name="object 14"/>
            <p:cNvSpPr/>
            <p:nvPr/>
          </p:nvSpPr>
          <p:spPr>
            <a:xfrm>
              <a:off x="6671310" y="3690365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4">
                  <a:moveTo>
                    <a:pt x="3276346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881885"/>
                  </a:lnTo>
                  <a:lnTo>
                    <a:pt x="5521" y="1929810"/>
                  </a:lnTo>
                  <a:lnTo>
                    <a:pt x="21248" y="1973808"/>
                  </a:lnTo>
                  <a:lnTo>
                    <a:pt x="45926" y="2012622"/>
                  </a:lnTo>
                  <a:lnTo>
                    <a:pt x="78300" y="2044997"/>
                  </a:lnTo>
                  <a:lnTo>
                    <a:pt x="117113" y="2069677"/>
                  </a:lnTo>
                  <a:lnTo>
                    <a:pt x="161113" y="2085405"/>
                  </a:lnTo>
                  <a:lnTo>
                    <a:pt x="209042" y="2090927"/>
                  </a:lnTo>
                  <a:lnTo>
                    <a:pt x="3276346" y="2090927"/>
                  </a:lnTo>
                  <a:lnTo>
                    <a:pt x="3324274" y="2085405"/>
                  </a:lnTo>
                  <a:lnTo>
                    <a:pt x="3368274" y="2069677"/>
                  </a:lnTo>
                  <a:lnTo>
                    <a:pt x="3407087" y="2044997"/>
                  </a:lnTo>
                  <a:lnTo>
                    <a:pt x="3439461" y="2012622"/>
                  </a:lnTo>
                  <a:lnTo>
                    <a:pt x="3464139" y="1973808"/>
                  </a:lnTo>
                  <a:lnTo>
                    <a:pt x="3479866" y="1929810"/>
                  </a:lnTo>
                  <a:lnTo>
                    <a:pt x="3485388" y="1881885"/>
                  </a:lnTo>
                  <a:lnTo>
                    <a:pt x="3485388" y="209041"/>
                  </a:lnTo>
                  <a:lnTo>
                    <a:pt x="3479866" y="161113"/>
                  </a:lnTo>
                  <a:lnTo>
                    <a:pt x="3464139" y="117113"/>
                  </a:lnTo>
                  <a:lnTo>
                    <a:pt x="3439461" y="78300"/>
                  </a:lnTo>
                  <a:lnTo>
                    <a:pt x="3407087" y="45926"/>
                  </a:lnTo>
                  <a:lnTo>
                    <a:pt x="3368274" y="21248"/>
                  </a:lnTo>
                  <a:lnTo>
                    <a:pt x="3324274" y="5521"/>
                  </a:lnTo>
                  <a:lnTo>
                    <a:pt x="327634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6" name="object 15"/>
            <p:cNvSpPr/>
            <p:nvPr/>
          </p:nvSpPr>
          <p:spPr>
            <a:xfrm>
              <a:off x="6671310" y="3690365"/>
              <a:ext cx="3485515" cy="2091055"/>
            </a:xfrm>
            <a:custGeom>
              <a:avLst/>
              <a:gdLst/>
              <a:ahLst/>
              <a:cxnLst/>
              <a:rect l="l" t="t" r="r" b="b"/>
              <a:pathLst>
                <a:path w="3485515" h="2091054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3276346" y="0"/>
                  </a:lnTo>
                  <a:lnTo>
                    <a:pt x="3324274" y="5521"/>
                  </a:lnTo>
                  <a:lnTo>
                    <a:pt x="3368274" y="21248"/>
                  </a:lnTo>
                  <a:lnTo>
                    <a:pt x="3407087" y="45926"/>
                  </a:lnTo>
                  <a:lnTo>
                    <a:pt x="3439461" y="78300"/>
                  </a:lnTo>
                  <a:lnTo>
                    <a:pt x="3464139" y="117113"/>
                  </a:lnTo>
                  <a:lnTo>
                    <a:pt x="3479866" y="161113"/>
                  </a:lnTo>
                  <a:lnTo>
                    <a:pt x="3485388" y="209041"/>
                  </a:lnTo>
                  <a:lnTo>
                    <a:pt x="3485388" y="1881885"/>
                  </a:lnTo>
                  <a:lnTo>
                    <a:pt x="3479866" y="1929810"/>
                  </a:lnTo>
                  <a:lnTo>
                    <a:pt x="3464139" y="1973808"/>
                  </a:lnTo>
                  <a:lnTo>
                    <a:pt x="3439461" y="2012622"/>
                  </a:lnTo>
                  <a:lnTo>
                    <a:pt x="3407087" y="2044997"/>
                  </a:lnTo>
                  <a:lnTo>
                    <a:pt x="3368274" y="2069677"/>
                  </a:lnTo>
                  <a:lnTo>
                    <a:pt x="3324274" y="2085405"/>
                  </a:lnTo>
                  <a:lnTo>
                    <a:pt x="3276346" y="2090927"/>
                  </a:lnTo>
                  <a:lnTo>
                    <a:pt x="209042" y="2090927"/>
                  </a:lnTo>
                  <a:lnTo>
                    <a:pt x="161113" y="2085405"/>
                  </a:lnTo>
                  <a:lnTo>
                    <a:pt x="117113" y="2069677"/>
                  </a:lnTo>
                  <a:lnTo>
                    <a:pt x="78300" y="2044997"/>
                  </a:lnTo>
                  <a:lnTo>
                    <a:pt x="45926" y="2012622"/>
                  </a:lnTo>
                  <a:lnTo>
                    <a:pt x="21248" y="1973808"/>
                  </a:lnTo>
                  <a:lnTo>
                    <a:pt x="5521" y="1929810"/>
                  </a:lnTo>
                  <a:lnTo>
                    <a:pt x="0" y="1881885"/>
                  </a:lnTo>
                  <a:lnTo>
                    <a:pt x="0" y="209041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8402740" y="4758226"/>
            <a:ext cx="2382679" cy="8401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1800" dirty="0" err="1">
                <a:solidFill>
                  <a:srgbClr val="FFFFFF"/>
                </a:solidFill>
              </a:rPr>
              <a:t>Inicio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4" dirty="0">
                <a:solidFill>
                  <a:srgbClr val="FFFFFF"/>
                </a:solidFill>
              </a:rPr>
              <a:t>del</a:t>
            </a:r>
            <a:r>
              <a:rPr sz="1800" spc="-41" dirty="0">
                <a:solidFill>
                  <a:srgbClr val="FFFFFF"/>
                </a:solidFill>
              </a:rPr>
              <a:t> </a:t>
            </a:r>
            <a:r>
              <a:rPr lang="es-MX" spc="-4" dirty="0">
                <a:solidFill>
                  <a:srgbClr val="FFFFFF"/>
                </a:solidFill>
              </a:rPr>
              <a:t>S</a:t>
            </a:r>
            <a:r>
              <a:rPr sz="1800" spc="-4" dirty="0">
                <a:solidFill>
                  <a:srgbClr val="FFFFFF"/>
                </a:solidFill>
              </a:rPr>
              <a:t>er</a:t>
            </a:r>
            <a:r>
              <a:rPr lang="es-ES" sz="1800" spc="-4" dirty="0">
                <a:solidFill>
                  <a:srgbClr val="FFFFFF"/>
                </a:solidFill>
              </a:rPr>
              <a:t>v</a:t>
            </a:r>
            <a:r>
              <a:rPr sz="1800" spc="-4" dirty="0" err="1">
                <a:solidFill>
                  <a:srgbClr val="FFFFFF"/>
                </a:solidFill>
              </a:rPr>
              <a:t>icio</a:t>
            </a:r>
            <a:r>
              <a:rPr lang="es-PE" sz="1800" spc="-4" dirty="0">
                <a:solidFill>
                  <a:srgbClr val="FFFFFF"/>
                </a:solidFill>
              </a:rPr>
              <a:t> </a:t>
            </a:r>
            <a:r>
              <a:rPr lang="es-PE" spc="-4" dirty="0">
                <a:solidFill>
                  <a:srgbClr val="FFFFFF"/>
                </a:solidFill>
              </a:rPr>
              <a:t>E</a:t>
            </a:r>
            <a:r>
              <a:rPr lang="es-PE" sz="1800" spc="-4" dirty="0">
                <a:solidFill>
                  <a:srgbClr val="FFFFFF"/>
                </a:solidFill>
              </a:rPr>
              <a:t>ducativo presencial y Semipresencial</a:t>
            </a:r>
            <a:endParaRPr sz="18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6" y="352338"/>
            <a:ext cx="1921080" cy="5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195108" y="500062"/>
            <a:ext cx="8358263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ACCIONES REALIZADAS</a:t>
            </a:r>
            <a:br>
              <a:rPr lang="es-ES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s-ES" sz="32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VERIFICACIÓN DE LAS II.EE.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549B59-0E85-42D9-A4AD-FC8C1BA7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9" r="28414" b="12233"/>
          <a:stretch/>
        </p:blipFill>
        <p:spPr>
          <a:xfrm>
            <a:off x="6423709" y="2249178"/>
            <a:ext cx="4795834" cy="425322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202" t="16084" r="20761" b="12868"/>
          <a:stretch/>
        </p:blipFill>
        <p:spPr>
          <a:xfrm>
            <a:off x="913432" y="2163141"/>
            <a:ext cx="4563351" cy="43392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FF62A1-6647-475B-93E4-81D037BC0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3" y="217580"/>
            <a:ext cx="2379174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74047"/>
            <a:ext cx="3744686" cy="333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6" y="3363985"/>
            <a:ext cx="4023519" cy="3437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0734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ACCIONES REALIZADAS</a:t>
            </a: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s-ES" sz="24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VERIFICACIÓN DE LAS II.EE.</a:t>
            </a:r>
            <a:endParaRPr lang="en-US" sz="36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032EF0-9DA8-4266-8184-D6EB0B8EF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2923" r="16492" b="8307"/>
          <a:stretch/>
        </p:blipFill>
        <p:spPr>
          <a:xfrm>
            <a:off x="7943035" y="1903530"/>
            <a:ext cx="3639365" cy="3331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EC79B-48A2-451E-9DAB-01E9084D5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3" y="217580"/>
            <a:ext cx="2379174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16759" y="2766218"/>
            <a:ext cx="7558481" cy="13255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GRACIAS POR CONTRIBUIR CON LA COMUNIDAD EDUCATIVA DE LA REGION TACNA!!!</a:t>
            </a:r>
            <a:br>
              <a:rPr lang="es-E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endParaRPr lang="en-US" sz="36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C35F56-0D81-4515-BE23-AC22719E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5" y="1685654"/>
            <a:ext cx="2716383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065" y="925409"/>
            <a:ext cx="8449869" cy="778526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Para un Retorno a Clases</a:t>
            </a:r>
          </a:p>
        </p:txBody>
      </p:sp>
      <p:pic>
        <p:nvPicPr>
          <p:cNvPr id="229" name="Imagen 228"/>
          <p:cNvPicPr>
            <a:picLocks noChangeAspect="1"/>
          </p:cNvPicPr>
          <p:nvPr/>
        </p:nvPicPr>
        <p:blipFill rotWithShape="1">
          <a:blip r:embed="rId2"/>
          <a:srcRect l="35497" t="38806" r="18560" b="22930"/>
          <a:stretch/>
        </p:blipFill>
        <p:spPr>
          <a:xfrm>
            <a:off x="796954" y="1761440"/>
            <a:ext cx="10156478" cy="47581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2" y="338381"/>
            <a:ext cx="2021748" cy="5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rchivo:División Politica de Tacna.jpg - Wikipedia, la enciclopedia lib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 b="19773"/>
          <a:stretch/>
        </p:blipFill>
        <p:spPr bwMode="auto">
          <a:xfrm>
            <a:off x="406081" y="1182847"/>
            <a:ext cx="6296723" cy="48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221158" y="4660224"/>
            <a:ext cx="147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222 II.EE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02451" y="3103371"/>
            <a:ext cx="147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 II.EE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70910" y="2064421"/>
            <a:ext cx="147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  II.EE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96984" y="3755618"/>
            <a:ext cx="147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 II.EE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53857" y="1608453"/>
            <a:ext cx="463206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INSTITUCIONES EDUCATIVAS</a:t>
            </a:r>
          </a:p>
          <a:p>
            <a:pPr algn="ctr"/>
            <a:r>
              <a:rPr lang="es-ES" sz="4800" b="1" dirty="0">
                <a:solidFill>
                  <a:srgbClr val="C00000"/>
                </a:solidFill>
              </a:rPr>
              <a:t>TOTAL REGION TACNA</a:t>
            </a:r>
          </a:p>
          <a:p>
            <a:pPr algn="ctr"/>
            <a:endParaRPr lang="es-ES" sz="900" b="1" dirty="0">
              <a:solidFill>
                <a:srgbClr val="C00000"/>
              </a:solidFill>
            </a:endParaRPr>
          </a:p>
          <a:p>
            <a:pPr algn="ctr"/>
            <a:r>
              <a:rPr lang="es-ES" sz="4800" b="1" dirty="0">
                <a:solidFill>
                  <a:srgbClr val="C00000"/>
                </a:solidFill>
              </a:rPr>
              <a:t> </a:t>
            </a:r>
            <a:r>
              <a:rPr lang="es-ES" sz="6600" b="1" dirty="0">
                <a:solidFill>
                  <a:schemeClr val="accent5"/>
                </a:solidFill>
              </a:rPr>
              <a:t>364 II.EE</a:t>
            </a:r>
            <a:r>
              <a:rPr lang="es-ES" sz="6600" dirty="0">
                <a:solidFill>
                  <a:schemeClr val="accent5"/>
                </a:solidFill>
              </a:rPr>
              <a:t>.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0511" y="6004457"/>
            <a:ext cx="54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Fuente:  REPORTES DE UGEL TACNA, CANDARAVE, TARATA Y JORGE BASADRE AL 18/01/2022</a:t>
            </a:r>
            <a:endParaRPr lang="en-US" sz="1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1" y="310393"/>
            <a:ext cx="2097249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464" y="453891"/>
            <a:ext cx="8847507" cy="132556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SITUACIÓN DE LOS LOCALES ESCOLARES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(UGEL TACNA)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72" t="23243" r="9805" b="20824"/>
          <a:stretch/>
        </p:blipFill>
        <p:spPr>
          <a:xfrm>
            <a:off x="129395" y="1937203"/>
            <a:ext cx="7564621" cy="4154987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755190"/>
              </p:ext>
            </p:extLst>
          </p:nvPr>
        </p:nvGraphicFramePr>
        <p:xfrm>
          <a:off x="7860547" y="2015765"/>
          <a:ext cx="4125713" cy="371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8132971" y="5799802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300" dirty="0"/>
              <a:t>FUENTE: REPORTE DE LA UGEL TACNA AL 18/01/2022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61" y="393107"/>
            <a:ext cx="2009303" cy="4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449" y="1082764"/>
            <a:ext cx="833628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SITUACIÓN DE LOS LOCALES ESCOLARES (</a:t>
            </a:r>
            <a:r>
              <a:rPr lang="es-E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UGEL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TARATA)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73182"/>
              </p:ext>
            </p:extLst>
          </p:nvPr>
        </p:nvGraphicFramePr>
        <p:xfrm>
          <a:off x="176427" y="3171824"/>
          <a:ext cx="7675983" cy="1948816"/>
        </p:xfrm>
        <a:graphic>
          <a:graphicData uri="http://schemas.openxmlformats.org/drawingml/2006/table">
            <a:tbl>
              <a:tblPr/>
              <a:tblGrid>
                <a:gridCol w="852887">
                  <a:extLst>
                    <a:ext uri="{9D8B030D-6E8A-4147-A177-3AD203B41FA5}">
                      <a16:colId xmlns:a16="http://schemas.microsoft.com/office/drawing/2014/main" val="1963653437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4268280981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885571769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140804613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1177428900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1037845217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266108566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3398629367"/>
                    </a:ext>
                  </a:extLst>
                </a:gridCol>
                <a:gridCol w="852887">
                  <a:extLst>
                    <a:ext uri="{9D8B030D-6E8A-4147-A177-3AD203B41FA5}">
                      <a16:colId xmlns:a16="http://schemas.microsoft.com/office/drawing/2014/main" val="473321161"/>
                    </a:ext>
                  </a:extLst>
                </a:gridCol>
              </a:tblGrid>
              <a:tr h="974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SERVICIO HIGIENICO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ESTACION DE LAVAMANO LINEAL O MOVIBLE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AMBIENTES ADMINISTRATIVOS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465188"/>
                  </a:ext>
                </a:extLst>
              </a:tr>
              <a:tr h="438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BUENO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LINEAL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MOVIBLE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BUENO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BUENO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76426"/>
                  </a:ext>
                </a:extLst>
              </a:tr>
              <a:tr h="53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95735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7118"/>
              </p:ext>
            </p:extLst>
          </p:nvPr>
        </p:nvGraphicFramePr>
        <p:xfrm>
          <a:off x="8046720" y="2897505"/>
          <a:ext cx="3973830" cy="249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8357937" y="5506290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300" dirty="0"/>
              <a:t>FUENTE: REPORTE DE LA UGEL TARATA AL 18/01/2022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83" y="319267"/>
            <a:ext cx="2273253" cy="5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7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3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SITUACIÓN DE LOS LOCALES ESCOLARES (</a:t>
            </a:r>
            <a:r>
              <a:rPr lang="es-E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UGEL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JORGE BASADRE)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483104"/>
              </p:ext>
            </p:extLst>
          </p:nvPr>
        </p:nvGraphicFramePr>
        <p:xfrm>
          <a:off x="199285" y="3480274"/>
          <a:ext cx="7447383" cy="2221386"/>
        </p:xfrm>
        <a:graphic>
          <a:graphicData uri="http://schemas.openxmlformats.org/drawingml/2006/table">
            <a:tbl>
              <a:tblPr/>
              <a:tblGrid>
                <a:gridCol w="1841927">
                  <a:extLst>
                    <a:ext uri="{9D8B030D-6E8A-4147-A177-3AD203B41FA5}">
                      <a16:colId xmlns:a16="http://schemas.microsoft.com/office/drawing/2014/main" val="3154945950"/>
                    </a:ext>
                  </a:extLst>
                </a:gridCol>
                <a:gridCol w="1124840">
                  <a:extLst>
                    <a:ext uri="{9D8B030D-6E8A-4147-A177-3AD203B41FA5}">
                      <a16:colId xmlns:a16="http://schemas.microsoft.com/office/drawing/2014/main" val="3423104525"/>
                    </a:ext>
                  </a:extLst>
                </a:gridCol>
                <a:gridCol w="1124840">
                  <a:extLst>
                    <a:ext uri="{9D8B030D-6E8A-4147-A177-3AD203B41FA5}">
                      <a16:colId xmlns:a16="http://schemas.microsoft.com/office/drawing/2014/main" val="66174155"/>
                    </a:ext>
                  </a:extLst>
                </a:gridCol>
                <a:gridCol w="1124840">
                  <a:extLst>
                    <a:ext uri="{9D8B030D-6E8A-4147-A177-3AD203B41FA5}">
                      <a16:colId xmlns:a16="http://schemas.microsoft.com/office/drawing/2014/main" val="2387632225"/>
                    </a:ext>
                  </a:extLst>
                </a:gridCol>
                <a:gridCol w="2230936">
                  <a:extLst>
                    <a:ext uri="{9D8B030D-6E8A-4147-A177-3AD203B41FA5}">
                      <a16:colId xmlns:a16="http://schemas.microsoft.com/office/drawing/2014/main" val="3699990592"/>
                    </a:ext>
                  </a:extLst>
                </a:gridCol>
              </a:tblGrid>
              <a:tr h="271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CANTIDAD DE LOCALES ESCOLERES BENEFICIADOS UGEL JORGE BASADRE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ESTADO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OBSERVACIONES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47731"/>
                  </a:ext>
                </a:extLst>
              </a:tr>
              <a:tr h="1042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BUENO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61275"/>
                  </a:ext>
                </a:extLst>
              </a:tr>
              <a:tr h="748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TODAS LA IIEE. CUENTAN CON AREA DE DESINFECCIÓN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13865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811786"/>
              </p:ext>
            </p:extLst>
          </p:nvPr>
        </p:nvGraphicFramePr>
        <p:xfrm>
          <a:off x="8084820" y="3103728"/>
          <a:ext cx="3813810" cy="254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7646668" y="5770985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300" dirty="0"/>
              <a:t>FUENTE: REPORTE DE LA UGEL JORGE BASADRE AL 18/01/2022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9" y="350378"/>
            <a:ext cx="2016809" cy="5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1" y="822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SITUACIÓN DE LOS LOCALES ESCOLARES (</a:t>
            </a:r>
            <a:r>
              <a:rPr lang="es-E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UGEL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CANDARAVE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529992"/>
              </p:ext>
            </p:extLst>
          </p:nvPr>
        </p:nvGraphicFramePr>
        <p:xfrm>
          <a:off x="422910" y="2877095"/>
          <a:ext cx="6823924" cy="3000483"/>
        </p:xfrm>
        <a:graphic>
          <a:graphicData uri="http://schemas.openxmlformats.org/drawingml/2006/table">
            <a:tbl>
              <a:tblPr firstRow="1" firstCol="1" bandRow="1"/>
              <a:tblGrid>
                <a:gridCol w="880401">
                  <a:extLst>
                    <a:ext uri="{9D8B030D-6E8A-4147-A177-3AD203B41FA5}">
                      <a16:colId xmlns:a16="http://schemas.microsoft.com/office/drawing/2014/main" val="4020106295"/>
                    </a:ext>
                  </a:extLst>
                </a:gridCol>
                <a:gridCol w="1824571">
                  <a:extLst>
                    <a:ext uri="{9D8B030D-6E8A-4147-A177-3AD203B41FA5}">
                      <a16:colId xmlns:a16="http://schemas.microsoft.com/office/drawing/2014/main" val="2883064211"/>
                    </a:ext>
                  </a:extLst>
                </a:gridCol>
                <a:gridCol w="880401">
                  <a:extLst>
                    <a:ext uri="{9D8B030D-6E8A-4147-A177-3AD203B41FA5}">
                      <a16:colId xmlns:a16="http://schemas.microsoft.com/office/drawing/2014/main" val="2477818881"/>
                    </a:ext>
                  </a:extLst>
                </a:gridCol>
                <a:gridCol w="1079517">
                  <a:extLst>
                    <a:ext uri="{9D8B030D-6E8A-4147-A177-3AD203B41FA5}">
                      <a16:colId xmlns:a16="http://schemas.microsoft.com/office/drawing/2014/main" val="1119496333"/>
                    </a:ext>
                  </a:extLst>
                </a:gridCol>
                <a:gridCol w="1079517">
                  <a:extLst>
                    <a:ext uri="{9D8B030D-6E8A-4147-A177-3AD203B41FA5}">
                      <a16:colId xmlns:a16="http://schemas.microsoft.com/office/drawing/2014/main" val="1099071283"/>
                    </a:ext>
                  </a:extLst>
                </a:gridCol>
                <a:gridCol w="1079517">
                  <a:extLst>
                    <a:ext uri="{9D8B030D-6E8A-4147-A177-3AD203B41FA5}">
                      <a16:colId xmlns:a16="http://schemas.microsoft.com/office/drawing/2014/main" val="1408535497"/>
                    </a:ext>
                  </a:extLst>
                </a:gridCol>
              </a:tblGrid>
              <a:tr h="7122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EDUCATIVO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 DE LA INFRAESTRUCTURA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43552"/>
                  </a:ext>
                </a:extLst>
              </a:tr>
              <a:tr h="417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BUENO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MALO</a:t>
                      </a:r>
                      <a:r>
                        <a:rPr lang="es-ES" sz="1800" b="1" baseline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MALLA RASCHEL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60974"/>
                  </a:ext>
                </a:extLst>
              </a:tr>
              <a:tr h="355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INICIAL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77826"/>
                  </a:ext>
                </a:extLst>
              </a:tr>
              <a:tr h="355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70884"/>
                  </a:ext>
                </a:extLst>
              </a:tr>
              <a:tr h="355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SECUNDARIA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99410"/>
                  </a:ext>
                </a:extLst>
              </a:tr>
              <a:tr h="3557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78017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646668" y="5770985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300" dirty="0"/>
              <a:t>FUENTE: REPORTE DE LA UGEL CANDARAVE  AL 18/01/2022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3" y="333286"/>
            <a:ext cx="2333073" cy="534619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35525"/>
              </p:ext>
            </p:extLst>
          </p:nvPr>
        </p:nvGraphicFramePr>
        <p:xfrm>
          <a:off x="7155180" y="2877095"/>
          <a:ext cx="4892992" cy="289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59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7535" y="867905"/>
            <a:ext cx="7825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SITUACIÓN DE LOS LOCALES ESCOLARES A NIVEL REGIONAL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76152"/>
              </p:ext>
            </p:extLst>
          </p:nvPr>
        </p:nvGraphicFramePr>
        <p:xfrm>
          <a:off x="386666" y="2365695"/>
          <a:ext cx="6332915" cy="3300470"/>
        </p:xfrm>
        <a:graphic>
          <a:graphicData uri="http://schemas.openxmlformats.org/drawingml/2006/table">
            <a:tbl>
              <a:tblPr/>
              <a:tblGrid>
                <a:gridCol w="2047099">
                  <a:extLst>
                    <a:ext uri="{9D8B030D-6E8A-4147-A177-3AD203B41FA5}">
                      <a16:colId xmlns:a16="http://schemas.microsoft.com/office/drawing/2014/main" val="3166817138"/>
                    </a:ext>
                  </a:extLst>
                </a:gridCol>
                <a:gridCol w="1756537">
                  <a:extLst>
                    <a:ext uri="{9D8B030D-6E8A-4147-A177-3AD203B41FA5}">
                      <a16:colId xmlns:a16="http://schemas.microsoft.com/office/drawing/2014/main" val="2937783100"/>
                    </a:ext>
                  </a:extLst>
                </a:gridCol>
                <a:gridCol w="1231078">
                  <a:extLst>
                    <a:ext uri="{9D8B030D-6E8A-4147-A177-3AD203B41FA5}">
                      <a16:colId xmlns:a16="http://schemas.microsoft.com/office/drawing/2014/main" val="2352104095"/>
                    </a:ext>
                  </a:extLst>
                </a:gridCol>
                <a:gridCol w="1298201">
                  <a:extLst>
                    <a:ext uri="{9D8B030D-6E8A-4147-A177-3AD203B41FA5}">
                      <a16:colId xmlns:a16="http://schemas.microsoft.com/office/drawing/2014/main" val="698299912"/>
                    </a:ext>
                  </a:extLst>
                </a:gridCol>
              </a:tblGrid>
              <a:tr h="660094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UGEL</a:t>
                      </a:r>
                    </a:p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II.EE.</a:t>
                      </a:r>
                    </a:p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</a:t>
                      </a:r>
                    </a:p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</a:t>
                      </a:r>
                    </a:p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65292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00109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95501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JORGE BASADRE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0278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CANADARAVE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12714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6929306" y="5850726"/>
            <a:ext cx="5014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b="1" dirty="0"/>
              <a:t>FUENTE:</a:t>
            </a:r>
            <a:r>
              <a:rPr lang="es-ES" sz="1300" dirty="0"/>
              <a:t> REPORTES DE LA UGEL TACNA,TARATA,CANDARAVE Y JORGE BASADRE  AL 18/01/2022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6" y="268448"/>
            <a:ext cx="2381702" cy="599457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47595"/>
              </p:ext>
            </p:extLst>
          </p:nvPr>
        </p:nvGraphicFramePr>
        <p:xfrm>
          <a:off x="7239000" y="2365695"/>
          <a:ext cx="4572000" cy="310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46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989</Words>
  <Application>Microsoft Office PowerPoint</Application>
  <PresentationFormat>Panorámica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Arial Rounded MT Bold</vt:lpstr>
      <vt:lpstr>Berlin Sans FB Demi</vt:lpstr>
      <vt:lpstr>Book Antiqua</vt:lpstr>
      <vt:lpstr>Calibri</vt:lpstr>
      <vt:lpstr>Calibri Light</vt:lpstr>
      <vt:lpstr>Century Gothic</vt:lpstr>
      <vt:lpstr>Tema de Office</vt:lpstr>
      <vt:lpstr>ESTADO SITUACIONAL DE LA INFRAESTRUCTURA EDUCATIVA Y ACCIONES PARA EL RETORNO A CLASES DE NIÑOS, NIÑAS Y ADOLESCENTES EN LA REGIÓN TACNA </vt:lpstr>
      <vt:lpstr>Pasos para el  retorno a las clases presenciales o semipresenciales </vt:lpstr>
      <vt:lpstr>Para un Retorno a Clases</vt:lpstr>
      <vt:lpstr>Presentación de PowerPoint</vt:lpstr>
      <vt:lpstr>SITUACIÓN DE LOS LOCALES ESCOLARES (UGEL TACNA)</vt:lpstr>
      <vt:lpstr>SITUACIÓN DE LOS LOCALES ESCOLARES (UGEL TARATA)</vt:lpstr>
      <vt:lpstr>SITUACIÓN DE LOS LOCALES ESCOLARES (UGEL JORGE BASADRE)</vt:lpstr>
      <vt:lpstr>SITUACIÓN DE LOS LOCALES ESCOLARES (UGEL CANDARAVE)</vt:lpstr>
      <vt:lpstr>Presentación de PowerPoint</vt:lpstr>
      <vt:lpstr>Presentación de PowerPoint</vt:lpstr>
      <vt:lpstr>CUADRO N° 1  PRIORIZACIÓN DE ESPACIOS EDUCATIVOS A INTERVENIR </vt:lpstr>
      <vt:lpstr>CUADRO N° 2  ELEMENTOS DE KIT DE HIGIENE</vt:lpstr>
      <vt:lpstr>Presentación de PowerPoint</vt:lpstr>
      <vt:lpstr>Presentación de PowerPoint</vt:lpstr>
      <vt:lpstr>SITUACION ACTUAL DEL PLAN DE MANTENIMIENTO 2022 SEGÚN EL APLICATIVO “MI MANTENIMIENTO”  </vt:lpstr>
      <vt:lpstr>SITUACION ACTUAL DEL PLAN DE MANTENIMIENTO 2022 SEGÚN EL APLICATIVO MI MANTENIMIENTO </vt:lpstr>
      <vt:lpstr>SITUACION ACTUAL DEL PLAN DE MANTENIMIENTO 2022 SEGÚN EL APLICATIVO MI MANTENIMIENTO </vt:lpstr>
      <vt:lpstr>Presentación de PowerPoint</vt:lpstr>
      <vt:lpstr>ACCIONES REALIZADAS VERIFICACIÓN DE LAS II.EE.</vt:lpstr>
      <vt:lpstr>ACCIONES REALIZADAS VERIFICACIÓN DE LAS II.EE.</vt:lpstr>
      <vt:lpstr>ACCIONES REALIZADAS VERIFICACIÓN DE LAS II.EE.</vt:lpstr>
      <vt:lpstr>    GRACIAS POR CONTRIBUIR CON LA COMUNIDAD EDUCATIVA DE LA REGION TACNA!!!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SITUACIONAL DE LA INFRAESTRUCTURA EDUCATIVA Y ACCIONES PARA EL RETORNO A CLASES DE NIÑOS, NIÑAS Y ADOLESCENTES EN LA REGIÓN TACNA</dc:title>
  <dc:creator>HP</dc:creator>
  <cp:lastModifiedBy>DGI</cp:lastModifiedBy>
  <cp:revision>58</cp:revision>
  <dcterms:created xsi:type="dcterms:W3CDTF">2022-03-02T10:27:43Z</dcterms:created>
  <dcterms:modified xsi:type="dcterms:W3CDTF">2022-03-03T13:33:52Z</dcterms:modified>
</cp:coreProperties>
</file>