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309" r:id="rId3"/>
    <p:sldId id="258" r:id="rId4"/>
    <p:sldId id="297" r:id="rId5"/>
    <p:sldId id="260" r:id="rId6"/>
    <p:sldId id="270" r:id="rId7"/>
    <p:sldId id="302" r:id="rId8"/>
    <p:sldId id="301" r:id="rId9"/>
    <p:sldId id="295" r:id="rId10"/>
    <p:sldId id="303" r:id="rId11"/>
    <p:sldId id="286" r:id="rId12"/>
    <p:sldId id="298" r:id="rId13"/>
    <p:sldId id="299" r:id="rId14"/>
    <p:sldId id="300" r:id="rId15"/>
    <p:sldId id="268" r:id="rId16"/>
    <p:sldId id="304" r:id="rId17"/>
    <p:sldId id="305" r:id="rId18"/>
    <p:sldId id="306" r:id="rId19"/>
    <p:sldId id="307" r:id="rId20"/>
  </p:sldIdLst>
  <p:sldSz cx="12192000" cy="6858000"/>
  <p:notesSz cx="7010400" cy="92964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4080"/>
    <a:srgbClr val="ECA850"/>
    <a:srgbClr val="00AD9A"/>
    <a:srgbClr val="F05151"/>
    <a:srgbClr val="E1D2D3"/>
    <a:srgbClr val="0522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53" autoAdjust="0"/>
    <p:restoredTop sz="93981" autoAdjust="0"/>
  </p:normalViewPr>
  <p:slideViewPr>
    <p:cSldViewPr snapToGrid="0">
      <p:cViewPr varScale="1">
        <p:scale>
          <a:sx n="55" d="100"/>
          <a:sy n="55" d="100"/>
        </p:scale>
        <p:origin x="76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86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9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1400" dirty="0"/>
              <a:t>Niñas, niños y adolescentes ingresados a las UPE, por año</a:t>
            </a:r>
            <a:endParaRPr lang="es-PE" sz="1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PE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bg1">
            <a:lumMod val="7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  <a:sp3d/>
          </c:spPr>
          <c:invertIfNegative val="0"/>
          <c:dLbls>
            <c:dLbl>
              <c:idx val="3"/>
              <c:layout>
                <c:manualLayout>
                  <c:x val="-1.678057417311082E-2"/>
                  <c:y val="-1.79542033511449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300-481D-88ED-BF9A1A405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P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CUAD_GEN!$N$8:$N$17</c:f>
              <c:strCache>
                <c:ptCount val="10"/>
                <c:pt idx="0">
                  <c:v>Año 2013</c:v>
                </c:pt>
                <c:pt idx="1">
                  <c:v>Año 2014</c:v>
                </c:pt>
                <c:pt idx="2">
                  <c:v>Año 2015</c:v>
                </c:pt>
                <c:pt idx="3">
                  <c:v>Año 2016</c:v>
                </c:pt>
                <c:pt idx="4">
                  <c:v>Año 2017</c:v>
                </c:pt>
                <c:pt idx="5">
                  <c:v>Año 2018</c:v>
                </c:pt>
                <c:pt idx="6">
                  <c:v>Año 2019</c:v>
                </c:pt>
                <c:pt idx="7">
                  <c:v>Año 2020</c:v>
                </c:pt>
                <c:pt idx="8">
                  <c:v>Año 2021</c:v>
                </c:pt>
                <c:pt idx="9">
                  <c:v>Año 2022</c:v>
                </c:pt>
              </c:strCache>
            </c:strRef>
          </c:cat>
          <c:val>
            <c:numRef>
              <c:f>CUAD_GEN!$O$8:$O$17</c:f>
              <c:numCache>
                <c:formatCode>#,##0</c:formatCode>
                <c:ptCount val="10"/>
                <c:pt idx="0">
                  <c:v>3830</c:v>
                </c:pt>
                <c:pt idx="1">
                  <c:v>6062</c:v>
                </c:pt>
                <c:pt idx="2">
                  <c:v>9273</c:v>
                </c:pt>
                <c:pt idx="3">
                  <c:v>12516</c:v>
                </c:pt>
                <c:pt idx="4">
                  <c:v>12117</c:v>
                </c:pt>
                <c:pt idx="5">
                  <c:v>17221</c:v>
                </c:pt>
                <c:pt idx="6">
                  <c:v>28936</c:v>
                </c:pt>
                <c:pt idx="7">
                  <c:v>17608</c:v>
                </c:pt>
                <c:pt idx="8">
                  <c:v>26945</c:v>
                </c:pt>
                <c:pt idx="9">
                  <c:v>18384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8300-481D-88ED-BF9A1A405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44297360"/>
        <c:axId val="444293008"/>
        <c:axId val="0"/>
      </c:bar3DChart>
      <c:catAx>
        <c:axId val="444297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PE"/>
          </a:p>
        </c:txPr>
        <c:crossAx val="444293008"/>
        <c:crosses val="autoZero"/>
        <c:auto val="1"/>
        <c:lblAlgn val="ctr"/>
        <c:lblOffset val="100"/>
        <c:noMultiLvlLbl val="0"/>
      </c:catAx>
      <c:valAx>
        <c:axId val="444293008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4442973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800"/>
      </a:pPr>
      <a:endParaRPr lang="es-PE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964670-9F38-4C27-B78A-1AD0FB58080A}" type="doc">
      <dgm:prSet loTypeId="urn:microsoft.com/office/officeart/2005/8/layout/orgChart1" loCatId="hierarchy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s-ES"/>
        </a:p>
      </dgm:t>
    </dgm:pt>
    <dgm:pt modelId="{408D9C69-7291-4554-9EEA-5A86D06CC3E8}">
      <dgm:prSet phldrT="[Texto]" custT="1"/>
      <dgm:spPr>
        <a:ln>
          <a:solidFill>
            <a:srgbClr val="002060"/>
          </a:solidFill>
        </a:ln>
      </dgm:spPr>
      <dgm:t>
        <a:bodyPr/>
        <a:lstStyle/>
        <a:p>
          <a:r>
            <a:rPr lang="es-ES" sz="1800" dirty="0"/>
            <a:t>Viceministerio de Poblaciones Vulnerables</a:t>
          </a:r>
        </a:p>
      </dgm:t>
    </dgm:pt>
    <dgm:pt modelId="{C1AA6857-D7C4-4B8B-BF77-EE2977F8AE87}" type="parTrans" cxnId="{4C5D8F96-50C0-439A-9522-4851636BB9AC}">
      <dgm:prSet/>
      <dgm:spPr/>
      <dgm:t>
        <a:bodyPr/>
        <a:lstStyle/>
        <a:p>
          <a:endParaRPr lang="es-ES" sz="1800"/>
        </a:p>
      </dgm:t>
    </dgm:pt>
    <dgm:pt modelId="{291C0C89-BEB0-4BC4-9476-0317A1F15A8C}" type="sibTrans" cxnId="{4C5D8F96-50C0-439A-9522-4851636BB9AC}">
      <dgm:prSet/>
      <dgm:spPr/>
      <dgm:t>
        <a:bodyPr/>
        <a:lstStyle/>
        <a:p>
          <a:endParaRPr lang="es-ES" sz="1800"/>
        </a:p>
      </dgm:t>
    </dgm:pt>
    <dgm:pt modelId="{59EC4684-071F-4279-AB26-5D848063CACE}" type="asst">
      <dgm:prSet phldrT="[Texto]" custT="1"/>
      <dgm:spPr>
        <a:ln>
          <a:solidFill>
            <a:srgbClr val="002060"/>
          </a:solidFill>
        </a:ln>
      </dgm:spPr>
      <dgm:t>
        <a:bodyPr/>
        <a:lstStyle/>
        <a:p>
          <a:r>
            <a:rPr lang="es-ES" sz="1800" dirty="0"/>
            <a:t>Programa Nacional Integral para el Bienestar Familiar</a:t>
          </a:r>
        </a:p>
      </dgm:t>
    </dgm:pt>
    <dgm:pt modelId="{46606744-ACDC-42A8-AF13-B9AC1E22A0ED}" type="parTrans" cxnId="{92063734-62BB-4640-8F99-82B0A03C1AB3}">
      <dgm:prSet/>
      <dgm:spPr/>
      <dgm:t>
        <a:bodyPr/>
        <a:lstStyle/>
        <a:p>
          <a:endParaRPr lang="es-ES" sz="1800"/>
        </a:p>
      </dgm:t>
    </dgm:pt>
    <dgm:pt modelId="{70B5E73D-34E3-49AA-9753-1A9452F0E15B}" type="sibTrans" cxnId="{92063734-62BB-4640-8F99-82B0A03C1AB3}">
      <dgm:prSet/>
      <dgm:spPr/>
      <dgm:t>
        <a:bodyPr/>
        <a:lstStyle/>
        <a:p>
          <a:endParaRPr lang="es-ES" sz="1800"/>
        </a:p>
      </dgm:t>
    </dgm:pt>
    <dgm:pt modelId="{82EDDC89-AB67-4010-A429-B938082D4AEF}">
      <dgm:prSet phldrT="[Texto]" custT="1"/>
      <dgm:spPr>
        <a:ln>
          <a:solidFill>
            <a:srgbClr val="002060"/>
          </a:solidFill>
        </a:ln>
      </dgm:spPr>
      <dgm:t>
        <a:bodyPr/>
        <a:lstStyle/>
        <a:p>
          <a:r>
            <a:rPr lang="es-ES" sz="1800" dirty="0"/>
            <a:t>Dirección General de Niñas, Niños y Adolescentes</a:t>
          </a:r>
        </a:p>
      </dgm:t>
    </dgm:pt>
    <dgm:pt modelId="{864CF165-AE4B-47A7-BCC1-331EDB6CB353}" type="parTrans" cxnId="{6347D589-D24F-4F96-A0A4-CA09F3A937FC}">
      <dgm:prSet/>
      <dgm:spPr/>
      <dgm:t>
        <a:bodyPr/>
        <a:lstStyle/>
        <a:p>
          <a:endParaRPr lang="es-ES" sz="1800"/>
        </a:p>
      </dgm:t>
    </dgm:pt>
    <dgm:pt modelId="{048B565A-4D97-430F-A487-C9EB26EFD109}" type="sibTrans" cxnId="{6347D589-D24F-4F96-A0A4-CA09F3A937FC}">
      <dgm:prSet/>
      <dgm:spPr/>
      <dgm:t>
        <a:bodyPr/>
        <a:lstStyle/>
        <a:p>
          <a:endParaRPr lang="es-ES" sz="1800"/>
        </a:p>
      </dgm:t>
    </dgm:pt>
    <dgm:pt modelId="{ACD58453-A887-40E3-B10F-D7E578F75DBE}">
      <dgm:prSet phldrT="[Texto]" custT="1"/>
      <dgm:spPr>
        <a:ln>
          <a:solidFill>
            <a:srgbClr val="002060"/>
          </a:solidFill>
        </a:ln>
      </dgm:spPr>
      <dgm:t>
        <a:bodyPr/>
        <a:lstStyle/>
        <a:p>
          <a:r>
            <a:rPr lang="es-ES" sz="1800" dirty="0"/>
            <a:t>Dirección General de Adopciones</a:t>
          </a:r>
        </a:p>
      </dgm:t>
    </dgm:pt>
    <dgm:pt modelId="{6471EE9B-E292-4E7E-8C88-4E8F6F44AA25}" type="parTrans" cxnId="{99B943FB-0042-49F0-8DF9-573D4A70D7EB}">
      <dgm:prSet/>
      <dgm:spPr/>
      <dgm:t>
        <a:bodyPr/>
        <a:lstStyle/>
        <a:p>
          <a:endParaRPr lang="es-ES" sz="1800"/>
        </a:p>
      </dgm:t>
    </dgm:pt>
    <dgm:pt modelId="{B093F4F9-433E-41FD-B791-0B60DA28C83D}" type="sibTrans" cxnId="{99B943FB-0042-49F0-8DF9-573D4A70D7EB}">
      <dgm:prSet/>
      <dgm:spPr/>
      <dgm:t>
        <a:bodyPr/>
        <a:lstStyle/>
        <a:p>
          <a:endParaRPr lang="es-ES" sz="1800"/>
        </a:p>
      </dgm:t>
    </dgm:pt>
    <dgm:pt modelId="{52B33037-C71C-435E-80E1-261C1A072C52}">
      <dgm:prSet phldrT="[Texto]" custT="1"/>
      <dgm:spPr>
        <a:ln>
          <a:solidFill>
            <a:srgbClr val="002060"/>
          </a:solidFill>
        </a:ln>
      </dgm:spPr>
      <dgm:t>
        <a:bodyPr/>
        <a:lstStyle/>
        <a:p>
          <a:r>
            <a:rPr lang="es-ES" sz="1800" dirty="0"/>
            <a:t>Dirección General de la Familia y la Comunidad </a:t>
          </a:r>
        </a:p>
      </dgm:t>
    </dgm:pt>
    <dgm:pt modelId="{250755D2-4F94-486F-BDF6-3C094E5C6A2E}" type="parTrans" cxnId="{9A6D2BAB-FF59-4430-BD5D-F4EC01D451AD}">
      <dgm:prSet/>
      <dgm:spPr/>
      <dgm:t>
        <a:bodyPr/>
        <a:lstStyle/>
        <a:p>
          <a:endParaRPr lang="es-ES" sz="1800"/>
        </a:p>
      </dgm:t>
    </dgm:pt>
    <dgm:pt modelId="{DD079341-5BCD-4F09-8EA2-89F2649025C1}" type="sibTrans" cxnId="{9A6D2BAB-FF59-4430-BD5D-F4EC01D451AD}">
      <dgm:prSet/>
      <dgm:spPr/>
      <dgm:t>
        <a:bodyPr/>
        <a:lstStyle/>
        <a:p>
          <a:endParaRPr lang="es-ES" sz="1800"/>
        </a:p>
      </dgm:t>
    </dgm:pt>
    <dgm:pt modelId="{C751CEDB-AD8F-48E9-9F7E-599F3585415A}">
      <dgm:prSet phldrT="[Texto]" custT="1"/>
      <dgm:spPr>
        <a:ln>
          <a:solidFill>
            <a:srgbClr val="002060"/>
          </a:solidFill>
        </a:ln>
      </dgm:spPr>
      <dgm:t>
        <a:bodyPr/>
        <a:lstStyle/>
        <a:p>
          <a:r>
            <a:rPr lang="es-ES" sz="1800" dirty="0"/>
            <a:t>Dirección General de Población, Desarrollo y Voluntariado</a:t>
          </a:r>
        </a:p>
      </dgm:t>
    </dgm:pt>
    <dgm:pt modelId="{D1C35ED2-CD99-47E5-8EC9-FFB4FAD27ED6}" type="parTrans" cxnId="{DFFA777E-F3C9-485A-A7DD-A9FB3BC6B23B}">
      <dgm:prSet/>
      <dgm:spPr/>
      <dgm:t>
        <a:bodyPr/>
        <a:lstStyle/>
        <a:p>
          <a:endParaRPr lang="es-ES" sz="1800"/>
        </a:p>
      </dgm:t>
    </dgm:pt>
    <dgm:pt modelId="{45599F26-9088-4EBB-AB3B-F9BBC33D3E61}" type="sibTrans" cxnId="{DFFA777E-F3C9-485A-A7DD-A9FB3BC6B23B}">
      <dgm:prSet/>
      <dgm:spPr/>
      <dgm:t>
        <a:bodyPr/>
        <a:lstStyle/>
        <a:p>
          <a:endParaRPr lang="es-ES" sz="1800"/>
        </a:p>
      </dgm:t>
    </dgm:pt>
    <dgm:pt modelId="{F65D623D-530F-4CC3-AC3B-779E2FF8570A}" type="pres">
      <dgm:prSet presAssocID="{EA964670-9F38-4C27-B78A-1AD0FB58080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D4EEC1B-AE51-439D-BD3A-FCBE32CC7195}" type="pres">
      <dgm:prSet presAssocID="{408D9C69-7291-4554-9EEA-5A86D06CC3E8}" presName="hierRoot1" presStyleCnt="0">
        <dgm:presLayoutVars>
          <dgm:hierBranch val="init"/>
        </dgm:presLayoutVars>
      </dgm:prSet>
      <dgm:spPr/>
    </dgm:pt>
    <dgm:pt modelId="{2CD9B50D-24AB-45C6-B276-1CB27266C62C}" type="pres">
      <dgm:prSet presAssocID="{408D9C69-7291-4554-9EEA-5A86D06CC3E8}" presName="rootComposite1" presStyleCnt="0"/>
      <dgm:spPr/>
    </dgm:pt>
    <dgm:pt modelId="{66E880DD-5343-4936-93B5-48977F885CB8}" type="pres">
      <dgm:prSet presAssocID="{408D9C69-7291-4554-9EEA-5A86D06CC3E8}" presName="rootText1" presStyleLbl="node0" presStyleIdx="0" presStyleCnt="1" custScaleX="110145" custScaleY="143241">
        <dgm:presLayoutVars>
          <dgm:chPref val="3"/>
        </dgm:presLayoutVars>
      </dgm:prSet>
      <dgm:spPr/>
    </dgm:pt>
    <dgm:pt modelId="{FF2CA654-3533-4C71-A92C-0D69C4087496}" type="pres">
      <dgm:prSet presAssocID="{408D9C69-7291-4554-9EEA-5A86D06CC3E8}" presName="rootConnector1" presStyleLbl="node1" presStyleIdx="0" presStyleCnt="0"/>
      <dgm:spPr/>
    </dgm:pt>
    <dgm:pt modelId="{45871B32-BB5A-4094-82B7-D401478E6F5C}" type="pres">
      <dgm:prSet presAssocID="{408D9C69-7291-4554-9EEA-5A86D06CC3E8}" presName="hierChild2" presStyleCnt="0"/>
      <dgm:spPr/>
    </dgm:pt>
    <dgm:pt modelId="{A01B4DFC-2247-4651-AF71-AFBC20DE5857}" type="pres">
      <dgm:prSet presAssocID="{864CF165-AE4B-47A7-BCC1-331EDB6CB353}" presName="Name37" presStyleLbl="parChTrans1D2" presStyleIdx="0" presStyleCnt="5"/>
      <dgm:spPr/>
    </dgm:pt>
    <dgm:pt modelId="{DDC71435-0AA8-4E51-BFE7-2835A4053F16}" type="pres">
      <dgm:prSet presAssocID="{82EDDC89-AB67-4010-A429-B938082D4AEF}" presName="hierRoot2" presStyleCnt="0">
        <dgm:presLayoutVars>
          <dgm:hierBranch val="init"/>
        </dgm:presLayoutVars>
      </dgm:prSet>
      <dgm:spPr/>
    </dgm:pt>
    <dgm:pt modelId="{6B6683A3-E847-407E-A2DF-550DEF19A608}" type="pres">
      <dgm:prSet presAssocID="{82EDDC89-AB67-4010-A429-B938082D4AEF}" presName="rootComposite" presStyleCnt="0"/>
      <dgm:spPr/>
    </dgm:pt>
    <dgm:pt modelId="{3B34B50F-CA4E-4B16-8D45-7590E936EF6B}" type="pres">
      <dgm:prSet presAssocID="{82EDDC89-AB67-4010-A429-B938082D4AEF}" presName="rootText" presStyleLbl="node2" presStyleIdx="0" presStyleCnt="4" custScaleX="83103" custScaleY="159961" custLinFactY="-24159" custLinFactNeighborY="-100000">
        <dgm:presLayoutVars>
          <dgm:chPref val="3"/>
        </dgm:presLayoutVars>
      </dgm:prSet>
      <dgm:spPr/>
    </dgm:pt>
    <dgm:pt modelId="{D0282655-59C4-4800-BA0E-925C5495066B}" type="pres">
      <dgm:prSet presAssocID="{82EDDC89-AB67-4010-A429-B938082D4AEF}" presName="rootConnector" presStyleLbl="node2" presStyleIdx="0" presStyleCnt="4"/>
      <dgm:spPr/>
    </dgm:pt>
    <dgm:pt modelId="{5BEFF8D7-214C-4B7C-BB1D-9B756A8C6113}" type="pres">
      <dgm:prSet presAssocID="{82EDDC89-AB67-4010-A429-B938082D4AEF}" presName="hierChild4" presStyleCnt="0"/>
      <dgm:spPr/>
    </dgm:pt>
    <dgm:pt modelId="{6EDF0499-C5A0-4819-A4B8-DBACB06B0977}" type="pres">
      <dgm:prSet presAssocID="{82EDDC89-AB67-4010-A429-B938082D4AEF}" presName="hierChild5" presStyleCnt="0"/>
      <dgm:spPr/>
    </dgm:pt>
    <dgm:pt modelId="{009A132A-484A-4B8E-ABB8-EDCBCB9D3FEE}" type="pres">
      <dgm:prSet presAssocID="{6471EE9B-E292-4E7E-8C88-4E8F6F44AA25}" presName="Name37" presStyleLbl="parChTrans1D2" presStyleIdx="1" presStyleCnt="5"/>
      <dgm:spPr/>
    </dgm:pt>
    <dgm:pt modelId="{746586DB-7750-4B82-9721-EB3D91C1D376}" type="pres">
      <dgm:prSet presAssocID="{ACD58453-A887-40E3-B10F-D7E578F75DBE}" presName="hierRoot2" presStyleCnt="0">
        <dgm:presLayoutVars>
          <dgm:hierBranch val="init"/>
        </dgm:presLayoutVars>
      </dgm:prSet>
      <dgm:spPr/>
    </dgm:pt>
    <dgm:pt modelId="{2D51E415-0444-415C-86FA-339ADAC7AFEF}" type="pres">
      <dgm:prSet presAssocID="{ACD58453-A887-40E3-B10F-D7E578F75DBE}" presName="rootComposite" presStyleCnt="0"/>
      <dgm:spPr/>
    </dgm:pt>
    <dgm:pt modelId="{2329BB95-66A7-4A29-B537-547268EF1C95}" type="pres">
      <dgm:prSet presAssocID="{ACD58453-A887-40E3-B10F-D7E578F75DBE}" presName="rootText" presStyleLbl="node2" presStyleIdx="1" presStyleCnt="4" custScaleX="83103" custScaleY="159961" custLinFactY="-24159" custLinFactNeighborY="-100000">
        <dgm:presLayoutVars>
          <dgm:chPref val="3"/>
        </dgm:presLayoutVars>
      </dgm:prSet>
      <dgm:spPr/>
    </dgm:pt>
    <dgm:pt modelId="{9BC07330-E09E-426B-A6E0-998E3E7DE4ED}" type="pres">
      <dgm:prSet presAssocID="{ACD58453-A887-40E3-B10F-D7E578F75DBE}" presName="rootConnector" presStyleLbl="node2" presStyleIdx="1" presStyleCnt="4"/>
      <dgm:spPr/>
    </dgm:pt>
    <dgm:pt modelId="{F9A98461-5478-450D-BC42-7BE0B20D55EB}" type="pres">
      <dgm:prSet presAssocID="{ACD58453-A887-40E3-B10F-D7E578F75DBE}" presName="hierChild4" presStyleCnt="0"/>
      <dgm:spPr/>
    </dgm:pt>
    <dgm:pt modelId="{73CE1337-A1C7-4147-8725-480BBF291C8F}" type="pres">
      <dgm:prSet presAssocID="{ACD58453-A887-40E3-B10F-D7E578F75DBE}" presName="hierChild5" presStyleCnt="0"/>
      <dgm:spPr/>
    </dgm:pt>
    <dgm:pt modelId="{B25780E2-2AE2-4813-A9BB-27451338371D}" type="pres">
      <dgm:prSet presAssocID="{250755D2-4F94-486F-BDF6-3C094E5C6A2E}" presName="Name37" presStyleLbl="parChTrans1D2" presStyleIdx="2" presStyleCnt="5"/>
      <dgm:spPr/>
    </dgm:pt>
    <dgm:pt modelId="{AC4FB543-BDAF-4888-A626-9A407D2F3320}" type="pres">
      <dgm:prSet presAssocID="{52B33037-C71C-435E-80E1-261C1A072C52}" presName="hierRoot2" presStyleCnt="0">
        <dgm:presLayoutVars>
          <dgm:hierBranch val="init"/>
        </dgm:presLayoutVars>
      </dgm:prSet>
      <dgm:spPr/>
    </dgm:pt>
    <dgm:pt modelId="{F2C23A2E-7B0C-4335-A1B8-38A1C66C3641}" type="pres">
      <dgm:prSet presAssocID="{52B33037-C71C-435E-80E1-261C1A072C52}" presName="rootComposite" presStyleCnt="0"/>
      <dgm:spPr/>
    </dgm:pt>
    <dgm:pt modelId="{CB4DD3EF-875B-4CD6-BDDD-BAF42F2BAF81}" type="pres">
      <dgm:prSet presAssocID="{52B33037-C71C-435E-80E1-261C1A072C52}" presName="rootText" presStyleLbl="node2" presStyleIdx="2" presStyleCnt="4" custScaleX="83103" custScaleY="159961" custLinFactY="-24159" custLinFactNeighborY="-100000">
        <dgm:presLayoutVars>
          <dgm:chPref val="3"/>
        </dgm:presLayoutVars>
      </dgm:prSet>
      <dgm:spPr/>
    </dgm:pt>
    <dgm:pt modelId="{B601D690-3003-46B6-B0E4-3981858F61C6}" type="pres">
      <dgm:prSet presAssocID="{52B33037-C71C-435E-80E1-261C1A072C52}" presName="rootConnector" presStyleLbl="node2" presStyleIdx="2" presStyleCnt="4"/>
      <dgm:spPr/>
    </dgm:pt>
    <dgm:pt modelId="{CE3EBDB9-376D-4203-A465-AC94151C5ED0}" type="pres">
      <dgm:prSet presAssocID="{52B33037-C71C-435E-80E1-261C1A072C52}" presName="hierChild4" presStyleCnt="0"/>
      <dgm:spPr/>
    </dgm:pt>
    <dgm:pt modelId="{C255EF73-DCA8-4F18-88A3-35C128858879}" type="pres">
      <dgm:prSet presAssocID="{52B33037-C71C-435E-80E1-261C1A072C52}" presName="hierChild5" presStyleCnt="0"/>
      <dgm:spPr/>
    </dgm:pt>
    <dgm:pt modelId="{359AFCE8-1029-43AD-91AE-4F22CAC0A139}" type="pres">
      <dgm:prSet presAssocID="{D1C35ED2-CD99-47E5-8EC9-FFB4FAD27ED6}" presName="Name37" presStyleLbl="parChTrans1D2" presStyleIdx="3" presStyleCnt="5"/>
      <dgm:spPr/>
    </dgm:pt>
    <dgm:pt modelId="{87C47006-4C67-41D8-AD8D-3A02488D2826}" type="pres">
      <dgm:prSet presAssocID="{C751CEDB-AD8F-48E9-9F7E-599F3585415A}" presName="hierRoot2" presStyleCnt="0">
        <dgm:presLayoutVars>
          <dgm:hierBranch val="init"/>
        </dgm:presLayoutVars>
      </dgm:prSet>
      <dgm:spPr/>
    </dgm:pt>
    <dgm:pt modelId="{AB75329A-8CD9-449F-A0A4-61E49BF353F4}" type="pres">
      <dgm:prSet presAssocID="{C751CEDB-AD8F-48E9-9F7E-599F3585415A}" presName="rootComposite" presStyleCnt="0"/>
      <dgm:spPr/>
    </dgm:pt>
    <dgm:pt modelId="{33B18C61-CFEF-4FBC-B1D2-C5AAEFD2FBDB}" type="pres">
      <dgm:prSet presAssocID="{C751CEDB-AD8F-48E9-9F7E-599F3585415A}" presName="rootText" presStyleLbl="node2" presStyleIdx="3" presStyleCnt="4" custScaleX="83103" custScaleY="159961" custLinFactY="-24159" custLinFactNeighborY="-100000">
        <dgm:presLayoutVars>
          <dgm:chPref val="3"/>
        </dgm:presLayoutVars>
      </dgm:prSet>
      <dgm:spPr/>
    </dgm:pt>
    <dgm:pt modelId="{8D0379DD-7EE9-4FC8-BF91-DE3988A0A2FE}" type="pres">
      <dgm:prSet presAssocID="{C751CEDB-AD8F-48E9-9F7E-599F3585415A}" presName="rootConnector" presStyleLbl="node2" presStyleIdx="3" presStyleCnt="4"/>
      <dgm:spPr/>
    </dgm:pt>
    <dgm:pt modelId="{A608B8AC-5CFF-4E8B-90C8-A5DB00B94EF0}" type="pres">
      <dgm:prSet presAssocID="{C751CEDB-AD8F-48E9-9F7E-599F3585415A}" presName="hierChild4" presStyleCnt="0"/>
      <dgm:spPr/>
    </dgm:pt>
    <dgm:pt modelId="{E2A61900-C0C3-42EA-9359-64EB6008D19D}" type="pres">
      <dgm:prSet presAssocID="{C751CEDB-AD8F-48E9-9F7E-599F3585415A}" presName="hierChild5" presStyleCnt="0"/>
      <dgm:spPr/>
    </dgm:pt>
    <dgm:pt modelId="{14E0037D-AB57-44CA-947C-49CB025941B7}" type="pres">
      <dgm:prSet presAssocID="{408D9C69-7291-4554-9EEA-5A86D06CC3E8}" presName="hierChild3" presStyleCnt="0"/>
      <dgm:spPr/>
    </dgm:pt>
    <dgm:pt modelId="{0BA5EF0E-5698-4325-9DED-50DB900070D2}" type="pres">
      <dgm:prSet presAssocID="{46606744-ACDC-42A8-AF13-B9AC1E22A0ED}" presName="Name111" presStyleLbl="parChTrans1D2" presStyleIdx="4" presStyleCnt="5"/>
      <dgm:spPr/>
    </dgm:pt>
    <dgm:pt modelId="{DF965A87-E6FC-44C9-8349-5386E4A14ECF}" type="pres">
      <dgm:prSet presAssocID="{59EC4684-071F-4279-AB26-5D848063CACE}" presName="hierRoot3" presStyleCnt="0">
        <dgm:presLayoutVars>
          <dgm:hierBranch val="init"/>
        </dgm:presLayoutVars>
      </dgm:prSet>
      <dgm:spPr/>
    </dgm:pt>
    <dgm:pt modelId="{6C03CB5C-ACF4-41B4-86CC-5C5862079A3C}" type="pres">
      <dgm:prSet presAssocID="{59EC4684-071F-4279-AB26-5D848063CACE}" presName="rootComposite3" presStyleCnt="0"/>
      <dgm:spPr/>
    </dgm:pt>
    <dgm:pt modelId="{96335D1B-38CE-423C-AC75-75C0A8945733}" type="pres">
      <dgm:prSet presAssocID="{59EC4684-071F-4279-AB26-5D848063CACE}" presName="rootText3" presStyleLbl="asst1" presStyleIdx="0" presStyleCnt="1" custScaleX="131039" custScaleY="101767" custLinFactY="151392" custLinFactNeighborX="-43733" custLinFactNeighborY="200000">
        <dgm:presLayoutVars>
          <dgm:chPref val="3"/>
        </dgm:presLayoutVars>
      </dgm:prSet>
      <dgm:spPr/>
    </dgm:pt>
    <dgm:pt modelId="{5E432CF0-B250-4621-8CB8-333CDAB148C4}" type="pres">
      <dgm:prSet presAssocID="{59EC4684-071F-4279-AB26-5D848063CACE}" presName="rootConnector3" presStyleLbl="asst1" presStyleIdx="0" presStyleCnt="1"/>
      <dgm:spPr/>
    </dgm:pt>
    <dgm:pt modelId="{2A528643-7A76-4EE9-BB1D-3E246D40363C}" type="pres">
      <dgm:prSet presAssocID="{59EC4684-071F-4279-AB26-5D848063CACE}" presName="hierChild6" presStyleCnt="0"/>
      <dgm:spPr/>
    </dgm:pt>
    <dgm:pt modelId="{075FA7FC-C1AB-4A36-A6E2-D03DFC3F6BD8}" type="pres">
      <dgm:prSet presAssocID="{59EC4684-071F-4279-AB26-5D848063CACE}" presName="hierChild7" presStyleCnt="0"/>
      <dgm:spPr/>
    </dgm:pt>
  </dgm:ptLst>
  <dgm:cxnLst>
    <dgm:cxn modelId="{4285C001-264B-44A6-8AFA-B9AAB143F4E1}" type="presOf" srcId="{52B33037-C71C-435E-80E1-261C1A072C52}" destId="{B601D690-3003-46B6-B0E4-3981858F61C6}" srcOrd="1" destOrd="0" presId="urn:microsoft.com/office/officeart/2005/8/layout/orgChart1"/>
    <dgm:cxn modelId="{8E186807-4ACA-461C-91B0-92260ACBFF98}" type="presOf" srcId="{82EDDC89-AB67-4010-A429-B938082D4AEF}" destId="{D0282655-59C4-4800-BA0E-925C5495066B}" srcOrd="1" destOrd="0" presId="urn:microsoft.com/office/officeart/2005/8/layout/orgChart1"/>
    <dgm:cxn modelId="{3F7FA40C-5FE3-4DBD-93A4-B0ADE00963D2}" type="presOf" srcId="{ACD58453-A887-40E3-B10F-D7E578F75DBE}" destId="{2329BB95-66A7-4A29-B537-547268EF1C95}" srcOrd="0" destOrd="0" presId="urn:microsoft.com/office/officeart/2005/8/layout/orgChart1"/>
    <dgm:cxn modelId="{5FEBDF14-8EBD-4E81-93AC-AA84AC9E5C28}" type="presOf" srcId="{D1C35ED2-CD99-47E5-8EC9-FFB4FAD27ED6}" destId="{359AFCE8-1029-43AD-91AE-4F22CAC0A139}" srcOrd="0" destOrd="0" presId="urn:microsoft.com/office/officeart/2005/8/layout/orgChart1"/>
    <dgm:cxn modelId="{B61E2229-E2C3-4367-9120-1FFFA4BEE603}" type="presOf" srcId="{C751CEDB-AD8F-48E9-9F7E-599F3585415A}" destId="{8D0379DD-7EE9-4FC8-BF91-DE3988A0A2FE}" srcOrd="1" destOrd="0" presId="urn:microsoft.com/office/officeart/2005/8/layout/orgChart1"/>
    <dgm:cxn modelId="{02F7CA31-EC31-4F72-A738-95269C0261CB}" type="presOf" srcId="{59EC4684-071F-4279-AB26-5D848063CACE}" destId="{5E432CF0-B250-4621-8CB8-333CDAB148C4}" srcOrd="1" destOrd="0" presId="urn:microsoft.com/office/officeart/2005/8/layout/orgChart1"/>
    <dgm:cxn modelId="{92063734-62BB-4640-8F99-82B0A03C1AB3}" srcId="{408D9C69-7291-4554-9EEA-5A86D06CC3E8}" destId="{59EC4684-071F-4279-AB26-5D848063CACE}" srcOrd="0" destOrd="0" parTransId="{46606744-ACDC-42A8-AF13-B9AC1E22A0ED}" sibTransId="{70B5E73D-34E3-49AA-9753-1A9452F0E15B}"/>
    <dgm:cxn modelId="{C6A3C05C-C83A-42D2-B23B-458A2A3641CA}" type="presOf" srcId="{864CF165-AE4B-47A7-BCC1-331EDB6CB353}" destId="{A01B4DFC-2247-4651-AF71-AFBC20DE5857}" srcOrd="0" destOrd="0" presId="urn:microsoft.com/office/officeart/2005/8/layout/orgChart1"/>
    <dgm:cxn modelId="{7EDA4760-24ED-4842-984F-507DD11B130D}" type="presOf" srcId="{408D9C69-7291-4554-9EEA-5A86D06CC3E8}" destId="{66E880DD-5343-4936-93B5-48977F885CB8}" srcOrd="0" destOrd="0" presId="urn:microsoft.com/office/officeart/2005/8/layout/orgChart1"/>
    <dgm:cxn modelId="{900B6860-34F2-41C0-A8EB-F1A2AADC6260}" type="presOf" srcId="{C751CEDB-AD8F-48E9-9F7E-599F3585415A}" destId="{33B18C61-CFEF-4FBC-B1D2-C5AAEFD2FBDB}" srcOrd="0" destOrd="0" presId="urn:microsoft.com/office/officeart/2005/8/layout/orgChart1"/>
    <dgm:cxn modelId="{D82B4242-5217-49F6-882F-8C66C1004026}" type="presOf" srcId="{408D9C69-7291-4554-9EEA-5A86D06CC3E8}" destId="{FF2CA654-3533-4C71-A92C-0D69C4087496}" srcOrd="1" destOrd="0" presId="urn:microsoft.com/office/officeart/2005/8/layout/orgChart1"/>
    <dgm:cxn modelId="{5C6B5145-1ED2-49FC-A42A-CEB3C7D254AA}" type="presOf" srcId="{52B33037-C71C-435E-80E1-261C1A072C52}" destId="{CB4DD3EF-875B-4CD6-BDDD-BAF42F2BAF81}" srcOrd="0" destOrd="0" presId="urn:microsoft.com/office/officeart/2005/8/layout/orgChart1"/>
    <dgm:cxn modelId="{5AD6F34B-7B69-4FA3-8A85-67D62A524745}" type="presOf" srcId="{6471EE9B-E292-4E7E-8C88-4E8F6F44AA25}" destId="{009A132A-484A-4B8E-ABB8-EDCBCB9D3FEE}" srcOrd="0" destOrd="0" presId="urn:microsoft.com/office/officeart/2005/8/layout/orgChart1"/>
    <dgm:cxn modelId="{A3C8D66F-19DF-4010-9042-FF7B85F615F8}" type="presOf" srcId="{ACD58453-A887-40E3-B10F-D7E578F75DBE}" destId="{9BC07330-E09E-426B-A6E0-998E3E7DE4ED}" srcOrd="1" destOrd="0" presId="urn:microsoft.com/office/officeart/2005/8/layout/orgChart1"/>
    <dgm:cxn modelId="{DFFA777E-F3C9-485A-A7DD-A9FB3BC6B23B}" srcId="{408D9C69-7291-4554-9EEA-5A86D06CC3E8}" destId="{C751CEDB-AD8F-48E9-9F7E-599F3585415A}" srcOrd="4" destOrd="0" parTransId="{D1C35ED2-CD99-47E5-8EC9-FFB4FAD27ED6}" sibTransId="{45599F26-9088-4EBB-AB3B-F9BBC33D3E61}"/>
    <dgm:cxn modelId="{6347D589-D24F-4F96-A0A4-CA09F3A937FC}" srcId="{408D9C69-7291-4554-9EEA-5A86D06CC3E8}" destId="{82EDDC89-AB67-4010-A429-B938082D4AEF}" srcOrd="1" destOrd="0" parTransId="{864CF165-AE4B-47A7-BCC1-331EDB6CB353}" sibTransId="{048B565A-4D97-430F-A487-C9EB26EFD109}"/>
    <dgm:cxn modelId="{68FAF58D-FA91-4BF2-A019-CFFF39280B9B}" type="presOf" srcId="{250755D2-4F94-486F-BDF6-3C094E5C6A2E}" destId="{B25780E2-2AE2-4813-A9BB-27451338371D}" srcOrd="0" destOrd="0" presId="urn:microsoft.com/office/officeart/2005/8/layout/orgChart1"/>
    <dgm:cxn modelId="{0908F68E-0ADA-4016-9AD2-1D759935514F}" type="presOf" srcId="{82EDDC89-AB67-4010-A429-B938082D4AEF}" destId="{3B34B50F-CA4E-4B16-8D45-7590E936EF6B}" srcOrd="0" destOrd="0" presId="urn:microsoft.com/office/officeart/2005/8/layout/orgChart1"/>
    <dgm:cxn modelId="{4C5D8F96-50C0-439A-9522-4851636BB9AC}" srcId="{EA964670-9F38-4C27-B78A-1AD0FB58080A}" destId="{408D9C69-7291-4554-9EEA-5A86D06CC3E8}" srcOrd="0" destOrd="0" parTransId="{C1AA6857-D7C4-4B8B-BF77-EE2977F8AE87}" sibTransId="{291C0C89-BEB0-4BC4-9476-0317A1F15A8C}"/>
    <dgm:cxn modelId="{CBC345A0-1F8F-4739-BF15-0C983A02ED47}" type="presOf" srcId="{59EC4684-071F-4279-AB26-5D848063CACE}" destId="{96335D1B-38CE-423C-AC75-75C0A8945733}" srcOrd="0" destOrd="0" presId="urn:microsoft.com/office/officeart/2005/8/layout/orgChart1"/>
    <dgm:cxn modelId="{9A6D2BAB-FF59-4430-BD5D-F4EC01D451AD}" srcId="{408D9C69-7291-4554-9EEA-5A86D06CC3E8}" destId="{52B33037-C71C-435E-80E1-261C1A072C52}" srcOrd="3" destOrd="0" parTransId="{250755D2-4F94-486F-BDF6-3C094E5C6A2E}" sibTransId="{DD079341-5BCD-4F09-8EA2-89F2649025C1}"/>
    <dgm:cxn modelId="{8ED97AB6-FBD0-43F3-A1E6-E373C83553EA}" type="presOf" srcId="{46606744-ACDC-42A8-AF13-B9AC1E22A0ED}" destId="{0BA5EF0E-5698-4325-9DED-50DB900070D2}" srcOrd="0" destOrd="0" presId="urn:microsoft.com/office/officeart/2005/8/layout/orgChart1"/>
    <dgm:cxn modelId="{84ADABEA-CC05-49F2-9185-087B96F26F66}" type="presOf" srcId="{EA964670-9F38-4C27-B78A-1AD0FB58080A}" destId="{F65D623D-530F-4CC3-AC3B-779E2FF8570A}" srcOrd="0" destOrd="0" presId="urn:microsoft.com/office/officeart/2005/8/layout/orgChart1"/>
    <dgm:cxn modelId="{99B943FB-0042-49F0-8DF9-573D4A70D7EB}" srcId="{408D9C69-7291-4554-9EEA-5A86D06CC3E8}" destId="{ACD58453-A887-40E3-B10F-D7E578F75DBE}" srcOrd="2" destOrd="0" parTransId="{6471EE9B-E292-4E7E-8C88-4E8F6F44AA25}" sibTransId="{B093F4F9-433E-41FD-B791-0B60DA28C83D}"/>
    <dgm:cxn modelId="{E1B04C94-311D-462E-8B59-54B1ED3F38E2}" type="presParOf" srcId="{F65D623D-530F-4CC3-AC3B-779E2FF8570A}" destId="{FD4EEC1B-AE51-439D-BD3A-FCBE32CC7195}" srcOrd="0" destOrd="0" presId="urn:microsoft.com/office/officeart/2005/8/layout/orgChart1"/>
    <dgm:cxn modelId="{46D8418B-8EB2-44E0-A3E2-913539389839}" type="presParOf" srcId="{FD4EEC1B-AE51-439D-BD3A-FCBE32CC7195}" destId="{2CD9B50D-24AB-45C6-B276-1CB27266C62C}" srcOrd="0" destOrd="0" presId="urn:microsoft.com/office/officeart/2005/8/layout/orgChart1"/>
    <dgm:cxn modelId="{9FE07B59-961B-4EBE-A3D9-481CD57FE83F}" type="presParOf" srcId="{2CD9B50D-24AB-45C6-B276-1CB27266C62C}" destId="{66E880DD-5343-4936-93B5-48977F885CB8}" srcOrd="0" destOrd="0" presId="urn:microsoft.com/office/officeart/2005/8/layout/orgChart1"/>
    <dgm:cxn modelId="{84F1A2AA-16E8-4FCF-8361-77A5D7D2BE9C}" type="presParOf" srcId="{2CD9B50D-24AB-45C6-B276-1CB27266C62C}" destId="{FF2CA654-3533-4C71-A92C-0D69C4087496}" srcOrd="1" destOrd="0" presId="urn:microsoft.com/office/officeart/2005/8/layout/orgChart1"/>
    <dgm:cxn modelId="{5408AB39-6258-46D2-A554-9A805FAE6113}" type="presParOf" srcId="{FD4EEC1B-AE51-439D-BD3A-FCBE32CC7195}" destId="{45871B32-BB5A-4094-82B7-D401478E6F5C}" srcOrd="1" destOrd="0" presId="urn:microsoft.com/office/officeart/2005/8/layout/orgChart1"/>
    <dgm:cxn modelId="{8B043B1D-C3AA-477C-847D-72651D96C654}" type="presParOf" srcId="{45871B32-BB5A-4094-82B7-D401478E6F5C}" destId="{A01B4DFC-2247-4651-AF71-AFBC20DE5857}" srcOrd="0" destOrd="0" presId="urn:microsoft.com/office/officeart/2005/8/layout/orgChart1"/>
    <dgm:cxn modelId="{76F7AE54-AD91-4CC8-9AD3-A7E557B688DE}" type="presParOf" srcId="{45871B32-BB5A-4094-82B7-D401478E6F5C}" destId="{DDC71435-0AA8-4E51-BFE7-2835A4053F16}" srcOrd="1" destOrd="0" presId="urn:microsoft.com/office/officeart/2005/8/layout/orgChart1"/>
    <dgm:cxn modelId="{B9A65B33-F6C1-4A4A-91B7-5906623F0603}" type="presParOf" srcId="{DDC71435-0AA8-4E51-BFE7-2835A4053F16}" destId="{6B6683A3-E847-407E-A2DF-550DEF19A608}" srcOrd="0" destOrd="0" presId="urn:microsoft.com/office/officeart/2005/8/layout/orgChart1"/>
    <dgm:cxn modelId="{B11C0277-E02B-4A08-9FE5-A6DF8CFBE1CF}" type="presParOf" srcId="{6B6683A3-E847-407E-A2DF-550DEF19A608}" destId="{3B34B50F-CA4E-4B16-8D45-7590E936EF6B}" srcOrd="0" destOrd="0" presId="urn:microsoft.com/office/officeart/2005/8/layout/orgChart1"/>
    <dgm:cxn modelId="{B43B3F15-44A8-41C3-BFDE-558BBFA20B80}" type="presParOf" srcId="{6B6683A3-E847-407E-A2DF-550DEF19A608}" destId="{D0282655-59C4-4800-BA0E-925C5495066B}" srcOrd="1" destOrd="0" presId="urn:microsoft.com/office/officeart/2005/8/layout/orgChart1"/>
    <dgm:cxn modelId="{419B3DAC-C522-419E-8392-2D120A4E71D0}" type="presParOf" srcId="{DDC71435-0AA8-4E51-BFE7-2835A4053F16}" destId="{5BEFF8D7-214C-4B7C-BB1D-9B756A8C6113}" srcOrd="1" destOrd="0" presId="urn:microsoft.com/office/officeart/2005/8/layout/orgChart1"/>
    <dgm:cxn modelId="{0FCCD121-C37E-4AA8-BEEA-D71EF0455A6C}" type="presParOf" srcId="{DDC71435-0AA8-4E51-BFE7-2835A4053F16}" destId="{6EDF0499-C5A0-4819-A4B8-DBACB06B0977}" srcOrd="2" destOrd="0" presId="urn:microsoft.com/office/officeart/2005/8/layout/orgChart1"/>
    <dgm:cxn modelId="{4D59E38B-CE89-4BE9-9FFF-E479FB183719}" type="presParOf" srcId="{45871B32-BB5A-4094-82B7-D401478E6F5C}" destId="{009A132A-484A-4B8E-ABB8-EDCBCB9D3FEE}" srcOrd="2" destOrd="0" presId="urn:microsoft.com/office/officeart/2005/8/layout/orgChart1"/>
    <dgm:cxn modelId="{C2FFD248-A1DE-4D38-8CAA-299CF9102FAC}" type="presParOf" srcId="{45871B32-BB5A-4094-82B7-D401478E6F5C}" destId="{746586DB-7750-4B82-9721-EB3D91C1D376}" srcOrd="3" destOrd="0" presId="urn:microsoft.com/office/officeart/2005/8/layout/orgChart1"/>
    <dgm:cxn modelId="{EFB285AA-7A9C-42C4-A552-CFD9A6E605A1}" type="presParOf" srcId="{746586DB-7750-4B82-9721-EB3D91C1D376}" destId="{2D51E415-0444-415C-86FA-339ADAC7AFEF}" srcOrd="0" destOrd="0" presId="urn:microsoft.com/office/officeart/2005/8/layout/orgChart1"/>
    <dgm:cxn modelId="{7EF3B5DF-775C-4B31-8503-A205352456F1}" type="presParOf" srcId="{2D51E415-0444-415C-86FA-339ADAC7AFEF}" destId="{2329BB95-66A7-4A29-B537-547268EF1C95}" srcOrd="0" destOrd="0" presId="urn:microsoft.com/office/officeart/2005/8/layout/orgChart1"/>
    <dgm:cxn modelId="{80419CBC-1913-456B-8DF4-A88E492A7E9D}" type="presParOf" srcId="{2D51E415-0444-415C-86FA-339ADAC7AFEF}" destId="{9BC07330-E09E-426B-A6E0-998E3E7DE4ED}" srcOrd="1" destOrd="0" presId="urn:microsoft.com/office/officeart/2005/8/layout/orgChart1"/>
    <dgm:cxn modelId="{23845B44-983A-4BDE-941A-5C668434E336}" type="presParOf" srcId="{746586DB-7750-4B82-9721-EB3D91C1D376}" destId="{F9A98461-5478-450D-BC42-7BE0B20D55EB}" srcOrd="1" destOrd="0" presId="urn:microsoft.com/office/officeart/2005/8/layout/orgChart1"/>
    <dgm:cxn modelId="{E30AD501-1018-4982-8922-69B636FD728E}" type="presParOf" srcId="{746586DB-7750-4B82-9721-EB3D91C1D376}" destId="{73CE1337-A1C7-4147-8725-480BBF291C8F}" srcOrd="2" destOrd="0" presId="urn:microsoft.com/office/officeart/2005/8/layout/orgChart1"/>
    <dgm:cxn modelId="{E745B145-2B47-4CCD-97C0-3ED3EDC95E48}" type="presParOf" srcId="{45871B32-BB5A-4094-82B7-D401478E6F5C}" destId="{B25780E2-2AE2-4813-A9BB-27451338371D}" srcOrd="4" destOrd="0" presId="urn:microsoft.com/office/officeart/2005/8/layout/orgChart1"/>
    <dgm:cxn modelId="{1EE0941E-F848-4EE7-9690-2ED4422026C5}" type="presParOf" srcId="{45871B32-BB5A-4094-82B7-D401478E6F5C}" destId="{AC4FB543-BDAF-4888-A626-9A407D2F3320}" srcOrd="5" destOrd="0" presId="urn:microsoft.com/office/officeart/2005/8/layout/orgChart1"/>
    <dgm:cxn modelId="{05DEBF32-BCC3-4012-8389-9B59F4B616DD}" type="presParOf" srcId="{AC4FB543-BDAF-4888-A626-9A407D2F3320}" destId="{F2C23A2E-7B0C-4335-A1B8-38A1C66C3641}" srcOrd="0" destOrd="0" presId="urn:microsoft.com/office/officeart/2005/8/layout/orgChart1"/>
    <dgm:cxn modelId="{B95E11E2-BBAA-427E-92EA-76E3932C8B8D}" type="presParOf" srcId="{F2C23A2E-7B0C-4335-A1B8-38A1C66C3641}" destId="{CB4DD3EF-875B-4CD6-BDDD-BAF42F2BAF81}" srcOrd="0" destOrd="0" presId="urn:microsoft.com/office/officeart/2005/8/layout/orgChart1"/>
    <dgm:cxn modelId="{57AFD1D9-C671-4694-A2B8-ECAAB19C8D9C}" type="presParOf" srcId="{F2C23A2E-7B0C-4335-A1B8-38A1C66C3641}" destId="{B601D690-3003-46B6-B0E4-3981858F61C6}" srcOrd="1" destOrd="0" presId="urn:microsoft.com/office/officeart/2005/8/layout/orgChart1"/>
    <dgm:cxn modelId="{357EC905-4486-44CE-B80E-EF933C085183}" type="presParOf" srcId="{AC4FB543-BDAF-4888-A626-9A407D2F3320}" destId="{CE3EBDB9-376D-4203-A465-AC94151C5ED0}" srcOrd="1" destOrd="0" presId="urn:microsoft.com/office/officeart/2005/8/layout/orgChart1"/>
    <dgm:cxn modelId="{CF1992A8-144E-454D-8E97-EA036A51EE61}" type="presParOf" srcId="{AC4FB543-BDAF-4888-A626-9A407D2F3320}" destId="{C255EF73-DCA8-4F18-88A3-35C128858879}" srcOrd="2" destOrd="0" presId="urn:microsoft.com/office/officeart/2005/8/layout/orgChart1"/>
    <dgm:cxn modelId="{71CBFB00-8CC9-429C-8704-2D81341241C2}" type="presParOf" srcId="{45871B32-BB5A-4094-82B7-D401478E6F5C}" destId="{359AFCE8-1029-43AD-91AE-4F22CAC0A139}" srcOrd="6" destOrd="0" presId="urn:microsoft.com/office/officeart/2005/8/layout/orgChart1"/>
    <dgm:cxn modelId="{4E1D4F74-5BFB-48E2-B21F-C42228A06409}" type="presParOf" srcId="{45871B32-BB5A-4094-82B7-D401478E6F5C}" destId="{87C47006-4C67-41D8-AD8D-3A02488D2826}" srcOrd="7" destOrd="0" presId="urn:microsoft.com/office/officeart/2005/8/layout/orgChart1"/>
    <dgm:cxn modelId="{3E9CCDD4-7731-49B7-9057-EB7E01D6480A}" type="presParOf" srcId="{87C47006-4C67-41D8-AD8D-3A02488D2826}" destId="{AB75329A-8CD9-449F-A0A4-61E49BF353F4}" srcOrd="0" destOrd="0" presId="urn:microsoft.com/office/officeart/2005/8/layout/orgChart1"/>
    <dgm:cxn modelId="{F35F7861-9418-4CDA-B9B6-BD957CAB2BA1}" type="presParOf" srcId="{AB75329A-8CD9-449F-A0A4-61E49BF353F4}" destId="{33B18C61-CFEF-4FBC-B1D2-C5AAEFD2FBDB}" srcOrd="0" destOrd="0" presId="urn:microsoft.com/office/officeart/2005/8/layout/orgChart1"/>
    <dgm:cxn modelId="{39BA5464-245A-41CF-8948-C6F969A2968F}" type="presParOf" srcId="{AB75329A-8CD9-449F-A0A4-61E49BF353F4}" destId="{8D0379DD-7EE9-4FC8-BF91-DE3988A0A2FE}" srcOrd="1" destOrd="0" presId="urn:microsoft.com/office/officeart/2005/8/layout/orgChart1"/>
    <dgm:cxn modelId="{A31C3A36-F09C-457C-B05A-1289C496CC16}" type="presParOf" srcId="{87C47006-4C67-41D8-AD8D-3A02488D2826}" destId="{A608B8AC-5CFF-4E8B-90C8-A5DB00B94EF0}" srcOrd="1" destOrd="0" presId="urn:microsoft.com/office/officeart/2005/8/layout/orgChart1"/>
    <dgm:cxn modelId="{7E0E88D8-ACB8-4098-BB06-AFAAA67F00BD}" type="presParOf" srcId="{87C47006-4C67-41D8-AD8D-3A02488D2826}" destId="{E2A61900-C0C3-42EA-9359-64EB6008D19D}" srcOrd="2" destOrd="0" presId="urn:microsoft.com/office/officeart/2005/8/layout/orgChart1"/>
    <dgm:cxn modelId="{F20F4624-969B-4F85-B8E5-C64F746894B1}" type="presParOf" srcId="{FD4EEC1B-AE51-439D-BD3A-FCBE32CC7195}" destId="{14E0037D-AB57-44CA-947C-49CB025941B7}" srcOrd="2" destOrd="0" presId="urn:microsoft.com/office/officeart/2005/8/layout/orgChart1"/>
    <dgm:cxn modelId="{75FED71F-5E04-43F0-B07B-9DE67C87B2E0}" type="presParOf" srcId="{14E0037D-AB57-44CA-947C-49CB025941B7}" destId="{0BA5EF0E-5698-4325-9DED-50DB900070D2}" srcOrd="0" destOrd="0" presId="urn:microsoft.com/office/officeart/2005/8/layout/orgChart1"/>
    <dgm:cxn modelId="{9B7E61D9-121E-40A0-8614-D402638F4906}" type="presParOf" srcId="{14E0037D-AB57-44CA-947C-49CB025941B7}" destId="{DF965A87-E6FC-44C9-8349-5386E4A14ECF}" srcOrd="1" destOrd="0" presId="urn:microsoft.com/office/officeart/2005/8/layout/orgChart1"/>
    <dgm:cxn modelId="{960FDE82-A2BC-4679-B8E0-574103795BA5}" type="presParOf" srcId="{DF965A87-E6FC-44C9-8349-5386E4A14ECF}" destId="{6C03CB5C-ACF4-41B4-86CC-5C5862079A3C}" srcOrd="0" destOrd="0" presId="urn:microsoft.com/office/officeart/2005/8/layout/orgChart1"/>
    <dgm:cxn modelId="{036BCDF2-91AB-4A5B-A754-ACE71984F073}" type="presParOf" srcId="{6C03CB5C-ACF4-41B4-86CC-5C5862079A3C}" destId="{96335D1B-38CE-423C-AC75-75C0A8945733}" srcOrd="0" destOrd="0" presId="urn:microsoft.com/office/officeart/2005/8/layout/orgChart1"/>
    <dgm:cxn modelId="{9EB1C645-657A-4C2D-99D8-D3965ED71142}" type="presParOf" srcId="{6C03CB5C-ACF4-41B4-86CC-5C5862079A3C}" destId="{5E432CF0-B250-4621-8CB8-333CDAB148C4}" srcOrd="1" destOrd="0" presId="urn:microsoft.com/office/officeart/2005/8/layout/orgChart1"/>
    <dgm:cxn modelId="{1A4F309E-065F-40E2-BB16-4ED4732B1B08}" type="presParOf" srcId="{DF965A87-E6FC-44C9-8349-5386E4A14ECF}" destId="{2A528643-7A76-4EE9-BB1D-3E246D40363C}" srcOrd="1" destOrd="0" presId="urn:microsoft.com/office/officeart/2005/8/layout/orgChart1"/>
    <dgm:cxn modelId="{3A54604C-AA33-4972-BC33-9DAEE118C045}" type="presParOf" srcId="{DF965A87-E6FC-44C9-8349-5386E4A14ECF}" destId="{075FA7FC-C1AB-4A36-A6E2-D03DFC3F6BD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0D6D70-3BAC-4725-AF1F-025B9CE2B501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7C805128-24EE-4268-B5C0-7A6F55C1F4D9}">
      <dgm:prSet phldrT="[Texto]"/>
      <dgm:spPr>
        <a:solidFill>
          <a:srgbClr val="00AD9A"/>
        </a:solidFill>
      </dgm:spPr>
      <dgm:t>
        <a:bodyPr/>
        <a:lstStyle/>
        <a:p>
          <a:r>
            <a:rPr lang="es-ES" dirty="0"/>
            <a:t>UPE</a:t>
          </a:r>
        </a:p>
      </dgm:t>
    </dgm:pt>
    <dgm:pt modelId="{9B9DCCEA-B24E-4372-AA09-532A103A0266}" type="parTrans" cxnId="{43DBAEF0-063F-41FE-BA72-CFD6A6275010}">
      <dgm:prSet/>
      <dgm:spPr/>
      <dgm:t>
        <a:bodyPr/>
        <a:lstStyle/>
        <a:p>
          <a:endParaRPr lang="es-ES"/>
        </a:p>
      </dgm:t>
    </dgm:pt>
    <dgm:pt modelId="{83A3FC4D-5FB2-4272-888C-D6846BB2D643}" type="sibTrans" cxnId="{43DBAEF0-063F-41FE-BA72-CFD6A6275010}">
      <dgm:prSet/>
      <dgm:spPr/>
      <dgm:t>
        <a:bodyPr/>
        <a:lstStyle/>
        <a:p>
          <a:endParaRPr lang="es-ES"/>
        </a:p>
      </dgm:t>
    </dgm:pt>
    <dgm:pt modelId="{7624276B-7EC1-4DE0-8EDC-9A824A40FD01}">
      <dgm:prSet phldrT="[Texto]"/>
      <dgm:spPr>
        <a:solidFill>
          <a:schemeClr val="bg1">
            <a:alpha val="90000"/>
          </a:schemeClr>
        </a:solidFill>
      </dgm:spPr>
      <dgm:t>
        <a:bodyPr anchor="ctr"/>
        <a:lstStyle/>
        <a:p>
          <a:r>
            <a:rPr lang="es-PE" dirty="0">
              <a:solidFill>
                <a:sysClr val="windowText" lastClr="000000"/>
              </a:solidFill>
            </a:rPr>
            <a:t>Aprobar un </a:t>
          </a:r>
          <a:r>
            <a:rPr lang="es-PE" b="1" dirty="0"/>
            <a:t>Plan de Desconcentración de las UPE </a:t>
          </a:r>
          <a:r>
            <a:rPr lang="es-PE" dirty="0"/>
            <a:t>que considere  criterios de intervención diferenciados en zonas de difícil acceso donde se utilice la metodología de la itinerancia.</a:t>
          </a:r>
          <a:endParaRPr lang="es-ES" dirty="0"/>
        </a:p>
      </dgm:t>
    </dgm:pt>
    <dgm:pt modelId="{32267151-16FD-494E-B99E-C3EAAC57F774}" type="parTrans" cxnId="{7F23C3B0-728D-4145-9738-63E4C29A407E}">
      <dgm:prSet/>
      <dgm:spPr/>
      <dgm:t>
        <a:bodyPr/>
        <a:lstStyle/>
        <a:p>
          <a:endParaRPr lang="es-ES"/>
        </a:p>
      </dgm:t>
    </dgm:pt>
    <dgm:pt modelId="{C4248EB0-AA8F-4545-B967-083AA69F9574}" type="sibTrans" cxnId="{7F23C3B0-728D-4145-9738-63E4C29A407E}">
      <dgm:prSet/>
      <dgm:spPr/>
      <dgm:t>
        <a:bodyPr/>
        <a:lstStyle/>
        <a:p>
          <a:endParaRPr lang="es-ES"/>
        </a:p>
      </dgm:t>
    </dgm:pt>
    <dgm:pt modelId="{1FA8D33F-BE50-4FDC-B350-2215BEE414E8}">
      <dgm:prSet phldrT="[Texto]"/>
      <dgm:spPr>
        <a:solidFill>
          <a:schemeClr val="bg1">
            <a:alpha val="90000"/>
          </a:schemeClr>
        </a:solidFill>
      </dgm:spPr>
      <dgm:t>
        <a:bodyPr anchor="ctr"/>
        <a:lstStyle/>
        <a:p>
          <a:r>
            <a:rPr lang="es-PE" dirty="0"/>
            <a:t>Aprobar la </a:t>
          </a:r>
          <a:r>
            <a:rPr lang="es-PE" b="1" dirty="0"/>
            <a:t>Estrategia Intrasectorial Caso por Caso hasta llegar a casa.</a:t>
          </a:r>
          <a:endParaRPr lang="es-ES" dirty="0"/>
        </a:p>
      </dgm:t>
    </dgm:pt>
    <dgm:pt modelId="{55288BAC-6CCD-41F7-9B3A-908DC188B46C}" type="parTrans" cxnId="{26404F16-1A7E-4F89-B90F-4F9EC0FBE543}">
      <dgm:prSet/>
      <dgm:spPr/>
      <dgm:t>
        <a:bodyPr/>
        <a:lstStyle/>
        <a:p>
          <a:endParaRPr lang="es-ES"/>
        </a:p>
      </dgm:t>
    </dgm:pt>
    <dgm:pt modelId="{122E6665-3421-414E-9368-408F6C8B87AC}" type="sibTrans" cxnId="{26404F16-1A7E-4F89-B90F-4F9EC0FBE543}">
      <dgm:prSet/>
      <dgm:spPr/>
      <dgm:t>
        <a:bodyPr/>
        <a:lstStyle/>
        <a:p>
          <a:endParaRPr lang="es-ES"/>
        </a:p>
      </dgm:t>
    </dgm:pt>
    <dgm:pt modelId="{CB84237A-309E-432A-98FD-743C1594AD3D}">
      <dgm:prSet phldrT="[Texto]"/>
      <dgm:spPr>
        <a:solidFill>
          <a:srgbClr val="00AD9A"/>
        </a:solidFill>
      </dgm:spPr>
      <dgm:t>
        <a:bodyPr/>
        <a:lstStyle/>
        <a:p>
          <a:r>
            <a:rPr lang="es-ES" dirty="0"/>
            <a:t>Acogimiento</a:t>
          </a:r>
        </a:p>
      </dgm:t>
    </dgm:pt>
    <dgm:pt modelId="{224431CB-4A5D-4CE9-AA92-EE59252AB5B7}" type="parTrans" cxnId="{AC2959A2-6311-4933-9705-5B1867B05CBB}">
      <dgm:prSet/>
      <dgm:spPr/>
      <dgm:t>
        <a:bodyPr/>
        <a:lstStyle/>
        <a:p>
          <a:endParaRPr lang="es-ES"/>
        </a:p>
      </dgm:t>
    </dgm:pt>
    <dgm:pt modelId="{9923483F-74D4-4FF1-A577-AEF01CCD59B3}" type="sibTrans" cxnId="{AC2959A2-6311-4933-9705-5B1867B05CBB}">
      <dgm:prSet/>
      <dgm:spPr/>
      <dgm:t>
        <a:bodyPr/>
        <a:lstStyle/>
        <a:p>
          <a:endParaRPr lang="es-ES"/>
        </a:p>
      </dgm:t>
    </dgm:pt>
    <dgm:pt modelId="{9A704299-77C1-426C-AB06-1F4C91BC19D0}">
      <dgm:prSet phldrT="[Texto]"/>
      <dgm:spPr>
        <a:solidFill>
          <a:schemeClr val="bg1">
            <a:alpha val="90000"/>
          </a:schemeClr>
        </a:solidFill>
      </dgm:spPr>
      <dgm:t>
        <a:bodyPr anchor="ctr"/>
        <a:lstStyle/>
        <a:p>
          <a:r>
            <a:rPr lang="es-PE" dirty="0"/>
            <a:t>Plan para activar la </a:t>
          </a:r>
          <a:r>
            <a:rPr lang="es-PE" b="1" dirty="0"/>
            <a:t>red de voluntariado del MIMP para promover el acogimiento familiar</a:t>
          </a:r>
          <a:endParaRPr lang="es-ES" dirty="0"/>
        </a:p>
      </dgm:t>
    </dgm:pt>
    <dgm:pt modelId="{11C2D7E6-3CFD-4FF4-B75A-4088372DD5C6}" type="parTrans" cxnId="{46C26624-6CB7-4967-AA81-002A7C161F3D}">
      <dgm:prSet/>
      <dgm:spPr/>
      <dgm:t>
        <a:bodyPr/>
        <a:lstStyle/>
        <a:p>
          <a:endParaRPr lang="es-ES"/>
        </a:p>
      </dgm:t>
    </dgm:pt>
    <dgm:pt modelId="{7F714C73-FE26-429B-A256-7CFED768D17B}" type="sibTrans" cxnId="{46C26624-6CB7-4967-AA81-002A7C161F3D}">
      <dgm:prSet/>
      <dgm:spPr/>
      <dgm:t>
        <a:bodyPr/>
        <a:lstStyle/>
        <a:p>
          <a:endParaRPr lang="es-ES"/>
        </a:p>
      </dgm:t>
    </dgm:pt>
    <dgm:pt modelId="{8C8571C3-ACC6-43D4-8355-1D886DC0C6C2}">
      <dgm:prSet phldrT="[Texto]"/>
      <dgm:spPr>
        <a:solidFill>
          <a:srgbClr val="00AD9A"/>
        </a:solidFill>
      </dgm:spPr>
      <dgm:t>
        <a:bodyPr/>
        <a:lstStyle/>
        <a:p>
          <a:r>
            <a:rPr lang="es-ES" dirty="0"/>
            <a:t>CAR</a:t>
          </a:r>
        </a:p>
      </dgm:t>
    </dgm:pt>
    <dgm:pt modelId="{BAFD80AB-A7F3-4FCD-BAB5-C320071C11EB}" type="parTrans" cxnId="{B8676188-438C-47EC-849B-707019701ADA}">
      <dgm:prSet/>
      <dgm:spPr/>
      <dgm:t>
        <a:bodyPr/>
        <a:lstStyle/>
        <a:p>
          <a:endParaRPr lang="es-ES"/>
        </a:p>
      </dgm:t>
    </dgm:pt>
    <dgm:pt modelId="{DA673EA3-23A5-4B70-AA47-D21549BF3C66}" type="sibTrans" cxnId="{B8676188-438C-47EC-849B-707019701ADA}">
      <dgm:prSet/>
      <dgm:spPr/>
      <dgm:t>
        <a:bodyPr/>
        <a:lstStyle/>
        <a:p>
          <a:endParaRPr lang="es-ES"/>
        </a:p>
      </dgm:t>
    </dgm:pt>
    <dgm:pt modelId="{635AF55B-3574-409F-8E81-CFB74C377DD2}">
      <dgm:prSet phldrT="[Texto]"/>
      <dgm:spPr>
        <a:solidFill>
          <a:schemeClr val="bg1">
            <a:alpha val="90000"/>
          </a:schemeClr>
        </a:solidFill>
      </dgm:spPr>
      <dgm:t>
        <a:bodyPr anchor="ctr"/>
        <a:lstStyle/>
        <a:p>
          <a:r>
            <a:rPr lang="es-PE" b="1" dirty="0"/>
            <a:t>Plan de Intervención y Convenios con gobiernos regionales </a:t>
          </a:r>
          <a:r>
            <a:rPr lang="es-PE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rPr>
            <a:t>para delegar la función de supervisión a los Car que se encuentran en su jurisdicción.</a:t>
          </a:r>
          <a:endParaRPr lang="es-ES" dirty="0"/>
        </a:p>
      </dgm:t>
    </dgm:pt>
    <dgm:pt modelId="{223421BC-17AA-42E4-A718-7E08E916C252}" type="parTrans" cxnId="{55A0F832-4A04-458F-94D5-37B70A390260}">
      <dgm:prSet/>
      <dgm:spPr/>
      <dgm:t>
        <a:bodyPr/>
        <a:lstStyle/>
        <a:p>
          <a:endParaRPr lang="es-ES"/>
        </a:p>
      </dgm:t>
    </dgm:pt>
    <dgm:pt modelId="{52F6D5F1-E5E4-4CE8-B518-750537210616}" type="sibTrans" cxnId="{55A0F832-4A04-458F-94D5-37B70A390260}">
      <dgm:prSet/>
      <dgm:spPr/>
      <dgm:t>
        <a:bodyPr/>
        <a:lstStyle/>
        <a:p>
          <a:endParaRPr lang="es-ES"/>
        </a:p>
      </dgm:t>
    </dgm:pt>
    <dgm:pt modelId="{CC2CD395-C7A8-46DA-927A-16030DA0140A}">
      <dgm:prSet phldrT="[Texto]"/>
      <dgm:spPr>
        <a:solidFill>
          <a:srgbClr val="00AD9A"/>
        </a:solidFill>
      </dgm:spPr>
      <dgm:t>
        <a:bodyPr/>
        <a:lstStyle/>
        <a:p>
          <a:r>
            <a:rPr lang="es-ES" dirty="0"/>
            <a:t>Transversal</a:t>
          </a:r>
        </a:p>
      </dgm:t>
    </dgm:pt>
    <dgm:pt modelId="{D8A3524B-EFEA-482E-9224-B756580A0312}" type="parTrans" cxnId="{74589338-1D66-4C90-963B-B1EDD50A9A86}">
      <dgm:prSet/>
      <dgm:spPr/>
      <dgm:t>
        <a:bodyPr/>
        <a:lstStyle/>
        <a:p>
          <a:endParaRPr lang="es-ES"/>
        </a:p>
      </dgm:t>
    </dgm:pt>
    <dgm:pt modelId="{B202E8ED-8DBC-4E07-A8B5-7417ABA13B56}" type="sibTrans" cxnId="{74589338-1D66-4C90-963B-B1EDD50A9A86}">
      <dgm:prSet/>
      <dgm:spPr/>
      <dgm:t>
        <a:bodyPr/>
        <a:lstStyle/>
        <a:p>
          <a:endParaRPr lang="es-ES"/>
        </a:p>
      </dgm:t>
    </dgm:pt>
    <dgm:pt modelId="{0737516D-241F-4602-BB62-C00A5FD3ADCF}">
      <dgm:prSet phldrT="[Texto]"/>
      <dgm:spPr>
        <a:solidFill>
          <a:schemeClr val="bg1">
            <a:alpha val="90000"/>
          </a:schemeClr>
        </a:solidFill>
      </dgm:spPr>
      <dgm:t>
        <a:bodyPr anchor="ctr"/>
        <a:lstStyle/>
        <a:p>
          <a:r>
            <a:rPr lang="es-PE" b="1" dirty="0">
              <a:solidFill>
                <a:sysClr val="windowText" lastClr="000000"/>
              </a:solidFill>
            </a:rPr>
            <a:t>Plan para </a:t>
          </a:r>
          <a:r>
            <a:rPr lang="es-PE" b="1" dirty="0"/>
            <a:t>fortalecer las capacidades </a:t>
          </a:r>
          <a:r>
            <a:rPr lang="es-PE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rPr>
            <a:t>de los profesionales que atienden en los servicios de protección a las niñas, niños y adolescentes.</a:t>
          </a:r>
          <a:r>
            <a:rPr lang="es-PE" dirty="0">
              <a:solidFill>
                <a:sysClr val="windowText" lastClr="000000"/>
              </a:solidFill>
            </a:rPr>
            <a:t> </a:t>
          </a:r>
          <a:endParaRPr lang="es-ES" dirty="0"/>
        </a:p>
      </dgm:t>
    </dgm:pt>
    <dgm:pt modelId="{D61F6498-EE4B-41F6-9F9D-869543DA3E93}" type="parTrans" cxnId="{3E583346-F32E-45C2-B191-C16590E8FE26}">
      <dgm:prSet/>
      <dgm:spPr/>
      <dgm:t>
        <a:bodyPr/>
        <a:lstStyle/>
        <a:p>
          <a:endParaRPr lang="es-ES"/>
        </a:p>
      </dgm:t>
    </dgm:pt>
    <dgm:pt modelId="{7AB57D7F-E53A-45F8-A160-96DBB95C0C55}" type="sibTrans" cxnId="{3E583346-F32E-45C2-B191-C16590E8FE26}">
      <dgm:prSet/>
      <dgm:spPr/>
      <dgm:t>
        <a:bodyPr/>
        <a:lstStyle/>
        <a:p>
          <a:endParaRPr lang="es-ES"/>
        </a:p>
      </dgm:t>
    </dgm:pt>
    <dgm:pt modelId="{27374976-F024-4AA1-B450-92F31B8F5AA6}">
      <dgm:prSet phldrT="[Texto]"/>
      <dgm:spPr>
        <a:solidFill>
          <a:srgbClr val="00AD9A"/>
        </a:solidFill>
      </dgm:spPr>
      <dgm:t>
        <a:bodyPr/>
        <a:lstStyle/>
        <a:p>
          <a:r>
            <a:rPr lang="es-ES" dirty="0"/>
            <a:t>UPE-CAR</a:t>
          </a:r>
        </a:p>
      </dgm:t>
    </dgm:pt>
    <dgm:pt modelId="{DA6EA555-F7CD-4A09-BC08-D5C5F2196802}" type="sibTrans" cxnId="{11CB379D-73C5-40C2-BE42-E600C374045C}">
      <dgm:prSet/>
      <dgm:spPr/>
      <dgm:t>
        <a:bodyPr/>
        <a:lstStyle/>
        <a:p>
          <a:endParaRPr lang="es-ES"/>
        </a:p>
      </dgm:t>
    </dgm:pt>
    <dgm:pt modelId="{4342D4F2-8C3B-44FA-9E80-4628067F0CC9}" type="parTrans" cxnId="{11CB379D-73C5-40C2-BE42-E600C374045C}">
      <dgm:prSet/>
      <dgm:spPr/>
      <dgm:t>
        <a:bodyPr/>
        <a:lstStyle/>
        <a:p>
          <a:endParaRPr lang="es-ES"/>
        </a:p>
      </dgm:t>
    </dgm:pt>
    <dgm:pt modelId="{9B21879D-7138-4BBB-871F-36BB57BA3EB1}" type="pres">
      <dgm:prSet presAssocID="{300D6D70-3BAC-4725-AF1F-025B9CE2B501}" presName="Name0" presStyleCnt="0">
        <dgm:presLayoutVars>
          <dgm:dir/>
          <dgm:animLvl val="lvl"/>
          <dgm:resizeHandles/>
        </dgm:presLayoutVars>
      </dgm:prSet>
      <dgm:spPr/>
    </dgm:pt>
    <dgm:pt modelId="{EF2A8418-6A0A-4D85-BC3F-49C7A2874435}" type="pres">
      <dgm:prSet presAssocID="{7C805128-24EE-4268-B5C0-7A6F55C1F4D9}" presName="linNode" presStyleCnt="0"/>
      <dgm:spPr/>
    </dgm:pt>
    <dgm:pt modelId="{183F6AC1-5620-4F02-AF8B-A6306D8B571D}" type="pres">
      <dgm:prSet presAssocID="{7C805128-24EE-4268-B5C0-7A6F55C1F4D9}" presName="parentShp" presStyleLbl="node1" presStyleIdx="0" presStyleCnt="5" custScaleX="51406" custScaleY="66212">
        <dgm:presLayoutVars>
          <dgm:bulletEnabled val="1"/>
        </dgm:presLayoutVars>
      </dgm:prSet>
      <dgm:spPr/>
    </dgm:pt>
    <dgm:pt modelId="{BD08FFB1-9511-4952-9185-5F95BDE61403}" type="pres">
      <dgm:prSet presAssocID="{7C805128-24EE-4268-B5C0-7A6F55C1F4D9}" presName="childShp" presStyleLbl="bgAccFollowNode1" presStyleIdx="0" presStyleCnt="5" custScaleX="110771" custScaleY="69153">
        <dgm:presLayoutVars>
          <dgm:bulletEnabled val="1"/>
        </dgm:presLayoutVars>
      </dgm:prSet>
      <dgm:spPr/>
    </dgm:pt>
    <dgm:pt modelId="{DA314A91-FB62-4394-9763-3AAF2EA117E2}" type="pres">
      <dgm:prSet presAssocID="{83A3FC4D-5FB2-4272-888C-D6846BB2D643}" presName="spacing" presStyleCnt="0"/>
      <dgm:spPr/>
    </dgm:pt>
    <dgm:pt modelId="{AD75F96C-3591-4C52-BDD2-D8E28AC6E3EA}" type="pres">
      <dgm:prSet presAssocID="{27374976-F024-4AA1-B450-92F31B8F5AA6}" presName="linNode" presStyleCnt="0"/>
      <dgm:spPr/>
    </dgm:pt>
    <dgm:pt modelId="{F51FFF1E-507D-447D-A999-9F195FB9C430}" type="pres">
      <dgm:prSet presAssocID="{27374976-F024-4AA1-B450-92F31B8F5AA6}" presName="parentShp" presStyleLbl="node1" presStyleIdx="1" presStyleCnt="5" custScaleX="51406" custScaleY="66212">
        <dgm:presLayoutVars>
          <dgm:bulletEnabled val="1"/>
        </dgm:presLayoutVars>
      </dgm:prSet>
      <dgm:spPr/>
    </dgm:pt>
    <dgm:pt modelId="{5E698329-B8AE-4B2F-9A9A-1E45614857E8}" type="pres">
      <dgm:prSet presAssocID="{27374976-F024-4AA1-B450-92F31B8F5AA6}" presName="childShp" presStyleLbl="bgAccFollowNode1" presStyleIdx="1" presStyleCnt="5" custScaleX="110771" custScaleY="69153">
        <dgm:presLayoutVars>
          <dgm:bulletEnabled val="1"/>
        </dgm:presLayoutVars>
      </dgm:prSet>
      <dgm:spPr/>
    </dgm:pt>
    <dgm:pt modelId="{92A5B22D-2271-4028-8797-26CA14262009}" type="pres">
      <dgm:prSet presAssocID="{DA6EA555-F7CD-4A09-BC08-D5C5F2196802}" presName="spacing" presStyleCnt="0"/>
      <dgm:spPr/>
    </dgm:pt>
    <dgm:pt modelId="{C0F3B25C-1975-4C50-A019-D029E592B079}" type="pres">
      <dgm:prSet presAssocID="{CB84237A-309E-432A-98FD-743C1594AD3D}" presName="linNode" presStyleCnt="0"/>
      <dgm:spPr/>
    </dgm:pt>
    <dgm:pt modelId="{C01E1165-D68A-4AA4-AE93-80E39BCD6ED3}" type="pres">
      <dgm:prSet presAssocID="{CB84237A-309E-432A-98FD-743C1594AD3D}" presName="parentShp" presStyleLbl="node1" presStyleIdx="2" presStyleCnt="5" custScaleX="51406" custScaleY="66212">
        <dgm:presLayoutVars>
          <dgm:bulletEnabled val="1"/>
        </dgm:presLayoutVars>
      </dgm:prSet>
      <dgm:spPr/>
    </dgm:pt>
    <dgm:pt modelId="{042F8656-8784-4D2A-B67E-B7C4EC5E8BDC}" type="pres">
      <dgm:prSet presAssocID="{CB84237A-309E-432A-98FD-743C1594AD3D}" presName="childShp" presStyleLbl="bgAccFollowNode1" presStyleIdx="2" presStyleCnt="5" custScaleX="110771" custScaleY="69153">
        <dgm:presLayoutVars>
          <dgm:bulletEnabled val="1"/>
        </dgm:presLayoutVars>
      </dgm:prSet>
      <dgm:spPr/>
    </dgm:pt>
    <dgm:pt modelId="{04DEC54F-7ECA-4074-AF15-0F8D549B5113}" type="pres">
      <dgm:prSet presAssocID="{9923483F-74D4-4FF1-A577-AEF01CCD59B3}" presName="spacing" presStyleCnt="0"/>
      <dgm:spPr/>
    </dgm:pt>
    <dgm:pt modelId="{200529EE-D3CF-483F-B118-385E17CE0B5E}" type="pres">
      <dgm:prSet presAssocID="{8C8571C3-ACC6-43D4-8355-1D886DC0C6C2}" presName="linNode" presStyleCnt="0"/>
      <dgm:spPr/>
    </dgm:pt>
    <dgm:pt modelId="{BF946A27-738E-44ED-963E-29FBE8033C8E}" type="pres">
      <dgm:prSet presAssocID="{8C8571C3-ACC6-43D4-8355-1D886DC0C6C2}" presName="parentShp" presStyleLbl="node1" presStyleIdx="3" presStyleCnt="5" custScaleX="51406" custScaleY="66212">
        <dgm:presLayoutVars>
          <dgm:bulletEnabled val="1"/>
        </dgm:presLayoutVars>
      </dgm:prSet>
      <dgm:spPr/>
    </dgm:pt>
    <dgm:pt modelId="{88B91B55-62B9-4C61-984F-410B6E7D6DEE}" type="pres">
      <dgm:prSet presAssocID="{8C8571C3-ACC6-43D4-8355-1D886DC0C6C2}" presName="childShp" presStyleLbl="bgAccFollowNode1" presStyleIdx="3" presStyleCnt="5" custScaleX="110771" custScaleY="69153">
        <dgm:presLayoutVars>
          <dgm:bulletEnabled val="1"/>
        </dgm:presLayoutVars>
      </dgm:prSet>
      <dgm:spPr/>
    </dgm:pt>
    <dgm:pt modelId="{39B059BB-1C9F-4EE6-ADA8-1E473DD05050}" type="pres">
      <dgm:prSet presAssocID="{DA673EA3-23A5-4B70-AA47-D21549BF3C66}" presName="spacing" presStyleCnt="0"/>
      <dgm:spPr/>
    </dgm:pt>
    <dgm:pt modelId="{F8981A20-5E68-4125-9C51-564E9AF42D29}" type="pres">
      <dgm:prSet presAssocID="{CC2CD395-C7A8-46DA-927A-16030DA0140A}" presName="linNode" presStyleCnt="0"/>
      <dgm:spPr/>
    </dgm:pt>
    <dgm:pt modelId="{4FFCC003-9B12-4D2A-8C12-58D55A5D96C9}" type="pres">
      <dgm:prSet presAssocID="{CC2CD395-C7A8-46DA-927A-16030DA0140A}" presName="parentShp" presStyleLbl="node1" presStyleIdx="4" presStyleCnt="5" custScaleX="51406" custScaleY="66212">
        <dgm:presLayoutVars>
          <dgm:bulletEnabled val="1"/>
        </dgm:presLayoutVars>
      </dgm:prSet>
      <dgm:spPr/>
    </dgm:pt>
    <dgm:pt modelId="{62FB2BA1-F3D6-4170-83F2-4E75DECEF5D3}" type="pres">
      <dgm:prSet presAssocID="{CC2CD395-C7A8-46DA-927A-16030DA0140A}" presName="childShp" presStyleLbl="bgAccFollowNode1" presStyleIdx="4" presStyleCnt="5" custScaleX="110771" custScaleY="69153">
        <dgm:presLayoutVars>
          <dgm:bulletEnabled val="1"/>
        </dgm:presLayoutVars>
      </dgm:prSet>
      <dgm:spPr/>
    </dgm:pt>
  </dgm:ptLst>
  <dgm:cxnLst>
    <dgm:cxn modelId="{26404F16-1A7E-4F89-B90F-4F9EC0FBE543}" srcId="{27374976-F024-4AA1-B450-92F31B8F5AA6}" destId="{1FA8D33F-BE50-4FDC-B350-2215BEE414E8}" srcOrd="0" destOrd="0" parTransId="{55288BAC-6CCD-41F7-9B3A-908DC188B46C}" sibTransId="{122E6665-3421-414E-9368-408F6C8B87AC}"/>
    <dgm:cxn modelId="{46C26624-6CB7-4967-AA81-002A7C161F3D}" srcId="{CB84237A-309E-432A-98FD-743C1594AD3D}" destId="{9A704299-77C1-426C-AB06-1F4C91BC19D0}" srcOrd="0" destOrd="0" parTransId="{11C2D7E6-3CFD-4FF4-B75A-4088372DD5C6}" sibTransId="{7F714C73-FE26-429B-A256-7CFED768D17B}"/>
    <dgm:cxn modelId="{55A0F832-4A04-458F-94D5-37B70A390260}" srcId="{8C8571C3-ACC6-43D4-8355-1D886DC0C6C2}" destId="{635AF55B-3574-409F-8E81-CFB74C377DD2}" srcOrd="0" destOrd="0" parTransId="{223421BC-17AA-42E4-A718-7E08E916C252}" sibTransId="{52F6D5F1-E5E4-4CE8-B518-750537210616}"/>
    <dgm:cxn modelId="{74589338-1D66-4C90-963B-B1EDD50A9A86}" srcId="{300D6D70-3BAC-4725-AF1F-025B9CE2B501}" destId="{CC2CD395-C7A8-46DA-927A-16030DA0140A}" srcOrd="4" destOrd="0" parTransId="{D8A3524B-EFEA-482E-9224-B756580A0312}" sibTransId="{B202E8ED-8DBC-4E07-A8B5-7417ABA13B56}"/>
    <dgm:cxn modelId="{B479AF3C-2B5C-419E-BA22-437F9E51C59B}" type="presOf" srcId="{27374976-F024-4AA1-B450-92F31B8F5AA6}" destId="{F51FFF1E-507D-447D-A999-9F195FB9C430}" srcOrd="0" destOrd="0" presId="urn:microsoft.com/office/officeart/2005/8/layout/vList6"/>
    <dgm:cxn modelId="{7EF37F44-6E2F-4CF6-9F82-6FCD4B87A0D2}" type="presOf" srcId="{CC2CD395-C7A8-46DA-927A-16030DA0140A}" destId="{4FFCC003-9B12-4D2A-8C12-58D55A5D96C9}" srcOrd="0" destOrd="0" presId="urn:microsoft.com/office/officeart/2005/8/layout/vList6"/>
    <dgm:cxn modelId="{3E583346-F32E-45C2-B191-C16590E8FE26}" srcId="{CC2CD395-C7A8-46DA-927A-16030DA0140A}" destId="{0737516D-241F-4602-BB62-C00A5FD3ADCF}" srcOrd="0" destOrd="0" parTransId="{D61F6498-EE4B-41F6-9F9D-869543DA3E93}" sibTransId="{7AB57D7F-E53A-45F8-A160-96DBB95C0C55}"/>
    <dgm:cxn modelId="{3DB3A967-BAF1-4E30-8003-99A1CA31570E}" type="presOf" srcId="{300D6D70-3BAC-4725-AF1F-025B9CE2B501}" destId="{9B21879D-7138-4BBB-871F-36BB57BA3EB1}" srcOrd="0" destOrd="0" presId="urn:microsoft.com/office/officeart/2005/8/layout/vList6"/>
    <dgm:cxn modelId="{E47B7C52-9AD5-4D5D-A630-876C414E5132}" type="presOf" srcId="{1FA8D33F-BE50-4FDC-B350-2215BEE414E8}" destId="{5E698329-B8AE-4B2F-9A9A-1E45614857E8}" srcOrd="0" destOrd="0" presId="urn:microsoft.com/office/officeart/2005/8/layout/vList6"/>
    <dgm:cxn modelId="{F091217A-79E6-4D6E-84A1-351D8DB58E10}" type="presOf" srcId="{8C8571C3-ACC6-43D4-8355-1D886DC0C6C2}" destId="{BF946A27-738E-44ED-963E-29FBE8033C8E}" srcOrd="0" destOrd="0" presId="urn:microsoft.com/office/officeart/2005/8/layout/vList6"/>
    <dgm:cxn modelId="{D7CAC37C-73FE-4723-B384-3B076E7E24DF}" type="presOf" srcId="{CB84237A-309E-432A-98FD-743C1594AD3D}" destId="{C01E1165-D68A-4AA4-AE93-80E39BCD6ED3}" srcOrd="0" destOrd="0" presId="urn:microsoft.com/office/officeart/2005/8/layout/vList6"/>
    <dgm:cxn modelId="{97541C7F-23D3-4F22-A108-85C849FABD56}" type="presOf" srcId="{0737516D-241F-4602-BB62-C00A5FD3ADCF}" destId="{62FB2BA1-F3D6-4170-83F2-4E75DECEF5D3}" srcOrd="0" destOrd="0" presId="urn:microsoft.com/office/officeart/2005/8/layout/vList6"/>
    <dgm:cxn modelId="{A14E1887-3630-456C-AEEC-F91DF10830FE}" type="presOf" srcId="{635AF55B-3574-409F-8E81-CFB74C377DD2}" destId="{88B91B55-62B9-4C61-984F-410B6E7D6DEE}" srcOrd="0" destOrd="0" presId="urn:microsoft.com/office/officeart/2005/8/layout/vList6"/>
    <dgm:cxn modelId="{B8676188-438C-47EC-849B-707019701ADA}" srcId="{300D6D70-3BAC-4725-AF1F-025B9CE2B501}" destId="{8C8571C3-ACC6-43D4-8355-1D886DC0C6C2}" srcOrd="3" destOrd="0" parTransId="{BAFD80AB-A7F3-4FCD-BAB5-C320071C11EB}" sibTransId="{DA673EA3-23A5-4B70-AA47-D21549BF3C66}"/>
    <dgm:cxn modelId="{11CB379D-73C5-40C2-BE42-E600C374045C}" srcId="{300D6D70-3BAC-4725-AF1F-025B9CE2B501}" destId="{27374976-F024-4AA1-B450-92F31B8F5AA6}" srcOrd="1" destOrd="0" parTransId="{4342D4F2-8C3B-44FA-9E80-4628067F0CC9}" sibTransId="{DA6EA555-F7CD-4A09-BC08-D5C5F2196802}"/>
    <dgm:cxn modelId="{5C3D1CA1-440B-4D33-AD60-56FAB38D2C4C}" type="presOf" srcId="{9A704299-77C1-426C-AB06-1F4C91BC19D0}" destId="{042F8656-8784-4D2A-B67E-B7C4EC5E8BDC}" srcOrd="0" destOrd="0" presId="urn:microsoft.com/office/officeart/2005/8/layout/vList6"/>
    <dgm:cxn modelId="{AC2959A2-6311-4933-9705-5B1867B05CBB}" srcId="{300D6D70-3BAC-4725-AF1F-025B9CE2B501}" destId="{CB84237A-309E-432A-98FD-743C1594AD3D}" srcOrd="2" destOrd="0" parTransId="{224431CB-4A5D-4CE9-AA92-EE59252AB5B7}" sibTransId="{9923483F-74D4-4FF1-A577-AEF01CCD59B3}"/>
    <dgm:cxn modelId="{7F23C3B0-728D-4145-9738-63E4C29A407E}" srcId="{7C805128-24EE-4268-B5C0-7A6F55C1F4D9}" destId="{7624276B-7EC1-4DE0-8EDC-9A824A40FD01}" srcOrd="0" destOrd="0" parTransId="{32267151-16FD-494E-B99E-C3EAAC57F774}" sibTransId="{C4248EB0-AA8F-4545-B967-083AA69F9574}"/>
    <dgm:cxn modelId="{43DBAEF0-063F-41FE-BA72-CFD6A6275010}" srcId="{300D6D70-3BAC-4725-AF1F-025B9CE2B501}" destId="{7C805128-24EE-4268-B5C0-7A6F55C1F4D9}" srcOrd="0" destOrd="0" parTransId="{9B9DCCEA-B24E-4372-AA09-532A103A0266}" sibTransId="{83A3FC4D-5FB2-4272-888C-D6846BB2D643}"/>
    <dgm:cxn modelId="{51FA65F4-C5EB-4965-B6C5-9893CEBC0366}" type="presOf" srcId="{7624276B-7EC1-4DE0-8EDC-9A824A40FD01}" destId="{BD08FFB1-9511-4952-9185-5F95BDE61403}" srcOrd="0" destOrd="0" presId="urn:microsoft.com/office/officeart/2005/8/layout/vList6"/>
    <dgm:cxn modelId="{DDE66FF5-09A3-49AE-9267-BE0DD07026C7}" type="presOf" srcId="{7C805128-24EE-4268-B5C0-7A6F55C1F4D9}" destId="{183F6AC1-5620-4F02-AF8B-A6306D8B571D}" srcOrd="0" destOrd="0" presId="urn:microsoft.com/office/officeart/2005/8/layout/vList6"/>
    <dgm:cxn modelId="{61E2772F-0E1C-48A6-80DD-D402F0BEE12C}" type="presParOf" srcId="{9B21879D-7138-4BBB-871F-36BB57BA3EB1}" destId="{EF2A8418-6A0A-4D85-BC3F-49C7A2874435}" srcOrd="0" destOrd="0" presId="urn:microsoft.com/office/officeart/2005/8/layout/vList6"/>
    <dgm:cxn modelId="{400A10AA-6697-4F9C-BD72-231FC22C2D9D}" type="presParOf" srcId="{EF2A8418-6A0A-4D85-BC3F-49C7A2874435}" destId="{183F6AC1-5620-4F02-AF8B-A6306D8B571D}" srcOrd="0" destOrd="0" presId="urn:microsoft.com/office/officeart/2005/8/layout/vList6"/>
    <dgm:cxn modelId="{878D785B-A674-4D0D-B5E1-7BFAD29C32E4}" type="presParOf" srcId="{EF2A8418-6A0A-4D85-BC3F-49C7A2874435}" destId="{BD08FFB1-9511-4952-9185-5F95BDE61403}" srcOrd="1" destOrd="0" presId="urn:microsoft.com/office/officeart/2005/8/layout/vList6"/>
    <dgm:cxn modelId="{1554A667-91A0-4CBB-B9CA-8196CA102841}" type="presParOf" srcId="{9B21879D-7138-4BBB-871F-36BB57BA3EB1}" destId="{DA314A91-FB62-4394-9763-3AAF2EA117E2}" srcOrd="1" destOrd="0" presId="urn:microsoft.com/office/officeart/2005/8/layout/vList6"/>
    <dgm:cxn modelId="{5E9ACF21-6E69-4B6A-AB07-86986F8DA08C}" type="presParOf" srcId="{9B21879D-7138-4BBB-871F-36BB57BA3EB1}" destId="{AD75F96C-3591-4C52-BDD2-D8E28AC6E3EA}" srcOrd="2" destOrd="0" presId="urn:microsoft.com/office/officeart/2005/8/layout/vList6"/>
    <dgm:cxn modelId="{4DCAB1C5-2BA8-453D-A1A9-6C3FF5B70CDC}" type="presParOf" srcId="{AD75F96C-3591-4C52-BDD2-D8E28AC6E3EA}" destId="{F51FFF1E-507D-447D-A999-9F195FB9C430}" srcOrd="0" destOrd="0" presId="urn:microsoft.com/office/officeart/2005/8/layout/vList6"/>
    <dgm:cxn modelId="{568B2BC3-5242-4C80-B8A5-184F9D777FE4}" type="presParOf" srcId="{AD75F96C-3591-4C52-BDD2-D8E28AC6E3EA}" destId="{5E698329-B8AE-4B2F-9A9A-1E45614857E8}" srcOrd="1" destOrd="0" presId="urn:microsoft.com/office/officeart/2005/8/layout/vList6"/>
    <dgm:cxn modelId="{E0FF9FB7-8D09-4924-BF06-3463C2CADE23}" type="presParOf" srcId="{9B21879D-7138-4BBB-871F-36BB57BA3EB1}" destId="{92A5B22D-2271-4028-8797-26CA14262009}" srcOrd="3" destOrd="0" presId="urn:microsoft.com/office/officeart/2005/8/layout/vList6"/>
    <dgm:cxn modelId="{8F861F3A-4CB0-4478-8C10-01BC4ECCA73B}" type="presParOf" srcId="{9B21879D-7138-4BBB-871F-36BB57BA3EB1}" destId="{C0F3B25C-1975-4C50-A019-D029E592B079}" srcOrd="4" destOrd="0" presId="urn:microsoft.com/office/officeart/2005/8/layout/vList6"/>
    <dgm:cxn modelId="{96EEF1DD-08A6-4AEA-8265-D4E96084BD39}" type="presParOf" srcId="{C0F3B25C-1975-4C50-A019-D029E592B079}" destId="{C01E1165-D68A-4AA4-AE93-80E39BCD6ED3}" srcOrd="0" destOrd="0" presId="urn:microsoft.com/office/officeart/2005/8/layout/vList6"/>
    <dgm:cxn modelId="{F7816AEC-86FB-4F76-8E21-863442414A5C}" type="presParOf" srcId="{C0F3B25C-1975-4C50-A019-D029E592B079}" destId="{042F8656-8784-4D2A-B67E-B7C4EC5E8BDC}" srcOrd="1" destOrd="0" presId="urn:microsoft.com/office/officeart/2005/8/layout/vList6"/>
    <dgm:cxn modelId="{258BF33E-D008-4083-9790-0FCBADE9A288}" type="presParOf" srcId="{9B21879D-7138-4BBB-871F-36BB57BA3EB1}" destId="{04DEC54F-7ECA-4074-AF15-0F8D549B5113}" srcOrd="5" destOrd="0" presId="urn:microsoft.com/office/officeart/2005/8/layout/vList6"/>
    <dgm:cxn modelId="{DEBC5BB2-7D19-438C-B89F-DE687F22663E}" type="presParOf" srcId="{9B21879D-7138-4BBB-871F-36BB57BA3EB1}" destId="{200529EE-D3CF-483F-B118-385E17CE0B5E}" srcOrd="6" destOrd="0" presId="urn:microsoft.com/office/officeart/2005/8/layout/vList6"/>
    <dgm:cxn modelId="{FDC795C3-75C7-403A-9655-807218155614}" type="presParOf" srcId="{200529EE-D3CF-483F-B118-385E17CE0B5E}" destId="{BF946A27-738E-44ED-963E-29FBE8033C8E}" srcOrd="0" destOrd="0" presId="urn:microsoft.com/office/officeart/2005/8/layout/vList6"/>
    <dgm:cxn modelId="{7B36012E-EE73-465C-A221-65B3E1A1B535}" type="presParOf" srcId="{200529EE-D3CF-483F-B118-385E17CE0B5E}" destId="{88B91B55-62B9-4C61-984F-410B6E7D6DEE}" srcOrd="1" destOrd="0" presId="urn:microsoft.com/office/officeart/2005/8/layout/vList6"/>
    <dgm:cxn modelId="{32893B15-4764-4CCB-9FBA-FF8193ACDD5C}" type="presParOf" srcId="{9B21879D-7138-4BBB-871F-36BB57BA3EB1}" destId="{39B059BB-1C9F-4EE6-ADA8-1E473DD05050}" srcOrd="7" destOrd="0" presId="urn:microsoft.com/office/officeart/2005/8/layout/vList6"/>
    <dgm:cxn modelId="{932540F2-9A85-4D17-8C89-C49E1A68AC2F}" type="presParOf" srcId="{9B21879D-7138-4BBB-871F-36BB57BA3EB1}" destId="{F8981A20-5E68-4125-9C51-564E9AF42D29}" srcOrd="8" destOrd="0" presId="urn:microsoft.com/office/officeart/2005/8/layout/vList6"/>
    <dgm:cxn modelId="{931D16CF-2D6B-4080-BBB2-1DB799D5EA26}" type="presParOf" srcId="{F8981A20-5E68-4125-9C51-564E9AF42D29}" destId="{4FFCC003-9B12-4D2A-8C12-58D55A5D96C9}" srcOrd="0" destOrd="0" presId="urn:microsoft.com/office/officeart/2005/8/layout/vList6"/>
    <dgm:cxn modelId="{E212E33C-5EAD-4CFA-B450-600369AA1090}" type="presParOf" srcId="{F8981A20-5E68-4125-9C51-564E9AF42D29}" destId="{62FB2BA1-F3D6-4170-83F2-4E75DECEF5D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0D6D70-3BAC-4725-AF1F-025B9CE2B501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7C805128-24EE-4268-B5C0-7A6F55C1F4D9}">
      <dgm:prSet phldrT="[Texto]"/>
      <dgm:spPr>
        <a:solidFill>
          <a:srgbClr val="00AD9A"/>
        </a:solidFill>
      </dgm:spPr>
      <dgm:t>
        <a:bodyPr/>
        <a:lstStyle/>
        <a:p>
          <a:r>
            <a:rPr lang="es-ES" dirty="0"/>
            <a:t>Acogimiento</a:t>
          </a:r>
        </a:p>
      </dgm:t>
    </dgm:pt>
    <dgm:pt modelId="{9B9DCCEA-B24E-4372-AA09-532A103A0266}" type="parTrans" cxnId="{43DBAEF0-063F-41FE-BA72-CFD6A6275010}">
      <dgm:prSet/>
      <dgm:spPr/>
      <dgm:t>
        <a:bodyPr/>
        <a:lstStyle/>
        <a:p>
          <a:endParaRPr lang="es-ES"/>
        </a:p>
      </dgm:t>
    </dgm:pt>
    <dgm:pt modelId="{83A3FC4D-5FB2-4272-888C-D6846BB2D643}" type="sibTrans" cxnId="{43DBAEF0-063F-41FE-BA72-CFD6A6275010}">
      <dgm:prSet/>
      <dgm:spPr/>
      <dgm:t>
        <a:bodyPr/>
        <a:lstStyle/>
        <a:p>
          <a:endParaRPr lang="es-ES"/>
        </a:p>
      </dgm:t>
    </dgm:pt>
    <dgm:pt modelId="{7624276B-7EC1-4DE0-8EDC-9A824A40FD01}">
      <dgm:prSet phldrT="[Texto]"/>
      <dgm:spPr>
        <a:solidFill>
          <a:schemeClr val="bg1">
            <a:alpha val="90000"/>
          </a:schemeClr>
        </a:solidFill>
      </dgm:spPr>
      <dgm:t>
        <a:bodyPr anchor="ctr"/>
        <a:lstStyle/>
        <a:p>
          <a:r>
            <a:rPr lang="es-PE" dirty="0"/>
            <a:t>Generar un </a:t>
          </a:r>
          <a:r>
            <a:rPr lang="es-PE" b="1" dirty="0"/>
            <a:t>marco autoritativo o convenios </a:t>
          </a:r>
          <a:r>
            <a:rPr lang="es-PE" dirty="0"/>
            <a:t>que permitan contar con el apoyo de sectores de sociedad civil y privado para el  </a:t>
          </a:r>
          <a:r>
            <a:rPr lang="es-PE" b="1" dirty="0"/>
            <a:t>seguimiento y acompañamiento de casos.</a:t>
          </a:r>
          <a:r>
            <a:rPr lang="es-PE" dirty="0">
              <a:solidFill>
                <a:sysClr val="windowText" lastClr="000000"/>
              </a:solidFill>
            </a:rPr>
            <a:t> </a:t>
          </a:r>
          <a:endParaRPr lang="es-ES" dirty="0"/>
        </a:p>
      </dgm:t>
    </dgm:pt>
    <dgm:pt modelId="{32267151-16FD-494E-B99E-C3EAAC57F774}" type="parTrans" cxnId="{7F23C3B0-728D-4145-9738-63E4C29A407E}">
      <dgm:prSet/>
      <dgm:spPr/>
      <dgm:t>
        <a:bodyPr/>
        <a:lstStyle/>
        <a:p>
          <a:endParaRPr lang="es-ES"/>
        </a:p>
      </dgm:t>
    </dgm:pt>
    <dgm:pt modelId="{C4248EB0-AA8F-4545-B967-083AA69F9574}" type="sibTrans" cxnId="{7F23C3B0-728D-4145-9738-63E4C29A407E}">
      <dgm:prSet/>
      <dgm:spPr/>
      <dgm:t>
        <a:bodyPr/>
        <a:lstStyle/>
        <a:p>
          <a:endParaRPr lang="es-ES"/>
        </a:p>
      </dgm:t>
    </dgm:pt>
    <dgm:pt modelId="{CB84237A-309E-432A-98FD-743C1594AD3D}">
      <dgm:prSet phldrT="[Texto]"/>
      <dgm:spPr>
        <a:solidFill>
          <a:srgbClr val="00AD9A"/>
        </a:solidFill>
      </dgm:spPr>
      <dgm:t>
        <a:bodyPr/>
        <a:lstStyle/>
        <a:p>
          <a:r>
            <a:rPr lang="es-ES" dirty="0"/>
            <a:t>Acogimiento</a:t>
          </a:r>
        </a:p>
      </dgm:t>
    </dgm:pt>
    <dgm:pt modelId="{224431CB-4A5D-4CE9-AA92-EE59252AB5B7}" type="parTrans" cxnId="{AC2959A2-6311-4933-9705-5B1867B05CBB}">
      <dgm:prSet/>
      <dgm:spPr/>
      <dgm:t>
        <a:bodyPr/>
        <a:lstStyle/>
        <a:p>
          <a:endParaRPr lang="es-ES"/>
        </a:p>
      </dgm:t>
    </dgm:pt>
    <dgm:pt modelId="{9923483F-74D4-4FF1-A577-AEF01CCD59B3}" type="sibTrans" cxnId="{AC2959A2-6311-4933-9705-5B1867B05CBB}">
      <dgm:prSet/>
      <dgm:spPr/>
      <dgm:t>
        <a:bodyPr/>
        <a:lstStyle/>
        <a:p>
          <a:endParaRPr lang="es-ES"/>
        </a:p>
      </dgm:t>
    </dgm:pt>
    <dgm:pt modelId="{9A704299-77C1-426C-AB06-1F4C91BC19D0}">
      <dgm:prSet phldrT="[Texto]"/>
      <dgm:spPr>
        <a:solidFill>
          <a:schemeClr val="bg1">
            <a:alpha val="90000"/>
          </a:schemeClr>
        </a:solidFill>
      </dgm:spPr>
      <dgm:t>
        <a:bodyPr anchor="ctr"/>
        <a:lstStyle/>
        <a:p>
          <a:r>
            <a:rPr lang="es-PE" dirty="0"/>
            <a:t>Plan para activar la </a:t>
          </a:r>
          <a:r>
            <a:rPr lang="es-PE" b="1" dirty="0"/>
            <a:t>red de voluntariado del MIMP para promover el acogimiento familiar</a:t>
          </a:r>
          <a:endParaRPr lang="es-ES" dirty="0"/>
        </a:p>
      </dgm:t>
    </dgm:pt>
    <dgm:pt modelId="{11C2D7E6-3CFD-4FF4-B75A-4088372DD5C6}" type="parTrans" cxnId="{46C26624-6CB7-4967-AA81-002A7C161F3D}">
      <dgm:prSet/>
      <dgm:spPr/>
      <dgm:t>
        <a:bodyPr/>
        <a:lstStyle/>
        <a:p>
          <a:endParaRPr lang="es-ES"/>
        </a:p>
      </dgm:t>
    </dgm:pt>
    <dgm:pt modelId="{7F714C73-FE26-429B-A256-7CFED768D17B}" type="sibTrans" cxnId="{46C26624-6CB7-4967-AA81-002A7C161F3D}">
      <dgm:prSet/>
      <dgm:spPr/>
      <dgm:t>
        <a:bodyPr/>
        <a:lstStyle/>
        <a:p>
          <a:endParaRPr lang="es-ES"/>
        </a:p>
      </dgm:t>
    </dgm:pt>
    <dgm:pt modelId="{8C8571C3-ACC6-43D4-8355-1D886DC0C6C2}">
      <dgm:prSet phldrT="[Texto]"/>
      <dgm:spPr>
        <a:solidFill>
          <a:srgbClr val="00AD9A"/>
        </a:solidFill>
      </dgm:spPr>
      <dgm:t>
        <a:bodyPr/>
        <a:lstStyle/>
        <a:p>
          <a:r>
            <a:rPr lang="es-ES" dirty="0"/>
            <a:t>CEDIF</a:t>
          </a:r>
        </a:p>
      </dgm:t>
    </dgm:pt>
    <dgm:pt modelId="{BAFD80AB-A7F3-4FCD-BAB5-C320071C11EB}" type="parTrans" cxnId="{B8676188-438C-47EC-849B-707019701ADA}">
      <dgm:prSet/>
      <dgm:spPr/>
      <dgm:t>
        <a:bodyPr/>
        <a:lstStyle/>
        <a:p>
          <a:endParaRPr lang="es-ES"/>
        </a:p>
      </dgm:t>
    </dgm:pt>
    <dgm:pt modelId="{DA673EA3-23A5-4B70-AA47-D21549BF3C66}" type="sibTrans" cxnId="{B8676188-438C-47EC-849B-707019701ADA}">
      <dgm:prSet/>
      <dgm:spPr/>
      <dgm:t>
        <a:bodyPr/>
        <a:lstStyle/>
        <a:p>
          <a:endParaRPr lang="es-ES"/>
        </a:p>
      </dgm:t>
    </dgm:pt>
    <dgm:pt modelId="{635AF55B-3574-409F-8E81-CFB74C377DD2}">
      <dgm:prSet phldrT="[Texto]"/>
      <dgm:spPr>
        <a:solidFill>
          <a:schemeClr val="bg1">
            <a:alpha val="90000"/>
          </a:schemeClr>
        </a:solidFill>
      </dgm:spPr>
      <dgm:t>
        <a:bodyPr anchor="ctr"/>
        <a:lstStyle/>
        <a:p>
          <a:r>
            <a:rPr lang="es-PE" dirty="0"/>
            <a:t>Establecer una </a:t>
          </a:r>
          <a:r>
            <a:rPr lang="es-PE" b="1" dirty="0"/>
            <a:t>mesa de trabajo para fortalecer los servicios de cuidado diurno</a:t>
          </a:r>
          <a:r>
            <a:rPr lang="es-PE" dirty="0"/>
            <a:t> para NNA que brindan los CEDIF</a:t>
          </a:r>
          <a:endParaRPr lang="es-ES" dirty="0"/>
        </a:p>
      </dgm:t>
    </dgm:pt>
    <dgm:pt modelId="{223421BC-17AA-42E4-A718-7E08E916C252}" type="parTrans" cxnId="{55A0F832-4A04-458F-94D5-37B70A390260}">
      <dgm:prSet/>
      <dgm:spPr/>
      <dgm:t>
        <a:bodyPr/>
        <a:lstStyle/>
        <a:p>
          <a:endParaRPr lang="es-ES"/>
        </a:p>
      </dgm:t>
    </dgm:pt>
    <dgm:pt modelId="{52F6D5F1-E5E4-4CE8-B518-750537210616}" type="sibTrans" cxnId="{55A0F832-4A04-458F-94D5-37B70A390260}">
      <dgm:prSet/>
      <dgm:spPr/>
      <dgm:t>
        <a:bodyPr/>
        <a:lstStyle/>
        <a:p>
          <a:endParaRPr lang="es-ES"/>
        </a:p>
      </dgm:t>
    </dgm:pt>
    <dgm:pt modelId="{CC2CD395-C7A8-46DA-927A-16030DA0140A}">
      <dgm:prSet phldrT="[Texto]"/>
      <dgm:spPr>
        <a:solidFill>
          <a:srgbClr val="00AD9A"/>
        </a:solidFill>
      </dgm:spPr>
      <dgm:t>
        <a:bodyPr/>
        <a:lstStyle/>
        <a:p>
          <a:r>
            <a:rPr lang="es-ES" dirty="0"/>
            <a:t>Transversal</a:t>
          </a:r>
        </a:p>
      </dgm:t>
    </dgm:pt>
    <dgm:pt modelId="{D8A3524B-EFEA-482E-9224-B756580A0312}" type="parTrans" cxnId="{74589338-1D66-4C90-963B-B1EDD50A9A86}">
      <dgm:prSet/>
      <dgm:spPr/>
      <dgm:t>
        <a:bodyPr/>
        <a:lstStyle/>
        <a:p>
          <a:endParaRPr lang="es-ES"/>
        </a:p>
      </dgm:t>
    </dgm:pt>
    <dgm:pt modelId="{B202E8ED-8DBC-4E07-A8B5-7417ABA13B56}" type="sibTrans" cxnId="{74589338-1D66-4C90-963B-B1EDD50A9A86}">
      <dgm:prSet/>
      <dgm:spPr/>
      <dgm:t>
        <a:bodyPr/>
        <a:lstStyle/>
        <a:p>
          <a:endParaRPr lang="es-ES"/>
        </a:p>
      </dgm:t>
    </dgm:pt>
    <dgm:pt modelId="{0737516D-241F-4602-BB62-C00A5FD3ADCF}">
      <dgm:prSet phldrT="[Texto]"/>
      <dgm:spPr>
        <a:solidFill>
          <a:schemeClr val="bg1">
            <a:alpha val="90000"/>
          </a:schemeClr>
        </a:solidFill>
      </dgm:spPr>
      <dgm:t>
        <a:bodyPr anchor="ctr"/>
        <a:lstStyle/>
        <a:p>
          <a:r>
            <a:rPr lang="es-PE" dirty="0"/>
            <a:t>Implementar mecanismos de coordinación y colaboración entre las instituciones del estado, instituciones de la sociedad civil y organismos cooperantes especializados en temas de niñas, niños y adolescentes para recibir a</a:t>
          </a:r>
          <a:r>
            <a:rPr lang="es-PE" b="1" dirty="0"/>
            <a:t>sistencia técnica y apoyo con recursos para la atención de casos.</a:t>
          </a:r>
          <a:endParaRPr lang="es-ES" dirty="0"/>
        </a:p>
      </dgm:t>
    </dgm:pt>
    <dgm:pt modelId="{D61F6498-EE4B-41F6-9F9D-869543DA3E93}" type="parTrans" cxnId="{3E583346-F32E-45C2-B191-C16590E8FE26}">
      <dgm:prSet/>
      <dgm:spPr/>
      <dgm:t>
        <a:bodyPr/>
        <a:lstStyle/>
        <a:p>
          <a:endParaRPr lang="es-ES"/>
        </a:p>
      </dgm:t>
    </dgm:pt>
    <dgm:pt modelId="{7AB57D7F-E53A-45F8-A160-96DBB95C0C55}" type="sibTrans" cxnId="{3E583346-F32E-45C2-B191-C16590E8FE26}">
      <dgm:prSet/>
      <dgm:spPr/>
      <dgm:t>
        <a:bodyPr/>
        <a:lstStyle/>
        <a:p>
          <a:endParaRPr lang="es-ES"/>
        </a:p>
      </dgm:t>
    </dgm:pt>
    <dgm:pt modelId="{9B21879D-7138-4BBB-871F-36BB57BA3EB1}" type="pres">
      <dgm:prSet presAssocID="{300D6D70-3BAC-4725-AF1F-025B9CE2B501}" presName="Name0" presStyleCnt="0">
        <dgm:presLayoutVars>
          <dgm:dir/>
          <dgm:animLvl val="lvl"/>
          <dgm:resizeHandles/>
        </dgm:presLayoutVars>
      </dgm:prSet>
      <dgm:spPr/>
    </dgm:pt>
    <dgm:pt modelId="{EF2A8418-6A0A-4D85-BC3F-49C7A2874435}" type="pres">
      <dgm:prSet presAssocID="{7C805128-24EE-4268-B5C0-7A6F55C1F4D9}" presName="linNode" presStyleCnt="0"/>
      <dgm:spPr/>
    </dgm:pt>
    <dgm:pt modelId="{183F6AC1-5620-4F02-AF8B-A6306D8B571D}" type="pres">
      <dgm:prSet presAssocID="{7C805128-24EE-4268-B5C0-7A6F55C1F4D9}" presName="parentShp" presStyleLbl="node1" presStyleIdx="0" presStyleCnt="4" custScaleX="51406" custScaleY="66212">
        <dgm:presLayoutVars>
          <dgm:bulletEnabled val="1"/>
        </dgm:presLayoutVars>
      </dgm:prSet>
      <dgm:spPr/>
    </dgm:pt>
    <dgm:pt modelId="{BD08FFB1-9511-4952-9185-5F95BDE61403}" type="pres">
      <dgm:prSet presAssocID="{7C805128-24EE-4268-B5C0-7A6F55C1F4D9}" presName="childShp" presStyleLbl="bgAccFollowNode1" presStyleIdx="0" presStyleCnt="4" custScaleX="110771" custScaleY="69153">
        <dgm:presLayoutVars>
          <dgm:bulletEnabled val="1"/>
        </dgm:presLayoutVars>
      </dgm:prSet>
      <dgm:spPr/>
    </dgm:pt>
    <dgm:pt modelId="{DA314A91-FB62-4394-9763-3AAF2EA117E2}" type="pres">
      <dgm:prSet presAssocID="{83A3FC4D-5FB2-4272-888C-D6846BB2D643}" presName="spacing" presStyleCnt="0"/>
      <dgm:spPr/>
    </dgm:pt>
    <dgm:pt modelId="{C0F3B25C-1975-4C50-A019-D029E592B079}" type="pres">
      <dgm:prSet presAssocID="{CB84237A-309E-432A-98FD-743C1594AD3D}" presName="linNode" presStyleCnt="0"/>
      <dgm:spPr/>
    </dgm:pt>
    <dgm:pt modelId="{C01E1165-D68A-4AA4-AE93-80E39BCD6ED3}" type="pres">
      <dgm:prSet presAssocID="{CB84237A-309E-432A-98FD-743C1594AD3D}" presName="parentShp" presStyleLbl="node1" presStyleIdx="1" presStyleCnt="4" custScaleX="51406" custScaleY="66212">
        <dgm:presLayoutVars>
          <dgm:bulletEnabled val="1"/>
        </dgm:presLayoutVars>
      </dgm:prSet>
      <dgm:spPr/>
    </dgm:pt>
    <dgm:pt modelId="{042F8656-8784-4D2A-B67E-B7C4EC5E8BDC}" type="pres">
      <dgm:prSet presAssocID="{CB84237A-309E-432A-98FD-743C1594AD3D}" presName="childShp" presStyleLbl="bgAccFollowNode1" presStyleIdx="1" presStyleCnt="4" custScaleX="110771" custScaleY="69153">
        <dgm:presLayoutVars>
          <dgm:bulletEnabled val="1"/>
        </dgm:presLayoutVars>
      </dgm:prSet>
      <dgm:spPr/>
    </dgm:pt>
    <dgm:pt modelId="{04DEC54F-7ECA-4074-AF15-0F8D549B5113}" type="pres">
      <dgm:prSet presAssocID="{9923483F-74D4-4FF1-A577-AEF01CCD59B3}" presName="spacing" presStyleCnt="0"/>
      <dgm:spPr/>
    </dgm:pt>
    <dgm:pt modelId="{200529EE-D3CF-483F-B118-385E17CE0B5E}" type="pres">
      <dgm:prSet presAssocID="{8C8571C3-ACC6-43D4-8355-1D886DC0C6C2}" presName="linNode" presStyleCnt="0"/>
      <dgm:spPr/>
    </dgm:pt>
    <dgm:pt modelId="{BF946A27-738E-44ED-963E-29FBE8033C8E}" type="pres">
      <dgm:prSet presAssocID="{8C8571C3-ACC6-43D4-8355-1D886DC0C6C2}" presName="parentShp" presStyleLbl="node1" presStyleIdx="2" presStyleCnt="4" custScaleX="51406" custScaleY="66212">
        <dgm:presLayoutVars>
          <dgm:bulletEnabled val="1"/>
        </dgm:presLayoutVars>
      </dgm:prSet>
      <dgm:spPr/>
    </dgm:pt>
    <dgm:pt modelId="{88B91B55-62B9-4C61-984F-410B6E7D6DEE}" type="pres">
      <dgm:prSet presAssocID="{8C8571C3-ACC6-43D4-8355-1D886DC0C6C2}" presName="childShp" presStyleLbl="bgAccFollowNode1" presStyleIdx="2" presStyleCnt="4" custScaleX="110771" custScaleY="69153">
        <dgm:presLayoutVars>
          <dgm:bulletEnabled val="1"/>
        </dgm:presLayoutVars>
      </dgm:prSet>
      <dgm:spPr/>
    </dgm:pt>
    <dgm:pt modelId="{39B059BB-1C9F-4EE6-ADA8-1E473DD05050}" type="pres">
      <dgm:prSet presAssocID="{DA673EA3-23A5-4B70-AA47-D21549BF3C66}" presName="spacing" presStyleCnt="0"/>
      <dgm:spPr/>
    </dgm:pt>
    <dgm:pt modelId="{F8981A20-5E68-4125-9C51-564E9AF42D29}" type="pres">
      <dgm:prSet presAssocID="{CC2CD395-C7A8-46DA-927A-16030DA0140A}" presName="linNode" presStyleCnt="0"/>
      <dgm:spPr/>
    </dgm:pt>
    <dgm:pt modelId="{4FFCC003-9B12-4D2A-8C12-58D55A5D96C9}" type="pres">
      <dgm:prSet presAssocID="{CC2CD395-C7A8-46DA-927A-16030DA0140A}" presName="parentShp" presStyleLbl="node1" presStyleIdx="3" presStyleCnt="4" custScaleX="51406" custScaleY="66212">
        <dgm:presLayoutVars>
          <dgm:bulletEnabled val="1"/>
        </dgm:presLayoutVars>
      </dgm:prSet>
      <dgm:spPr/>
    </dgm:pt>
    <dgm:pt modelId="{62FB2BA1-F3D6-4170-83F2-4E75DECEF5D3}" type="pres">
      <dgm:prSet presAssocID="{CC2CD395-C7A8-46DA-927A-16030DA0140A}" presName="childShp" presStyleLbl="bgAccFollowNode1" presStyleIdx="3" presStyleCnt="4" custScaleX="110771" custScaleY="69153">
        <dgm:presLayoutVars>
          <dgm:bulletEnabled val="1"/>
        </dgm:presLayoutVars>
      </dgm:prSet>
      <dgm:spPr/>
    </dgm:pt>
  </dgm:ptLst>
  <dgm:cxnLst>
    <dgm:cxn modelId="{46C26624-6CB7-4967-AA81-002A7C161F3D}" srcId="{CB84237A-309E-432A-98FD-743C1594AD3D}" destId="{9A704299-77C1-426C-AB06-1F4C91BC19D0}" srcOrd="0" destOrd="0" parTransId="{11C2D7E6-3CFD-4FF4-B75A-4088372DD5C6}" sibTransId="{7F714C73-FE26-429B-A256-7CFED768D17B}"/>
    <dgm:cxn modelId="{55A0F832-4A04-458F-94D5-37B70A390260}" srcId="{8C8571C3-ACC6-43D4-8355-1D886DC0C6C2}" destId="{635AF55B-3574-409F-8E81-CFB74C377DD2}" srcOrd="0" destOrd="0" parTransId="{223421BC-17AA-42E4-A718-7E08E916C252}" sibTransId="{52F6D5F1-E5E4-4CE8-B518-750537210616}"/>
    <dgm:cxn modelId="{74589338-1D66-4C90-963B-B1EDD50A9A86}" srcId="{300D6D70-3BAC-4725-AF1F-025B9CE2B501}" destId="{CC2CD395-C7A8-46DA-927A-16030DA0140A}" srcOrd="3" destOrd="0" parTransId="{D8A3524B-EFEA-482E-9224-B756580A0312}" sibTransId="{B202E8ED-8DBC-4E07-A8B5-7417ABA13B56}"/>
    <dgm:cxn modelId="{7EF37F44-6E2F-4CF6-9F82-6FCD4B87A0D2}" type="presOf" srcId="{CC2CD395-C7A8-46DA-927A-16030DA0140A}" destId="{4FFCC003-9B12-4D2A-8C12-58D55A5D96C9}" srcOrd="0" destOrd="0" presId="urn:microsoft.com/office/officeart/2005/8/layout/vList6"/>
    <dgm:cxn modelId="{3E583346-F32E-45C2-B191-C16590E8FE26}" srcId="{CC2CD395-C7A8-46DA-927A-16030DA0140A}" destId="{0737516D-241F-4602-BB62-C00A5FD3ADCF}" srcOrd="0" destOrd="0" parTransId="{D61F6498-EE4B-41F6-9F9D-869543DA3E93}" sibTransId="{7AB57D7F-E53A-45F8-A160-96DBB95C0C55}"/>
    <dgm:cxn modelId="{3DB3A967-BAF1-4E30-8003-99A1CA31570E}" type="presOf" srcId="{300D6D70-3BAC-4725-AF1F-025B9CE2B501}" destId="{9B21879D-7138-4BBB-871F-36BB57BA3EB1}" srcOrd="0" destOrd="0" presId="urn:microsoft.com/office/officeart/2005/8/layout/vList6"/>
    <dgm:cxn modelId="{F091217A-79E6-4D6E-84A1-351D8DB58E10}" type="presOf" srcId="{8C8571C3-ACC6-43D4-8355-1D886DC0C6C2}" destId="{BF946A27-738E-44ED-963E-29FBE8033C8E}" srcOrd="0" destOrd="0" presId="urn:microsoft.com/office/officeart/2005/8/layout/vList6"/>
    <dgm:cxn modelId="{D7CAC37C-73FE-4723-B384-3B076E7E24DF}" type="presOf" srcId="{CB84237A-309E-432A-98FD-743C1594AD3D}" destId="{C01E1165-D68A-4AA4-AE93-80E39BCD6ED3}" srcOrd="0" destOrd="0" presId="urn:microsoft.com/office/officeart/2005/8/layout/vList6"/>
    <dgm:cxn modelId="{97541C7F-23D3-4F22-A108-85C849FABD56}" type="presOf" srcId="{0737516D-241F-4602-BB62-C00A5FD3ADCF}" destId="{62FB2BA1-F3D6-4170-83F2-4E75DECEF5D3}" srcOrd="0" destOrd="0" presId="urn:microsoft.com/office/officeart/2005/8/layout/vList6"/>
    <dgm:cxn modelId="{A14E1887-3630-456C-AEEC-F91DF10830FE}" type="presOf" srcId="{635AF55B-3574-409F-8E81-CFB74C377DD2}" destId="{88B91B55-62B9-4C61-984F-410B6E7D6DEE}" srcOrd="0" destOrd="0" presId="urn:microsoft.com/office/officeart/2005/8/layout/vList6"/>
    <dgm:cxn modelId="{B8676188-438C-47EC-849B-707019701ADA}" srcId="{300D6D70-3BAC-4725-AF1F-025B9CE2B501}" destId="{8C8571C3-ACC6-43D4-8355-1D886DC0C6C2}" srcOrd="2" destOrd="0" parTransId="{BAFD80AB-A7F3-4FCD-BAB5-C320071C11EB}" sibTransId="{DA673EA3-23A5-4B70-AA47-D21549BF3C66}"/>
    <dgm:cxn modelId="{5C3D1CA1-440B-4D33-AD60-56FAB38D2C4C}" type="presOf" srcId="{9A704299-77C1-426C-AB06-1F4C91BC19D0}" destId="{042F8656-8784-4D2A-B67E-B7C4EC5E8BDC}" srcOrd="0" destOrd="0" presId="urn:microsoft.com/office/officeart/2005/8/layout/vList6"/>
    <dgm:cxn modelId="{AC2959A2-6311-4933-9705-5B1867B05CBB}" srcId="{300D6D70-3BAC-4725-AF1F-025B9CE2B501}" destId="{CB84237A-309E-432A-98FD-743C1594AD3D}" srcOrd="1" destOrd="0" parTransId="{224431CB-4A5D-4CE9-AA92-EE59252AB5B7}" sibTransId="{9923483F-74D4-4FF1-A577-AEF01CCD59B3}"/>
    <dgm:cxn modelId="{7F23C3B0-728D-4145-9738-63E4C29A407E}" srcId="{7C805128-24EE-4268-B5C0-7A6F55C1F4D9}" destId="{7624276B-7EC1-4DE0-8EDC-9A824A40FD01}" srcOrd="0" destOrd="0" parTransId="{32267151-16FD-494E-B99E-C3EAAC57F774}" sibTransId="{C4248EB0-AA8F-4545-B967-083AA69F9574}"/>
    <dgm:cxn modelId="{43DBAEF0-063F-41FE-BA72-CFD6A6275010}" srcId="{300D6D70-3BAC-4725-AF1F-025B9CE2B501}" destId="{7C805128-24EE-4268-B5C0-7A6F55C1F4D9}" srcOrd="0" destOrd="0" parTransId="{9B9DCCEA-B24E-4372-AA09-532A103A0266}" sibTransId="{83A3FC4D-5FB2-4272-888C-D6846BB2D643}"/>
    <dgm:cxn modelId="{51FA65F4-C5EB-4965-B6C5-9893CEBC0366}" type="presOf" srcId="{7624276B-7EC1-4DE0-8EDC-9A824A40FD01}" destId="{BD08FFB1-9511-4952-9185-5F95BDE61403}" srcOrd="0" destOrd="0" presId="urn:microsoft.com/office/officeart/2005/8/layout/vList6"/>
    <dgm:cxn modelId="{DDE66FF5-09A3-49AE-9267-BE0DD07026C7}" type="presOf" srcId="{7C805128-24EE-4268-B5C0-7A6F55C1F4D9}" destId="{183F6AC1-5620-4F02-AF8B-A6306D8B571D}" srcOrd="0" destOrd="0" presId="urn:microsoft.com/office/officeart/2005/8/layout/vList6"/>
    <dgm:cxn modelId="{61E2772F-0E1C-48A6-80DD-D402F0BEE12C}" type="presParOf" srcId="{9B21879D-7138-4BBB-871F-36BB57BA3EB1}" destId="{EF2A8418-6A0A-4D85-BC3F-49C7A2874435}" srcOrd="0" destOrd="0" presId="urn:microsoft.com/office/officeart/2005/8/layout/vList6"/>
    <dgm:cxn modelId="{400A10AA-6697-4F9C-BD72-231FC22C2D9D}" type="presParOf" srcId="{EF2A8418-6A0A-4D85-BC3F-49C7A2874435}" destId="{183F6AC1-5620-4F02-AF8B-A6306D8B571D}" srcOrd="0" destOrd="0" presId="urn:microsoft.com/office/officeart/2005/8/layout/vList6"/>
    <dgm:cxn modelId="{878D785B-A674-4D0D-B5E1-7BFAD29C32E4}" type="presParOf" srcId="{EF2A8418-6A0A-4D85-BC3F-49C7A2874435}" destId="{BD08FFB1-9511-4952-9185-5F95BDE61403}" srcOrd="1" destOrd="0" presId="urn:microsoft.com/office/officeart/2005/8/layout/vList6"/>
    <dgm:cxn modelId="{1554A667-91A0-4CBB-B9CA-8196CA102841}" type="presParOf" srcId="{9B21879D-7138-4BBB-871F-36BB57BA3EB1}" destId="{DA314A91-FB62-4394-9763-3AAF2EA117E2}" srcOrd="1" destOrd="0" presId="urn:microsoft.com/office/officeart/2005/8/layout/vList6"/>
    <dgm:cxn modelId="{8F861F3A-4CB0-4478-8C10-01BC4ECCA73B}" type="presParOf" srcId="{9B21879D-7138-4BBB-871F-36BB57BA3EB1}" destId="{C0F3B25C-1975-4C50-A019-D029E592B079}" srcOrd="2" destOrd="0" presId="urn:microsoft.com/office/officeart/2005/8/layout/vList6"/>
    <dgm:cxn modelId="{96EEF1DD-08A6-4AEA-8265-D4E96084BD39}" type="presParOf" srcId="{C0F3B25C-1975-4C50-A019-D029E592B079}" destId="{C01E1165-D68A-4AA4-AE93-80E39BCD6ED3}" srcOrd="0" destOrd="0" presId="urn:microsoft.com/office/officeart/2005/8/layout/vList6"/>
    <dgm:cxn modelId="{F7816AEC-86FB-4F76-8E21-863442414A5C}" type="presParOf" srcId="{C0F3B25C-1975-4C50-A019-D029E592B079}" destId="{042F8656-8784-4D2A-B67E-B7C4EC5E8BDC}" srcOrd="1" destOrd="0" presId="urn:microsoft.com/office/officeart/2005/8/layout/vList6"/>
    <dgm:cxn modelId="{258BF33E-D008-4083-9790-0FCBADE9A288}" type="presParOf" srcId="{9B21879D-7138-4BBB-871F-36BB57BA3EB1}" destId="{04DEC54F-7ECA-4074-AF15-0F8D549B5113}" srcOrd="3" destOrd="0" presId="urn:microsoft.com/office/officeart/2005/8/layout/vList6"/>
    <dgm:cxn modelId="{DEBC5BB2-7D19-438C-B89F-DE687F22663E}" type="presParOf" srcId="{9B21879D-7138-4BBB-871F-36BB57BA3EB1}" destId="{200529EE-D3CF-483F-B118-385E17CE0B5E}" srcOrd="4" destOrd="0" presId="urn:microsoft.com/office/officeart/2005/8/layout/vList6"/>
    <dgm:cxn modelId="{FDC795C3-75C7-403A-9655-807218155614}" type="presParOf" srcId="{200529EE-D3CF-483F-B118-385E17CE0B5E}" destId="{BF946A27-738E-44ED-963E-29FBE8033C8E}" srcOrd="0" destOrd="0" presId="urn:microsoft.com/office/officeart/2005/8/layout/vList6"/>
    <dgm:cxn modelId="{7B36012E-EE73-465C-A221-65B3E1A1B535}" type="presParOf" srcId="{200529EE-D3CF-483F-B118-385E17CE0B5E}" destId="{88B91B55-62B9-4C61-984F-410B6E7D6DEE}" srcOrd="1" destOrd="0" presId="urn:microsoft.com/office/officeart/2005/8/layout/vList6"/>
    <dgm:cxn modelId="{32893B15-4764-4CCB-9FBA-FF8193ACDD5C}" type="presParOf" srcId="{9B21879D-7138-4BBB-871F-36BB57BA3EB1}" destId="{39B059BB-1C9F-4EE6-ADA8-1E473DD05050}" srcOrd="5" destOrd="0" presId="urn:microsoft.com/office/officeart/2005/8/layout/vList6"/>
    <dgm:cxn modelId="{932540F2-9A85-4D17-8C89-C49E1A68AC2F}" type="presParOf" srcId="{9B21879D-7138-4BBB-871F-36BB57BA3EB1}" destId="{F8981A20-5E68-4125-9C51-564E9AF42D29}" srcOrd="6" destOrd="0" presId="urn:microsoft.com/office/officeart/2005/8/layout/vList6"/>
    <dgm:cxn modelId="{931D16CF-2D6B-4080-BBB2-1DB799D5EA26}" type="presParOf" srcId="{F8981A20-5E68-4125-9C51-564E9AF42D29}" destId="{4FFCC003-9B12-4D2A-8C12-58D55A5D96C9}" srcOrd="0" destOrd="0" presId="urn:microsoft.com/office/officeart/2005/8/layout/vList6"/>
    <dgm:cxn modelId="{E212E33C-5EAD-4CFA-B450-600369AA1090}" type="presParOf" srcId="{F8981A20-5E68-4125-9C51-564E9AF42D29}" destId="{62FB2BA1-F3D6-4170-83F2-4E75DECEF5D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002D4CC-3FC4-426A-82D8-F410F35BD6C1}" type="doc">
      <dgm:prSet loTypeId="urn:microsoft.com/office/officeart/2005/8/layout/hierarchy3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PE"/>
        </a:p>
      </dgm:t>
    </dgm:pt>
    <dgm:pt modelId="{B1433B94-78F3-45F8-AF5A-28B121BF5B07}">
      <dgm:prSet phldrT="[Texto]" custT="1"/>
      <dgm:spPr>
        <a:solidFill>
          <a:srgbClr val="002060"/>
        </a:solidFill>
        <a:ln>
          <a:noFill/>
        </a:ln>
      </dgm:spPr>
      <dgm:t>
        <a:bodyPr/>
        <a:lstStyle/>
        <a:p>
          <a:r>
            <a:rPr lang="es-ES" sz="1400" b="1" dirty="0">
              <a:solidFill>
                <a:schemeClr val="bg1"/>
              </a:solidFill>
            </a:rPr>
            <a:t>IMPULSO DE MECANISMOS LIGADOS A LA ASIGANCIÓN DE PRESUPUESTO - MEF</a:t>
          </a:r>
          <a:endParaRPr lang="es-PE" sz="1400" b="1" dirty="0">
            <a:solidFill>
              <a:schemeClr val="bg1"/>
            </a:solidFill>
          </a:endParaRPr>
        </a:p>
      </dgm:t>
    </dgm:pt>
    <dgm:pt modelId="{260F1820-3A2D-4707-A221-F5522E90E217}" type="parTrans" cxnId="{0FDAF498-EC61-4DD3-AF60-B458C18EEC05}">
      <dgm:prSet/>
      <dgm:spPr/>
      <dgm:t>
        <a:bodyPr/>
        <a:lstStyle/>
        <a:p>
          <a:endParaRPr lang="es-PE" sz="1400"/>
        </a:p>
      </dgm:t>
    </dgm:pt>
    <dgm:pt modelId="{689FBC20-251B-4B57-9FB0-3883ACC2211A}" type="sibTrans" cxnId="{0FDAF498-EC61-4DD3-AF60-B458C18EEC05}">
      <dgm:prSet/>
      <dgm:spPr/>
      <dgm:t>
        <a:bodyPr/>
        <a:lstStyle/>
        <a:p>
          <a:endParaRPr lang="es-PE" sz="1400"/>
        </a:p>
      </dgm:t>
    </dgm:pt>
    <dgm:pt modelId="{85D219D3-2C34-4B14-807F-F8C5FCA4FBB5}">
      <dgm:prSet phldrT="[Texto]" custT="1"/>
      <dgm:spPr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9050" cap="flat" cmpd="sng" algn="ctr">
          <a:solidFill>
            <a:srgbClr val="264080"/>
          </a:solidFill>
          <a:prstDash val="solid"/>
        </a:ln>
        <a:effectLst/>
      </dgm:spPr>
      <dgm:t>
        <a:bodyPr spcFirstLastPara="0" vert="horz" wrap="square" lIns="22860" tIns="15240" rIns="22860" bIns="15240" numCol="1" spcCol="1270" anchor="ctr" anchorCtr="0"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400" kern="1200" dirty="0">
              <a:latin typeface="+mn-lt"/>
            </a:rPr>
            <a:t>Impulsar  una </a:t>
          </a:r>
          <a:r>
            <a:rPr lang="es-PE" sz="1400" b="1" kern="1200" dirty="0">
              <a:latin typeface="+mn-lt"/>
            </a:rPr>
            <a:t>nueva demanda adicional </a:t>
          </a:r>
          <a:r>
            <a:rPr lang="es-PE" sz="1400" kern="1200" dirty="0">
              <a:latin typeface="+mn-lt"/>
            </a:rPr>
            <a:t>para la asignación de recursos adicionales para la implementación de CAR de Urgencia, Básicos y Especializados.</a:t>
          </a:r>
          <a:endParaRPr lang="es-PE" sz="14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+mn-cs"/>
          </a:endParaRPr>
        </a:p>
      </dgm:t>
    </dgm:pt>
    <dgm:pt modelId="{C5C2F5C3-F17A-4E88-8C6A-915C392A12E7}" type="parTrans" cxnId="{85011371-CD18-49BA-B12E-FB2D99ED1AB6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s-PE" sz="1400"/>
        </a:p>
      </dgm:t>
    </dgm:pt>
    <dgm:pt modelId="{99E7EC7C-7BA0-42FC-8496-3986F2B7F3F0}" type="sibTrans" cxnId="{85011371-CD18-49BA-B12E-FB2D99ED1AB6}">
      <dgm:prSet/>
      <dgm:spPr/>
      <dgm:t>
        <a:bodyPr/>
        <a:lstStyle/>
        <a:p>
          <a:endParaRPr lang="es-PE" sz="1400"/>
        </a:p>
      </dgm:t>
    </dgm:pt>
    <dgm:pt modelId="{D46DD738-D99D-4F87-AC5E-703D792E04B1}">
      <dgm:prSet phldrT="[Texto]" custT="1"/>
      <dgm:spPr>
        <a:solidFill>
          <a:srgbClr val="002060"/>
        </a:solidFill>
        <a:ln>
          <a:noFill/>
        </a:ln>
      </dgm:spPr>
      <dgm:t>
        <a:bodyPr/>
        <a:lstStyle/>
        <a:p>
          <a:r>
            <a:rPr lang="es-ES" sz="1400" b="1" dirty="0">
              <a:solidFill>
                <a:schemeClr val="bg1"/>
              </a:solidFill>
            </a:rPr>
            <a:t>IMPULSO Y APROBACIÓN DE INSTRUMENTOS DE GESTIÓN </a:t>
          </a:r>
          <a:endParaRPr lang="es-PE" sz="1400" b="1" dirty="0">
            <a:solidFill>
              <a:schemeClr val="bg1"/>
            </a:solidFill>
          </a:endParaRPr>
        </a:p>
      </dgm:t>
    </dgm:pt>
    <dgm:pt modelId="{4D9D04FB-787A-4F8C-9F79-22FEC04D1560}" type="parTrans" cxnId="{9F2648A7-7F16-4802-AA44-CECB04BEBA37}">
      <dgm:prSet/>
      <dgm:spPr/>
      <dgm:t>
        <a:bodyPr/>
        <a:lstStyle/>
        <a:p>
          <a:endParaRPr lang="es-PE" sz="1400"/>
        </a:p>
      </dgm:t>
    </dgm:pt>
    <dgm:pt modelId="{AE246C31-38C4-4726-AD29-0EBCE0D35A9C}" type="sibTrans" cxnId="{9F2648A7-7F16-4802-AA44-CECB04BEBA37}">
      <dgm:prSet/>
      <dgm:spPr/>
      <dgm:t>
        <a:bodyPr/>
        <a:lstStyle/>
        <a:p>
          <a:endParaRPr lang="es-PE" sz="1400"/>
        </a:p>
      </dgm:t>
    </dgm:pt>
    <dgm:pt modelId="{E6481C01-C79E-42B1-8FC6-2A6F4D48DDB1}">
      <dgm:prSet phldrT="[Texto]" custT="1"/>
      <dgm:spPr>
        <a:ln w="19050">
          <a:solidFill>
            <a:srgbClr val="264080"/>
          </a:solidFill>
        </a:ln>
      </dgm:spPr>
      <dgm:t>
        <a:bodyPr/>
        <a:lstStyle/>
        <a:p>
          <a:r>
            <a:rPr lang="es-PE" sz="1400" dirty="0"/>
            <a:t>Aprobar un </a:t>
          </a:r>
          <a:r>
            <a:rPr lang="es-PE" sz="1400" b="1" dirty="0"/>
            <a:t>Protocolo de Actuación de las UPE</a:t>
          </a:r>
          <a:r>
            <a:rPr lang="es-PE" sz="1400" dirty="0"/>
            <a:t>, para gestionar adecuada y oportunamente los casos por los equipos que intervienen en cada etapa del procedimiento. </a:t>
          </a:r>
          <a:endParaRPr lang="es-PE" sz="1400" b="0" dirty="0"/>
        </a:p>
      </dgm:t>
    </dgm:pt>
    <dgm:pt modelId="{5F1BB0D3-4FA0-477D-AFC7-75392B0FE420}" type="parTrans" cxnId="{DE7C90CD-6C11-49C6-BF9B-91F005B45601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s-PE" sz="1400"/>
        </a:p>
      </dgm:t>
    </dgm:pt>
    <dgm:pt modelId="{09946CD9-17EC-4809-A38D-33AE7B45B32E}" type="sibTrans" cxnId="{DE7C90CD-6C11-49C6-BF9B-91F005B45601}">
      <dgm:prSet/>
      <dgm:spPr/>
      <dgm:t>
        <a:bodyPr/>
        <a:lstStyle/>
        <a:p>
          <a:endParaRPr lang="es-PE" sz="1400"/>
        </a:p>
      </dgm:t>
    </dgm:pt>
    <dgm:pt modelId="{2F001C69-ACBD-4C23-A40B-A74CD1F3C63E}">
      <dgm:prSet phldrT="[Texto]" custT="1"/>
      <dgm:spPr>
        <a:ln w="19050">
          <a:solidFill>
            <a:srgbClr val="264080"/>
          </a:solidFill>
        </a:ln>
      </dgm:spPr>
      <dgm:t>
        <a:bodyPr/>
        <a:lstStyle/>
        <a:p>
          <a:r>
            <a:rPr lang="es-ES" sz="1400" dirty="0"/>
            <a:t>Implementar el </a:t>
          </a:r>
          <a:r>
            <a:rPr lang="es-ES" sz="1400" b="1" dirty="0"/>
            <a:t>Sistema Integrado de Información </a:t>
          </a:r>
          <a:endParaRPr lang="es-PE" sz="1400" b="1" dirty="0"/>
        </a:p>
      </dgm:t>
    </dgm:pt>
    <dgm:pt modelId="{8867CA81-54B2-45BF-8FF9-B3DA7BDA6D30}" type="parTrans" cxnId="{0587819F-95D8-43BC-8A23-46491DC48274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s-PE" sz="1400"/>
        </a:p>
      </dgm:t>
    </dgm:pt>
    <dgm:pt modelId="{8D222ED1-D77A-44A1-BAF8-C847DC5BE4D0}" type="sibTrans" cxnId="{0587819F-95D8-43BC-8A23-46491DC48274}">
      <dgm:prSet/>
      <dgm:spPr/>
      <dgm:t>
        <a:bodyPr/>
        <a:lstStyle/>
        <a:p>
          <a:endParaRPr lang="es-PE" sz="1400"/>
        </a:p>
      </dgm:t>
    </dgm:pt>
    <dgm:pt modelId="{1EF7980E-FB9E-4449-BD91-91AD1EF54718}">
      <dgm:prSet phldrT="[Texto]" custT="1"/>
      <dgm:spPr>
        <a:ln w="19050">
          <a:solidFill>
            <a:srgbClr val="264080"/>
          </a:solidFill>
        </a:ln>
      </dgm:spPr>
      <dgm:t>
        <a:bodyPr/>
        <a:lstStyle/>
        <a:p>
          <a:r>
            <a:rPr lang="es-PE" sz="1400" dirty="0"/>
            <a:t>Proponer al MEF que la </a:t>
          </a:r>
          <a:r>
            <a:rPr lang="es-PE" sz="1400" b="1" dirty="0"/>
            <a:t>acreditación de DEMUNA se vincule a un Plan de Incentivos </a:t>
          </a:r>
          <a:r>
            <a:rPr lang="es-PE" sz="1400" dirty="0"/>
            <a:t>a la Mejora de la Gestión y Modernización Municipal, de modo que se pueda incrementar la atención de casos por riesgo de desprotección.</a:t>
          </a:r>
        </a:p>
      </dgm:t>
    </dgm:pt>
    <dgm:pt modelId="{CF492937-FE35-4BD7-8569-DEB30C372C80}" type="parTrans" cxnId="{1AA6DA6D-23C6-453B-A91E-D3A872A351FE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s-PE" sz="1400"/>
        </a:p>
      </dgm:t>
    </dgm:pt>
    <dgm:pt modelId="{F6B677F8-E784-4BD1-96A5-8BF86C6CCFC6}" type="sibTrans" cxnId="{1AA6DA6D-23C6-453B-A91E-D3A872A351FE}">
      <dgm:prSet/>
      <dgm:spPr/>
      <dgm:t>
        <a:bodyPr/>
        <a:lstStyle/>
        <a:p>
          <a:endParaRPr lang="es-PE" sz="1400"/>
        </a:p>
      </dgm:t>
    </dgm:pt>
    <dgm:pt modelId="{A7337A9C-896E-4729-B193-3387ADAACFA5}">
      <dgm:prSet phldrT="[Texto]" custT="1"/>
      <dgm:spPr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9050" cap="flat" cmpd="sng" algn="ctr">
          <a:solidFill>
            <a:srgbClr val="264080"/>
          </a:solidFill>
          <a:prstDash val="solid"/>
        </a:ln>
        <a:effectLst/>
      </dgm:spPr>
      <dgm:t>
        <a:bodyPr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s-PE" sz="1400" kern="1200" dirty="0">
              <a:latin typeface="+mn-lt"/>
            </a:rPr>
            <a:t>Impulsar la  </a:t>
          </a:r>
          <a:r>
            <a:rPr lang="es-PE" sz="1400" b="1" kern="1200" dirty="0">
              <a:latin typeface="+mn-lt"/>
            </a:rPr>
            <a:t>creación de servicios que atiendan los casos de NNA en desprotección familiar que han incurrido en infracción a la ley penal</a:t>
          </a:r>
          <a:r>
            <a:rPr lang="es-PE" sz="1400" kern="1200" dirty="0">
              <a:latin typeface="+mn-lt"/>
            </a:rPr>
            <a:t>, así como de niñas y niños menores de 14 años que cometen infracciones, conforme a lo establecido en el artículo 242 del CNA. </a:t>
          </a:r>
          <a:endParaRPr lang="es-PE" sz="14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+mn-cs"/>
          </a:endParaRPr>
        </a:p>
      </dgm:t>
    </dgm:pt>
    <dgm:pt modelId="{A21B1BB0-D095-48AA-A5D3-5836FB1BF446}" type="parTrans" cxnId="{84991145-BB14-450C-9C7D-EC8D45E82378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s-PE" sz="1400"/>
        </a:p>
      </dgm:t>
    </dgm:pt>
    <dgm:pt modelId="{DAE4B292-6C12-4F2D-8E3D-01528F88209A}" type="sibTrans" cxnId="{84991145-BB14-450C-9C7D-EC8D45E82378}">
      <dgm:prSet/>
      <dgm:spPr/>
      <dgm:t>
        <a:bodyPr/>
        <a:lstStyle/>
        <a:p>
          <a:endParaRPr lang="es-PE" sz="1400"/>
        </a:p>
      </dgm:t>
    </dgm:pt>
    <dgm:pt modelId="{75DC664B-4007-4014-B52B-285EA33DAC51}" type="pres">
      <dgm:prSet presAssocID="{2002D4CC-3FC4-426A-82D8-F410F35BD6C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CBC0275-8306-4B3B-B782-846DC1B9C7C6}" type="pres">
      <dgm:prSet presAssocID="{B1433B94-78F3-45F8-AF5A-28B121BF5B07}" presName="root" presStyleCnt="0"/>
      <dgm:spPr/>
    </dgm:pt>
    <dgm:pt modelId="{62DB8A69-ED9A-46AF-9CB2-AFA6BD09E09C}" type="pres">
      <dgm:prSet presAssocID="{B1433B94-78F3-45F8-AF5A-28B121BF5B07}" presName="rootComposite" presStyleCnt="0"/>
      <dgm:spPr/>
    </dgm:pt>
    <dgm:pt modelId="{1477CA0A-367A-495D-ACE1-4164330E68C7}" type="pres">
      <dgm:prSet presAssocID="{B1433B94-78F3-45F8-AF5A-28B121BF5B07}" presName="rootText" presStyleLbl="node1" presStyleIdx="0" presStyleCnt="2" custScaleX="367679"/>
      <dgm:spPr/>
    </dgm:pt>
    <dgm:pt modelId="{17C5D275-C17B-4DCD-8849-EEFC9ED63BD9}" type="pres">
      <dgm:prSet presAssocID="{B1433B94-78F3-45F8-AF5A-28B121BF5B07}" presName="rootConnector" presStyleLbl="node1" presStyleIdx="0" presStyleCnt="2"/>
      <dgm:spPr/>
    </dgm:pt>
    <dgm:pt modelId="{DDEE37F8-DBBD-4B3D-BBF6-54F438CEDC10}" type="pres">
      <dgm:prSet presAssocID="{B1433B94-78F3-45F8-AF5A-28B121BF5B07}" presName="childShape" presStyleCnt="0"/>
      <dgm:spPr/>
    </dgm:pt>
    <dgm:pt modelId="{910CA5FE-8FDA-4236-A41E-ED510A2B31E8}" type="pres">
      <dgm:prSet presAssocID="{C5C2F5C3-F17A-4E88-8C6A-915C392A12E7}" presName="Name13" presStyleLbl="parChTrans1D2" presStyleIdx="0" presStyleCnt="5"/>
      <dgm:spPr/>
    </dgm:pt>
    <dgm:pt modelId="{140F620E-65B6-444B-9840-4C9362D7BD67}" type="pres">
      <dgm:prSet presAssocID="{85D219D3-2C34-4B14-807F-F8C5FCA4FBB5}" presName="childText" presStyleLbl="bgAcc1" presStyleIdx="0" presStyleCnt="5" custScaleX="367679" custScaleY="168067" custLinFactNeighborX="1705" custLinFactNeighborY="54571">
        <dgm:presLayoutVars>
          <dgm:bulletEnabled val="1"/>
        </dgm:presLayoutVars>
      </dgm:prSet>
      <dgm:spPr>
        <a:xfrm>
          <a:off x="957418" y="1287940"/>
          <a:ext cx="3828099" cy="650720"/>
        </a:xfrm>
        <a:prstGeom prst="roundRect">
          <a:avLst>
            <a:gd name="adj" fmla="val 10000"/>
          </a:avLst>
        </a:prstGeom>
      </dgm:spPr>
    </dgm:pt>
    <dgm:pt modelId="{75434A74-EB3D-4725-8A02-45929C7A9BD6}" type="pres">
      <dgm:prSet presAssocID="{CF492937-FE35-4BD7-8569-DEB30C372C80}" presName="Name13" presStyleLbl="parChTrans1D2" presStyleIdx="1" presStyleCnt="5"/>
      <dgm:spPr/>
    </dgm:pt>
    <dgm:pt modelId="{E393DEAB-9C70-497A-8FD1-F582D8FC0612}" type="pres">
      <dgm:prSet presAssocID="{1EF7980E-FB9E-4449-BD91-91AD1EF54718}" presName="childText" presStyleLbl="bgAcc1" presStyleIdx="1" presStyleCnt="5" custScaleX="367679" custScaleY="228348" custLinFactNeighborX="-2558" custLinFactNeighborY="68591">
        <dgm:presLayoutVars>
          <dgm:bulletEnabled val="1"/>
        </dgm:presLayoutVars>
      </dgm:prSet>
      <dgm:spPr/>
    </dgm:pt>
    <dgm:pt modelId="{2FA668E5-26A7-4F09-89B7-E9C67B5621D9}" type="pres">
      <dgm:prSet presAssocID="{D46DD738-D99D-4F87-AC5E-703D792E04B1}" presName="root" presStyleCnt="0"/>
      <dgm:spPr/>
    </dgm:pt>
    <dgm:pt modelId="{4982E763-52EE-4B85-8350-DAA15953AF4D}" type="pres">
      <dgm:prSet presAssocID="{D46DD738-D99D-4F87-AC5E-703D792E04B1}" presName="rootComposite" presStyleCnt="0"/>
      <dgm:spPr/>
    </dgm:pt>
    <dgm:pt modelId="{61BFC612-EA93-462B-BA9F-AD50AF5F9BB1}" type="pres">
      <dgm:prSet presAssocID="{D46DD738-D99D-4F87-AC5E-703D792E04B1}" presName="rootText" presStyleLbl="node1" presStyleIdx="1" presStyleCnt="2" custScaleX="367679" custLinFactNeighborX="-11282" custLinFactNeighborY="-1188"/>
      <dgm:spPr/>
    </dgm:pt>
    <dgm:pt modelId="{DCE639ED-4595-4456-B70B-899DDA226A1E}" type="pres">
      <dgm:prSet presAssocID="{D46DD738-D99D-4F87-AC5E-703D792E04B1}" presName="rootConnector" presStyleLbl="node1" presStyleIdx="1" presStyleCnt="2"/>
      <dgm:spPr/>
    </dgm:pt>
    <dgm:pt modelId="{98BA98CD-0067-40D5-8A9B-A665A37CE09E}" type="pres">
      <dgm:prSet presAssocID="{D46DD738-D99D-4F87-AC5E-703D792E04B1}" presName="childShape" presStyleCnt="0"/>
      <dgm:spPr/>
    </dgm:pt>
    <dgm:pt modelId="{DB51F82D-0B6E-4033-8BE7-3E2EEBEE36A8}" type="pres">
      <dgm:prSet presAssocID="{5F1BB0D3-4FA0-477D-AFC7-75392B0FE420}" presName="Name13" presStyleLbl="parChTrans1D2" presStyleIdx="2" presStyleCnt="5"/>
      <dgm:spPr/>
    </dgm:pt>
    <dgm:pt modelId="{841EE6E1-9662-465A-99DD-FF4C73BECE93}" type="pres">
      <dgm:prSet presAssocID="{E6481C01-C79E-42B1-8FC6-2A6F4D48DDB1}" presName="childText" presStyleLbl="bgAcc1" presStyleIdx="2" presStyleCnt="5" custScaleX="365582" custScaleY="175879" custLinFactNeighborX="-16328" custLinFactNeighborY="1187">
        <dgm:presLayoutVars>
          <dgm:bulletEnabled val="1"/>
        </dgm:presLayoutVars>
      </dgm:prSet>
      <dgm:spPr/>
    </dgm:pt>
    <dgm:pt modelId="{5723663A-9F85-4BD5-9940-879B02A43195}" type="pres">
      <dgm:prSet presAssocID="{8867CA81-54B2-45BF-8FF9-B3DA7BDA6D30}" presName="Name13" presStyleLbl="parChTrans1D2" presStyleIdx="3" presStyleCnt="5"/>
      <dgm:spPr/>
    </dgm:pt>
    <dgm:pt modelId="{35FBBC78-0DC1-4494-891C-B86239A56812}" type="pres">
      <dgm:prSet presAssocID="{2F001C69-ACBD-4C23-A40B-A74CD1F3C63E}" presName="childText" presStyleLbl="bgAcc1" presStyleIdx="3" presStyleCnt="5" custScaleX="354426" custScaleY="145869" custLinFactNeighborX="-10796" custLinFactNeighborY="9299">
        <dgm:presLayoutVars>
          <dgm:bulletEnabled val="1"/>
        </dgm:presLayoutVars>
      </dgm:prSet>
      <dgm:spPr/>
    </dgm:pt>
    <dgm:pt modelId="{AB1AC445-0D89-4CB4-A81E-D0CCECDB036E}" type="pres">
      <dgm:prSet presAssocID="{A21B1BB0-D095-48AA-A5D3-5836FB1BF446}" presName="Name13" presStyleLbl="parChTrans1D2" presStyleIdx="4" presStyleCnt="5"/>
      <dgm:spPr/>
    </dgm:pt>
    <dgm:pt modelId="{CA5644EC-400C-42A9-A687-D43923BE6336}" type="pres">
      <dgm:prSet presAssocID="{A7337A9C-896E-4729-B193-3387ADAACFA5}" presName="childText" presStyleLbl="bgAcc1" presStyleIdx="4" presStyleCnt="5" custScaleX="351927" custScaleY="208381" custLinFactNeighborX="-8703" custLinFactNeighborY="218">
        <dgm:presLayoutVars>
          <dgm:bulletEnabled val="1"/>
        </dgm:presLayoutVars>
      </dgm:prSet>
      <dgm:spPr>
        <a:xfrm>
          <a:off x="6067903" y="2914741"/>
          <a:ext cx="3828099" cy="650720"/>
        </a:xfrm>
        <a:prstGeom prst="roundRect">
          <a:avLst>
            <a:gd name="adj" fmla="val 10000"/>
          </a:avLst>
        </a:prstGeom>
      </dgm:spPr>
    </dgm:pt>
  </dgm:ptLst>
  <dgm:cxnLst>
    <dgm:cxn modelId="{621F6936-56CE-4766-A27B-B26E3FA27BA8}" type="presOf" srcId="{D46DD738-D99D-4F87-AC5E-703D792E04B1}" destId="{61BFC612-EA93-462B-BA9F-AD50AF5F9BB1}" srcOrd="0" destOrd="0" presId="urn:microsoft.com/office/officeart/2005/8/layout/hierarchy3"/>
    <dgm:cxn modelId="{53E32E3C-CD9F-435A-94FC-F91A810A3DFD}" type="presOf" srcId="{1EF7980E-FB9E-4449-BD91-91AD1EF54718}" destId="{E393DEAB-9C70-497A-8FD1-F582D8FC0612}" srcOrd="0" destOrd="0" presId="urn:microsoft.com/office/officeart/2005/8/layout/hierarchy3"/>
    <dgm:cxn modelId="{511ED060-4D2D-45D7-AF73-F9E077E9525B}" type="presOf" srcId="{A21B1BB0-D095-48AA-A5D3-5836FB1BF446}" destId="{AB1AC445-0D89-4CB4-A81E-D0CCECDB036E}" srcOrd="0" destOrd="0" presId="urn:microsoft.com/office/officeart/2005/8/layout/hierarchy3"/>
    <dgm:cxn modelId="{84991145-BB14-450C-9C7D-EC8D45E82378}" srcId="{D46DD738-D99D-4F87-AC5E-703D792E04B1}" destId="{A7337A9C-896E-4729-B193-3387ADAACFA5}" srcOrd="2" destOrd="0" parTransId="{A21B1BB0-D095-48AA-A5D3-5836FB1BF446}" sibTransId="{DAE4B292-6C12-4F2D-8E3D-01528F88209A}"/>
    <dgm:cxn modelId="{7EF15C67-4909-419B-B09A-5457DD976F00}" type="presOf" srcId="{CF492937-FE35-4BD7-8569-DEB30C372C80}" destId="{75434A74-EB3D-4725-8A02-45929C7A9BD6}" srcOrd="0" destOrd="0" presId="urn:microsoft.com/office/officeart/2005/8/layout/hierarchy3"/>
    <dgm:cxn modelId="{F888466C-01B2-4FA9-84FB-F207D2720C04}" type="presOf" srcId="{85D219D3-2C34-4B14-807F-F8C5FCA4FBB5}" destId="{140F620E-65B6-444B-9840-4C9362D7BD67}" srcOrd="0" destOrd="0" presId="urn:microsoft.com/office/officeart/2005/8/layout/hierarchy3"/>
    <dgm:cxn modelId="{1AA6DA6D-23C6-453B-A91E-D3A872A351FE}" srcId="{B1433B94-78F3-45F8-AF5A-28B121BF5B07}" destId="{1EF7980E-FB9E-4449-BD91-91AD1EF54718}" srcOrd="1" destOrd="0" parTransId="{CF492937-FE35-4BD7-8569-DEB30C372C80}" sibTransId="{F6B677F8-E784-4BD1-96A5-8BF86C6CCFC6}"/>
    <dgm:cxn modelId="{85011371-CD18-49BA-B12E-FB2D99ED1AB6}" srcId="{B1433B94-78F3-45F8-AF5A-28B121BF5B07}" destId="{85D219D3-2C34-4B14-807F-F8C5FCA4FBB5}" srcOrd="0" destOrd="0" parTransId="{C5C2F5C3-F17A-4E88-8C6A-915C392A12E7}" sibTransId="{99E7EC7C-7BA0-42FC-8496-3986F2B7F3F0}"/>
    <dgm:cxn modelId="{FE152871-B7B5-46FA-8BC9-FC7DF8A26933}" type="presOf" srcId="{2002D4CC-3FC4-426A-82D8-F410F35BD6C1}" destId="{75DC664B-4007-4014-B52B-285EA33DAC51}" srcOrd="0" destOrd="0" presId="urn:microsoft.com/office/officeart/2005/8/layout/hierarchy3"/>
    <dgm:cxn modelId="{3CFA8877-32EE-4BE9-AE91-AEB071E60697}" type="presOf" srcId="{D46DD738-D99D-4F87-AC5E-703D792E04B1}" destId="{DCE639ED-4595-4456-B70B-899DDA226A1E}" srcOrd="1" destOrd="0" presId="urn:microsoft.com/office/officeart/2005/8/layout/hierarchy3"/>
    <dgm:cxn modelId="{8E3DE07A-3E78-4915-A471-35868A3BC142}" type="presOf" srcId="{B1433B94-78F3-45F8-AF5A-28B121BF5B07}" destId="{1477CA0A-367A-495D-ACE1-4164330E68C7}" srcOrd="0" destOrd="0" presId="urn:microsoft.com/office/officeart/2005/8/layout/hierarchy3"/>
    <dgm:cxn modelId="{65529E83-1FFF-4E94-9379-954E3635262B}" type="presOf" srcId="{E6481C01-C79E-42B1-8FC6-2A6F4D48DDB1}" destId="{841EE6E1-9662-465A-99DD-FF4C73BECE93}" srcOrd="0" destOrd="0" presId="urn:microsoft.com/office/officeart/2005/8/layout/hierarchy3"/>
    <dgm:cxn modelId="{0FDAF498-EC61-4DD3-AF60-B458C18EEC05}" srcId="{2002D4CC-3FC4-426A-82D8-F410F35BD6C1}" destId="{B1433B94-78F3-45F8-AF5A-28B121BF5B07}" srcOrd="0" destOrd="0" parTransId="{260F1820-3A2D-4707-A221-F5522E90E217}" sibTransId="{689FBC20-251B-4B57-9FB0-3883ACC2211A}"/>
    <dgm:cxn modelId="{52343A9B-9EE0-4EBB-8632-419FA39C49CA}" type="presOf" srcId="{A7337A9C-896E-4729-B193-3387ADAACFA5}" destId="{CA5644EC-400C-42A9-A687-D43923BE6336}" srcOrd="0" destOrd="0" presId="urn:microsoft.com/office/officeart/2005/8/layout/hierarchy3"/>
    <dgm:cxn modelId="{0587819F-95D8-43BC-8A23-46491DC48274}" srcId="{D46DD738-D99D-4F87-AC5E-703D792E04B1}" destId="{2F001C69-ACBD-4C23-A40B-A74CD1F3C63E}" srcOrd="1" destOrd="0" parTransId="{8867CA81-54B2-45BF-8FF9-B3DA7BDA6D30}" sibTransId="{8D222ED1-D77A-44A1-BAF8-C847DC5BE4D0}"/>
    <dgm:cxn modelId="{9F2648A7-7F16-4802-AA44-CECB04BEBA37}" srcId="{2002D4CC-3FC4-426A-82D8-F410F35BD6C1}" destId="{D46DD738-D99D-4F87-AC5E-703D792E04B1}" srcOrd="1" destOrd="0" parTransId="{4D9D04FB-787A-4F8C-9F79-22FEC04D1560}" sibTransId="{AE246C31-38C4-4726-AD29-0EBCE0D35A9C}"/>
    <dgm:cxn modelId="{0F4820A9-C47D-43CB-A404-F2A29E5027B5}" type="presOf" srcId="{2F001C69-ACBD-4C23-A40B-A74CD1F3C63E}" destId="{35FBBC78-0DC1-4494-891C-B86239A56812}" srcOrd="0" destOrd="0" presId="urn:microsoft.com/office/officeart/2005/8/layout/hierarchy3"/>
    <dgm:cxn modelId="{E1EE18BB-28D0-4F03-97DE-5FCF3D4CB276}" type="presOf" srcId="{B1433B94-78F3-45F8-AF5A-28B121BF5B07}" destId="{17C5D275-C17B-4DCD-8849-EEFC9ED63BD9}" srcOrd="1" destOrd="0" presId="urn:microsoft.com/office/officeart/2005/8/layout/hierarchy3"/>
    <dgm:cxn modelId="{BBA03FC0-D4D6-46BD-A8DD-9F746213E1D6}" type="presOf" srcId="{8867CA81-54B2-45BF-8FF9-B3DA7BDA6D30}" destId="{5723663A-9F85-4BD5-9940-879B02A43195}" srcOrd="0" destOrd="0" presId="urn:microsoft.com/office/officeart/2005/8/layout/hierarchy3"/>
    <dgm:cxn modelId="{D5F225CC-021A-4B8D-A679-9A4D4E0BFC53}" type="presOf" srcId="{C5C2F5C3-F17A-4E88-8C6A-915C392A12E7}" destId="{910CA5FE-8FDA-4236-A41E-ED510A2B31E8}" srcOrd="0" destOrd="0" presId="urn:microsoft.com/office/officeart/2005/8/layout/hierarchy3"/>
    <dgm:cxn modelId="{DE7C90CD-6C11-49C6-BF9B-91F005B45601}" srcId="{D46DD738-D99D-4F87-AC5E-703D792E04B1}" destId="{E6481C01-C79E-42B1-8FC6-2A6F4D48DDB1}" srcOrd="0" destOrd="0" parTransId="{5F1BB0D3-4FA0-477D-AFC7-75392B0FE420}" sibTransId="{09946CD9-17EC-4809-A38D-33AE7B45B32E}"/>
    <dgm:cxn modelId="{0A50BAF6-0B7D-4A5C-92AB-E3327DD7638B}" type="presOf" srcId="{5F1BB0D3-4FA0-477D-AFC7-75392B0FE420}" destId="{DB51F82D-0B6E-4033-8BE7-3E2EEBEE36A8}" srcOrd="0" destOrd="0" presId="urn:microsoft.com/office/officeart/2005/8/layout/hierarchy3"/>
    <dgm:cxn modelId="{AA30CD63-0AB5-49C5-94CB-0367D098ADD6}" type="presParOf" srcId="{75DC664B-4007-4014-B52B-285EA33DAC51}" destId="{9CBC0275-8306-4B3B-B782-846DC1B9C7C6}" srcOrd="0" destOrd="0" presId="urn:microsoft.com/office/officeart/2005/8/layout/hierarchy3"/>
    <dgm:cxn modelId="{0B440A52-C837-49DF-B1E9-43EEA5F591E3}" type="presParOf" srcId="{9CBC0275-8306-4B3B-B782-846DC1B9C7C6}" destId="{62DB8A69-ED9A-46AF-9CB2-AFA6BD09E09C}" srcOrd="0" destOrd="0" presId="urn:microsoft.com/office/officeart/2005/8/layout/hierarchy3"/>
    <dgm:cxn modelId="{2CD3DFA8-0A8D-4345-88ED-C986FAF88A11}" type="presParOf" srcId="{62DB8A69-ED9A-46AF-9CB2-AFA6BD09E09C}" destId="{1477CA0A-367A-495D-ACE1-4164330E68C7}" srcOrd="0" destOrd="0" presId="urn:microsoft.com/office/officeart/2005/8/layout/hierarchy3"/>
    <dgm:cxn modelId="{6DB150CD-6616-4C21-B4F2-BF12D0B86933}" type="presParOf" srcId="{62DB8A69-ED9A-46AF-9CB2-AFA6BD09E09C}" destId="{17C5D275-C17B-4DCD-8849-EEFC9ED63BD9}" srcOrd="1" destOrd="0" presId="urn:microsoft.com/office/officeart/2005/8/layout/hierarchy3"/>
    <dgm:cxn modelId="{64F89415-236A-4DA1-9C82-340B7803E37B}" type="presParOf" srcId="{9CBC0275-8306-4B3B-B782-846DC1B9C7C6}" destId="{DDEE37F8-DBBD-4B3D-BBF6-54F438CEDC10}" srcOrd="1" destOrd="0" presId="urn:microsoft.com/office/officeart/2005/8/layout/hierarchy3"/>
    <dgm:cxn modelId="{D09B9017-9161-4CE9-A217-8E80BC437EE4}" type="presParOf" srcId="{DDEE37F8-DBBD-4B3D-BBF6-54F438CEDC10}" destId="{910CA5FE-8FDA-4236-A41E-ED510A2B31E8}" srcOrd="0" destOrd="0" presId="urn:microsoft.com/office/officeart/2005/8/layout/hierarchy3"/>
    <dgm:cxn modelId="{E553ABB9-FA08-408F-A92F-E80C0A1127D8}" type="presParOf" srcId="{DDEE37F8-DBBD-4B3D-BBF6-54F438CEDC10}" destId="{140F620E-65B6-444B-9840-4C9362D7BD67}" srcOrd="1" destOrd="0" presId="urn:microsoft.com/office/officeart/2005/8/layout/hierarchy3"/>
    <dgm:cxn modelId="{05F90208-EC0B-402C-AFF6-44D2D414469B}" type="presParOf" srcId="{DDEE37F8-DBBD-4B3D-BBF6-54F438CEDC10}" destId="{75434A74-EB3D-4725-8A02-45929C7A9BD6}" srcOrd="2" destOrd="0" presId="urn:microsoft.com/office/officeart/2005/8/layout/hierarchy3"/>
    <dgm:cxn modelId="{48F0D375-B9FC-4B75-8BBC-988D129278C5}" type="presParOf" srcId="{DDEE37F8-DBBD-4B3D-BBF6-54F438CEDC10}" destId="{E393DEAB-9C70-497A-8FD1-F582D8FC0612}" srcOrd="3" destOrd="0" presId="urn:microsoft.com/office/officeart/2005/8/layout/hierarchy3"/>
    <dgm:cxn modelId="{9E9D028A-5E77-4BE7-A6EE-59ADE8191DAD}" type="presParOf" srcId="{75DC664B-4007-4014-B52B-285EA33DAC51}" destId="{2FA668E5-26A7-4F09-89B7-E9C67B5621D9}" srcOrd="1" destOrd="0" presId="urn:microsoft.com/office/officeart/2005/8/layout/hierarchy3"/>
    <dgm:cxn modelId="{A201D183-349A-4A93-9F5D-25906ACD66D5}" type="presParOf" srcId="{2FA668E5-26A7-4F09-89B7-E9C67B5621D9}" destId="{4982E763-52EE-4B85-8350-DAA15953AF4D}" srcOrd="0" destOrd="0" presId="urn:microsoft.com/office/officeart/2005/8/layout/hierarchy3"/>
    <dgm:cxn modelId="{FABFB460-5FF0-42B4-8D2E-61C4BC156624}" type="presParOf" srcId="{4982E763-52EE-4B85-8350-DAA15953AF4D}" destId="{61BFC612-EA93-462B-BA9F-AD50AF5F9BB1}" srcOrd="0" destOrd="0" presId="urn:microsoft.com/office/officeart/2005/8/layout/hierarchy3"/>
    <dgm:cxn modelId="{42E1A1F9-F0C3-46FA-A04B-CA2B07ECB67E}" type="presParOf" srcId="{4982E763-52EE-4B85-8350-DAA15953AF4D}" destId="{DCE639ED-4595-4456-B70B-899DDA226A1E}" srcOrd="1" destOrd="0" presId="urn:microsoft.com/office/officeart/2005/8/layout/hierarchy3"/>
    <dgm:cxn modelId="{D70D241D-A49C-4623-BE08-D3AFC00CF71D}" type="presParOf" srcId="{2FA668E5-26A7-4F09-89B7-E9C67B5621D9}" destId="{98BA98CD-0067-40D5-8A9B-A665A37CE09E}" srcOrd="1" destOrd="0" presId="urn:microsoft.com/office/officeart/2005/8/layout/hierarchy3"/>
    <dgm:cxn modelId="{A566B047-7270-487F-AB21-4233734673EC}" type="presParOf" srcId="{98BA98CD-0067-40D5-8A9B-A665A37CE09E}" destId="{DB51F82D-0B6E-4033-8BE7-3E2EEBEE36A8}" srcOrd="0" destOrd="0" presId="urn:microsoft.com/office/officeart/2005/8/layout/hierarchy3"/>
    <dgm:cxn modelId="{5FB1619D-AA36-4CCE-9258-A5639C52D734}" type="presParOf" srcId="{98BA98CD-0067-40D5-8A9B-A665A37CE09E}" destId="{841EE6E1-9662-465A-99DD-FF4C73BECE93}" srcOrd="1" destOrd="0" presId="urn:microsoft.com/office/officeart/2005/8/layout/hierarchy3"/>
    <dgm:cxn modelId="{288E95F0-C0A6-4CEF-9C7A-498617BC72E5}" type="presParOf" srcId="{98BA98CD-0067-40D5-8A9B-A665A37CE09E}" destId="{5723663A-9F85-4BD5-9940-879B02A43195}" srcOrd="2" destOrd="0" presId="urn:microsoft.com/office/officeart/2005/8/layout/hierarchy3"/>
    <dgm:cxn modelId="{E1A8013E-C6F0-48A1-BE1B-28855AF5FA4C}" type="presParOf" srcId="{98BA98CD-0067-40D5-8A9B-A665A37CE09E}" destId="{35FBBC78-0DC1-4494-891C-B86239A56812}" srcOrd="3" destOrd="0" presId="urn:microsoft.com/office/officeart/2005/8/layout/hierarchy3"/>
    <dgm:cxn modelId="{645F0EF0-C1A6-4379-820F-C26D3F243075}" type="presParOf" srcId="{98BA98CD-0067-40D5-8A9B-A665A37CE09E}" destId="{AB1AC445-0D89-4CB4-A81E-D0CCECDB036E}" srcOrd="4" destOrd="0" presId="urn:microsoft.com/office/officeart/2005/8/layout/hierarchy3"/>
    <dgm:cxn modelId="{EB560914-6841-4F81-9BAB-66B3579ACAA6}" type="presParOf" srcId="{98BA98CD-0067-40D5-8A9B-A665A37CE09E}" destId="{CA5644EC-400C-42A9-A687-D43923BE6336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A5EF0E-5698-4325-9DED-50DB900070D2}">
      <dsp:nvSpPr>
        <dsp:cNvPr id="0" name=""/>
        <dsp:cNvSpPr/>
      </dsp:nvSpPr>
      <dsp:spPr>
        <a:xfrm>
          <a:off x="2730106" y="1747196"/>
          <a:ext cx="1030774" cy="3187914"/>
        </a:xfrm>
        <a:custGeom>
          <a:avLst/>
          <a:gdLst/>
          <a:ahLst/>
          <a:cxnLst/>
          <a:rect l="0" t="0" r="0" b="0"/>
          <a:pathLst>
            <a:path>
              <a:moveTo>
                <a:pt x="1030774" y="0"/>
              </a:moveTo>
              <a:lnTo>
                <a:pt x="1030774" y="3187914"/>
              </a:lnTo>
              <a:lnTo>
                <a:pt x="0" y="3187914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9AFCE8-1029-43AD-91AE-4F22CAC0A139}">
      <dsp:nvSpPr>
        <dsp:cNvPr id="0" name=""/>
        <dsp:cNvSpPr/>
      </dsp:nvSpPr>
      <dsp:spPr>
        <a:xfrm>
          <a:off x="3760880" y="1747196"/>
          <a:ext cx="2967935" cy="5854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5906"/>
              </a:lnTo>
              <a:lnTo>
                <a:pt x="2967935" y="385906"/>
              </a:lnTo>
              <a:lnTo>
                <a:pt x="2967935" y="585473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5780E2-2AE2-4813-A9BB-27451338371D}">
      <dsp:nvSpPr>
        <dsp:cNvPr id="0" name=""/>
        <dsp:cNvSpPr/>
      </dsp:nvSpPr>
      <dsp:spPr>
        <a:xfrm>
          <a:off x="3760880" y="1747196"/>
          <a:ext cx="989311" cy="5854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5906"/>
              </a:lnTo>
              <a:lnTo>
                <a:pt x="989311" y="385906"/>
              </a:lnTo>
              <a:lnTo>
                <a:pt x="989311" y="585473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9A132A-484A-4B8E-ABB8-EDCBCB9D3FEE}">
      <dsp:nvSpPr>
        <dsp:cNvPr id="0" name=""/>
        <dsp:cNvSpPr/>
      </dsp:nvSpPr>
      <dsp:spPr>
        <a:xfrm>
          <a:off x="2771568" y="1747196"/>
          <a:ext cx="989311" cy="585473"/>
        </a:xfrm>
        <a:custGeom>
          <a:avLst/>
          <a:gdLst/>
          <a:ahLst/>
          <a:cxnLst/>
          <a:rect l="0" t="0" r="0" b="0"/>
          <a:pathLst>
            <a:path>
              <a:moveTo>
                <a:pt x="989311" y="0"/>
              </a:moveTo>
              <a:lnTo>
                <a:pt x="989311" y="385906"/>
              </a:lnTo>
              <a:lnTo>
                <a:pt x="0" y="385906"/>
              </a:lnTo>
              <a:lnTo>
                <a:pt x="0" y="585473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1B4DFC-2247-4651-AF71-AFBC20DE5857}">
      <dsp:nvSpPr>
        <dsp:cNvPr id="0" name=""/>
        <dsp:cNvSpPr/>
      </dsp:nvSpPr>
      <dsp:spPr>
        <a:xfrm>
          <a:off x="792945" y="1747196"/>
          <a:ext cx="2967935" cy="585473"/>
        </a:xfrm>
        <a:custGeom>
          <a:avLst/>
          <a:gdLst/>
          <a:ahLst/>
          <a:cxnLst/>
          <a:rect l="0" t="0" r="0" b="0"/>
          <a:pathLst>
            <a:path>
              <a:moveTo>
                <a:pt x="2967935" y="0"/>
              </a:moveTo>
              <a:lnTo>
                <a:pt x="2967935" y="385906"/>
              </a:lnTo>
              <a:lnTo>
                <a:pt x="0" y="385906"/>
              </a:lnTo>
              <a:lnTo>
                <a:pt x="0" y="585473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E880DD-5343-4936-93B5-48977F885CB8}">
      <dsp:nvSpPr>
        <dsp:cNvPr id="0" name=""/>
        <dsp:cNvSpPr/>
      </dsp:nvSpPr>
      <dsp:spPr>
        <a:xfrm>
          <a:off x="2714150" y="385948"/>
          <a:ext cx="2093460" cy="13612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Viceministerio de Poblaciones Vulnerables</a:t>
          </a:r>
        </a:p>
      </dsp:txBody>
      <dsp:txXfrm>
        <a:off x="2714150" y="385948"/>
        <a:ext cx="2093460" cy="1361248"/>
      </dsp:txXfrm>
    </dsp:sp>
    <dsp:sp modelId="{3B34B50F-CA4E-4B16-8D45-7590E936EF6B}">
      <dsp:nvSpPr>
        <dsp:cNvPr id="0" name=""/>
        <dsp:cNvSpPr/>
      </dsp:nvSpPr>
      <dsp:spPr>
        <a:xfrm>
          <a:off x="3200" y="2332669"/>
          <a:ext cx="1579489" cy="152014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Dirección General de Niñas, Niños y Adolescentes</a:t>
          </a:r>
        </a:p>
      </dsp:txBody>
      <dsp:txXfrm>
        <a:off x="3200" y="2332669"/>
        <a:ext cx="1579489" cy="1520141"/>
      </dsp:txXfrm>
    </dsp:sp>
    <dsp:sp modelId="{2329BB95-66A7-4A29-B537-547268EF1C95}">
      <dsp:nvSpPr>
        <dsp:cNvPr id="0" name=""/>
        <dsp:cNvSpPr/>
      </dsp:nvSpPr>
      <dsp:spPr>
        <a:xfrm>
          <a:off x="1981824" y="2332669"/>
          <a:ext cx="1579489" cy="152014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Dirección General de Adopciones</a:t>
          </a:r>
        </a:p>
      </dsp:txBody>
      <dsp:txXfrm>
        <a:off x="1981824" y="2332669"/>
        <a:ext cx="1579489" cy="1520141"/>
      </dsp:txXfrm>
    </dsp:sp>
    <dsp:sp modelId="{CB4DD3EF-875B-4CD6-BDDD-BAF42F2BAF81}">
      <dsp:nvSpPr>
        <dsp:cNvPr id="0" name=""/>
        <dsp:cNvSpPr/>
      </dsp:nvSpPr>
      <dsp:spPr>
        <a:xfrm>
          <a:off x="3960447" y="2332669"/>
          <a:ext cx="1579489" cy="152014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Dirección General de la Familia y la Comunidad </a:t>
          </a:r>
        </a:p>
      </dsp:txBody>
      <dsp:txXfrm>
        <a:off x="3960447" y="2332669"/>
        <a:ext cx="1579489" cy="1520141"/>
      </dsp:txXfrm>
    </dsp:sp>
    <dsp:sp modelId="{33B18C61-CFEF-4FBC-B1D2-C5AAEFD2FBDB}">
      <dsp:nvSpPr>
        <dsp:cNvPr id="0" name=""/>
        <dsp:cNvSpPr/>
      </dsp:nvSpPr>
      <dsp:spPr>
        <a:xfrm>
          <a:off x="5939071" y="2332669"/>
          <a:ext cx="1579489" cy="152014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Dirección General de Población, Desarrollo y Voluntariado</a:t>
          </a:r>
        </a:p>
      </dsp:txBody>
      <dsp:txXfrm>
        <a:off x="5939071" y="2332669"/>
        <a:ext cx="1579489" cy="1520141"/>
      </dsp:txXfrm>
    </dsp:sp>
    <dsp:sp modelId="{96335D1B-38CE-423C-AC75-75C0A8945733}">
      <dsp:nvSpPr>
        <dsp:cNvPr id="0" name=""/>
        <dsp:cNvSpPr/>
      </dsp:nvSpPr>
      <dsp:spPr>
        <a:xfrm>
          <a:off x="239526" y="4451554"/>
          <a:ext cx="2490580" cy="96711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Programa Nacional Integral para el Bienestar Familiar</a:t>
          </a:r>
        </a:p>
      </dsp:txBody>
      <dsp:txXfrm>
        <a:off x="239526" y="4451554"/>
        <a:ext cx="2490580" cy="9671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08FFB1-9511-4952-9185-5F95BDE61403}">
      <dsp:nvSpPr>
        <dsp:cNvPr id="0" name=""/>
        <dsp:cNvSpPr/>
      </dsp:nvSpPr>
      <dsp:spPr>
        <a:xfrm>
          <a:off x="2767256" y="4536"/>
          <a:ext cx="6799252" cy="965037"/>
        </a:xfrm>
        <a:prstGeom prst="rightArrow">
          <a:avLst>
            <a:gd name="adj1" fmla="val 75000"/>
            <a:gd name="adj2" fmla="val 50000"/>
          </a:avLst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1600" kern="1200" dirty="0">
              <a:solidFill>
                <a:sysClr val="windowText" lastClr="000000"/>
              </a:solidFill>
            </a:rPr>
            <a:t>Aprobar un </a:t>
          </a:r>
          <a:r>
            <a:rPr lang="es-PE" sz="1600" b="1" kern="1200" dirty="0"/>
            <a:t>Plan de Desconcentración de las UPE </a:t>
          </a:r>
          <a:r>
            <a:rPr lang="es-PE" sz="1600" kern="1200" dirty="0"/>
            <a:t>que considere  criterios de intervención diferenciados en zonas de difícil acceso donde se utilice la metodología de la itinerancia.</a:t>
          </a:r>
          <a:endParaRPr lang="es-ES" sz="1600" kern="1200" dirty="0"/>
        </a:p>
      </dsp:txBody>
      <dsp:txXfrm>
        <a:off x="2767256" y="125166"/>
        <a:ext cx="6437363" cy="723777"/>
      </dsp:txXfrm>
    </dsp:sp>
    <dsp:sp modelId="{183F6AC1-5620-4F02-AF8B-A6306D8B571D}">
      <dsp:nvSpPr>
        <dsp:cNvPr id="0" name=""/>
        <dsp:cNvSpPr/>
      </dsp:nvSpPr>
      <dsp:spPr>
        <a:xfrm>
          <a:off x="663683" y="25057"/>
          <a:ext cx="2103573" cy="923995"/>
        </a:xfrm>
        <a:prstGeom prst="roundRect">
          <a:avLst/>
        </a:prstGeom>
        <a:solidFill>
          <a:srgbClr val="00AD9A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UPE</a:t>
          </a:r>
        </a:p>
      </dsp:txBody>
      <dsp:txXfrm>
        <a:off x="708789" y="70163"/>
        <a:ext cx="2013361" cy="833783"/>
      </dsp:txXfrm>
    </dsp:sp>
    <dsp:sp modelId="{5E698329-B8AE-4B2F-9A9A-1E45614857E8}">
      <dsp:nvSpPr>
        <dsp:cNvPr id="0" name=""/>
        <dsp:cNvSpPr/>
      </dsp:nvSpPr>
      <dsp:spPr>
        <a:xfrm>
          <a:off x="2767256" y="1109124"/>
          <a:ext cx="6799252" cy="965037"/>
        </a:xfrm>
        <a:prstGeom prst="rightArrow">
          <a:avLst>
            <a:gd name="adj1" fmla="val 75000"/>
            <a:gd name="adj2" fmla="val 50000"/>
          </a:avLst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1600" kern="1200" dirty="0"/>
            <a:t>Aprobar la </a:t>
          </a:r>
          <a:r>
            <a:rPr lang="es-PE" sz="1600" b="1" kern="1200" dirty="0"/>
            <a:t>Estrategia Intrasectorial Caso por Caso hasta llegar a casa.</a:t>
          </a:r>
          <a:endParaRPr lang="es-ES" sz="1600" kern="1200" dirty="0"/>
        </a:p>
      </dsp:txBody>
      <dsp:txXfrm>
        <a:off x="2767256" y="1229754"/>
        <a:ext cx="6437363" cy="723777"/>
      </dsp:txXfrm>
    </dsp:sp>
    <dsp:sp modelId="{F51FFF1E-507D-447D-A999-9F195FB9C430}">
      <dsp:nvSpPr>
        <dsp:cNvPr id="0" name=""/>
        <dsp:cNvSpPr/>
      </dsp:nvSpPr>
      <dsp:spPr>
        <a:xfrm>
          <a:off x="663683" y="1129645"/>
          <a:ext cx="2103573" cy="923995"/>
        </a:xfrm>
        <a:prstGeom prst="roundRect">
          <a:avLst/>
        </a:prstGeom>
        <a:solidFill>
          <a:srgbClr val="00AD9A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UPE-CAR</a:t>
          </a:r>
        </a:p>
      </dsp:txBody>
      <dsp:txXfrm>
        <a:off x="708789" y="1174751"/>
        <a:ext cx="2013361" cy="833783"/>
      </dsp:txXfrm>
    </dsp:sp>
    <dsp:sp modelId="{042F8656-8784-4D2A-B67E-B7C4EC5E8BDC}">
      <dsp:nvSpPr>
        <dsp:cNvPr id="0" name=""/>
        <dsp:cNvSpPr/>
      </dsp:nvSpPr>
      <dsp:spPr>
        <a:xfrm>
          <a:off x="2767256" y="2213713"/>
          <a:ext cx="6799252" cy="965037"/>
        </a:xfrm>
        <a:prstGeom prst="rightArrow">
          <a:avLst>
            <a:gd name="adj1" fmla="val 75000"/>
            <a:gd name="adj2" fmla="val 50000"/>
          </a:avLst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1600" kern="1200" dirty="0"/>
            <a:t>Plan para activar la </a:t>
          </a:r>
          <a:r>
            <a:rPr lang="es-PE" sz="1600" b="1" kern="1200" dirty="0"/>
            <a:t>red de voluntariado del MIMP para promover el acogimiento familiar</a:t>
          </a:r>
          <a:endParaRPr lang="es-ES" sz="1600" kern="1200" dirty="0"/>
        </a:p>
      </dsp:txBody>
      <dsp:txXfrm>
        <a:off x="2767256" y="2334343"/>
        <a:ext cx="6437363" cy="723777"/>
      </dsp:txXfrm>
    </dsp:sp>
    <dsp:sp modelId="{C01E1165-D68A-4AA4-AE93-80E39BCD6ED3}">
      <dsp:nvSpPr>
        <dsp:cNvPr id="0" name=""/>
        <dsp:cNvSpPr/>
      </dsp:nvSpPr>
      <dsp:spPr>
        <a:xfrm>
          <a:off x="663683" y="2234234"/>
          <a:ext cx="2103573" cy="923995"/>
        </a:xfrm>
        <a:prstGeom prst="roundRect">
          <a:avLst/>
        </a:prstGeom>
        <a:solidFill>
          <a:srgbClr val="00AD9A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Acogimiento</a:t>
          </a:r>
        </a:p>
      </dsp:txBody>
      <dsp:txXfrm>
        <a:off x="708789" y="2279340"/>
        <a:ext cx="2013361" cy="833783"/>
      </dsp:txXfrm>
    </dsp:sp>
    <dsp:sp modelId="{88B91B55-62B9-4C61-984F-410B6E7D6DEE}">
      <dsp:nvSpPr>
        <dsp:cNvPr id="0" name=""/>
        <dsp:cNvSpPr/>
      </dsp:nvSpPr>
      <dsp:spPr>
        <a:xfrm>
          <a:off x="2767256" y="3318302"/>
          <a:ext cx="6799252" cy="965037"/>
        </a:xfrm>
        <a:prstGeom prst="rightArrow">
          <a:avLst>
            <a:gd name="adj1" fmla="val 75000"/>
            <a:gd name="adj2" fmla="val 50000"/>
          </a:avLst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1600" b="1" kern="1200" dirty="0"/>
            <a:t>Plan de Intervención y Convenios con gobiernos regionales </a:t>
          </a:r>
          <a:r>
            <a:rPr lang="es-PE" sz="16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rPr>
            <a:t>para delegar la función de supervisión a los Car que se encuentran en su jurisdicción.</a:t>
          </a:r>
          <a:endParaRPr lang="es-ES" sz="1600" kern="1200" dirty="0"/>
        </a:p>
      </dsp:txBody>
      <dsp:txXfrm>
        <a:off x="2767256" y="3438932"/>
        <a:ext cx="6437363" cy="723777"/>
      </dsp:txXfrm>
    </dsp:sp>
    <dsp:sp modelId="{BF946A27-738E-44ED-963E-29FBE8033C8E}">
      <dsp:nvSpPr>
        <dsp:cNvPr id="0" name=""/>
        <dsp:cNvSpPr/>
      </dsp:nvSpPr>
      <dsp:spPr>
        <a:xfrm>
          <a:off x="663683" y="3338823"/>
          <a:ext cx="2103573" cy="923995"/>
        </a:xfrm>
        <a:prstGeom prst="roundRect">
          <a:avLst/>
        </a:prstGeom>
        <a:solidFill>
          <a:srgbClr val="00AD9A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CAR</a:t>
          </a:r>
        </a:p>
      </dsp:txBody>
      <dsp:txXfrm>
        <a:off x="708789" y="3383929"/>
        <a:ext cx="2013361" cy="833783"/>
      </dsp:txXfrm>
    </dsp:sp>
    <dsp:sp modelId="{62FB2BA1-F3D6-4170-83F2-4E75DECEF5D3}">
      <dsp:nvSpPr>
        <dsp:cNvPr id="0" name=""/>
        <dsp:cNvSpPr/>
      </dsp:nvSpPr>
      <dsp:spPr>
        <a:xfrm>
          <a:off x="2767256" y="4422891"/>
          <a:ext cx="6799252" cy="965037"/>
        </a:xfrm>
        <a:prstGeom prst="rightArrow">
          <a:avLst>
            <a:gd name="adj1" fmla="val 75000"/>
            <a:gd name="adj2" fmla="val 50000"/>
          </a:avLst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1600" b="1" kern="1200" dirty="0">
              <a:solidFill>
                <a:sysClr val="windowText" lastClr="000000"/>
              </a:solidFill>
            </a:rPr>
            <a:t>Plan para </a:t>
          </a:r>
          <a:r>
            <a:rPr lang="es-PE" sz="1600" b="1" kern="1200" dirty="0"/>
            <a:t>fortalecer las capacidades </a:t>
          </a:r>
          <a:r>
            <a:rPr lang="es-PE" sz="16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rPr>
            <a:t>de los profesionales que atienden en los servicios de protección a las niñas, niños y adolescentes.</a:t>
          </a:r>
          <a:r>
            <a:rPr lang="es-PE" sz="1600" kern="1200" dirty="0">
              <a:solidFill>
                <a:sysClr val="windowText" lastClr="000000"/>
              </a:solidFill>
            </a:rPr>
            <a:t> </a:t>
          </a:r>
          <a:endParaRPr lang="es-ES" sz="1600" kern="1200" dirty="0"/>
        </a:p>
      </dsp:txBody>
      <dsp:txXfrm>
        <a:off x="2767256" y="4543521"/>
        <a:ext cx="6437363" cy="723777"/>
      </dsp:txXfrm>
    </dsp:sp>
    <dsp:sp modelId="{4FFCC003-9B12-4D2A-8C12-58D55A5D96C9}">
      <dsp:nvSpPr>
        <dsp:cNvPr id="0" name=""/>
        <dsp:cNvSpPr/>
      </dsp:nvSpPr>
      <dsp:spPr>
        <a:xfrm>
          <a:off x="663683" y="4443412"/>
          <a:ext cx="2103573" cy="923995"/>
        </a:xfrm>
        <a:prstGeom prst="roundRect">
          <a:avLst/>
        </a:prstGeom>
        <a:solidFill>
          <a:srgbClr val="00AD9A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Transversal</a:t>
          </a:r>
        </a:p>
      </dsp:txBody>
      <dsp:txXfrm>
        <a:off x="708789" y="4488518"/>
        <a:ext cx="2013361" cy="8337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08FFB1-9511-4952-9185-5F95BDE61403}">
      <dsp:nvSpPr>
        <dsp:cNvPr id="0" name=""/>
        <dsp:cNvSpPr/>
      </dsp:nvSpPr>
      <dsp:spPr>
        <a:xfrm>
          <a:off x="2767256" y="3815"/>
          <a:ext cx="6799252" cy="1214490"/>
        </a:xfrm>
        <a:prstGeom prst="rightArrow">
          <a:avLst>
            <a:gd name="adj1" fmla="val 75000"/>
            <a:gd name="adj2" fmla="val 50000"/>
          </a:avLst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1500" kern="1200" dirty="0"/>
            <a:t>Generar un </a:t>
          </a:r>
          <a:r>
            <a:rPr lang="es-PE" sz="1500" b="1" kern="1200" dirty="0"/>
            <a:t>marco autoritativo o convenios </a:t>
          </a:r>
          <a:r>
            <a:rPr lang="es-PE" sz="1500" kern="1200" dirty="0"/>
            <a:t>que permitan contar con el apoyo de sectores de sociedad civil y privado para el  </a:t>
          </a:r>
          <a:r>
            <a:rPr lang="es-PE" sz="1500" b="1" kern="1200" dirty="0"/>
            <a:t>seguimiento y acompañamiento de casos.</a:t>
          </a:r>
          <a:r>
            <a:rPr lang="es-PE" sz="1500" kern="1200" dirty="0">
              <a:solidFill>
                <a:sysClr val="windowText" lastClr="000000"/>
              </a:solidFill>
            </a:rPr>
            <a:t> </a:t>
          </a:r>
          <a:endParaRPr lang="es-ES" sz="1500" kern="1200" dirty="0"/>
        </a:p>
      </dsp:txBody>
      <dsp:txXfrm>
        <a:off x="2767256" y="155626"/>
        <a:ext cx="6343818" cy="910868"/>
      </dsp:txXfrm>
    </dsp:sp>
    <dsp:sp modelId="{183F6AC1-5620-4F02-AF8B-A6306D8B571D}">
      <dsp:nvSpPr>
        <dsp:cNvPr id="0" name=""/>
        <dsp:cNvSpPr/>
      </dsp:nvSpPr>
      <dsp:spPr>
        <a:xfrm>
          <a:off x="663683" y="29640"/>
          <a:ext cx="2103573" cy="1162839"/>
        </a:xfrm>
        <a:prstGeom prst="roundRect">
          <a:avLst/>
        </a:prstGeom>
        <a:solidFill>
          <a:srgbClr val="00AD9A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Acogimiento</a:t>
          </a:r>
        </a:p>
      </dsp:txBody>
      <dsp:txXfrm>
        <a:off x="720448" y="86405"/>
        <a:ext cx="1990043" cy="1049309"/>
      </dsp:txXfrm>
    </dsp:sp>
    <dsp:sp modelId="{042F8656-8784-4D2A-B67E-B7C4EC5E8BDC}">
      <dsp:nvSpPr>
        <dsp:cNvPr id="0" name=""/>
        <dsp:cNvSpPr/>
      </dsp:nvSpPr>
      <dsp:spPr>
        <a:xfrm>
          <a:off x="2767256" y="1393929"/>
          <a:ext cx="6799252" cy="1214490"/>
        </a:xfrm>
        <a:prstGeom prst="rightArrow">
          <a:avLst>
            <a:gd name="adj1" fmla="val 75000"/>
            <a:gd name="adj2" fmla="val 50000"/>
          </a:avLst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1500" kern="1200" dirty="0"/>
            <a:t>Plan para activar la </a:t>
          </a:r>
          <a:r>
            <a:rPr lang="es-PE" sz="1500" b="1" kern="1200" dirty="0"/>
            <a:t>red de voluntariado del MIMP para promover el acogimiento familiar</a:t>
          </a:r>
          <a:endParaRPr lang="es-ES" sz="1500" kern="1200" dirty="0"/>
        </a:p>
      </dsp:txBody>
      <dsp:txXfrm>
        <a:off x="2767256" y="1545740"/>
        <a:ext cx="6343818" cy="910868"/>
      </dsp:txXfrm>
    </dsp:sp>
    <dsp:sp modelId="{C01E1165-D68A-4AA4-AE93-80E39BCD6ED3}">
      <dsp:nvSpPr>
        <dsp:cNvPr id="0" name=""/>
        <dsp:cNvSpPr/>
      </dsp:nvSpPr>
      <dsp:spPr>
        <a:xfrm>
          <a:off x="663683" y="1419755"/>
          <a:ext cx="2103573" cy="1162839"/>
        </a:xfrm>
        <a:prstGeom prst="roundRect">
          <a:avLst/>
        </a:prstGeom>
        <a:solidFill>
          <a:srgbClr val="00AD9A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Acogimiento</a:t>
          </a:r>
        </a:p>
      </dsp:txBody>
      <dsp:txXfrm>
        <a:off x="720448" y="1476520"/>
        <a:ext cx="1990043" cy="1049309"/>
      </dsp:txXfrm>
    </dsp:sp>
    <dsp:sp modelId="{88B91B55-62B9-4C61-984F-410B6E7D6DEE}">
      <dsp:nvSpPr>
        <dsp:cNvPr id="0" name=""/>
        <dsp:cNvSpPr/>
      </dsp:nvSpPr>
      <dsp:spPr>
        <a:xfrm>
          <a:off x="2767256" y="2784044"/>
          <a:ext cx="6799252" cy="1214490"/>
        </a:xfrm>
        <a:prstGeom prst="rightArrow">
          <a:avLst>
            <a:gd name="adj1" fmla="val 75000"/>
            <a:gd name="adj2" fmla="val 50000"/>
          </a:avLst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1500" kern="1200" dirty="0"/>
            <a:t>Establecer una </a:t>
          </a:r>
          <a:r>
            <a:rPr lang="es-PE" sz="1500" b="1" kern="1200" dirty="0"/>
            <a:t>mesa de trabajo para fortalecer los servicios de cuidado diurno</a:t>
          </a:r>
          <a:r>
            <a:rPr lang="es-PE" sz="1500" kern="1200" dirty="0"/>
            <a:t> para NNA que brindan los CEDIF</a:t>
          </a:r>
          <a:endParaRPr lang="es-ES" sz="1500" kern="1200" dirty="0"/>
        </a:p>
      </dsp:txBody>
      <dsp:txXfrm>
        <a:off x="2767256" y="2935855"/>
        <a:ext cx="6343818" cy="910868"/>
      </dsp:txXfrm>
    </dsp:sp>
    <dsp:sp modelId="{BF946A27-738E-44ED-963E-29FBE8033C8E}">
      <dsp:nvSpPr>
        <dsp:cNvPr id="0" name=""/>
        <dsp:cNvSpPr/>
      </dsp:nvSpPr>
      <dsp:spPr>
        <a:xfrm>
          <a:off x="663683" y="2809869"/>
          <a:ext cx="2103573" cy="1162839"/>
        </a:xfrm>
        <a:prstGeom prst="roundRect">
          <a:avLst/>
        </a:prstGeom>
        <a:solidFill>
          <a:srgbClr val="00AD9A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CEDIF</a:t>
          </a:r>
        </a:p>
      </dsp:txBody>
      <dsp:txXfrm>
        <a:off x="720448" y="2866634"/>
        <a:ext cx="1990043" cy="1049309"/>
      </dsp:txXfrm>
    </dsp:sp>
    <dsp:sp modelId="{62FB2BA1-F3D6-4170-83F2-4E75DECEF5D3}">
      <dsp:nvSpPr>
        <dsp:cNvPr id="0" name=""/>
        <dsp:cNvSpPr/>
      </dsp:nvSpPr>
      <dsp:spPr>
        <a:xfrm>
          <a:off x="2767256" y="4174158"/>
          <a:ext cx="6799252" cy="1214490"/>
        </a:xfrm>
        <a:prstGeom prst="rightArrow">
          <a:avLst>
            <a:gd name="adj1" fmla="val 75000"/>
            <a:gd name="adj2" fmla="val 50000"/>
          </a:avLst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1500" kern="1200" dirty="0"/>
            <a:t>Implementar mecanismos de coordinación y colaboración entre las instituciones del estado, instituciones de la sociedad civil y organismos cooperantes especializados en temas de niñas, niños y adolescentes para recibir a</a:t>
          </a:r>
          <a:r>
            <a:rPr lang="es-PE" sz="1500" b="1" kern="1200" dirty="0"/>
            <a:t>sistencia técnica y apoyo con recursos para la atención de casos.</a:t>
          </a:r>
          <a:endParaRPr lang="es-ES" sz="1500" kern="1200" dirty="0"/>
        </a:p>
      </dsp:txBody>
      <dsp:txXfrm>
        <a:off x="2767256" y="4325969"/>
        <a:ext cx="6343818" cy="910868"/>
      </dsp:txXfrm>
    </dsp:sp>
    <dsp:sp modelId="{4FFCC003-9B12-4D2A-8C12-58D55A5D96C9}">
      <dsp:nvSpPr>
        <dsp:cNvPr id="0" name=""/>
        <dsp:cNvSpPr/>
      </dsp:nvSpPr>
      <dsp:spPr>
        <a:xfrm>
          <a:off x="663683" y="4199984"/>
          <a:ext cx="2103573" cy="1162839"/>
        </a:xfrm>
        <a:prstGeom prst="roundRect">
          <a:avLst/>
        </a:prstGeom>
        <a:solidFill>
          <a:srgbClr val="00AD9A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Transversal</a:t>
          </a:r>
        </a:p>
      </dsp:txBody>
      <dsp:txXfrm>
        <a:off x="720448" y="4256749"/>
        <a:ext cx="1990043" cy="104930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77CA0A-367A-495D-ACE1-4164330E68C7}">
      <dsp:nvSpPr>
        <dsp:cNvPr id="0" name=""/>
        <dsp:cNvSpPr/>
      </dsp:nvSpPr>
      <dsp:spPr>
        <a:xfrm>
          <a:off x="6281" y="73515"/>
          <a:ext cx="4711750" cy="640742"/>
        </a:xfrm>
        <a:prstGeom prst="roundRect">
          <a:avLst>
            <a:gd name="adj" fmla="val 10000"/>
          </a:avLst>
        </a:prstGeom>
        <a:solidFill>
          <a:srgbClr val="00206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>
              <a:solidFill>
                <a:schemeClr val="bg1"/>
              </a:solidFill>
            </a:rPr>
            <a:t>IMPULSO DE MECANISMOS LIGADOS A LA ASIGANCIÓN DE PRESUPUESTO - MEF</a:t>
          </a:r>
          <a:endParaRPr lang="es-PE" sz="1400" b="1" kern="1200" dirty="0">
            <a:solidFill>
              <a:schemeClr val="bg1"/>
            </a:solidFill>
          </a:endParaRPr>
        </a:p>
      </dsp:txBody>
      <dsp:txXfrm>
        <a:off x="25048" y="92282"/>
        <a:ext cx="4674216" cy="603208"/>
      </dsp:txXfrm>
    </dsp:sp>
    <dsp:sp modelId="{910CA5FE-8FDA-4236-A41E-ED510A2B31E8}">
      <dsp:nvSpPr>
        <dsp:cNvPr id="0" name=""/>
        <dsp:cNvSpPr/>
      </dsp:nvSpPr>
      <dsp:spPr>
        <a:xfrm>
          <a:off x="477456" y="714258"/>
          <a:ext cx="488654" cy="10482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8283"/>
              </a:lnTo>
              <a:lnTo>
                <a:pt x="488654" y="1048283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0F620E-65B6-444B-9840-4C9362D7BD67}">
      <dsp:nvSpPr>
        <dsp:cNvPr id="0" name=""/>
        <dsp:cNvSpPr/>
      </dsp:nvSpPr>
      <dsp:spPr>
        <a:xfrm>
          <a:off x="966110" y="1224103"/>
          <a:ext cx="3769400" cy="1076876"/>
        </a:xfrm>
        <a:prstGeom prst="roundRect">
          <a:avLst>
            <a:gd name="adj" fmla="val 10000"/>
          </a:avLst>
        </a:prstGeom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9050" cap="flat" cmpd="sng" algn="ctr">
          <a:solidFill>
            <a:srgbClr val="26408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400" kern="1200" dirty="0">
              <a:latin typeface="+mn-lt"/>
            </a:rPr>
            <a:t>Impulsar  una </a:t>
          </a:r>
          <a:r>
            <a:rPr lang="es-PE" sz="1400" b="1" kern="1200" dirty="0">
              <a:latin typeface="+mn-lt"/>
            </a:rPr>
            <a:t>nueva demanda adicional </a:t>
          </a:r>
          <a:r>
            <a:rPr lang="es-PE" sz="1400" kern="1200" dirty="0">
              <a:latin typeface="+mn-lt"/>
            </a:rPr>
            <a:t>para la asignación de recursos adicionales para la implementación de CAR de Urgencia, Básicos y Especializados.</a:t>
          </a:r>
          <a:endParaRPr lang="es-PE" sz="14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+mn-cs"/>
          </a:endParaRPr>
        </a:p>
      </dsp:txBody>
      <dsp:txXfrm>
        <a:off x="997651" y="1255644"/>
        <a:ext cx="3706318" cy="1013794"/>
      </dsp:txXfrm>
    </dsp:sp>
    <dsp:sp modelId="{75434A74-EB3D-4725-8A02-45929C7A9BD6}">
      <dsp:nvSpPr>
        <dsp:cNvPr id="0" name=""/>
        <dsp:cNvSpPr/>
      </dsp:nvSpPr>
      <dsp:spPr>
        <a:xfrm>
          <a:off x="477456" y="714258"/>
          <a:ext cx="444950" cy="25683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68300"/>
              </a:lnTo>
              <a:lnTo>
                <a:pt x="444950" y="2568300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93DEAB-9C70-497A-8FD1-F582D8FC0612}">
      <dsp:nvSpPr>
        <dsp:cNvPr id="0" name=""/>
        <dsp:cNvSpPr/>
      </dsp:nvSpPr>
      <dsp:spPr>
        <a:xfrm>
          <a:off x="922406" y="2550997"/>
          <a:ext cx="3769400" cy="14631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26408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400" kern="1200" dirty="0"/>
            <a:t>Proponer al MEF que la </a:t>
          </a:r>
          <a:r>
            <a:rPr lang="es-PE" sz="1400" b="1" kern="1200" dirty="0"/>
            <a:t>acreditación de DEMUNA se vincule a un Plan de Incentivos </a:t>
          </a:r>
          <a:r>
            <a:rPr lang="es-PE" sz="1400" kern="1200" dirty="0"/>
            <a:t>a la Mejora de la Gestión y Modernización Municipal, de modo que se pueda incrementar la atención de casos por riesgo de desprotección.</a:t>
          </a:r>
        </a:p>
      </dsp:txBody>
      <dsp:txXfrm>
        <a:off x="965259" y="2593850"/>
        <a:ext cx="3683694" cy="1377416"/>
      </dsp:txXfrm>
    </dsp:sp>
    <dsp:sp modelId="{61BFC612-EA93-462B-BA9F-AD50AF5F9BB1}">
      <dsp:nvSpPr>
        <dsp:cNvPr id="0" name=""/>
        <dsp:cNvSpPr/>
      </dsp:nvSpPr>
      <dsp:spPr>
        <a:xfrm>
          <a:off x="4893825" y="65903"/>
          <a:ext cx="4711750" cy="640742"/>
        </a:xfrm>
        <a:prstGeom prst="roundRect">
          <a:avLst>
            <a:gd name="adj" fmla="val 10000"/>
          </a:avLst>
        </a:prstGeom>
        <a:solidFill>
          <a:srgbClr val="00206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>
              <a:solidFill>
                <a:schemeClr val="bg1"/>
              </a:solidFill>
            </a:rPr>
            <a:t>IMPULSO Y APROBACIÓN DE INSTRUMENTOS DE GESTIÓN </a:t>
          </a:r>
          <a:endParaRPr lang="es-PE" sz="1400" b="1" kern="1200" dirty="0">
            <a:solidFill>
              <a:schemeClr val="bg1"/>
            </a:solidFill>
          </a:endParaRPr>
        </a:p>
      </dsp:txBody>
      <dsp:txXfrm>
        <a:off x="4912592" y="84670"/>
        <a:ext cx="4674216" cy="603208"/>
      </dsp:txXfrm>
    </dsp:sp>
    <dsp:sp modelId="{DB51F82D-0B6E-4033-8BE7-3E2EEBEE36A8}">
      <dsp:nvSpPr>
        <dsp:cNvPr id="0" name=""/>
        <dsp:cNvSpPr/>
      </dsp:nvSpPr>
      <dsp:spPr>
        <a:xfrm>
          <a:off x="5365001" y="706646"/>
          <a:ext cx="448359" cy="7388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8868"/>
              </a:lnTo>
              <a:lnTo>
                <a:pt x="448359" y="738868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1EE6E1-9662-465A-99DD-FF4C73BECE93}">
      <dsp:nvSpPr>
        <dsp:cNvPr id="0" name=""/>
        <dsp:cNvSpPr/>
      </dsp:nvSpPr>
      <dsp:spPr>
        <a:xfrm>
          <a:off x="5813360" y="882049"/>
          <a:ext cx="3747902" cy="11269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26408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400" kern="1200" dirty="0"/>
            <a:t>Aprobar un </a:t>
          </a:r>
          <a:r>
            <a:rPr lang="es-PE" sz="1400" b="1" kern="1200" dirty="0"/>
            <a:t>Protocolo de Actuación de las UPE</a:t>
          </a:r>
          <a:r>
            <a:rPr lang="es-PE" sz="1400" kern="1200" dirty="0"/>
            <a:t>, para gestionar adecuada y oportunamente los casos por los equipos que intervienen en cada etapa del procedimiento. </a:t>
          </a:r>
          <a:endParaRPr lang="es-PE" sz="1400" b="0" kern="1200" dirty="0"/>
        </a:p>
      </dsp:txBody>
      <dsp:txXfrm>
        <a:off x="5846367" y="915056"/>
        <a:ext cx="3681888" cy="1060917"/>
      </dsp:txXfrm>
    </dsp:sp>
    <dsp:sp modelId="{5723663A-9F85-4BD5-9940-879B02A43195}">
      <dsp:nvSpPr>
        <dsp:cNvPr id="0" name=""/>
        <dsp:cNvSpPr/>
      </dsp:nvSpPr>
      <dsp:spPr>
        <a:xfrm>
          <a:off x="5365001" y="706646"/>
          <a:ext cx="505072" cy="19818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1819"/>
              </a:lnTo>
              <a:lnTo>
                <a:pt x="505072" y="1981819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FBBC78-0DC1-4494-891C-B86239A56812}">
      <dsp:nvSpPr>
        <dsp:cNvPr id="0" name=""/>
        <dsp:cNvSpPr/>
      </dsp:nvSpPr>
      <dsp:spPr>
        <a:xfrm>
          <a:off x="5870073" y="2221143"/>
          <a:ext cx="3633532" cy="9346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26408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Implementar el </a:t>
          </a:r>
          <a:r>
            <a:rPr lang="es-ES" sz="1400" b="1" kern="1200" dirty="0"/>
            <a:t>Sistema Integrado de Información </a:t>
          </a:r>
          <a:endParaRPr lang="es-PE" sz="1400" b="1" kern="1200" dirty="0"/>
        </a:p>
      </dsp:txBody>
      <dsp:txXfrm>
        <a:off x="5897448" y="2248518"/>
        <a:ext cx="3578782" cy="879894"/>
      </dsp:txXfrm>
    </dsp:sp>
    <dsp:sp modelId="{AB1AC445-0D89-4CB4-A81E-D0CCECDB036E}">
      <dsp:nvSpPr>
        <dsp:cNvPr id="0" name=""/>
        <dsp:cNvSpPr/>
      </dsp:nvSpPr>
      <dsp:spPr>
        <a:xfrm>
          <a:off x="5365001" y="706646"/>
          <a:ext cx="526530" cy="32187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18734"/>
              </a:lnTo>
              <a:lnTo>
                <a:pt x="526530" y="3218734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5644EC-400C-42A9-A687-D43923BE6336}">
      <dsp:nvSpPr>
        <dsp:cNvPr id="0" name=""/>
        <dsp:cNvSpPr/>
      </dsp:nvSpPr>
      <dsp:spPr>
        <a:xfrm>
          <a:off x="5891531" y="3257787"/>
          <a:ext cx="3607913" cy="1335185"/>
        </a:xfrm>
        <a:prstGeom prst="roundRect">
          <a:avLst>
            <a:gd name="adj" fmla="val 10000"/>
          </a:avLst>
        </a:prstGeom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9050" cap="flat" cmpd="sng" algn="ctr">
          <a:solidFill>
            <a:srgbClr val="26408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s-PE" sz="1400" kern="1200" dirty="0">
              <a:latin typeface="+mn-lt"/>
            </a:rPr>
            <a:t>Impulsar la  </a:t>
          </a:r>
          <a:r>
            <a:rPr lang="es-PE" sz="1400" b="1" kern="1200" dirty="0">
              <a:latin typeface="+mn-lt"/>
            </a:rPr>
            <a:t>creación de servicios que atiendan los casos de NNA en desprotección familiar que han incurrido en infracción a la ley penal</a:t>
          </a:r>
          <a:r>
            <a:rPr lang="es-PE" sz="1400" kern="1200" dirty="0">
              <a:latin typeface="+mn-lt"/>
            </a:rPr>
            <a:t>, así como de niñas y niños menores de 14 años que cometen infracciones, conforme a lo establecido en el artículo 242 del CNA. </a:t>
          </a:r>
          <a:endParaRPr lang="es-PE" sz="14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+mn-cs"/>
          </a:endParaRPr>
        </a:p>
      </dsp:txBody>
      <dsp:txXfrm>
        <a:off x="5930637" y="3296893"/>
        <a:ext cx="3529701" cy="12569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B1495C64-1550-4B64-87A3-1DEE2070421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D59A248-8315-4EDA-8F34-65BFF2D7171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D87DCCF-3FB5-4977-973C-A9722B29FA9F}" type="datetimeFigureOut">
              <a:rPr lang="es-PE" smtClean="0"/>
              <a:t>28/09/2022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B85E49B-AD8E-4F53-B0CD-C3F64947844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6E622E6-0F92-42E2-9902-48106711C8A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447BF3B-4FD8-4417-86EA-A10B470456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970598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DA2B7CE-1E34-4CDC-BE68-54229793F6FB}" type="datetimeFigureOut">
              <a:rPr lang="es-PE" smtClean="0"/>
              <a:t>28/09/2022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57E1540-B81A-4A52-8D6D-9FB0B10B75C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50975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8A6832-AB66-45BA-9B61-2C1B240764E2}" type="slidenum">
              <a:rPr lang="es-PE" smtClean="0"/>
              <a:t>6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64192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PE" dirty="0"/>
              <a:t>1).- </a:t>
            </a:r>
            <a:r>
              <a:rPr lang="es-PE" sz="1200" dirty="0"/>
              <a:t>En el país número de niñas, niños y adolescentes en acogimiento residencial son en promedio: </a:t>
            </a:r>
            <a:r>
              <a:rPr lang="es-PE" sz="1400" b="1" dirty="0">
                <a:solidFill>
                  <a:srgbClr val="002060"/>
                </a:solidFill>
              </a:rPr>
              <a:t>de 5 mil a 6 mil. </a:t>
            </a:r>
            <a:r>
              <a:rPr lang="es-PE" sz="1200" dirty="0"/>
              <a:t>Esta cifra incluye los que ingresan por el PJ, y los NNA con una permanencia regular.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PE" dirty="0"/>
              <a:t>2).- </a:t>
            </a:r>
            <a:r>
              <a:rPr lang="es-ES" sz="1200" dirty="0"/>
              <a:t>El tiempo de permanencia promedio de un NNA en un CAR es de </a:t>
            </a:r>
            <a:r>
              <a:rPr lang="es-ES" sz="1400" b="1" dirty="0">
                <a:solidFill>
                  <a:srgbClr val="002060"/>
                </a:solidFill>
              </a:rPr>
              <a:t>2 años</a:t>
            </a:r>
            <a:r>
              <a:rPr lang="es-ES" sz="1200" dirty="0"/>
              <a:t>. </a:t>
            </a:r>
            <a:endParaRPr lang="es-PE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PE" dirty="0"/>
              <a:t>3).- </a:t>
            </a:r>
            <a:r>
              <a:rPr lang="es-PE" sz="1200" dirty="0"/>
              <a:t>Los CAR del INABIF solo tienen capacidad para </a:t>
            </a:r>
            <a:r>
              <a:rPr lang="es-PE" sz="1400" b="1" dirty="0">
                <a:solidFill>
                  <a:srgbClr val="002060"/>
                </a:solidFill>
              </a:rPr>
              <a:t>1,819 NNA. </a:t>
            </a:r>
            <a:r>
              <a:rPr lang="es-PE" sz="1200" dirty="0"/>
              <a:t>Los demás NNA se encuentran acogidos en los demás CAR de la red pública o privada. </a:t>
            </a:r>
          </a:p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8A6832-AB66-45BA-9B61-2C1B240764E2}" type="slidenum">
              <a:rPr lang="es-PE" smtClean="0"/>
              <a:t>7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20030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8A6832-AB66-45BA-9B61-2C1B240764E2}" type="slidenum">
              <a:rPr lang="es-PE" smtClean="0"/>
              <a:t>8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952928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8A6832-AB66-45BA-9B61-2C1B240764E2}" type="slidenum">
              <a:rPr lang="es-PE" smtClean="0"/>
              <a:t>9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591517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8A6832-AB66-45BA-9B61-2C1B240764E2}" type="slidenum">
              <a:rPr lang="es-PE" smtClean="0"/>
              <a:t>10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50545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8A6832-AB66-45BA-9B61-2C1B240764E2}" type="slidenum">
              <a:rPr lang="es-PE" smtClean="0"/>
              <a:t>11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444353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57E1540-B81A-4A52-8D6D-9FB0B10B75CD}" type="slidenum">
              <a:rPr kumimoji="0" lang="es-P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s-P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34170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57E1540-B81A-4A52-8D6D-9FB0B10B75CD}" type="slidenum">
              <a:rPr kumimoji="0" lang="es-P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s-P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423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610CF387-AE32-4C9D-92FE-5223B923F5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44CBFC1-9709-4EC5-A001-559D0CC4F9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505951"/>
            <a:ext cx="9144000" cy="1265527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rgbClr val="05223C"/>
                </a:solidFill>
                <a:latin typeface="Carot Sans Extra Bold" pitchFamily="2" charset="0"/>
                <a:ea typeface="Carot Sans Extra Bold" pitchFamily="2" charset="0"/>
              </a:defRPr>
            </a:lvl1pPr>
          </a:lstStyle>
          <a:p>
            <a:r>
              <a:rPr lang="es-ES" dirty="0"/>
              <a:t>TÍTULO DE PORTADA</a:t>
            </a:r>
            <a:endParaRPr lang="es-PE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A382BBC-9BC9-4BD0-80A3-370E4682C8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182396"/>
            <a:ext cx="9144000" cy="36512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rgbClr val="05223C"/>
                </a:solidFill>
                <a:latin typeface="+mj-lt"/>
                <a:ea typeface="Carot Sans Extra Bold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SUBTITULO DE PORTADA</a:t>
            </a:r>
            <a:endParaRPr lang="es-PE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8E2508C-416D-4BE5-AAA3-230DC2D5F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55FC-40F9-4D02-A430-FBDB930420A7}" type="datetimeFigureOut">
              <a:rPr lang="es-PE" smtClean="0"/>
              <a:t>28/09/2022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9F8D55-AC1C-487E-B737-0C4EC114C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5D457D0-3DA1-4E73-A3BA-C8527CCC9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02116-72FA-461D-8E67-4B06183093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44779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5030D86A-95B9-4010-8DC2-3E316CF22D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3119CE4E-F841-4273-82D6-F5CE148A03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755094"/>
            <a:ext cx="1498600" cy="39054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0" b="1" i="0">
                <a:solidFill>
                  <a:schemeClr val="bg1">
                    <a:lumMod val="85000"/>
                  </a:schemeClr>
                </a:solidFill>
                <a:latin typeface="Gotham Thin" panose="02000603030000020004" pitchFamily="2" charset="0"/>
                <a:ea typeface="Carot Sans" pitchFamily="50" charset="0"/>
              </a:defRPr>
            </a:lvl1pPr>
          </a:lstStyle>
          <a:p>
            <a:r>
              <a:rPr lang="es-ES" dirty="0"/>
              <a:t>1</a:t>
            </a:r>
            <a:endParaRPr lang="es-PE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4D43807-9F23-42D0-B7FF-40A1ED312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55FC-40F9-4D02-A430-FBDB930420A7}" type="datetimeFigureOut">
              <a:rPr lang="es-PE" smtClean="0"/>
              <a:t>28/09/2022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E3107C-C3D3-4D52-80E2-BD0C0FA4D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A507DB-5F8C-46F6-866A-94166F9EA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02116-72FA-461D-8E67-4B06183093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92371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CFBEEB85-429A-47BC-9C4E-63D2842067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2ADA1A3-E042-48CF-954D-6B9F0D3B06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436234"/>
            <a:ext cx="4306207" cy="832303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>
                <a:solidFill>
                  <a:srgbClr val="05223C"/>
                </a:solidFill>
                <a:latin typeface="Carot Sans Extra Bold" pitchFamily="2" charset="0"/>
                <a:ea typeface="Carot Sans Extra Bold" pitchFamily="2" charset="0"/>
              </a:defRPr>
            </a:lvl1pPr>
          </a:lstStyle>
          <a:p>
            <a:r>
              <a:rPr lang="es-ES" dirty="0"/>
              <a:t>TÍTULO DE TEMA</a:t>
            </a:r>
            <a:endParaRPr lang="es-PE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2426D76-4137-4403-A3A7-425F749FC6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641600"/>
            <a:ext cx="4306207" cy="31350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457BBD-5C62-420A-AD9E-D1293EA08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55FC-40F9-4D02-A430-FBDB930420A7}" type="datetimeFigureOut">
              <a:rPr lang="es-PE" smtClean="0"/>
              <a:t>28/09/2022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CA5FDE-F1FD-40F1-896E-5CEC9903D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7175AAE-4576-4C2B-99B3-781892DE9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02116-72FA-461D-8E67-4B06183093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58227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ECAAB621-CD43-4637-8B0F-B12E4440BA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9F2E147-4763-4A09-A72C-6F5E3CB57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55FC-40F9-4D02-A430-FBDB930420A7}" type="datetimeFigureOut">
              <a:rPr lang="es-PE" smtClean="0"/>
              <a:t>28/09/2022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9E4E7FF-05F5-42EB-BEE3-0EE91BD99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8CD8553-6C84-443C-A694-2FA94069B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02116-72FA-461D-8E67-4B061830931D}" type="slidenum">
              <a:rPr lang="es-PE" smtClean="0"/>
              <a:t>‹Nº›</a:t>
            </a:fld>
            <a:endParaRPr lang="es-PE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1963CB4D-F3DD-4530-84BA-BAAF2AAA269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755094"/>
            <a:ext cx="1498600" cy="39054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0" b="1" i="0">
                <a:solidFill>
                  <a:schemeClr val="bg1">
                    <a:lumMod val="85000"/>
                  </a:schemeClr>
                </a:solidFill>
                <a:latin typeface="Gotham Thin" panose="02000603030000020004" pitchFamily="2" charset="0"/>
                <a:ea typeface="Carot Sans" pitchFamily="50" charset="0"/>
              </a:defRPr>
            </a:lvl1pPr>
          </a:lstStyle>
          <a:p>
            <a:r>
              <a:rPr lang="es-ES" dirty="0"/>
              <a:t>2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745309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715A8A0B-1DBE-467B-BF2A-E13A11D1B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506E3E4-E82A-4D18-8FEC-173409F3D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87398"/>
            <a:ext cx="5157787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800" b="0">
                <a:solidFill>
                  <a:srgbClr val="05223C"/>
                </a:solidFill>
                <a:latin typeface="Carot Sans" pitchFamily="50" charset="0"/>
                <a:ea typeface="Carot Sans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5D20BAD-4507-4C09-B259-10BB62235B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730171"/>
            <a:ext cx="5157787" cy="245949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  <a:lvl2pPr>
              <a:defRPr sz="18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2pPr>
            <a:lvl3pPr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3pPr>
            <a:lvl4pPr>
              <a:defRPr sz="14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4pPr>
            <a:lvl5pPr>
              <a:defRPr sz="14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1E45CAA-4D18-4864-AF58-1F200E5123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87398"/>
            <a:ext cx="5183188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800" b="0">
                <a:solidFill>
                  <a:srgbClr val="05223C"/>
                </a:solidFill>
                <a:latin typeface="Carot Sans" pitchFamily="50" charset="0"/>
                <a:ea typeface="Carot Sans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E5A7CDB-ED71-420B-A3FE-C83A84A299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730171"/>
            <a:ext cx="5183188" cy="245949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  <a:lvl2pPr>
              <a:defRPr sz="18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2pPr>
            <a:lvl3pPr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3pPr>
            <a:lvl4pPr>
              <a:defRPr sz="14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4pPr>
            <a:lvl5pPr>
              <a:defRPr sz="14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E690197-16F0-4469-BE2D-C2F24DD7F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55FC-40F9-4D02-A430-FBDB930420A7}" type="datetimeFigureOut">
              <a:rPr lang="es-PE" smtClean="0"/>
              <a:t>28/09/2022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1A74B18-0299-45A1-BACB-774711C90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2D3EAE7-CE33-40D0-B0AA-294E1DE9F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02116-72FA-461D-8E67-4B061830931D}" type="slidenum">
              <a:rPr lang="es-PE" smtClean="0"/>
              <a:t>‹Nº›</a:t>
            </a:fld>
            <a:endParaRPr lang="es-PE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E033B1EE-A84E-4161-98F4-0F9C343982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436234"/>
            <a:ext cx="4306207" cy="832303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>
                <a:solidFill>
                  <a:srgbClr val="05223C"/>
                </a:solidFill>
                <a:latin typeface="Carot Sans Extra Bold" pitchFamily="2" charset="0"/>
                <a:ea typeface="Carot Sans Extra Bold" pitchFamily="2" charset="0"/>
              </a:defRPr>
            </a:lvl1pPr>
          </a:lstStyle>
          <a:p>
            <a:r>
              <a:rPr lang="es-ES" dirty="0"/>
              <a:t>TÍTULO DE TEMA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163480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45EA59B1-B2F6-48BC-9AE1-0FBD4F5B3C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F7540EB-8CE8-4F3F-A847-D3C3C7543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55FC-40F9-4D02-A430-FBDB930420A7}" type="datetimeFigureOut">
              <a:rPr lang="es-PE" smtClean="0"/>
              <a:t>28/09/2022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5216DD9-8F70-4A18-8980-7E00C84E3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9452AAD-0ABC-41F6-812A-C688B5424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02116-72FA-461D-8E67-4B061830931D}" type="slidenum">
              <a:rPr lang="es-PE" smtClean="0"/>
              <a:t>‹Nº›</a:t>
            </a:fld>
            <a:endParaRPr lang="es-PE"/>
          </a:p>
        </p:txBody>
      </p:sp>
      <p:sp>
        <p:nvSpPr>
          <p:cNvPr id="5" name="Marcador de contenido 3">
            <a:extLst>
              <a:ext uri="{FF2B5EF4-FFF2-40B4-BE49-F238E27FC236}">
                <a16:creationId xmlns:a16="http://schemas.microsoft.com/office/drawing/2014/main" id="{E57D8B54-1497-4A76-A2F1-AD2BC96FD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231407"/>
            <a:ext cx="5157787" cy="245949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  <a:lvl2pPr>
              <a:defRPr sz="18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2pPr>
            <a:lvl3pPr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3pPr>
            <a:lvl4pPr>
              <a:defRPr sz="14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4pPr>
            <a:lvl5pPr>
              <a:defRPr sz="14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PE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3F1A209C-989A-4C00-9490-44EBA82853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436234"/>
            <a:ext cx="4306207" cy="832303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>
                <a:solidFill>
                  <a:srgbClr val="05223C"/>
                </a:solidFill>
                <a:latin typeface="Carot Sans Extra Bold" pitchFamily="2" charset="0"/>
                <a:ea typeface="Carot Sans Extra Bold" pitchFamily="2" charset="0"/>
              </a:defRPr>
            </a:lvl1pPr>
          </a:lstStyle>
          <a:p>
            <a:r>
              <a:rPr lang="es-ES" dirty="0"/>
              <a:t>TÍTULO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934838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0B911DA8-411A-4461-8AA4-65FBA92581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09EE296-DA1C-4E10-9AFB-29FAD32422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158104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>
                    <a:lumMod val="95000"/>
                  </a:schemeClr>
                </a:solidFill>
                <a:latin typeface="Carot Sans" pitchFamily="50" charset="0"/>
                <a:ea typeface="Carot Sans" pitchFamily="50" charset="0"/>
              </a:defRPr>
            </a:lvl1pPr>
          </a:lstStyle>
          <a:p>
            <a:r>
              <a:rPr lang="es-ES" dirty="0"/>
              <a:t>Gracias</a:t>
            </a:r>
            <a:endParaRPr lang="es-PE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F9DBD47-050E-4086-B799-748065A9E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55FC-40F9-4D02-A430-FBDB930420A7}" type="datetimeFigureOut">
              <a:rPr lang="es-PE" smtClean="0"/>
              <a:t>28/09/2022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ECFC419-FCCB-44E9-BBDB-A01A58673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83078EB-D18D-41B3-967B-C1200580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02116-72FA-461D-8E67-4B06183093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38970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D52ADDB-B5C7-4AA2-B659-BB73516AC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PE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01C3BE-CA8E-4A92-9EFF-045926D36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EACE99-F4DE-47D1-B95B-DE586A4C09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055FC-40F9-4D02-A430-FBDB930420A7}" type="datetimeFigureOut">
              <a:rPr lang="es-PE" smtClean="0"/>
              <a:t>28/09/2022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78A05BA-CD49-4F56-BF9C-B2110156D2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B013A81-B940-41C0-B460-7D3D3F80C8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902116-72FA-461D-8E67-4B06183093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37664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4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microsoft.com/office/2007/relationships/hdphoto" Target="../media/hdphoto1.wdp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999C04-6E5F-4F8C-9F79-04E611D4CE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4768" y="1356851"/>
            <a:ext cx="10082463" cy="2231437"/>
          </a:xfrm>
        </p:spPr>
        <p:txBody>
          <a:bodyPr>
            <a:noAutofit/>
          </a:bodyPr>
          <a:lstStyle/>
          <a:p>
            <a:r>
              <a:rPr lang="es-ES" sz="3800" b="1" dirty="0"/>
              <a:t>Décima sexta sesión ordinaria de la Comisión Especial Multipartidaria de Protección a la Infancia en el Contexto de la Emergencia Sanitaria</a:t>
            </a:r>
            <a:endParaRPr lang="es-PE" sz="3800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CCE2FE5-A33A-480D-9F0A-8016070129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82395"/>
            <a:ext cx="9144000" cy="1348249"/>
          </a:xfrm>
        </p:spPr>
        <p:txBody>
          <a:bodyPr>
            <a:normAutofit/>
          </a:bodyPr>
          <a:lstStyle/>
          <a:p>
            <a:r>
              <a:rPr lang="es-ES" dirty="0"/>
              <a:t>Viceministro de Poblaciones Vulnerables</a:t>
            </a:r>
          </a:p>
          <a:p>
            <a:r>
              <a:rPr lang="es-ES" b="1" dirty="0"/>
              <a:t>Mario Ríos Espinoza</a:t>
            </a:r>
            <a:endParaRPr lang="es-PE" dirty="0"/>
          </a:p>
          <a:p>
            <a:r>
              <a:rPr lang="es-PE" dirty="0"/>
              <a:t>Setiembre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269906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Gráfico 27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3165019"/>
              </p:ext>
            </p:extLst>
          </p:nvPr>
        </p:nvGraphicFramePr>
        <p:xfrm>
          <a:off x="100984" y="1877738"/>
          <a:ext cx="4249042" cy="29422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ítulo 1">
            <a:extLst>
              <a:ext uri="{FF2B5EF4-FFF2-40B4-BE49-F238E27FC236}">
                <a16:creationId xmlns:a16="http://schemas.microsoft.com/office/drawing/2014/main" id="{F8A077B5-D303-4687-AB01-4400B53C2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6658" y="884301"/>
            <a:ext cx="7100988" cy="511974"/>
          </a:xfrm>
        </p:spPr>
        <p:txBody>
          <a:bodyPr anchor="ctr">
            <a:noAutofit/>
          </a:bodyPr>
          <a:lstStyle/>
          <a:p>
            <a:pPr algn="ctr">
              <a:buSzPct val="70000"/>
            </a:pPr>
            <a:r>
              <a:rPr lang="es-MX" sz="2400" b="1" dirty="0">
                <a:latin typeface="Calibri" panose="020F0502020204030204" pitchFamily="34" charset="0"/>
                <a:ea typeface="Calibri"/>
                <a:cs typeface="Calibri"/>
              </a:rPr>
              <a:t>DIAGNÓSTICO – UNIDAD DE PROTECCIÓN ESPECIAL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F8A077B5-D303-4687-AB01-4400B53C2032}"/>
              </a:ext>
            </a:extLst>
          </p:cNvPr>
          <p:cNvSpPr txBox="1">
            <a:spLocks/>
          </p:cNvSpPr>
          <p:nvPr/>
        </p:nvSpPr>
        <p:spPr>
          <a:xfrm>
            <a:off x="2166919" y="130208"/>
            <a:ext cx="7676638" cy="8323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05223C"/>
                </a:solidFill>
                <a:latin typeface="Carot Sans Extra Bold" pitchFamily="2" charset="0"/>
                <a:ea typeface="Carot Sans Extra Bold" pitchFamily="2" charset="0"/>
                <a:cs typeface="+mj-cs"/>
              </a:defRPr>
            </a:lvl1pPr>
          </a:lstStyle>
          <a:p>
            <a:pPr algn="ctr">
              <a:buSzPct val="70000"/>
            </a:pPr>
            <a:r>
              <a:rPr lang="es-MX" sz="2400" b="1" dirty="0">
                <a:latin typeface="Calibri" panose="020F0502020204030204" pitchFamily="34" charset="0"/>
                <a:ea typeface="Calibri"/>
                <a:cs typeface="Calibri"/>
              </a:rPr>
              <a:t>REESTRUCTURACIÓN DE SERVICIOS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C5B77893-7DCC-47F6-9CF9-1A9DD4A3FE56}"/>
              </a:ext>
            </a:extLst>
          </p:cNvPr>
          <p:cNvSpPr txBox="1"/>
          <p:nvPr/>
        </p:nvSpPr>
        <p:spPr>
          <a:xfrm>
            <a:off x="8347015" y="1675460"/>
            <a:ext cx="29070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1600" b="1" dirty="0"/>
              <a:t>PERSONAL DE SERVICIO</a:t>
            </a: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954DDDED-D1B7-4D6E-8F93-96D06D29B573}"/>
              </a:ext>
            </a:extLst>
          </p:cNvPr>
          <p:cNvSpPr/>
          <p:nvPr/>
        </p:nvSpPr>
        <p:spPr>
          <a:xfrm>
            <a:off x="8214000" y="2199590"/>
            <a:ext cx="3259113" cy="52322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es-PE" sz="1400" dirty="0"/>
              <a:t>Brechas de personal necesario y calificado para atender los servicios existentes. </a:t>
            </a:r>
          </a:p>
        </p:txBody>
      </p: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5E2FAAE5-36D5-417C-9657-D54917CD3866}"/>
              </a:ext>
            </a:extLst>
          </p:cNvPr>
          <p:cNvCxnSpPr/>
          <p:nvPr/>
        </p:nvCxnSpPr>
        <p:spPr>
          <a:xfrm>
            <a:off x="7570379" y="1617266"/>
            <a:ext cx="37494" cy="4961763"/>
          </a:xfrm>
          <a:prstGeom prst="line">
            <a:avLst/>
          </a:prstGeom>
          <a:ln w="19050">
            <a:solidFill>
              <a:schemeClr val="accent3">
                <a:lumMod val="60000"/>
                <a:lumOff val="4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ángulo 34">
            <a:extLst>
              <a:ext uri="{FF2B5EF4-FFF2-40B4-BE49-F238E27FC236}">
                <a16:creationId xmlns:a16="http://schemas.microsoft.com/office/drawing/2014/main" id="{954DDDED-D1B7-4D6E-8F93-96D06D29B573}"/>
              </a:ext>
            </a:extLst>
          </p:cNvPr>
          <p:cNvSpPr/>
          <p:nvPr/>
        </p:nvSpPr>
        <p:spPr>
          <a:xfrm>
            <a:off x="4188355" y="2434077"/>
            <a:ext cx="3212110" cy="36933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es-PE" b="1" dirty="0">
                <a:solidFill>
                  <a:srgbClr val="002060"/>
                </a:solidFill>
              </a:rPr>
              <a:t>25 UPE </a:t>
            </a:r>
            <a:r>
              <a:rPr lang="es-PE" dirty="0"/>
              <a:t>a nivel nacional</a:t>
            </a:r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F849643A-9528-4E93-9962-19F779D195E5}"/>
              </a:ext>
            </a:extLst>
          </p:cNvPr>
          <p:cNvSpPr/>
          <p:nvPr/>
        </p:nvSpPr>
        <p:spPr>
          <a:xfrm>
            <a:off x="7867498" y="6733805"/>
            <a:ext cx="4645924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/>
            <a:r>
              <a:rPr lang="es-ES" sz="1400" dirty="0"/>
              <a:t>Estrategia de cobertura: </a:t>
            </a:r>
          </a:p>
          <a:p>
            <a:pPr marL="811213" lvl="3" indent="-354013">
              <a:buFont typeface="+mj-lt"/>
              <a:buAutoNum type="arabicPeriod"/>
            </a:pPr>
            <a:r>
              <a:rPr lang="es-ES" sz="1200" dirty="0"/>
              <a:t>Crear  UPE</a:t>
            </a:r>
          </a:p>
          <a:p>
            <a:pPr marL="811213" lvl="3" indent="-354013">
              <a:buFont typeface="+mj-lt"/>
              <a:buAutoNum type="arabicPeriod"/>
            </a:pPr>
            <a:r>
              <a:rPr lang="es-ES" sz="1200" dirty="0"/>
              <a:t>Ajustarse a la demanda real: Dividir UPE existente para ampliar cobertura o migrar a modelos con mayor capacidad de atención.</a:t>
            </a:r>
          </a:p>
          <a:p>
            <a:pPr marL="811213" lvl="3" indent="-354013">
              <a:buFont typeface="+mj-lt"/>
              <a:buAutoNum type="arabicPeriod"/>
            </a:pPr>
            <a:r>
              <a:rPr lang="es-ES" sz="1200" dirty="0"/>
              <a:t>Crear modelos intermedios para zonas alejadas.</a:t>
            </a:r>
          </a:p>
          <a:p>
            <a:pPr marL="1268413" lvl="4" indent="-354013">
              <a:buFont typeface="Arial" panose="020B0604020202020204" pitchFamily="34" charset="0"/>
              <a:buChar char="•"/>
            </a:pPr>
            <a:r>
              <a:rPr lang="es-ES" sz="1200" dirty="0"/>
              <a:t>Anexos</a:t>
            </a:r>
          </a:p>
          <a:p>
            <a:pPr marL="1268413" lvl="4" indent="-354013">
              <a:buFont typeface="Arial" panose="020B0604020202020204" pitchFamily="34" charset="0"/>
              <a:buChar char="•"/>
            </a:pPr>
            <a:r>
              <a:rPr lang="es-ES" sz="1200" dirty="0"/>
              <a:t>Itinerantes</a:t>
            </a: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F849643A-9528-4E93-9962-19F779D195E5}"/>
              </a:ext>
            </a:extLst>
          </p:cNvPr>
          <p:cNvSpPr/>
          <p:nvPr/>
        </p:nvSpPr>
        <p:spPr>
          <a:xfrm>
            <a:off x="8147431" y="3056458"/>
            <a:ext cx="330626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PE" sz="1400" dirty="0"/>
              <a:t>El número de niñas, niños y adolescentes promedio recibidos al día por una UPE es de </a:t>
            </a:r>
            <a:r>
              <a:rPr lang="es-PE" sz="1600" b="1" dirty="0">
                <a:solidFill>
                  <a:srgbClr val="002060"/>
                </a:solidFill>
              </a:rPr>
              <a:t>33 en Lima Metropolitana y Callao, y 6 en provincias.</a:t>
            </a:r>
          </a:p>
          <a:p>
            <a:pPr algn="r"/>
            <a:endParaRPr lang="es-PE" sz="1400" dirty="0"/>
          </a:p>
          <a:p>
            <a:pPr algn="r"/>
            <a:r>
              <a:rPr lang="es-PE" sz="1400" dirty="0"/>
              <a:t>Personal necesario en las 25 UPE de acuerdo a su modelo: </a:t>
            </a:r>
            <a:r>
              <a:rPr lang="es-PE" b="1" dirty="0">
                <a:solidFill>
                  <a:srgbClr val="002060"/>
                </a:solidFill>
              </a:rPr>
              <a:t>1012</a:t>
            </a:r>
          </a:p>
          <a:p>
            <a:pPr algn="r"/>
            <a:endParaRPr lang="es-PE" b="1" dirty="0">
              <a:solidFill>
                <a:srgbClr val="002060"/>
              </a:solidFill>
            </a:endParaRPr>
          </a:p>
          <a:p>
            <a:pPr algn="r"/>
            <a:r>
              <a:rPr lang="es-PE" sz="1400" dirty="0"/>
              <a:t>Personal actual CAS: </a:t>
            </a:r>
            <a:r>
              <a:rPr lang="es-PE" b="1" dirty="0">
                <a:solidFill>
                  <a:srgbClr val="002060"/>
                </a:solidFill>
              </a:rPr>
              <a:t>707</a:t>
            </a:r>
          </a:p>
          <a:p>
            <a:pPr algn="r"/>
            <a:r>
              <a:rPr lang="es-PE" sz="1400" dirty="0"/>
              <a:t>Orden de servicio: </a:t>
            </a:r>
            <a:r>
              <a:rPr lang="es-PE" b="1" dirty="0">
                <a:solidFill>
                  <a:srgbClr val="002060"/>
                </a:solidFill>
              </a:rPr>
              <a:t>57</a:t>
            </a:r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954DDDED-D1B7-4D6E-8F93-96D06D29B573}"/>
              </a:ext>
            </a:extLst>
          </p:cNvPr>
          <p:cNvSpPr/>
          <p:nvPr/>
        </p:nvSpPr>
        <p:spPr>
          <a:xfrm>
            <a:off x="9003863" y="5863073"/>
            <a:ext cx="2653325" cy="36933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es-PE" b="1" dirty="0"/>
              <a:t>BRECHA ACTUAL: </a:t>
            </a:r>
            <a:r>
              <a:rPr lang="es-PE" b="1" dirty="0">
                <a:solidFill>
                  <a:srgbClr val="FF0000"/>
                </a:solidFill>
              </a:rPr>
              <a:t>305</a:t>
            </a:r>
          </a:p>
        </p:txBody>
      </p:sp>
      <p:pic>
        <p:nvPicPr>
          <p:cNvPr id="53" name="Imagen 52">
            <a:extLst>
              <a:ext uri="{FF2B5EF4-FFF2-40B4-BE49-F238E27FC236}">
                <a16:creationId xmlns:a16="http://schemas.microsoft.com/office/drawing/2014/main" id="{F90501CE-12DE-44C1-B8AE-149E765DDC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9941" y="4393654"/>
            <a:ext cx="1447414" cy="1706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ectángulo 30">
            <a:extLst>
              <a:ext uri="{FF2B5EF4-FFF2-40B4-BE49-F238E27FC236}">
                <a16:creationId xmlns:a16="http://schemas.microsoft.com/office/drawing/2014/main" id="{F849643A-9528-4E93-9962-19F779D195E5}"/>
              </a:ext>
            </a:extLst>
          </p:cNvPr>
          <p:cNvSpPr/>
          <p:nvPr/>
        </p:nvSpPr>
        <p:spPr>
          <a:xfrm>
            <a:off x="4390296" y="1451046"/>
            <a:ext cx="27284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E" b="1" dirty="0">
                <a:solidFill>
                  <a:srgbClr val="002060"/>
                </a:solidFill>
              </a:rPr>
              <a:t>18,384 niñas, niños y adolescentes ingresados a UPE </a:t>
            </a:r>
          </a:p>
        </p:txBody>
      </p:sp>
      <p:sp>
        <p:nvSpPr>
          <p:cNvPr id="2" name="Rectángulo 1"/>
          <p:cNvSpPr/>
          <p:nvPr/>
        </p:nvSpPr>
        <p:spPr>
          <a:xfrm>
            <a:off x="4403806" y="4256521"/>
            <a:ext cx="29069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PE" sz="1400" dirty="0"/>
              <a:t>Regiones que </a:t>
            </a:r>
            <a:r>
              <a:rPr lang="es-PE" sz="1400" b="1" u="sng" dirty="0"/>
              <a:t>no cuentan </a:t>
            </a:r>
            <a:r>
              <a:rPr lang="es-PE" sz="1400" dirty="0"/>
              <a:t>con UPE: San Martín y Pasco.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954DDDED-D1B7-4D6E-8F93-96D06D29B573}"/>
              </a:ext>
            </a:extLst>
          </p:cNvPr>
          <p:cNvSpPr/>
          <p:nvPr/>
        </p:nvSpPr>
        <p:spPr>
          <a:xfrm>
            <a:off x="4737516" y="3004084"/>
            <a:ext cx="2033982" cy="954107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es-PE" sz="1400" b="1" dirty="0"/>
              <a:t>100% COBERTURA: </a:t>
            </a:r>
            <a:r>
              <a:rPr lang="es-PE" sz="1400" b="1" dirty="0">
                <a:solidFill>
                  <a:srgbClr val="FF0000"/>
                </a:solidFill>
              </a:rPr>
              <a:t>34 UPE</a:t>
            </a:r>
          </a:p>
          <a:p>
            <a:pPr algn="ctr"/>
            <a:endParaRPr lang="es-PE" sz="1400" b="1" dirty="0">
              <a:solidFill>
                <a:srgbClr val="FF0000"/>
              </a:solidFill>
            </a:endParaRPr>
          </a:p>
          <a:p>
            <a:pPr algn="ctr"/>
            <a:r>
              <a:rPr lang="es-PE" sz="1400" b="1" dirty="0"/>
              <a:t>BRECHA: </a:t>
            </a:r>
            <a:r>
              <a:rPr lang="es-PE" sz="1400" b="1" dirty="0">
                <a:solidFill>
                  <a:srgbClr val="FF0000"/>
                </a:solidFill>
              </a:rPr>
              <a:t>9 UPE</a:t>
            </a:r>
          </a:p>
        </p:txBody>
      </p:sp>
      <p:graphicFrame>
        <p:nvGraphicFramePr>
          <p:cNvPr id="21" name="Tabla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1798892"/>
              </p:ext>
            </p:extLst>
          </p:nvPr>
        </p:nvGraphicFramePr>
        <p:xfrm>
          <a:off x="305456" y="5078071"/>
          <a:ext cx="7095009" cy="1272033"/>
        </p:xfrm>
        <a:graphic>
          <a:graphicData uri="http://schemas.openxmlformats.org/drawingml/2006/table">
            <a:tbl>
              <a:tblPr firstRow="1" firstCol="1" bandRow="1"/>
              <a:tblGrid>
                <a:gridCol w="1291359">
                  <a:extLst>
                    <a:ext uri="{9D8B030D-6E8A-4147-A177-3AD203B41FA5}">
                      <a16:colId xmlns:a16="http://schemas.microsoft.com/office/drawing/2014/main" val="863774846"/>
                    </a:ext>
                  </a:extLst>
                </a:gridCol>
                <a:gridCol w="896013">
                  <a:extLst>
                    <a:ext uri="{9D8B030D-6E8A-4147-A177-3AD203B41FA5}">
                      <a16:colId xmlns:a16="http://schemas.microsoft.com/office/drawing/2014/main" val="1504682080"/>
                    </a:ext>
                  </a:extLst>
                </a:gridCol>
                <a:gridCol w="1021769">
                  <a:extLst>
                    <a:ext uri="{9D8B030D-6E8A-4147-A177-3AD203B41FA5}">
                      <a16:colId xmlns:a16="http://schemas.microsoft.com/office/drawing/2014/main" val="1033488433"/>
                    </a:ext>
                  </a:extLst>
                </a:gridCol>
                <a:gridCol w="1021769">
                  <a:extLst>
                    <a:ext uri="{9D8B030D-6E8A-4147-A177-3AD203B41FA5}">
                      <a16:colId xmlns:a16="http://schemas.microsoft.com/office/drawing/2014/main" val="3218711621"/>
                    </a:ext>
                  </a:extLst>
                </a:gridCol>
                <a:gridCol w="1003692">
                  <a:extLst>
                    <a:ext uri="{9D8B030D-6E8A-4147-A177-3AD203B41FA5}">
                      <a16:colId xmlns:a16="http://schemas.microsoft.com/office/drawing/2014/main" val="3024288021"/>
                    </a:ext>
                  </a:extLst>
                </a:gridCol>
                <a:gridCol w="1003692">
                  <a:extLst>
                    <a:ext uri="{9D8B030D-6E8A-4147-A177-3AD203B41FA5}">
                      <a16:colId xmlns:a16="http://schemas.microsoft.com/office/drawing/2014/main" val="1996262711"/>
                    </a:ext>
                  </a:extLst>
                </a:gridCol>
                <a:gridCol w="856715">
                  <a:extLst>
                    <a:ext uri="{9D8B030D-6E8A-4147-A177-3AD203B41FA5}">
                      <a16:colId xmlns:a16="http://schemas.microsoft.com/office/drawing/2014/main" val="535188706"/>
                    </a:ext>
                  </a:extLst>
                </a:gridCol>
              </a:tblGrid>
              <a:tr h="180257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DESCRIPCIÓN</a:t>
                      </a:r>
                      <a:endParaRPr lang="es-P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TOTAL DE NNA</a:t>
                      </a:r>
                      <a:br>
                        <a:rPr lang="es-PE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PE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INGRESADOS</a:t>
                      </a:r>
                      <a:endParaRPr lang="es-P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INICIARON PROCEDIMIENTO</a:t>
                      </a:r>
                      <a:endParaRPr lang="es-P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7775889"/>
                  </a:ext>
                </a:extLst>
              </a:tr>
              <a:tr h="309069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2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TOTAL NNA que inician procedimiento</a:t>
                      </a:r>
                      <a:endParaRPr lang="es-P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2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PROCEDIMIENTO POR RIESGO</a:t>
                      </a:r>
                      <a:endParaRPr lang="es-P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2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PROCEDIMIENTO POR DESPROTECCIÓN FAMILIAR</a:t>
                      </a:r>
                      <a:endParaRPr lang="es-P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2222864"/>
                  </a:ext>
                </a:extLst>
              </a:tr>
              <a:tr h="322092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2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Acogimiento Familiar</a:t>
                      </a:r>
                      <a:endParaRPr lang="es-P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2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Acogimiento Residencial</a:t>
                      </a:r>
                      <a:endParaRPr lang="es-P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2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En proceso</a:t>
                      </a:r>
                      <a:endParaRPr lang="es-P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5189893"/>
                  </a:ext>
                </a:extLst>
              </a:tr>
              <a:tr h="206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TOTAL</a:t>
                      </a:r>
                      <a:endParaRPr lang="es-P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18,384</a:t>
                      </a:r>
                      <a:endParaRPr lang="es-P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14,500</a:t>
                      </a:r>
                      <a:endParaRPr lang="es-P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8,622</a:t>
                      </a:r>
                      <a:endParaRPr lang="es-P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1,429</a:t>
                      </a:r>
                      <a:endParaRPr lang="es-P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1,270</a:t>
                      </a:r>
                      <a:endParaRPr lang="es-P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3,178</a:t>
                      </a:r>
                      <a:endParaRPr lang="es-P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8542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48792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ítulo 1">
            <a:extLst>
              <a:ext uri="{FF2B5EF4-FFF2-40B4-BE49-F238E27FC236}">
                <a16:creationId xmlns:a16="http://schemas.microsoft.com/office/drawing/2014/main" id="{F8A077B5-D303-4687-AB01-4400B53C2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68498" y="868764"/>
            <a:ext cx="2459684" cy="511974"/>
          </a:xfrm>
        </p:spPr>
        <p:txBody>
          <a:bodyPr anchor="ctr">
            <a:noAutofit/>
          </a:bodyPr>
          <a:lstStyle/>
          <a:p>
            <a:pPr algn="ctr">
              <a:buSzPct val="70000"/>
            </a:pPr>
            <a:r>
              <a:rPr lang="es-MX" sz="2400" b="1" dirty="0">
                <a:latin typeface="Calibri" panose="020F0502020204030204" pitchFamily="34" charset="0"/>
                <a:ea typeface="Calibri"/>
                <a:cs typeface="Calibri"/>
              </a:rPr>
              <a:t>DIAGNÓSTICO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F8A077B5-D303-4687-AB01-4400B53C2032}"/>
              </a:ext>
            </a:extLst>
          </p:cNvPr>
          <p:cNvSpPr txBox="1">
            <a:spLocks/>
          </p:cNvSpPr>
          <p:nvPr/>
        </p:nvSpPr>
        <p:spPr>
          <a:xfrm>
            <a:off x="2166919" y="130208"/>
            <a:ext cx="7676638" cy="8323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05223C"/>
                </a:solidFill>
                <a:latin typeface="Carot Sans Extra Bold" pitchFamily="2" charset="0"/>
                <a:ea typeface="Carot Sans Extra Bold" pitchFamily="2" charset="0"/>
                <a:cs typeface="+mj-cs"/>
              </a:defRPr>
            </a:lvl1pPr>
          </a:lstStyle>
          <a:p>
            <a:pPr algn="ctr">
              <a:buSzPct val="70000"/>
            </a:pPr>
            <a:r>
              <a:rPr lang="es-MX" sz="2400" b="1" dirty="0">
                <a:latin typeface="Calibri" panose="020F0502020204030204" pitchFamily="34" charset="0"/>
                <a:ea typeface="Calibri"/>
                <a:cs typeface="Calibri"/>
              </a:rPr>
              <a:t>REESTRUCTURACIÓN DE SERVICIOS</a:t>
            </a:r>
          </a:p>
        </p:txBody>
      </p:sp>
      <p:cxnSp>
        <p:nvCxnSpPr>
          <p:cNvPr id="39" name="Conector recto 38">
            <a:extLst>
              <a:ext uri="{FF2B5EF4-FFF2-40B4-BE49-F238E27FC236}">
                <a16:creationId xmlns:a16="http://schemas.microsoft.com/office/drawing/2014/main" id="{5E2FAAE5-36D5-417C-9657-D54917CD3866}"/>
              </a:ext>
            </a:extLst>
          </p:cNvPr>
          <p:cNvCxnSpPr/>
          <p:nvPr/>
        </p:nvCxnSpPr>
        <p:spPr>
          <a:xfrm>
            <a:off x="5841698" y="1523008"/>
            <a:ext cx="37494" cy="4961763"/>
          </a:xfrm>
          <a:prstGeom prst="line">
            <a:avLst/>
          </a:prstGeom>
          <a:ln w="19050">
            <a:solidFill>
              <a:schemeClr val="accent3">
                <a:lumMod val="60000"/>
                <a:lumOff val="4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uadroTexto 39">
            <a:extLst>
              <a:ext uri="{FF2B5EF4-FFF2-40B4-BE49-F238E27FC236}">
                <a16:creationId xmlns:a16="http://schemas.microsoft.com/office/drawing/2014/main" id="{C5B77893-7DCC-47F6-9CF9-1A9DD4A3FE56}"/>
              </a:ext>
            </a:extLst>
          </p:cNvPr>
          <p:cNvSpPr txBox="1"/>
          <p:nvPr/>
        </p:nvSpPr>
        <p:spPr>
          <a:xfrm>
            <a:off x="6626518" y="1474678"/>
            <a:ext cx="40663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1600" b="1" dirty="0"/>
              <a:t>LIMITADOS SERVICIOS PREVENTIVOS</a:t>
            </a:r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954DDDED-D1B7-4D6E-8F93-96D06D29B573}"/>
              </a:ext>
            </a:extLst>
          </p:cNvPr>
          <p:cNvSpPr/>
          <p:nvPr/>
        </p:nvSpPr>
        <p:spPr>
          <a:xfrm>
            <a:off x="6946005" y="2147517"/>
            <a:ext cx="3536783" cy="954107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es-PE" sz="1400" dirty="0"/>
              <a:t>Insuficientes servicios para el trabajo con las familias de niñas, niños y adolescentes para prevenir situaciones de riesgo o desprotección familiar o su reincidencia</a:t>
            </a:r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F849643A-9528-4E93-9962-19F779D195E5}"/>
              </a:ext>
            </a:extLst>
          </p:cNvPr>
          <p:cNvSpPr/>
          <p:nvPr/>
        </p:nvSpPr>
        <p:spPr>
          <a:xfrm>
            <a:off x="6589354" y="3437290"/>
            <a:ext cx="4185435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E" sz="1600" dirty="0"/>
              <a:t>CEDIF – cuidado diurno: </a:t>
            </a:r>
            <a:r>
              <a:rPr lang="es-PE" sz="2000" b="1" dirty="0">
                <a:solidFill>
                  <a:srgbClr val="002060"/>
                </a:solidFill>
              </a:rPr>
              <a:t>7,194 niñas, niños y adolescentes</a:t>
            </a:r>
          </a:p>
          <a:p>
            <a:pPr algn="ctr"/>
            <a:r>
              <a:rPr lang="es-PE" sz="1600" dirty="0"/>
              <a:t>Acercándonos - Estrategia de Fortalecimiento Familiar: </a:t>
            </a:r>
            <a:r>
              <a:rPr lang="es-PE" sz="2000" b="1" dirty="0">
                <a:solidFill>
                  <a:srgbClr val="002060"/>
                </a:solidFill>
              </a:rPr>
              <a:t>3,201 niñas, niños y adolescentes  </a:t>
            </a:r>
          </a:p>
          <a:p>
            <a:pPr algn="ctr"/>
            <a:r>
              <a:rPr lang="es-PE" sz="1600" dirty="0"/>
              <a:t>Servicio de Educadores de Calle: </a:t>
            </a:r>
            <a:r>
              <a:rPr lang="es-PE" sz="2000" b="1" dirty="0">
                <a:solidFill>
                  <a:srgbClr val="002060"/>
                </a:solidFill>
              </a:rPr>
              <a:t>8,841 niñas, niños y adolescentes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5B77893-7DCC-47F6-9CF9-1A9DD4A3FE56}"/>
              </a:ext>
            </a:extLst>
          </p:cNvPr>
          <p:cNvSpPr txBox="1"/>
          <p:nvPr/>
        </p:nvSpPr>
        <p:spPr>
          <a:xfrm>
            <a:off x="1757407" y="1474678"/>
            <a:ext cx="29070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1600" b="1" dirty="0"/>
              <a:t>LIMITADA TRAZABILIDAD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954DDDED-D1B7-4D6E-8F93-96D06D29B573}"/>
              </a:ext>
            </a:extLst>
          </p:cNvPr>
          <p:cNvSpPr/>
          <p:nvPr/>
        </p:nvSpPr>
        <p:spPr>
          <a:xfrm>
            <a:off x="1231217" y="1907172"/>
            <a:ext cx="3823675" cy="954107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es-PE" sz="1400" dirty="0"/>
              <a:t>Sistema de información no articulado ni interoperable para el seguimiento de los casos de niñas, niños y adolescentes en riesgo o desprotección.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54125805-9161-613D-196A-24427E616221}"/>
              </a:ext>
            </a:extLst>
          </p:cNvPr>
          <p:cNvSpPr/>
          <p:nvPr/>
        </p:nvSpPr>
        <p:spPr>
          <a:xfrm>
            <a:off x="2479195" y="3174102"/>
            <a:ext cx="277390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E" sz="1400" dirty="0"/>
              <a:t>Se cuenta con RENI, base de datos integrado de los servicios del PP0117.</a:t>
            </a:r>
          </a:p>
          <a:p>
            <a:pPr algn="ctr"/>
            <a:endParaRPr lang="es-PE" sz="1400" dirty="0"/>
          </a:p>
          <a:p>
            <a:pPr algn="ctr"/>
            <a:r>
              <a:rPr lang="es-PE" sz="1400" dirty="0"/>
              <a:t> No articula a nivel institucional ni cuenta con interoperabilidad que permita el seguimiento de los casos de NNA.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620E254-7B23-2480-3BE3-0E31E81A3FBF}"/>
              </a:ext>
            </a:extLst>
          </p:cNvPr>
          <p:cNvSpPr/>
          <p:nvPr/>
        </p:nvSpPr>
        <p:spPr>
          <a:xfrm>
            <a:off x="2594703" y="5112397"/>
            <a:ext cx="2469856" cy="553998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es-PE" sz="1500" b="1" dirty="0">
                <a:solidFill>
                  <a:srgbClr val="FF0000"/>
                </a:solidFill>
              </a:rPr>
              <a:t>25 </a:t>
            </a:r>
            <a:r>
              <a:rPr lang="es-PE" sz="1500" b="1" dirty="0"/>
              <a:t>bases de datos del </a:t>
            </a:r>
            <a:r>
              <a:rPr lang="es-PE" sz="1500" b="1" dirty="0">
                <a:solidFill>
                  <a:srgbClr val="FF0000"/>
                </a:solidFill>
              </a:rPr>
              <a:t>PP0117 </a:t>
            </a:r>
            <a:r>
              <a:rPr lang="es-PE" sz="1500" dirty="0"/>
              <a:t>conforman la RENI</a:t>
            </a:r>
          </a:p>
        </p:txBody>
      </p:sp>
      <p:pic>
        <p:nvPicPr>
          <p:cNvPr id="1026" name="Picture 2" descr="Base de datos - Iconos gratis de computador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563" y="3174102"/>
            <a:ext cx="2112163" cy="2112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76223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2C42052E-E031-56B3-7153-56A1198E8E4A}"/>
              </a:ext>
            </a:extLst>
          </p:cNvPr>
          <p:cNvSpPr txBox="1">
            <a:spLocks/>
          </p:cNvSpPr>
          <p:nvPr/>
        </p:nvSpPr>
        <p:spPr>
          <a:xfrm>
            <a:off x="2166919" y="130208"/>
            <a:ext cx="8024216" cy="8323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05223C"/>
                </a:solidFill>
                <a:latin typeface="Carot Sans Extra Bold" pitchFamily="2" charset="0"/>
                <a:ea typeface="Carot Sans Extra Bold" pitchFamily="2" charset="0"/>
                <a:cs typeface="+mj-cs"/>
              </a:defRPr>
            </a:lvl1pPr>
          </a:lstStyle>
          <a:p>
            <a:pPr algn="ctr">
              <a:buSzPct val="70000"/>
            </a:pPr>
            <a:r>
              <a:rPr lang="es-MX" sz="2400" b="1" dirty="0">
                <a:latin typeface="Calibri" panose="020F0502020204030204" pitchFamily="34" charset="0"/>
                <a:ea typeface="Calibri"/>
                <a:cs typeface="Calibri"/>
              </a:rPr>
              <a:t>REESTRUCTURACIÓN DE SERVICIOS: PROPUESTA TÉCNICA</a:t>
            </a: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526472831"/>
              </p:ext>
            </p:extLst>
          </p:nvPr>
        </p:nvGraphicFramePr>
        <p:xfrm>
          <a:off x="0" y="1286404"/>
          <a:ext cx="10230193" cy="53924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ángulo 5"/>
          <p:cNvSpPr/>
          <p:nvPr/>
        </p:nvSpPr>
        <p:spPr>
          <a:xfrm>
            <a:off x="9851923" y="2403987"/>
            <a:ext cx="1946787" cy="2772697"/>
          </a:xfrm>
          <a:prstGeom prst="rect">
            <a:avLst/>
          </a:prstGeom>
          <a:solidFill>
            <a:schemeClr val="bg1"/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>
                <a:solidFill>
                  <a:schemeClr val="tx1"/>
                </a:solidFill>
              </a:rPr>
              <a:t>Diseñar y aprobar planes y estrategias que la creación de servicios y la </a:t>
            </a:r>
            <a:r>
              <a:rPr lang="es-PE" b="1" u="sng" dirty="0">
                <a:solidFill>
                  <a:schemeClr val="tx1"/>
                </a:solidFill>
              </a:rPr>
              <a:t>desinstitucionalización</a:t>
            </a:r>
            <a:r>
              <a:rPr lang="es-PE" dirty="0">
                <a:solidFill>
                  <a:schemeClr val="tx1"/>
                </a:solidFill>
              </a:rPr>
              <a:t> de los niños, niñas y adolescentes </a:t>
            </a:r>
          </a:p>
        </p:txBody>
      </p:sp>
    </p:spTree>
    <p:extLst>
      <p:ext uri="{BB962C8B-B14F-4D97-AF65-F5344CB8AC3E}">
        <p14:creationId xmlns:p14="http://schemas.microsoft.com/office/powerpoint/2010/main" val="31171925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a 14"/>
          <p:cNvGraphicFramePr/>
          <p:nvPr>
            <p:extLst>
              <p:ext uri="{D42A27DB-BD31-4B8C-83A1-F6EECF244321}">
                <p14:modId xmlns:p14="http://schemas.microsoft.com/office/powerpoint/2010/main" val="3604827015"/>
              </p:ext>
            </p:extLst>
          </p:nvPr>
        </p:nvGraphicFramePr>
        <p:xfrm>
          <a:off x="0" y="1210216"/>
          <a:ext cx="10230193" cy="53924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" name="Rectángulo 16"/>
          <p:cNvSpPr/>
          <p:nvPr/>
        </p:nvSpPr>
        <p:spPr>
          <a:xfrm>
            <a:off x="10026094" y="2403985"/>
            <a:ext cx="1946787" cy="277269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>
                <a:solidFill>
                  <a:schemeClr val="tx1"/>
                </a:solidFill>
              </a:rPr>
              <a:t>Diseñar y aprobar procesos que permitan articular el trabajo entre las instituciones del estado- sociedad civil y agencias cooperantes </a:t>
            </a:r>
          </a:p>
        </p:txBody>
      </p:sp>
      <p:sp>
        <p:nvSpPr>
          <p:cNvPr id="20" name="Título 1">
            <a:extLst>
              <a:ext uri="{FF2B5EF4-FFF2-40B4-BE49-F238E27FC236}">
                <a16:creationId xmlns:a16="http://schemas.microsoft.com/office/drawing/2014/main" id="{2C42052E-E031-56B3-7153-56A1198E8E4A}"/>
              </a:ext>
            </a:extLst>
          </p:cNvPr>
          <p:cNvSpPr txBox="1">
            <a:spLocks/>
          </p:cNvSpPr>
          <p:nvPr/>
        </p:nvSpPr>
        <p:spPr>
          <a:xfrm>
            <a:off x="2166919" y="130208"/>
            <a:ext cx="8024216" cy="8323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05223C"/>
                </a:solidFill>
                <a:latin typeface="Carot Sans Extra Bold" pitchFamily="2" charset="0"/>
                <a:ea typeface="Carot Sans Extra Bold" pitchFamily="2" charset="0"/>
                <a:cs typeface="+mj-cs"/>
              </a:defRPr>
            </a:lvl1pPr>
          </a:lstStyle>
          <a:p>
            <a:pPr algn="ctr">
              <a:buSzPct val="70000"/>
            </a:pPr>
            <a:r>
              <a:rPr lang="es-MX" sz="2400" b="1" dirty="0">
                <a:latin typeface="Calibri" panose="020F0502020204030204" pitchFamily="34" charset="0"/>
                <a:ea typeface="Calibri"/>
                <a:cs typeface="Calibri"/>
              </a:rPr>
              <a:t>REESTRUCTURACIÓN DE SERVICIOS: PROPUESTA TÉCNICA</a:t>
            </a:r>
          </a:p>
        </p:txBody>
      </p:sp>
    </p:spTree>
    <p:extLst>
      <p:ext uri="{BB962C8B-B14F-4D97-AF65-F5344CB8AC3E}">
        <p14:creationId xmlns:p14="http://schemas.microsoft.com/office/powerpoint/2010/main" val="8800223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04046272-BD82-4714-9C84-550BE22993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6080258"/>
              </p:ext>
            </p:extLst>
          </p:nvPr>
        </p:nvGraphicFramePr>
        <p:xfrm>
          <a:off x="1076665" y="1342008"/>
          <a:ext cx="9756435" cy="46650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ítulo 1">
            <a:extLst>
              <a:ext uri="{FF2B5EF4-FFF2-40B4-BE49-F238E27FC236}">
                <a16:creationId xmlns:a16="http://schemas.microsoft.com/office/drawing/2014/main" id="{2C42052E-E031-56B3-7153-56A1198E8E4A}"/>
              </a:ext>
            </a:extLst>
          </p:cNvPr>
          <p:cNvSpPr txBox="1">
            <a:spLocks/>
          </p:cNvSpPr>
          <p:nvPr/>
        </p:nvSpPr>
        <p:spPr>
          <a:xfrm>
            <a:off x="2166919" y="130208"/>
            <a:ext cx="8024216" cy="8323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05223C"/>
                </a:solidFill>
                <a:latin typeface="Carot Sans Extra Bold" pitchFamily="2" charset="0"/>
                <a:ea typeface="Carot Sans Extra Bold" pitchFamily="2" charset="0"/>
                <a:cs typeface="+mj-cs"/>
              </a:defRPr>
            </a:lvl1pPr>
          </a:lstStyle>
          <a:p>
            <a:pPr algn="ctr">
              <a:buSzPct val="70000"/>
            </a:pPr>
            <a:r>
              <a:rPr lang="es-MX" sz="2400" b="1" dirty="0">
                <a:latin typeface="Calibri" panose="020F0502020204030204" pitchFamily="34" charset="0"/>
                <a:ea typeface="Calibri"/>
                <a:cs typeface="Calibri"/>
              </a:rPr>
              <a:t>REESTRUCTURACIÓN DE SERVICIOS: PROPUESTA TÉCNICA</a:t>
            </a:r>
          </a:p>
        </p:txBody>
      </p:sp>
    </p:spTree>
    <p:extLst>
      <p:ext uri="{BB962C8B-B14F-4D97-AF65-F5344CB8AC3E}">
        <p14:creationId xmlns:p14="http://schemas.microsoft.com/office/powerpoint/2010/main" val="37662290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987BDEE6-B146-4ACA-8809-70CFF2C68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755094"/>
            <a:ext cx="1498600" cy="3905477"/>
          </a:xfrm>
        </p:spPr>
        <p:txBody>
          <a:bodyPr>
            <a:noAutofit/>
          </a:bodyPr>
          <a:lstStyle/>
          <a:p>
            <a:r>
              <a:rPr lang="es-PE" sz="19900" dirty="0">
                <a:latin typeface="Gotham Thin" panose="02000603030000020004"/>
              </a:rPr>
              <a:t>3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943578A-6220-4470-B7E9-D450906DBA7F}"/>
              </a:ext>
            </a:extLst>
          </p:cNvPr>
          <p:cNvSpPr txBox="1"/>
          <p:nvPr/>
        </p:nvSpPr>
        <p:spPr>
          <a:xfrm>
            <a:off x="2029542" y="2867192"/>
            <a:ext cx="912023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chemeClr val="bg1"/>
                </a:solidFill>
                <a:latin typeface="+mj-lt"/>
                <a:ea typeface="Carot Sans" pitchFamily="50" charset="0"/>
                <a:cs typeface="Arial" panose="020B0604020202020204" pitchFamily="34" charset="0"/>
              </a:rPr>
              <a:t>Proyectos de inversión en Centros de Acogida Residencial a cargo del INABIF</a:t>
            </a:r>
            <a:endParaRPr lang="es-PE" sz="4000" b="1" dirty="0">
              <a:solidFill>
                <a:schemeClr val="bg1"/>
              </a:solidFill>
              <a:latin typeface="+mj-lt"/>
              <a:ea typeface="Carot Sans" pitchFamily="50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705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739F21C3-3499-744A-C63D-B9E0D41A0893}"/>
              </a:ext>
            </a:extLst>
          </p:cNvPr>
          <p:cNvGraphicFramePr>
            <a:graphicFrameLocks noGrp="1"/>
          </p:cNvGraphicFramePr>
          <p:nvPr/>
        </p:nvGraphicFramePr>
        <p:xfrm>
          <a:off x="159432" y="1771309"/>
          <a:ext cx="6960368" cy="3162300"/>
        </p:xfrm>
        <a:graphic>
          <a:graphicData uri="http://schemas.openxmlformats.org/drawingml/2006/table">
            <a:tbl>
              <a:tblPr firstRow="1" firstCol="1" bandRow="1"/>
              <a:tblGrid>
                <a:gridCol w="1178049">
                  <a:extLst>
                    <a:ext uri="{9D8B030D-6E8A-4147-A177-3AD203B41FA5}">
                      <a16:colId xmlns:a16="http://schemas.microsoft.com/office/drawing/2014/main" val="1840688887"/>
                    </a:ext>
                  </a:extLst>
                </a:gridCol>
                <a:gridCol w="1223344">
                  <a:extLst>
                    <a:ext uri="{9D8B030D-6E8A-4147-A177-3AD203B41FA5}">
                      <a16:colId xmlns:a16="http://schemas.microsoft.com/office/drawing/2014/main" val="437013335"/>
                    </a:ext>
                  </a:extLst>
                </a:gridCol>
                <a:gridCol w="1586561">
                  <a:extLst>
                    <a:ext uri="{9D8B030D-6E8A-4147-A177-3AD203B41FA5}">
                      <a16:colId xmlns:a16="http://schemas.microsoft.com/office/drawing/2014/main" val="785905121"/>
                    </a:ext>
                  </a:extLst>
                </a:gridCol>
                <a:gridCol w="850626">
                  <a:extLst>
                    <a:ext uri="{9D8B030D-6E8A-4147-A177-3AD203B41FA5}">
                      <a16:colId xmlns:a16="http://schemas.microsoft.com/office/drawing/2014/main" val="3741252591"/>
                    </a:ext>
                  </a:extLst>
                </a:gridCol>
                <a:gridCol w="862101">
                  <a:extLst>
                    <a:ext uri="{9D8B030D-6E8A-4147-A177-3AD203B41FA5}">
                      <a16:colId xmlns:a16="http://schemas.microsoft.com/office/drawing/2014/main" val="3032006593"/>
                    </a:ext>
                  </a:extLst>
                </a:gridCol>
                <a:gridCol w="437732">
                  <a:extLst>
                    <a:ext uri="{9D8B030D-6E8A-4147-A177-3AD203B41FA5}">
                      <a16:colId xmlns:a16="http://schemas.microsoft.com/office/drawing/2014/main" val="1178301183"/>
                    </a:ext>
                  </a:extLst>
                </a:gridCol>
                <a:gridCol w="821955">
                  <a:extLst>
                    <a:ext uri="{9D8B030D-6E8A-4147-A177-3AD203B41FA5}">
                      <a16:colId xmlns:a16="http://schemas.microsoft.com/office/drawing/2014/main" val="3536881940"/>
                    </a:ext>
                  </a:extLst>
                </a:gridCol>
              </a:tblGrid>
              <a:tr h="381000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PE" sz="900" b="1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COMPONENTES DEL PROYECTO A INTERVENIR 2022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4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0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ACTIIVIDADES 2022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4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050" b="0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Costo Total</a:t>
                      </a:r>
                      <a:endParaRPr lang="es-PE" sz="1050" b="0" i="1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4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050" b="0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Por ejecutar </a:t>
                      </a:r>
                    </a:p>
                    <a:p>
                      <a:pPr algn="ctr" rtl="0" fontAlgn="ctr"/>
                      <a:r>
                        <a:rPr lang="es-PE" sz="1050" b="0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4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050" b="0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  <a:p>
                      <a:pPr algn="ctr" rtl="0" fontAlgn="ctr"/>
                      <a:r>
                        <a:rPr lang="es-ES" sz="1050" b="0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  <a:endParaRPr lang="es-PE" sz="1050" b="0" i="1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4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050" b="0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Fecha de pago y/o culminación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4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5559388"/>
                  </a:ext>
                </a:extLst>
              </a:tr>
              <a:tr h="409575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INFRAESTRUCTURA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SALDO DE OBRA</a:t>
                      </a:r>
                    </a:p>
                    <a:p>
                      <a:pPr algn="l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(PARCIAL: A EJECUTAR 2023)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Ejecución del Saldo de Obra por 90 </a:t>
                      </a:r>
                      <a:r>
                        <a:rPr lang="es-E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dc</a:t>
                      </a:r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pendiente de ejecución por 210 </a:t>
                      </a:r>
                      <a:r>
                        <a:rPr lang="es-E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dc</a:t>
                      </a:r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en el 2023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10,556,527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4,372,360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36%</a:t>
                      </a:r>
                      <a:endParaRPr lang="es-PE" sz="11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30/12/2022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502667"/>
                  </a:ext>
                </a:extLst>
              </a:tr>
              <a:tr h="409575">
                <a:tc vMerge="1">
                  <a:txBody>
                    <a:bodyPr/>
                    <a:lstStyle/>
                    <a:p>
                      <a:pPr algn="l" rtl="0" fontAlgn="ctr"/>
                      <a:endParaRPr lang="es-P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SUPERVISION</a:t>
                      </a:r>
                    </a:p>
                    <a:p>
                      <a:pPr algn="l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(PARCIAL: A EJECUTAR 2023)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Ejecución de la Supervisión por 90 </a:t>
                      </a:r>
                      <a:r>
                        <a:rPr lang="es-E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dc</a:t>
                      </a:r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pendiente de ejecución de 210 </a:t>
                      </a:r>
                      <a:r>
                        <a:rPr lang="es-E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dc</a:t>
                      </a:r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en el 2023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526,641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188,133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41%</a:t>
                      </a:r>
                      <a:endParaRPr lang="es-PE" sz="11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30/12/2022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81459"/>
                  </a:ext>
                </a:extLst>
              </a:tr>
              <a:tr h="495300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EQUIPAMIENTO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ADQUISICION DE EQUIPAMIENTO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Adquisición de Equipos por 53 ítems por contrataciones menores y 01 proceso de selección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404,136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404,136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  <a:endParaRPr lang="es-PE" sz="11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25/12/2022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7534295"/>
                  </a:ext>
                </a:extLst>
              </a:tr>
              <a:tr h="514350">
                <a:tc vMerge="1">
                  <a:txBody>
                    <a:bodyPr/>
                    <a:lstStyle/>
                    <a:p>
                      <a:pPr algn="l" rtl="0" fontAlgn="ctr"/>
                      <a:endParaRPr lang="es-P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ADQUISICION DE MOBILIARIO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Adquisición de Mobiliario por 150 ítems por contrataciones menores y 01 proceso de selección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673,800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673,800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  <a:endParaRPr lang="es-PE" sz="11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25/12/2022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2337833"/>
                  </a:ext>
                </a:extLst>
              </a:tr>
            </a:tbl>
          </a:graphicData>
        </a:graphic>
      </p:graphicFrame>
      <p:sp>
        <p:nvSpPr>
          <p:cNvPr id="9" name="10 Rectángulo">
            <a:extLst>
              <a:ext uri="{FF2B5EF4-FFF2-40B4-BE49-F238E27FC236}">
                <a16:creationId xmlns:a16="http://schemas.microsoft.com/office/drawing/2014/main" id="{FCAE1013-CFA4-79DB-E20B-AE1180CAF21F}"/>
              </a:ext>
            </a:extLst>
          </p:cNvPr>
          <p:cNvSpPr/>
          <p:nvPr/>
        </p:nvSpPr>
        <p:spPr>
          <a:xfrm>
            <a:off x="-257395" y="1235666"/>
            <a:ext cx="6923314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E" sz="2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itchFamily="34" charset="0"/>
                <a:ea typeface="+mn-ea"/>
                <a:cs typeface="Calibri Light" pitchFamily="34" charset="0"/>
              </a:rPr>
              <a:t>EJECUCIÓN DEL PROYECTO POR COMPONENTE:</a:t>
            </a:r>
            <a:endParaRPr kumimoji="0" lang="es-PE" sz="2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CBE2B675-2B40-764F-790A-5659BD6594BD}"/>
              </a:ext>
            </a:extLst>
          </p:cNvPr>
          <p:cNvGraphicFramePr>
            <a:graphicFrameLocks noGrp="1"/>
          </p:cNvGraphicFramePr>
          <p:nvPr/>
        </p:nvGraphicFramePr>
        <p:xfrm>
          <a:off x="6546425" y="5022976"/>
          <a:ext cx="5424129" cy="1328772"/>
        </p:xfrm>
        <a:graphic>
          <a:graphicData uri="http://schemas.openxmlformats.org/drawingml/2006/table">
            <a:tbl>
              <a:tblPr/>
              <a:tblGrid>
                <a:gridCol w="1503375">
                  <a:extLst>
                    <a:ext uri="{9D8B030D-6E8A-4147-A177-3AD203B41FA5}">
                      <a16:colId xmlns:a16="http://schemas.microsoft.com/office/drawing/2014/main" val="3114077036"/>
                    </a:ext>
                  </a:extLst>
                </a:gridCol>
                <a:gridCol w="958127">
                  <a:extLst>
                    <a:ext uri="{9D8B030D-6E8A-4147-A177-3AD203B41FA5}">
                      <a16:colId xmlns:a16="http://schemas.microsoft.com/office/drawing/2014/main" val="1989000632"/>
                    </a:ext>
                  </a:extLst>
                </a:gridCol>
                <a:gridCol w="453849">
                  <a:extLst>
                    <a:ext uri="{9D8B030D-6E8A-4147-A177-3AD203B41FA5}">
                      <a16:colId xmlns:a16="http://schemas.microsoft.com/office/drawing/2014/main" val="4288118138"/>
                    </a:ext>
                  </a:extLst>
                </a:gridCol>
                <a:gridCol w="781630">
                  <a:extLst>
                    <a:ext uri="{9D8B030D-6E8A-4147-A177-3AD203B41FA5}">
                      <a16:colId xmlns:a16="http://schemas.microsoft.com/office/drawing/2014/main" val="3545610751"/>
                    </a:ext>
                  </a:extLst>
                </a:gridCol>
                <a:gridCol w="970733">
                  <a:extLst>
                    <a:ext uri="{9D8B030D-6E8A-4147-A177-3AD203B41FA5}">
                      <a16:colId xmlns:a16="http://schemas.microsoft.com/office/drawing/2014/main" val="1754030319"/>
                    </a:ext>
                  </a:extLst>
                </a:gridCol>
                <a:gridCol w="756415">
                  <a:extLst>
                    <a:ext uri="{9D8B030D-6E8A-4147-A177-3AD203B41FA5}">
                      <a16:colId xmlns:a16="http://schemas.microsoft.com/office/drawing/2014/main" val="926302876"/>
                    </a:ext>
                  </a:extLst>
                </a:gridCol>
              </a:tblGrid>
              <a:tr h="457392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Tipo de Compra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4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Componente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4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Ítems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4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Valor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4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Fecha de Inicio*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4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Fecha de culminación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4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640005"/>
                  </a:ext>
                </a:extLst>
              </a:tr>
              <a:tr h="21784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Contrataciones menores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Equipos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297,402.60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25/08/2022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30/11/2022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918977"/>
                  </a:ext>
                </a:extLst>
              </a:tr>
              <a:tr h="217845">
                <a:tc vMerge="1">
                  <a:txBody>
                    <a:bodyPr/>
                    <a:lstStyle/>
                    <a:p>
                      <a:pPr algn="l" fontAlgn="b"/>
                      <a:r>
                        <a:rPr lang="es-P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Mobiliario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556,362.30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25/08/2022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30/11/2022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8373856"/>
                  </a:ext>
                </a:extLst>
              </a:tr>
              <a:tr h="21784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Procesos de selección</a:t>
                      </a:r>
                    </a:p>
                    <a:p>
                      <a:pPr algn="ctr" fontAlgn="b"/>
                      <a:r>
                        <a:rPr lang="es-PE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(Adjudicación simplificada)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Equipos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106,733.00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25/08/2022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25/12/2022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557496"/>
                  </a:ext>
                </a:extLst>
              </a:tr>
              <a:tr h="217845">
                <a:tc vMerge="1">
                  <a:txBody>
                    <a:bodyPr/>
                    <a:lstStyle/>
                    <a:p>
                      <a:pPr algn="l" fontAlgn="b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Mobiliario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117,438.00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25/08/2022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25/12/2022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8672608"/>
                  </a:ext>
                </a:extLst>
              </a:tr>
            </a:tbl>
          </a:graphicData>
        </a:graphic>
      </p:graphicFrame>
      <p:sp>
        <p:nvSpPr>
          <p:cNvPr id="6" name="Flecha: doblada hacia arriba 5">
            <a:extLst>
              <a:ext uri="{FF2B5EF4-FFF2-40B4-BE49-F238E27FC236}">
                <a16:creationId xmlns:a16="http://schemas.microsoft.com/office/drawing/2014/main" id="{E002B807-5E07-79A5-2F7F-0D5EEE006CEF}"/>
              </a:ext>
            </a:extLst>
          </p:cNvPr>
          <p:cNvSpPr/>
          <p:nvPr/>
        </p:nvSpPr>
        <p:spPr>
          <a:xfrm flipV="1">
            <a:off x="7375418" y="3889865"/>
            <a:ext cx="938669" cy="959806"/>
          </a:xfrm>
          <a:prstGeom prst="bentUpArrow">
            <a:avLst/>
          </a:prstGeom>
          <a:solidFill>
            <a:srgbClr val="00AD9A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B75179B3-8200-1FB8-2308-80E1B49332CD}"/>
              </a:ext>
            </a:extLst>
          </p:cNvPr>
          <p:cNvSpPr txBox="1"/>
          <p:nvPr/>
        </p:nvSpPr>
        <p:spPr>
          <a:xfrm>
            <a:off x="3039851" y="5138051"/>
            <a:ext cx="284638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EQUIPAMIENTO 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Acciones: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-Persistencia de necesidad de bienes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-Elaboración de Especificaciones Técnicas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-Validación del área usuaria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-Indagación de mercado </a:t>
            </a:r>
            <a:r>
              <a:rPr kumimoji="0" lang="es-P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(Actualidad)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</a:t>
            </a:r>
            <a:r>
              <a:rPr kumimoji="0" lang="es-P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Emisión de OC: Setiembre-Octubre 2022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BEC9A9F9-3588-3AD1-920D-B0328B472168}"/>
              </a:ext>
            </a:extLst>
          </p:cNvPr>
          <p:cNvSpPr txBox="1"/>
          <p:nvPr/>
        </p:nvSpPr>
        <p:spPr>
          <a:xfrm>
            <a:off x="8233380" y="1259578"/>
            <a:ext cx="3958620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SALDO DE OBRA </a:t>
            </a: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Acciones: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" sz="1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Inicio de obra</a:t>
            </a: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: 25.09.2019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" sz="1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Obra paralizada </a:t>
            </a: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desde 21.12.2020 (Por Resolución de contrato por parte del Ejecutor de obra)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Elaboración de Expediente técnico para el saldo de obra, periodo 2021-2022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" sz="1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Convocatoria 2022</a:t>
            </a: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: LP </a:t>
            </a:r>
            <a:r>
              <a:rPr kumimoji="0" lang="es-E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N°</a:t>
            </a: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02-2022; AS </a:t>
            </a:r>
            <a:r>
              <a:rPr kumimoji="0" lang="es-E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N°</a:t>
            </a: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09-2022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" sz="1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Plazo de ejecución</a:t>
            </a: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: 300 </a:t>
            </a:r>
            <a:r>
              <a:rPr kumimoji="0" lang="es-E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d.c.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" sz="1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Postor Adjudicado:</a:t>
            </a: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CONSORCIO INGENIERIA II, en Subsanación de Presentación de documentos para Firma de Contrato. </a:t>
            </a:r>
            <a:r>
              <a:rPr kumimoji="0" lang="es-P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(Actualidad)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" sz="1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Suscripción de contrato</a:t>
            </a: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: 22.09.2022 (plazo máximo)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" sz="1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Inicio de Obra</a:t>
            </a: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: Octubre 2022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" sz="1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Culminación de Obra</a:t>
            </a: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: Agosto 2023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ítulo 5">
            <a:extLst>
              <a:ext uri="{FF2B5EF4-FFF2-40B4-BE49-F238E27FC236}">
                <a16:creationId xmlns:a16="http://schemas.microsoft.com/office/drawing/2014/main" id="{EE934B08-79AE-C42E-8279-F05DB5227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4262" y="120561"/>
            <a:ext cx="6317789" cy="676333"/>
          </a:xfrm>
        </p:spPr>
        <p:txBody>
          <a:bodyPr>
            <a:normAutofit/>
          </a:bodyPr>
          <a:lstStyle/>
          <a:p>
            <a:r>
              <a:rPr lang="es-ES" b="1" dirty="0"/>
              <a:t>CAR ERMELINDA CARRERA</a:t>
            </a:r>
            <a:endParaRPr lang="es-PE" b="1" dirty="0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5ECEEA36-69B9-0891-00C0-A1A1B85F675C}"/>
              </a:ext>
            </a:extLst>
          </p:cNvPr>
          <p:cNvSpPr/>
          <p:nvPr/>
        </p:nvSpPr>
        <p:spPr>
          <a:xfrm>
            <a:off x="4562944" y="774001"/>
            <a:ext cx="26465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(CUI 2107584)</a:t>
            </a:r>
            <a:endParaRPr kumimoji="0" lang="es-P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158742" y="4967397"/>
            <a:ext cx="2011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Dc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Días calendario</a:t>
            </a:r>
          </a:p>
        </p:txBody>
      </p:sp>
    </p:spTree>
    <p:extLst>
      <p:ext uri="{BB962C8B-B14F-4D97-AF65-F5344CB8AC3E}">
        <p14:creationId xmlns:p14="http://schemas.microsoft.com/office/powerpoint/2010/main" val="29339739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0 Rectángulo">
            <a:extLst>
              <a:ext uri="{FF2B5EF4-FFF2-40B4-BE49-F238E27FC236}">
                <a16:creationId xmlns:a16="http://schemas.microsoft.com/office/drawing/2014/main" id="{D84C4070-98F5-FF4E-EDDF-71AEC5C1562E}"/>
              </a:ext>
            </a:extLst>
          </p:cNvPr>
          <p:cNvSpPr/>
          <p:nvPr/>
        </p:nvSpPr>
        <p:spPr>
          <a:xfrm>
            <a:off x="1438275" y="1724902"/>
            <a:ext cx="96202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itchFamily="34" charset="0"/>
                <a:ea typeface="+mn-ea"/>
                <a:cs typeface="Calibri Light" pitchFamily="34" charset="0"/>
              </a:rPr>
              <a:t>CRONOGRAMA DE EJECUCIÓN DEL PROYECTO:</a:t>
            </a:r>
            <a:endParaRPr kumimoji="0" lang="es-PE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18C2444F-E4D8-7B7C-09AF-F5BE52E18699}"/>
              </a:ext>
            </a:extLst>
          </p:cNvPr>
          <p:cNvGraphicFramePr>
            <a:graphicFrameLocks noGrp="1"/>
          </p:cNvGraphicFramePr>
          <p:nvPr/>
        </p:nvGraphicFramePr>
        <p:xfrm>
          <a:off x="269965" y="2333418"/>
          <a:ext cx="11652069" cy="3072509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3692241335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1171265267"/>
                    </a:ext>
                  </a:extLst>
                </a:gridCol>
                <a:gridCol w="1227909">
                  <a:extLst>
                    <a:ext uri="{9D8B030D-6E8A-4147-A177-3AD203B41FA5}">
                      <a16:colId xmlns:a16="http://schemas.microsoft.com/office/drawing/2014/main" val="3308364219"/>
                    </a:ext>
                  </a:extLst>
                </a:gridCol>
                <a:gridCol w="1226934">
                  <a:extLst>
                    <a:ext uri="{9D8B030D-6E8A-4147-A177-3AD203B41FA5}">
                      <a16:colId xmlns:a16="http://schemas.microsoft.com/office/drawing/2014/main" val="1770567965"/>
                    </a:ext>
                  </a:extLst>
                </a:gridCol>
                <a:gridCol w="797809">
                  <a:extLst>
                    <a:ext uri="{9D8B030D-6E8A-4147-A177-3AD203B41FA5}">
                      <a16:colId xmlns:a16="http://schemas.microsoft.com/office/drawing/2014/main" val="2809731487"/>
                    </a:ext>
                  </a:extLst>
                </a:gridCol>
                <a:gridCol w="1331241">
                  <a:extLst>
                    <a:ext uri="{9D8B030D-6E8A-4147-A177-3AD203B41FA5}">
                      <a16:colId xmlns:a16="http://schemas.microsoft.com/office/drawing/2014/main" val="2963959628"/>
                    </a:ext>
                  </a:extLst>
                </a:gridCol>
                <a:gridCol w="1146412">
                  <a:extLst>
                    <a:ext uri="{9D8B030D-6E8A-4147-A177-3AD203B41FA5}">
                      <a16:colId xmlns:a16="http://schemas.microsoft.com/office/drawing/2014/main" val="1409122708"/>
                    </a:ext>
                  </a:extLst>
                </a:gridCol>
                <a:gridCol w="1132765">
                  <a:extLst>
                    <a:ext uri="{9D8B030D-6E8A-4147-A177-3AD203B41FA5}">
                      <a16:colId xmlns:a16="http://schemas.microsoft.com/office/drawing/2014/main" val="3117070540"/>
                    </a:ext>
                  </a:extLst>
                </a:gridCol>
                <a:gridCol w="1144462">
                  <a:extLst>
                    <a:ext uri="{9D8B030D-6E8A-4147-A177-3AD203B41FA5}">
                      <a16:colId xmlns:a16="http://schemas.microsoft.com/office/drawing/2014/main" val="1294935798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1800399786"/>
                    </a:ext>
                  </a:extLst>
                </a:gridCol>
              </a:tblGrid>
              <a:tr h="460166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COMPONENTES A INTERVENIR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408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PIM</a:t>
                      </a:r>
                    </a:p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(Presupuesto</a:t>
                      </a:r>
                      <a:r>
                        <a:rPr lang="es-PE" sz="16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Programado)</a:t>
                      </a:r>
                      <a:endParaRPr lang="es-PE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408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EJECUCIÓN</a:t>
                      </a:r>
                      <a:r>
                        <a:rPr lang="es-PE" sz="16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AL</a:t>
                      </a:r>
                      <a:r>
                        <a:rPr lang="es-PE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15/09/2022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408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PROGRAMACION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4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A EJECUTAR </a:t>
                      </a:r>
                    </a:p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408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Meta</a:t>
                      </a:r>
                      <a:r>
                        <a:rPr lang="es-PE" sz="16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de Ejecución al cierre de 2022 (</a:t>
                      </a:r>
                      <a:r>
                        <a:rPr lang="es-PE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4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9499808"/>
                  </a:ext>
                </a:extLst>
              </a:tr>
              <a:tr h="449465">
                <a:tc gridSpan="2"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Set-2022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4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Oct-2022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4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Nov-2022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4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Dic-2022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408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2826455"/>
                  </a:ext>
                </a:extLst>
              </a:tr>
              <a:tr h="585269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INFRAESTRUCTURA </a:t>
                      </a:r>
                    </a:p>
                    <a:p>
                      <a:pPr algn="l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(Parcial 2022)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s-PE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4,372,360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1,094,258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1,348,511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1,929,590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4,372,360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2509181"/>
                  </a:ext>
                </a:extLst>
              </a:tr>
              <a:tr h="19509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EQUIPAMIENTO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EQUIPOS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404,136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217,481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161,654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404,136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9372106"/>
                  </a:ext>
                </a:extLst>
              </a:tr>
              <a:tr h="195090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MOBILIARIO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673,800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303,210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370,590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673,800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1021358"/>
                  </a:ext>
                </a:extLst>
              </a:tr>
              <a:tr h="97083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 DEL PROYECTO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s-PE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173,000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49,660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29,340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173,000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736417"/>
                  </a:ext>
                </a:extLst>
              </a:tr>
              <a:tr h="39018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SUPERVISION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s-PE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188,133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61,000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62,133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188,133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2959874"/>
                  </a:ext>
                </a:extLst>
              </a:tr>
              <a:tr h="39018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P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5,811,430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49,660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29,340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1,213,258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1,960,202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2,558,969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5,811,430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477433"/>
                  </a:ext>
                </a:extLst>
              </a:tr>
            </a:tbl>
          </a:graphicData>
        </a:graphic>
      </p:graphicFrame>
      <p:sp>
        <p:nvSpPr>
          <p:cNvPr id="2" name="Título 5">
            <a:extLst>
              <a:ext uri="{FF2B5EF4-FFF2-40B4-BE49-F238E27FC236}">
                <a16:creationId xmlns:a16="http://schemas.microsoft.com/office/drawing/2014/main" id="{D4446240-C030-218B-0FE3-3D8266662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5858" y="84922"/>
            <a:ext cx="6420593" cy="764202"/>
          </a:xfrm>
        </p:spPr>
        <p:txBody>
          <a:bodyPr>
            <a:normAutofit/>
          </a:bodyPr>
          <a:lstStyle/>
          <a:p>
            <a:r>
              <a:rPr lang="es-ES" b="1" dirty="0"/>
              <a:t>CAR ERMELINDA CARRERA</a:t>
            </a:r>
            <a:endParaRPr lang="es-PE" b="1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B45351F-7F5C-54E5-BF82-E7748A613483}"/>
              </a:ext>
            </a:extLst>
          </p:cNvPr>
          <p:cNvSpPr/>
          <p:nvPr/>
        </p:nvSpPr>
        <p:spPr>
          <a:xfrm>
            <a:off x="4254491" y="903734"/>
            <a:ext cx="36830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(CUI 2107584)</a:t>
            </a:r>
            <a:endParaRPr kumimoji="0" lang="es-P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7260964" y="5943259"/>
            <a:ext cx="46610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E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SALDO POR EJECUTAR EN 2023: S/ 6,184,167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232366" y="5435335"/>
            <a:ext cx="69876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Nota: Se tiene programada la firma de contrato para el 20/09.</a:t>
            </a:r>
          </a:p>
        </p:txBody>
      </p:sp>
    </p:spTree>
    <p:extLst>
      <p:ext uri="{BB962C8B-B14F-4D97-AF65-F5344CB8AC3E}">
        <p14:creationId xmlns:p14="http://schemas.microsoft.com/office/powerpoint/2010/main" val="41614622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48344853-331A-6D08-EE23-4C65B3FBA605}"/>
              </a:ext>
            </a:extLst>
          </p:cNvPr>
          <p:cNvGraphicFramePr>
            <a:graphicFrameLocks noGrp="1"/>
          </p:cNvGraphicFramePr>
          <p:nvPr/>
        </p:nvGraphicFramePr>
        <p:xfrm>
          <a:off x="139290" y="1887359"/>
          <a:ext cx="8527038" cy="3629025"/>
        </p:xfrm>
        <a:graphic>
          <a:graphicData uri="http://schemas.openxmlformats.org/drawingml/2006/table">
            <a:tbl>
              <a:tblPr firstRow="1" firstCol="1" bandRow="1"/>
              <a:tblGrid>
                <a:gridCol w="1211838">
                  <a:extLst>
                    <a:ext uri="{9D8B030D-6E8A-4147-A177-3AD203B41FA5}">
                      <a16:colId xmlns:a16="http://schemas.microsoft.com/office/drawing/2014/main" val="3421433046"/>
                    </a:ext>
                  </a:extLst>
                </a:gridCol>
                <a:gridCol w="1097844">
                  <a:extLst>
                    <a:ext uri="{9D8B030D-6E8A-4147-A177-3AD203B41FA5}">
                      <a16:colId xmlns:a16="http://schemas.microsoft.com/office/drawing/2014/main" val="1198457858"/>
                    </a:ext>
                  </a:extLst>
                </a:gridCol>
                <a:gridCol w="742403">
                  <a:extLst>
                    <a:ext uri="{9D8B030D-6E8A-4147-A177-3AD203B41FA5}">
                      <a16:colId xmlns:a16="http://schemas.microsoft.com/office/drawing/2014/main" val="3901880915"/>
                    </a:ext>
                  </a:extLst>
                </a:gridCol>
                <a:gridCol w="2589747">
                  <a:extLst>
                    <a:ext uri="{9D8B030D-6E8A-4147-A177-3AD203B41FA5}">
                      <a16:colId xmlns:a16="http://schemas.microsoft.com/office/drawing/2014/main" val="1081936034"/>
                    </a:ext>
                  </a:extLst>
                </a:gridCol>
                <a:gridCol w="886878">
                  <a:extLst>
                    <a:ext uri="{9D8B030D-6E8A-4147-A177-3AD203B41FA5}">
                      <a16:colId xmlns:a16="http://schemas.microsoft.com/office/drawing/2014/main" val="3315583327"/>
                    </a:ext>
                  </a:extLst>
                </a:gridCol>
                <a:gridCol w="911570">
                  <a:extLst>
                    <a:ext uri="{9D8B030D-6E8A-4147-A177-3AD203B41FA5}">
                      <a16:colId xmlns:a16="http://schemas.microsoft.com/office/drawing/2014/main" val="4176202894"/>
                    </a:ext>
                  </a:extLst>
                </a:gridCol>
                <a:gridCol w="1086758">
                  <a:extLst>
                    <a:ext uri="{9D8B030D-6E8A-4147-A177-3AD203B41FA5}">
                      <a16:colId xmlns:a16="http://schemas.microsoft.com/office/drawing/2014/main" val="1015635037"/>
                    </a:ext>
                  </a:extLst>
                </a:gridCol>
              </a:tblGrid>
              <a:tr h="381000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PE" sz="900" b="1" i="1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COMPONENTES DEL PROYECTO A INTERVENIR 2022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8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900" b="1" i="1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EJECUCION AL 30/08/22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86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ACTIIVIDADES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86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Costo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86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Por ejecutar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86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Fecha de pago y/o culminación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38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850536"/>
                  </a:ext>
                </a:extLst>
              </a:tr>
              <a:tr h="523875"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INFRAESTRUCTURA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CONSTRUCCION DE EDIFICACION PUBLICA Y REMODELACION DE EDIFICACION PUBLICA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Obra culminadas con remodelación y construcción el periodo 2021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10,826,539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5723070"/>
                  </a:ext>
                </a:extLst>
              </a:tr>
              <a:tr h="523875">
                <a:tc rowSpan="3">
                  <a:txBody>
                    <a:bodyPr/>
                    <a:lstStyle/>
                    <a:p>
                      <a:pPr algn="l" rtl="0" fontAlgn="ctr"/>
                      <a:r>
                        <a:rPr lang="es-PE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EQUIPAMIENTO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ADQUISICION DE EQUIPAMIENTO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Respecto al saldo del 77%, pago de Contrato N° 041-2022-INABIF- Lavadoras y Secadoras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73,459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248,000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28/09/2022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7513343"/>
                  </a:ext>
                </a:extLst>
              </a:tr>
              <a:tr h="523875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ADQUISICION DE MOBILIARIO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Adquisiciones de mobiliario culminado.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150,936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8821352"/>
                  </a:ext>
                </a:extLst>
              </a:tr>
              <a:tr h="523875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ADQUISICION DE VEHICULO</a:t>
                      </a:r>
                    </a:p>
                    <a:p>
                      <a:pPr algn="l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(02 unidades vehiculares)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Respecto al saldo del 33%, se tiene pendiente la adquisición del vehículo Ítem 1, a convocar por 4ta vez.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370,014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232,934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15/02/2022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1427555"/>
                  </a:ext>
                </a:extLst>
              </a:tr>
              <a:tr h="523875"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CAPACITACION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CAPACITACION DE TALLER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Ejecución de 05 programas de capacitación del personal,  culminado.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66,605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112713"/>
                  </a:ext>
                </a:extLst>
              </a:tr>
            </a:tbl>
          </a:graphicData>
        </a:graphic>
      </p:graphicFrame>
      <p:sp>
        <p:nvSpPr>
          <p:cNvPr id="9" name="10 Rectángulo">
            <a:extLst>
              <a:ext uri="{FF2B5EF4-FFF2-40B4-BE49-F238E27FC236}">
                <a16:creationId xmlns:a16="http://schemas.microsoft.com/office/drawing/2014/main" id="{D84C4070-98F5-FF4E-EDDF-71AEC5C1562E}"/>
              </a:ext>
            </a:extLst>
          </p:cNvPr>
          <p:cNvSpPr/>
          <p:nvPr/>
        </p:nvSpPr>
        <p:spPr>
          <a:xfrm>
            <a:off x="549553" y="1288073"/>
            <a:ext cx="77536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itchFamily="34" charset="0"/>
                <a:ea typeface="+mn-ea"/>
                <a:cs typeface="Calibri Light" pitchFamily="34" charset="0"/>
              </a:rPr>
              <a:t>AVANCE DE EJECUCION DEL PROYECTO POR COMPONENTE:</a:t>
            </a:r>
            <a:endParaRPr kumimoji="0" lang="es-P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5">
            <a:extLst>
              <a:ext uri="{FF2B5EF4-FFF2-40B4-BE49-F238E27FC236}">
                <a16:creationId xmlns:a16="http://schemas.microsoft.com/office/drawing/2014/main" id="{D303C7BA-D5D1-5A19-19E3-9DBC65FCD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9141" y="136920"/>
            <a:ext cx="4021482" cy="735806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CAR SAN ANTONIO</a:t>
            </a:r>
            <a:endParaRPr lang="es-PE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EA5AC2-086F-D247-FA85-59CD8CBC34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47554" y="894093"/>
            <a:ext cx="2390109" cy="35124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1800" b="1" dirty="0">
                <a:latin typeface="+mn-lt"/>
              </a:rPr>
              <a:t>(CUI 2196703)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4454D5A-0B88-9168-D178-C3BB610CF022}"/>
              </a:ext>
            </a:extLst>
          </p:cNvPr>
          <p:cNvSpPr txBox="1"/>
          <p:nvPr/>
        </p:nvSpPr>
        <p:spPr>
          <a:xfrm>
            <a:off x="9348601" y="2149395"/>
            <a:ext cx="272909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OBRA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" sz="12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Inicio de Obra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: 27.11.2019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" sz="12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Obra culminada 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desde 25.05.2022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" sz="12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Liquidación de obra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: S/ </a:t>
            </a:r>
            <a:r>
              <a:rPr kumimoji="0" lang="es-P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itchFamily="34" charset="0"/>
                <a:ea typeface="+mn-ea"/>
                <a:cs typeface="Calibri Light" pitchFamily="34" charset="0"/>
              </a:rPr>
              <a:t>10,826,539.74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lecha: a la derecha 5">
            <a:extLst>
              <a:ext uri="{FF2B5EF4-FFF2-40B4-BE49-F238E27FC236}">
                <a16:creationId xmlns:a16="http://schemas.microsoft.com/office/drawing/2014/main" id="{22AB150D-6D34-1577-0DFD-25F894D0596E}"/>
              </a:ext>
            </a:extLst>
          </p:cNvPr>
          <p:cNvSpPr/>
          <p:nvPr/>
        </p:nvSpPr>
        <p:spPr>
          <a:xfrm>
            <a:off x="8796151" y="2476004"/>
            <a:ext cx="519300" cy="3624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C4E73D1-BA6A-C7A1-9B41-BB2B570D66A0}"/>
              </a:ext>
            </a:extLst>
          </p:cNvPr>
          <p:cNvSpPr txBox="1"/>
          <p:nvPr/>
        </p:nvSpPr>
        <p:spPr>
          <a:xfrm>
            <a:off x="9332026" y="3280596"/>
            <a:ext cx="3484663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EQUIPAMIENTO.</a:t>
            </a:r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" sz="12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Adquisición de equipos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: En curso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   Pendiente de pago Lavadoras y Secadoras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" sz="12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Adquisición de mobiliario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: culminado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" sz="12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Adquisición de vehículos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: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Vehículo </a:t>
            </a:r>
            <a:r>
              <a:rPr kumimoji="0" lang="es-E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N°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01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: Entregado y culminado.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Vehículo </a:t>
            </a:r>
            <a:r>
              <a:rPr kumimoji="0" lang="es-E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N°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02:  </a:t>
            </a:r>
            <a:r>
              <a:rPr kumimoji="0" lang="es-E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En proceso: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    .Pendiente adquisición 01 vehículo.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    .Convocado por 4ta vez el 14.09.2022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    .Ejecución y entrega: Febrero 2023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AA12416-483A-6C96-681E-18242FF7029B}"/>
              </a:ext>
            </a:extLst>
          </p:cNvPr>
          <p:cNvSpPr txBox="1"/>
          <p:nvPr/>
        </p:nvSpPr>
        <p:spPr>
          <a:xfrm>
            <a:off x="9348601" y="5333504"/>
            <a:ext cx="348466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CAPACITACION</a:t>
            </a:r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Inicio del componente 2022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05 programas de capacitación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    al personal, culminado.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Cerrar llave 10">
            <a:extLst>
              <a:ext uri="{FF2B5EF4-FFF2-40B4-BE49-F238E27FC236}">
                <a16:creationId xmlns:a16="http://schemas.microsoft.com/office/drawing/2014/main" id="{915C4C0A-0F85-810A-D9AF-D3DE857586D2}"/>
              </a:ext>
            </a:extLst>
          </p:cNvPr>
          <p:cNvSpPr/>
          <p:nvPr/>
        </p:nvSpPr>
        <p:spPr>
          <a:xfrm>
            <a:off x="8896350" y="3165058"/>
            <a:ext cx="419101" cy="1168817"/>
          </a:xfrm>
          <a:prstGeom prst="righ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1200" cap="none" spc="0" normalizeH="0" baseline="0" noProof="0" dirty="0">
              <a:ln w="76200">
                <a:solidFill>
                  <a:prstClr val="black"/>
                </a:solidFill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0367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>
            <a:extLst>
              <a:ext uri="{FF2B5EF4-FFF2-40B4-BE49-F238E27FC236}">
                <a16:creationId xmlns:a16="http://schemas.microsoft.com/office/drawing/2014/main" id="{07D703B5-DDDC-3350-87CE-F4316011E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5258" y="77038"/>
            <a:ext cx="4021482" cy="735806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CAR SAN ANTONIO</a:t>
            </a:r>
            <a:endParaRPr lang="es-PE" b="1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424EC1A1-C8CB-C9FC-6FA6-DE8BF392A9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00945" y="973353"/>
            <a:ext cx="2390109" cy="35124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1800" b="1" dirty="0">
                <a:latin typeface="+mn-lt"/>
              </a:rPr>
              <a:t>(CUI 2196703)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1B410F0C-401D-0E16-8169-4B720A3D12EE}"/>
              </a:ext>
            </a:extLst>
          </p:cNvPr>
          <p:cNvGraphicFramePr>
            <a:graphicFrameLocks noGrp="1"/>
          </p:cNvGraphicFramePr>
          <p:nvPr/>
        </p:nvGraphicFramePr>
        <p:xfrm>
          <a:off x="331515" y="2408631"/>
          <a:ext cx="11327084" cy="2508250"/>
        </p:xfrm>
        <a:graphic>
          <a:graphicData uri="http://schemas.openxmlformats.org/drawingml/2006/table">
            <a:tbl>
              <a:tblPr/>
              <a:tblGrid>
                <a:gridCol w="1270340">
                  <a:extLst>
                    <a:ext uri="{9D8B030D-6E8A-4147-A177-3AD203B41FA5}">
                      <a16:colId xmlns:a16="http://schemas.microsoft.com/office/drawing/2014/main" val="3486344446"/>
                    </a:ext>
                  </a:extLst>
                </a:gridCol>
                <a:gridCol w="1225344">
                  <a:extLst>
                    <a:ext uri="{9D8B030D-6E8A-4147-A177-3AD203B41FA5}">
                      <a16:colId xmlns:a16="http://schemas.microsoft.com/office/drawing/2014/main" val="2271661293"/>
                    </a:ext>
                  </a:extLst>
                </a:gridCol>
                <a:gridCol w="1124242">
                  <a:extLst>
                    <a:ext uri="{9D8B030D-6E8A-4147-A177-3AD203B41FA5}">
                      <a16:colId xmlns:a16="http://schemas.microsoft.com/office/drawing/2014/main" val="1788210143"/>
                    </a:ext>
                  </a:extLst>
                </a:gridCol>
                <a:gridCol w="1205513">
                  <a:extLst>
                    <a:ext uri="{9D8B030D-6E8A-4147-A177-3AD203B41FA5}">
                      <a16:colId xmlns:a16="http://schemas.microsoft.com/office/drawing/2014/main" val="1928715819"/>
                    </a:ext>
                  </a:extLst>
                </a:gridCol>
                <a:gridCol w="1083607">
                  <a:extLst>
                    <a:ext uri="{9D8B030D-6E8A-4147-A177-3AD203B41FA5}">
                      <a16:colId xmlns:a16="http://schemas.microsoft.com/office/drawing/2014/main" val="362356982"/>
                    </a:ext>
                  </a:extLst>
                </a:gridCol>
                <a:gridCol w="1083607">
                  <a:extLst>
                    <a:ext uri="{9D8B030D-6E8A-4147-A177-3AD203B41FA5}">
                      <a16:colId xmlns:a16="http://schemas.microsoft.com/office/drawing/2014/main" val="2933386927"/>
                    </a:ext>
                  </a:extLst>
                </a:gridCol>
                <a:gridCol w="1083607">
                  <a:extLst>
                    <a:ext uri="{9D8B030D-6E8A-4147-A177-3AD203B41FA5}">
                      <a16:colId xmlns:a16="http://schemas.microsoft.com/office/drawing/2014/main" val="647677030"/>
                    </a:ext>
                  </a:extLst>
                </a:gridCol>
                <a:gridCol w="1076835">
                  <a:extLst>
                    <a:ext uri="{9D8B030D-6E8A-4147-A177-3AD203B41FA5}">
                      <a16:colId xmlns:a16="http://schemas.microsoft.com/office/drawing/2014/main" val="3073678221"/>
                    </a:ext>
                  </a:extLst>
                </a:gridCol>
                <a:gridCol w="1290171">
                  <a:extLst>
                    <a:ext uri="{9D8B030D-6E8A-4147-A177-3AD203B41FA5}">
                      <a16:colId xmlns:a16="http://schemas.microsoft.com/office/drawing/2014/main" val="4195427209"/>
                    </a:ext>
                  </a:extLst>
                </a:gridCol>
                <a:gridCol w="883818">
                  <a:extLst>
                    <a:ext uri="{9D8B030D-6E8A-4147-A177-3AD203B41FA5}">
                      <a16:colId xmlns:a16="http://schemas.microsoft.com/office/drawing/2014/main" val="2814487170"/>
                    </a:ext>
                  </a:extLst>
                </a:gridCol>
              </a:tblGrid>
              <a:tr h="489803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COMPONENTES A INTERVENIR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PIM</a:t>
                      </a:r>
                    </a:p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(Presupuesto</a:t>
                      </a:r>
                      <a:r>
                        <a:rPr lang="es-PE" sz="14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Programado)</a:t>
                      </a:r>
                      <a:endParaRPr lang="es-PE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EJECUCIÓN</a:t>
                      </a:r>
                      <a:r>
                        <a:rPr lang="es-PE" sz="14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AL </a:t>
                      </a:r>
                      <a:r>
                        <a:rPr lang="es-PE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30/08/23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PROGRAMACION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A EJECUTAR </a:t>
                      </a:r>
                    </a:p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SALDO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229761"/>
                  </a:ext>
                </a:extLst>
              </a:tr>
              <a:tr h="478412">
                <a:tc gridSpan="2"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Set-22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Oct-22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Nov-22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Dic-22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3474349"/>
                  </a:ext>
                </a:extLst>
              </a:tr>
              <a:tr h="227816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EQUIPAMIENTO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EQUIPOS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321,459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73,459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248,000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321,459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467005"/>
                  </a:ext>
                </a:extLst>
              </a:tr>
              <a:tr h="227816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MOBILIARIO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150,936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150,936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150,936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8277575"/>
                  </a:ext>
                </a:extLst>
              </a:tr>
              <a:tr h="227816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VEHICULOS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602,948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370,014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370,014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232,934*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6953497"/>
                  </a:ext>
                </a:extLst>
              </a:tr>
              <a:tr h="22781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P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CAPACITACIÓN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66,605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66,605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66,605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1293416"/>
                  </a:ext>
                </a:extLst>
              </a:tr>
              <a:tr h="22781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GESTIÓN DE PROYECTO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29,880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24,120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0878852"/>
                  </a:ext>
                </a:extLst>
              </a:tr>
              <a:tr h="40095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TOTAL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1,243,948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690,894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24,120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16,000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16,000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1,011,014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232,934*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4216770"/>
                  </a:ext>
                </a:extLst>
              </a:tr>
            </a:tbl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6A6B1F09-7055-3BC0-160D-8F929141F9A7}"/>
              </a:ext>
            </a:extLst>
          </p:cNvPr>
          <p:cNvSpPr txBox="1"/>
          <p:nvPr/>
        </p:nvSpPr>
        <p:spPr>
          <a:xfrm>
            <a:off x="331518" y="5077390"/>
            <a:ext cx="113270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(*) El saldo presupuestal para el ejercicio fiscal 2022, del componente Equipamiento-Vehículo que asciende a S/ 232,934.00, permitirá cubrir las necesidades de otros proyectos de inversión del INABIF a través de nota modificatoria a definirse en el mes de octubre 2022.</a:t>
            </a:r>
            <a:endParaRPr kumimoji="0" lang="es-P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10 Rectángulo">
            <a:extLst>
              <a:ext uri="{FF2B5EF4-FFF2-40B4-BE49-F238E27FC236}">
                <a16:creationId xmlns:a16="http://schemas.microsoft.com/office/drawing/2014/main" id="{D84C4070-98F5-FF4E-EDDF-71AEC5C1562E}"/>
              </a:ext>
            </a:extLst>
          </p:cNvPr>
          <p:cNvSpPr/>
          <p:nvPr/>
        </p:nvSpPr>
        <p:spPr>
          <a:xfrm>
            <a:off x="1438275" y="1724902"/>
            <a:ext cx="96202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itchFamily="34" charset="0"/>
                <a:ea typeface="+mn-ea"/>
                <a:cs typeface="Calibri Light" pitchFamily="34" charset="0"/>
              </a:rPr>
              <a:t>CRONOGRAMA DE EJECUCIÓN DEL PROYECTO:</a:t>
            </a:r>
            <a:endParaRPr kumimoji="0" lang="es-PE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3905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0A12C9E5-7C90-46F8-84DE-6F3833BF5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206" y="195595"/>
            <a:ext cx="7795956" cy="517436"/>
          </a:xfrm>
        </p:spPr>
        <p:txBody>
          <a:bodyPr>
            <a:normAutofit/>
          </a:bodyPr>
          <a:lstStyle/>
          <a:p>
            <a:pPr algn="ctr"/>
            <a:r>
              <a:rPr lang="es-ES" sz="2800" dirty="0"/>
              <a:t>Viceministerio de Poblaciones Vulnerables</a:t>
            </a:r>
            <a:endParaRPr lang="es-PE" sz="2800" dirty="0"/>
          </a:p>
        </p:txBody>
      </p:sp>
      <p:sp>
        <p:nvSpPr>
          <p:cNvPr id="10" name="Marcador de texto 2">
            <a:extLst>
              <a:ext uri="{FF2B5EF4-FFF2-40B4-BE49-F238E27FC236}">
                <a16:creationId xmlns:a16="http://schemas.microsoft.com/office/drawing/2014/main" id="{A91CFF02-526D-43BD-8CB8-E1438521B2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7661" y="2175899"/>
            <a:ext cx="3797040" cy="3837135"/>
          </a:xfrm>
        </p:spPr>
        <p:txBody>
          <a:bodyPr>
            <a:noAutofit/>
          </a:bodyPr>
          <a:lstStyle/>
          <a:p>
            <a:pPr marL="342900" indent="-342900" algn="just">
              <a:buAutoNum type="alphaLcPeriod"/>
            </a:pPr>
            <a:r>
              <a:rPr lang="es-ES" sz="1800" dirty="0">
                <a:latin typeface="+mn-lt"/>
              </a:rPr>
              <a:t>Promoción y protección de poblaciones vulnerables.</a:t>
            </a:r>
          </a:p>
          <a:p>
            <a:pPr marL="342900" indent="-342900" algn="just">
              <a:buAutoNum type="alphaLcPeriod"/>
            </a:pPr>
            <a:r>
              <a:rPr lang="es-ES" sz="1800" dirty="0">
                <a:latin typeface="+mn-lt"/>
              </a:rPr>
              <a:t>Desarrollo y promoción de la política nacional de población, priorizando la política de migración interna voluntaria o forzada, así como la prevención, protección y atención a los desplazados y migrantes internos.</a:t>
            </a:r>
          </a:p>
          <a:p>
            <a:pPr marL="342900" indent="-342900" algn="just">
              <a:buAutoNum type="alphaLcPeriod"/>
            </a:pPr>
            <a:r>
              <a:rPr lang="es-ES" sz="1800" dirty="0">
                <a:latin typeface="+mn-lt"/>
              </a:rPr>
              <a:t>Protección de derechos de las personas adultas mayores, niñas, niños y adolescentes, así como personas con discapacidad.</a:t>
            </a:r>
          </a:p>
          <a:p>
            <a:pPr marL="342900" indent="-342900" algn="just">
              <a:buAutoNum type="alphaLcPeriod"/>
            </a:pPr>
            <a:r>
              <a:rPr lang="es-ES" sz="1800" dirty="0">
                <a:latin typeface="+mn-lt"/>
              </a:rPr>
              <a:t>Fortalecimiento de las familias.</a:t>
            </a:r>
          </a:p>
        </p:txBody>
      </p:sp>
      <p:pic>
        <p:nvPicPr>
          <p:cNvPr id="22" name="Imagen 21">
            <a:extLst>
              <a:ext uri="{FF2B5EF4-FFF2-40B4-BE49-F238E27FC236}">
                <a16:creationId xmlns:a16="http://schemas.microsoft.com/office/drawing/2014/main" id="{D206244B-8426-469C-BFE4-89E493001BB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660" y="1718879"/>
            <a:ext cx="3797040" cy="198538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1347147" y="1096393"/>
            <a:ext cx="2290016" cy="54905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ES" sz="2800" b="1" dirty="0">
                <a:solidFill>
                  <a:srgbClr val="05223C"/>
                </a:solidFill>
                <a:latin typeface="Carot Sans Extra Bold" pitchFamily="2" charset="0"/>
                <a:ea typeface="Carot Sans Extra Bold" pitchFamily="2" charset="0"/>
                <a:cs typeface="+mj-cs"/>
              </a:rPr>
              <a:t>FUNCIONES</a:t>
            </a:r>
          </a:p>
        </p:txBody>
      </p:sp>
      <p:graphicFrame>
        <p:nvGraphicFramePr>
          <p:cNvPr id="29" name="Diagrama 28"/>
          <p:cNvGraphicFramePr/>
          <p:nvPr>
            <p:extLst>
              <p:ext uri="{D42A27DB-BD31-4B8C-83A1-F6EECF244321}">
                <p14:modId xmlns:p14="http://schemas.microsoft.com/office/powerpoint/2010/main" val="2386493491"/>
              </p:ext>
            </p:extLst>
          </p:nvPr>
        </p:nvGraphicFramePr>
        <p:xfrm>
          <a:off x="4572366" y="888768"/>
          <a:ext cx="7521761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0" name="Rectángulo 29"/>
          <p:cNvSpPr/>
          <p:nvPr/>
        </p:nvSpPr>
        <p:spPr>
          <a:xfrm>
            <a:off x="9320980" y="5060591"/>
            <a:ext cx="2109019" cy="1386222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>
                <a:solidFill>
                  <a:schemeClr val="tx1"/>
                </a:solidFill>
              </a:rPr>
              <a:t>Consejo Nacional para la Integración de la Persona con Discapacidad</a:t>
            </a:r>
          </a:p>
        </p:txBody>
      </p:sp>
    </p:spTree>
    <p:extLst>
      <p:ext uri="{BB962C8B-B14F-4D97-AF65-F5344CB8AC3E}">
        <p14:creationId xmlns:p14="http://schemas.microsoft.com/office/powerpoint/2010/main" val="951191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F0BECF-D938-4B0F-8C0E-26628B913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1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4013FF2-8ED8-4F14-818D-9FA0C138E352}"/>
              </a:ext>
            </a:extLst>
          </p:cNvPr>
          <p:cNvSpPr txBox="1"/>
          <p:nvPr/>
        </p:nvSpPr>
        <p:spPr>
          <a:xfrm>
            <a:off x="1631335" y="2616470"/>
            <a:ext cx="999039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chemeClr val="bg1"/>
                </a:solidFill>
                <a:latin typeface="+mj-lt"/>
                <a:ea typeface="Carot Sans" pitchFamily="50" charset="0"/>
                <a:cs typeface="Arial" panose="020B0604020202020204" pitchFamily="34" charset="0"/>
              </a:rPr>
              <a:t>Evaluación y asignación presupuestal del MIMP, en atención a niñas, niños y adolescentes en riesgo o desprotección familiar</a:t>
            </a:r>
            <a:endParaRPr lang="es-PE" sz="4000" b="1" dirty="0">
              <a:solidFill>
                <a:schemeClr val="bg1"/>
              </a:solidFill>
              <a:latin typeface="+mj-lt"/>
              <a:ea typeface="Carot Sans" pitchFamily="50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609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009226"/>
              </p:ext>
            </p:extLst>
          </p:nvPr>
        </p:nvGraphicFramePr>
        <p:xfrm>
          <a:off x="358703" y="1420501"/>
          <a:ext cx="11376097" cy="4231503"/>
        </p:xfrm>
        <a:graphic>
          <a:graphicData uri="http://schemas.openxmlformats.org/drawingml/2006/table">
            <a:tbl>
              <a:tblPr/>
              <a:tblGrid>
                <a:gridCol w="7345928">
                  <a:extLst>
                    <a:ext uri="{9D8B030D-6E8A-4147-A177-3AD203B41FA5}">
                      <a16:colId xmlns:a16="http://schemas.microsoft.com/office/drawing/2014/main" val="1429945498"/>
                    </a:ext>
                  </a:extLst>
                </a:gridCol>
                <a:gridCol w="1025565">
                  <a:extLst>
                    <a:ext uri="{9D8B030D-6E8A-4147-A177-3AD203B41FA5}">
                      <a16:colId xmlns:a16="http://schemas.microsoft.com/office/drawing/2014/main" val="1559484299"/>
                    </a:ext>
                  </a:extLst>
                </a:gridCol>
                <a:gridCol w="944094">
                  <a:extLst>
                    <a:ext uri="{9D8B030D-6E8A-4147-A177-3AD203B41FA5}">
                      <a16:colId xmlns:a16="http://schemas.microsoft.com/office/drawing/2014/main" val="1144213281"/>
                    </a:ext>
                  </a:extLst>
                </a:gridCol>
                <a:gridCol w="986966">
                  <a:extLst>
                    <a:ext uri="{9D8B030D-6E8A-4147-A177-3AD203B41FA5}">
                      <a16:colId xmlns:a16="http://schemas.microsoft.com/office/drawing/2014/main" val="3900978458"/>
                    </a:ext>
                  </a:extLst>
                </a:gridCol>
                <a:gridCol w="1073544">
                  <a:extLst>
                    <a:ext uri="{9D8B030D-6E8A-4147-A177-3AD203B41FA5}">
                      <a16:colId xmlns:a16="http://schemas.microsoft.com/office/drawing/2014/main" val="3435903319"/>
                    </a:ext>
                  </a:extLst>
                </a:gridCol>
              </a:tblGrid>
              <a:tr h="528167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MINISTERIO DE LA MUJER Y POBLACION VULNERABLE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3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PIA 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3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PIM </a:t>
                      </a:r>
                      <a:br>
                        <a:rPr lang="es-PE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es-PE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(a) 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3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Devengado</a:t>
                      </a:r>
                      <a:br>
                        <a:rPr lang="es-PE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es-PE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(c)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3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 Ava.</a:t>
                      </a:r>
                      <a:br>
                        <a:rPr lang="es-PE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es-PE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(c)/(a)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3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7409400"/>
                  </a:ext>
                </a:extLst>
              </a:tr>
              <a:tr h="528167"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0117.ATENCION OPORTUNA DE NIÑAS, NIÑOS Y ADOLESCENTES EN PRESUNTO ESTADO DE ABANDONO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400" b="1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186,859,640 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191,418,042 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118,471,640 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61.9%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3513359"/>
                  </a:ext>
                </a:extLst>
              </a:tr>
              <a:tr h="267167"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ACCIONES COMUNES</a:t>
                      </a:r>
                    </a:p>
                  </a:txBody>
                  <a:tcPr marL="121011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12,224,723 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11,184,111 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7,314,066 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65.4%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3756585"/>
                  </a:ext>
                </a:extLst>
              </a:tr>
              <a:tr h="528167"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NIÑAS, NIÑOS Y ADOLESCENTES ACCEDEN A SERVICIOS DE FORTALECIMIENTO DE CAPACIDADES COMO FACTOR PROTECTOR</a:t>
                      </a:r>
                    </a:p>
                  </a:txBody>
                  <a:tcPr marL="121011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918,340 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1,274,140 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778,137 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61.1%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49235"/>
                  </a:ext>
                </a:extLst>
              </a:tr>
              <a:tr h="528167"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NIÑAS, NIÑOS Y ADOLESCENTES EN RIESGO O DESPROTECCION FAMILIAR RECIBEN SERVICIOS DE PROTECCCION</a:t>
                      </a:r>
                    </a:p>
                  </a:txBody>
                  <a:tcPr marL="121011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79,449,268 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82,461,348 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53,202,840 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64.5%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209469"/>
                  </a:ext>
                </a:extLst>
              </a:tr>
              <a:tr h="528167"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NIÑOS, NIÑAS y ADOLESCENTES EN DESPROTECCION FAMILIAR EN FAMILIA ACOGEDORA RECIBEN SERVICIOS DE PROTECCION</a:t>
                      </a:r>
                    </a:p>
                  </a:txBody>
                  <a:tcPr marL="121011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5,455,441 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5,531,642 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3,533,809 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63.9%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5154518"/>
                  </a:ext>
                </a:extLst>
              </a:tr>
              <a:tr h="528167"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NIÑAS, NIÑOS Y ADOLESCENTES  EN DESPROTECCION FAMILIAR EN CENTROS DE ACOGIDA RESIDENCIAL RECIBEN SERVICIOS DE PROTECCION</a:t>
                      </a:r>
                    </a:p>
                  </a:txBody>
                  <a:tcPr marL="121011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85,560,636 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86,347,666 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50,835,651 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58.9%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46093"/>
                  </a:ext>
                </a:extLst>
              </a:tr>
              <a:tr h="528167"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NIÑOS, NIÑAS Y ADOLESCENTES EN ADOPCION Y SUS FAMILIAS ADOPTIVAS RECIBEN SERVICIOS DE PROTECCION</a:t>
                      </a:r>
                    </a:p>
                  </a:txBody>
                  <a:tcPr marL="121011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3,251,232 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4,378,329 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2,807,136 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64.1%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2997755"/>
                  </a:ext>
                </a:extLst>
              </a:tr>
              <a:tr h="267167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Total general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3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 186,859,640 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3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191,418,042 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3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118,471,640 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3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P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61.9%</a:t>
                      </a:r>
                    </a:p>
                  </a:txBody>
                  <a:tcPr marL="5042" marR="5042" marT="5042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3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0539464"/>
                  </a:ext>
                </a:extLst>
              </a:tr>
            </a:tbl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2903172" y="238567"/>
            <a:ext cx="63628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3200" b="1" dirty="0">
                <a:solidFill>
                  <a:srgbClr val="002060"/>
                </a:solidFill>
                <a:latin typeface="Gotham Thin"/>
              </a:rPr>
              <a:t>PROGRAMA PRESUPUESTAL 0117</a:t>
            </a: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EE3541A6-C88F-74FA-D8E0-E70000C12FCA}"/>
              </a:ext>
            </a:extLst>
          </p:cNvPr>
          <p:cNvSpPr txBox="1">
            <a:spLocks/>
          </p:cNvSpPr>
          <p:nvPr/>
        </p:nvSpPr>
        <p:spPr>
          <a:xfrm>
            <a:off x="4424204" y="823342"/>
            <a:ext cx="2890996" cy="42641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05223C"/>
                </a:solidFill>
                <a:latin typeface="Carot Sans Extra Bold" pitchFamily="2" charset="0"/>
                <a:ea typeface="Carot Sans Extra Bold" pitchFamily="2" charset="0"/>
                <a:cs typeface="+mj-cs"/>
              </a:defRPr>
            </a:lvl1pPr>
          </a:lstStyle>
          <a:p>
            <a:pPr algn="ctr">
              <a:buSzPct val="70000"/>
            </a:pPr>
            <a:r>
              <a:rPr lang="es-MX" sz="2400" b="1" dirty="0">
                <a:latin typeface="Calibri" panose="020F0502020204030204" pitchFamily="34" charset="0"/>
                <a:ea typeface="Calibri"/>
                <a:cs typeface="Calibri"/>
              </a:rPr>
              <a:t>PRESUPUESTO 2022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358703" y="5674451"/>
            <a:ext cx="15115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400" dirty="0"/>
              <a:t>Fuente: SIAF- MEF</a:t>
            </a:r>
          </a:p>
        </p:txBody>
      </p:sp>
    </p:spTree>
    <p:extLst>
      <p:ext uri="{BB962C8B-B14F-4D97-AF65-F5344CB8AC3E}">
        <p14:creationId xmlns:p14="http://schemas.microsoft.com/office/powerpoint/2010/main" val="3115349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7BDEE6-B146-4ACA-8809-70CFF2C68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943578A-6220-4470-B7E9-D450906DBA7F}"/>
              </a:ext>
            </a:extLst>
          </p:cNvPr>
          <p:cNvSpPr txBox="1"/>
          <p:nvPr/>
        </p:nvSpPr>
        <p:spPr>
          <a:xfrm>
            <a:off x="2029542" y="2631218"/>
            <a:ext cx="97839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chemeClr val="bg1"/>
                </a:solidFill>
                <a:latin typeface="+mj-lt"/>
                <a:ea typeface="Carot Sans" pitchFamily="50" charset="0"/>
                <a:cs typeface="Arial" panose="020B0604020202020204" pitchFamily="34" charset="0"/>
              </a:rPr>
              <a:t>Resultados obtenidos por el Grupo de Trabajo para la reestructuración de servicios MIMP: Informe final y propuesta técnica</a:t>
            </a:r>
            <a:endParaRPr lang="es-PE" sz="4000" b="1" dirty="0">
              <a:solidFill>
                <a:schemeClr val="bg1"/>
              </a:solidFill>
              <a:latin typeface="+mj-lt"/>
              <a:ea typeface="Carot Sans" pitchFamily="50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354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ítulo 1">
            <a:extLst>
              <a:ext uri="{FF2B5EF4-FFF2-40B4-BE49-F238E27FC236}">
                <a16:creationId xmlns:a16="http://schemas.microsoft.com/office/drawing/2014/main" id="{F8A077B5-D303-4687-AB01-4400B53C2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0290" y="28608"/>
            <a:ext cx="7676638" cy="832303"/>
          </a:xfrm>
        </p:spPr>
        <p:txBody>
          <a:bodyPr anchor="ctr">
            <a:noAutofit/>
          </a:bodyPr>
          <a:lstStyle/>
          <a:p>
            <a:pPr algn="ctr">
              <a:buSzPct val="70000"/>
            </a:pPr>
            <a:r>
              <a:rPr lang="es-MX" sz="2400" b="1" dirty="0">
                <a:latin typeface="Calibri" panose="020F0502020204030204" pitchFamily="34" charset="0"/>
                <a:ea typeface="Calibri"/>
                <a:cs typeface="Calibri"/>
              </a:rPr>
              <a:t>REESTRUCTURACIÓN DE SERVICIOS</a:t>
            </a:r>
          </a:p>
        </p:txBody>
      </p:sp>
      <p:sp>
        <p:nvSpPr>
          <p:cNvPr id="14" name="Marcador de texto 3">
            <a:extLst>
              <a:ext uri="{FF2B5EF4-FFF2-40B4-BE49-F238E27FC236}">
                <a16:creationId xmlns:a16="http://schemas.microsoft.com/office/drawing/2014/main" id="{08BAAFEB-B6B5-48FB-A258-C4B9DA5114A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23811" y="3363572"/>
            <a:ext cx="1018925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ES" b="1" dirty="0">
                <a:solidFill>
                  <a:schemeClr val="tx1"/>
                </a:solidFill>
                <a:latin typeface="+mn-lt"/>
              </a:rPr>
              <a:t>Evaluar el marco normativo</a:t>
            </a:r>
            <a:r>
              <a:rPr lang="es-ES" dirty="0">
                <a:solidFill>
                  <a:schemeClr val="tx1"/>
                </a:solidFill>
                <a:latin typeface="+mn-lt"/>
              </a:rPr>
              <a:t> para proponer modificaciones que sean necesarias.</a:t>
            </a:r>
          </a:p>
          <a:p>
            <a:pPr algn="just">
              <a:lnSpc>
                <a:spcPct val="100000"/>
              </a:lnSpc>
            </a:pPr>
            <a:endParaRPr lang="es-ES" sz="200" dirty="0">
              <a:solidFill>
                <a:schemeClr val="tx1"/>
              </a:solidFill>
              <a:latin typeface="+mn-lt"/>
            </a:endParaRPr>
          </a:p>
          <a:p>
            <a:pPr algn="just">
              <a:lnSpc>
                <a:spcPct val="100000"/>
              </a:lnSpc>
            </a:pPr>
            <a:r>
              <a:rPr lang="es-ES" b="1" dirty="0">
                <a:solidFill>
                  <a:schemeClr val="tx1"/>
                </a:solidFill>
                <a:latin typeface="+mn-lt"/>
              </a:rPr>
              <a:t>Elaborar un diagnóstico </a:t>
            </a:r>
            <a:r>
              <a:rPr lang="es-ES" dirty="0">
                <a:solidFill>
                  <a:schemeClr val="tx1"/>
                </a:solidFill>
                <a:latin typeface="+mn-lt"/>
              </a:rPr>
              <a:t>de la situación de intervención para la atención de niñas, niños y adolescentes sin cuidados parentales o en riesgo de perderlos.</a:t>
            </a:r>
          </a:p>
          <a:p>
            <a:pPr algn="just">
              <a:lnSpc>
                <a:spcPct val="100000"/>
              </a:lnSpc>
            </a:pPr>
            <a:endParaRPr lang="es-ES" sz="200" dirty="0">
              <a:solidFill>
                <a:schemeClr val="tx1"/>
              </a:solidFill>
              <a:latin typeface="+mn-lt"/>
            </a:endParaRPr>
          </a:p>
          <a:p>
            <a:pPr algn="just">
              <a:lnSpc>
                <a:spcPct val="100000"/>
              </a:lnSpc>
            </a:pPr>
            <a:r>
              <a:rPr lang="es-ES" b="1" dirty="0">
                <a:solidFill>
                  <a:schemeClr val="tx1"/>
                </a:solidFill>
                <a:latin typeface="+mn-lt"/>
              </a:rPr>
              <a:t>Elaborar una propuesta técnica</a:t>
            </a:r>
            <a:r>
              <a:rPr lang="es-ES" dirty="0">
                <a:solidFill>
                  <a:schemeClr val="tx1"/>
                </a:solidFill>
                <a:latin typeface="+mn-lt"/>
              </a:rPr>
              <a:t> para el fortalecimiento de la articulación de los servicios.</a:t>
            </a:r>
          </a:p>
          <a:p>
            <a:pPr algn="just">
              <a:lnSpc>
                <a:spcPct val="100000"/>
              </a:lnSpc>
            </a:pPr>
            <a:endParaRPr lang="es-ES" sz="200" dirty="0">
              <a:solidFill>
                <a:schemeClr val="tx1"/>
              </a:solidFill>
              <a:latin typeface="+mn-lt"/>
            </a:endParaRPr>
          </a:p>
          <a:p>
            <a:pPr algn="just">
              <a:lnSpc>
                <a:spcPct val="100000"/>
              </a:lnSpc>
            </a:pPr>
            <a:r>
              <a:rPr lang="es-ES" b="1" dirty="0">
                <a:solidFill>
                  <a:schemeClr val="tx1"/>
                </a:solidFill>
                <a:latin typeface="+mn-lt"/>
              </a:rPr>
              <a:t>Elaborar un informe final</a:t>
            </a:r>
            <a:r>
              <a:rPr lang="es-ES" dirty="0">
                <a:solidFill>
                  <a:schemeClr val="tx1"/>
                </a:solidFill>
                <a:latin typeface="+mn-lt"/>
              </a:rPr>
              <a:t> con la propuesta técnica que contenga medidas y acciones orientadas a la reestructuración de la intervención del Sector.</a:t>
            </a:r>
          </a:p>
        </p:txBody>
      </p:sp>
      <p:sp>
        <p:nvSpPr>
          <p:cNvPr id="2" name="Rectángulo 1"/>
          <p:cNvSpPr/>
          <p:nvPr/>
        </p:nvSpPr>
        <p:spPr>
          <a:xfrm>
            <a:off x="1803868" y="1512972"/>
            <a:ext cx="8749482" cy="101566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r>
              <a:rPr lang="es-ES" dirty="0"/>
              <a:t> </a:t>
            </a:r>
            <a:r>
              <a:rPr lang="es-ES" sz="2000" dirty="0"/>
              <a:t>Grupo de Trabajo para la reestructuración de los servicios del MIMP que intervienen en la atención de Niñas, Niños y Adolescentes sin cuidados parentales o en riesgo de perderlos.</a:t>
            </a:r>
          </a:p>
        </p:txBody>
      </p:sp>
      <p:sp>
        <p:nvSpPr>
          <p:cNvPr id="4" name="Rectángulo 3"/>
          <p:cNvSpPr/>
          <p:nvPr/>
        </p:nvSpPr>
        <p:spPr>
          <a:xfrm>
            <a:off x="795866" y="2777988"/>
            <a:ext cx="15844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s-ES" sz="2400" b="1" dirty="0"/>
              <a:t>OBJETIVOS</a:t>
            </a:r>
          </a:p>
        </p:txBody>
      </p:sp>
      <p:sp>
        <p:nvSpPr>
          <p:cNvPr id="5" name="Rectángulo 4"/>
          <p:cNvSpPr/>
          <p:nvPr/>
        </p:nvSpPr>
        <p:spPr>
          <a:xfrm>
            <a:off x="2229038" y="956109"/>
            <a:ext cx="8178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Resolución Ministerial N° 112-2022-MIMP (25 de abril de 2022)</a:t>
            </a:r>
          </a:p>
        </p:txBody>
      </p:sp>
      <p:sp>
        <p:nvSpPr>
          <p:cNvPr id="6" name="Elipse 5"/>
          <p:cNvSpPr/>
          <p:nvPr/>
        </p:nvSpPr>
        <p:spPr>
          <a:xfrm>
            <a:off x="795866" y="3397439"/>
            <a:ext cx="304800" cy="294028"/>
          </a:xfrm>
          <a:prstGeom prst="ellipse">
            <a:avLst/>
          </a:prstGeom>
          <a:solidFill>
            <a:srgbClr val="00AD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9" name="Elipse 8"/>
          <p:cNvSpPr/>
          <p:nvPr/>
        </p:nvSpPr>
        <p:spPr>
          <a:xfrm>
            <a:off x="795866" y="4125567"/>
            <a:ext cx="304800" cy="294028"/>
          </a:xfrm>
          <a:prstGeom prst="ellipse">
            <a:avLst/>
          </a:prstGeom>
          <a:solidFill>
            <a:srgbClr val="00AD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0" name="Elipse 9"/>
          <p:cNvSpPr/>
          <p:nvPr/>
        </p:nvSpPr>
        <p:spPr>
          <a:xfrm>
            <a:off x="795869" y="4921432"/>
            <a:ext cx="304800" cy="294028"/>
          </a:xfrm>
          <a:prstGeom prst="ellipse">
            <a:avLst/>
          </a:prstGeom>
          <a:solidFill>
            <a:srgbClr val="00AD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1" name="Elipse 10"/>
          <p:cNvSpPr/>
          <p:nvPr/>
        </p:nvSpPr>
        <p:spPr>
          <a:xfrm>
            <a:off x="795872" y="5531031"/>
            <a:ext cx="304800" cy="294028"/>
          </a:xfrm>
          <a:prstGeom prst="ellipse">
            <a:avLst/>
          </a:prstGeom>
          <a:solidFill>
            <a:srgbClr val="00AD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2" name="Rectángulo 11"/>
          <p:cNvSpPr/>
          <p:nvPr/>
        </p:nvSpPr>
        <p:spPr>
          <a:xfrm>
            <a:off x="9202649" y="6057425"/>
            <a:ext cx="1907445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just"/>
            <a:r>
              <a:rPr lang="es-ES" sz="2400" b="1" dirty="0"/>
              <a:t>Plazo: 90 días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68701DBA-E9C3-4968-951E-31299E7531F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83560">
            <a:off x="701960" y="825431"/>
            <a:ext cx="1295827" cy="183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1093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F8A077B5-D303-4687-AB01-4400B53C2032}"/>
              </a:ext>
            </a:extLst>
          </p:cNvPr>
          <p:cNvSpPr txBox="1">
            <a:spLocks/>
          </p:cNvSpPr>
          <p:nvPr/>
        </p:nvSpPr>
        <p:spPr>
          <a:xfrm>
            <a:off x="2128061" y="74813"/>
            <a:ext cx="7676638" cy="8323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05223C"/>
                </a:solidFill>
                <a:latin typeface="Carot Sans Extra Bold" pitchFamily="2" charset="0"/>
                <a:ea typeface="Carot Sans Extra Bold" pitchFamily="2" charset="0"/>
                <a:cs typeface="+mj-cs"/>
              </a:defRPr>
            </a:lvl1pPr>
          </a:lstStyle>
          <a:p>
            <a:pPr algn="ctr">
              <a:buSzPct val="70000"/>
            </a:pPr>
            <a:r>
              <a:rPr lang="es-MX" sz="2400" b="1" dirty="0">
                <a:latin typeface="Calibri" panose="020F0502020204030204" pitchFamily="34" charset="0"/>
                <a:ea typeface="Calibri"/>
                <a:cs typeface="Calibri"/>
              </a:rPr>
              <a:t>REESTRUCTURACIÓN DE SERVICIOS</a:t>
            </a: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5E2FAAE5-36D5-417C-9657-D54917CD3866}"/>
              </a:ext>
            </a:extLst>
          </p:cNvPr>
          <p:cNvCxnSpPr/>
          <p:nvPr/>
        </p:nvCxnSpPr>
        <p:spPr>
          <a:xfrm>
            <a:off x="6018151" y="1360747"/>
            <a:ext cx="37494" cy="4961763"/>
          </a:xfrm>
          <a:prstGeom prst="line">
            <a:avLst/>
          </a:prstGeom>
          <a:ln w="19050">
            <a:solidFill>
              <a:schemeClr val="accent3">
                <a:lumMod val="60000"/>
                <a:lumOff val="4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C5B77893-7DCC-47F6-9CF9-1A9DD4A3FE56}"/>
              </a:ext>
            </a:extLst>
          </p:cNvPr>
          <p:cNvSpPr txBox="1"/>
          <p:nvPr/>
        </p:nvSpPr>
        <p:spPr>
          <a:xfrm>
            <a:off x="423506" y="1436974"/>
            <a:ext cx="34784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algn="ctr">
              <a:defRPr sz="1400" b="1"/>
            </a:lvl1pPr>
          </a:lstStyle>
          <a:p>
            <a:pPr algn="l"/>
            <a:r>
              <a:rPr lang="es-PE" dirty="0"/>
              <a:t>CENTROS DE ACOGIDA RESIDENCIAL</a:t>
            </a: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954DDDED-D1B7-4D6E-8F93-96D06D29B573}"/>
              </a:ext>
            </a:extLst>
          </p:cNvPr>
          <p:cNvSpPr/>
          <p:nvPr/>
        </p:nvSpPr>
        <p:spPr>
          <a:xfrm>
            <a:off x="6292779" y="1732474"/>
            <a:ext cx="2398228" cy="954107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es-PE" sz="1400" dirty="0"/>
              <a:t>Centros de Acogida Residencial no cuentan con estándares mínimos que garanticen servicios de calidad</a:t>
            </a: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954DDDED-D1B7-4D6E-8F93-96D06D29B573}"/>
              </a:ext>
            </a:extLst>
          </p:cNvPr>
          <p:cNvSpPr/>
          <p:nvPr/>
        </p:nvSpPr>
        <p:spPr>
          <a:xfrm>
            <a:off x="9721121" y="1932528"/>
            <a:ext cx="1836266" cy="553998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es-PE" sz="1500" b="1" dirty="0"/>
              <a:t>% DE CAR ACREDITADOS: </a:t>
            </a:r>
            <a:r>
              <a:rPr lang="es-PE" sz="1500" b="1" dirty="0">
                <a:solidFill>
                  <a:srgbClr val="FF0000"/>
                </a:solidFill>
              </a:rPr>
              <a:t>52%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C5B77893-7DCC-47F6-9CF9-1A9DD4A3FE56}"/>
              </a:ext>
            </a:extLst>
          </p:cNvPr>
          <p:cNvSpPr txBox="1"/>
          <p:nvPr/>
        </p:nvSpPr>
        <p:spPr>
          <a:xfrm>
            <a:off x="6180663" y="4642550"/>
            <a:ext cx="29070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1400" b="1" dirty="0"/>
              <a:t>PERFILES COMPLEJOS EN CAR</a:t>
            </a:r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954DDDED-D1B7-4D6E-8F93-96D06D29B573}"/>
              </a:ext>
            </a:extLst>
          </p:cNvPr>
          <p:cNvSpPr/>
          <p:nvPr/>
        </p:nvSpPr>
        <p:spPr>
          <a:xfrm>
            <a:off x="6292779" y="4998740"/>
            <a:ext cx="2531001" cy="1169551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es-PE" sz="1400" dirty="0"/>
              <a:t>No existen CAR para perfiles complejos como situación de calle, consumo de alcohol y drogas, perfiles psiquiátricos, entre otros.</a:t>
            </a:r>
            <a:endParaRPr lang="es-PE" sz="1400" b="1" dirty="0"/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F849643A-9528-4E93-9962-19F779D195E5}"/>
              </a:ext>
            </a:extLst>
          </p:cNvPr>
          <p:cNvSpPr/>
          <p:nvPr/>
        </p:nvSpPr>
        <p:spPr>
          <a:xfrm>
            <a:off x="9261780" y="4727187"/>
            <a:ext cx="259001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E" sz="1200" b="1" dirty="0"/>
              <a:t>14</a:t>
            </a:r>
            <a:r>
              <a:rPr lang="es-PE" sz="1200" dirty="0"/>
              <a:t> CAR especializados en el INABIF</a:t>
            </a:r>
          </a:p>
          <a:p>
            <a:pPr algn="ctr"/>
            <a:endParaRPr lang="es-PE" sz="1200" dirty="0"/>
          </a:p>
          <a:p>
            <a:pPr algn="ctr"/>
            <a:r>
              <a:rPr lang="es-PE" sz="1600" b="1" dirty="0">
                <a:solidFill>
                  <a:srgbClr val="002060"/>
                </a:solidFill>
              </a:rPr>
              <a:t>(6) Trata de personas</a:t>
            </a:r>
          </a:p>
          <a:p>
            <a:pPr algn="ctr"/>
            <a:r>
              <a:rPr lang="es-PE" sz="1600" b="1" dirty="0">
                <a:solidFill>
                  <a:srgbClr val="002060"/>
                </a:solidFill>
              </a:rPr>
              <a:t>(4) Madres adolescentes</a:t>
            </a:r>
          </a:p>
          <a:p>
            <a:pPr algn="ctr"/>
            <a:r>
              <a:rPr lang="es-PE" sz="1600" b="1" dirty="0">
                <a:solidFill>
                  <a:srgbClr val="002060"/>
                </a:solidFill>
              </a:rPr>
              <a:t>(3) Discapacidad</a:t>
            </a:r>
          </a:p>
          <a:p>
            <a:pPr algn="ctr"/>
            <a:r>
              <a:rPr lang="es-PE" sz="1600" b="1" dirty="0">
                <a:solidFill>
                  <a:srgbClr val="002060"/>
                </a:solidFill>
              </a:rPr>
              <a:t>(1) Adolescentes varones en calle</a:t>
            </a:r>
          </a:p>
        </p:txBody>
      </p:sp>
      <p:graphicFrame>
        <p:nvGraphicFramePr>
          <p:cNvPr id="45" name="Tabla 44">
            <a:extLst>
              <a:ext uri="{FF2B5EF4-FFF2-40B4-BE49-F238E27FC236}">
                <a16:creationId xmlns:a16="http://schemas.microsoft.com/office/drawing/2014/main" id="{42F3BEC3-D28B-4259-014F-F4CB3D7341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472763"/>
              </p:ext>
            </p:extLst>
          </p:nvPr>
        </p:nvGraphicFramePr>
        <p:xfrm>
          <a:off x="474922" y="1809531"/>
          <a:ext cx="5123615" cy="2218857"/>
        </p:xfrm>
        <a:graphic>
          <a:graphicData uri="http://schemas.openxmlformats.org/drawingml/2006/table">
            <a:tbl>
              <a:tblPr firstRow="1" firstCol="1" bandRow="1"/>
              <a:tblGrid>
                <a:gridCol w="1902426">
                  <a:extLst>
                    <a:ext uri="{9D8B030D-6E8A-4147-A177-3AD203B41FA5}">
                      <a16:colId xmlns:a16="http://schemas.microsoft.com/office/drawing/2014/main" val="759101023"/>
                    </a:ext>
                  </a:extLst>
                </a:gridCol>
                <a:gridCol w="974078">
                  <a:extLst>
                    <a:ext uri="{9D8B030D-6E8A-4147-A177-3AD203B41FA5}">
                      <a16:colId xmlns:a16="http://schemas.microsoft.com/office/drawing/2014/main" val="3623021796"/>
                    </a:ext>
                  </a:extLst>
                </a:gridCol>
                <a:gridCol w="1038136">
                  <a:extLst>
                    <a:ext uri="{9D8B030D-6E8A-4147-A177-3AD203B41FA5}">
                      <a16:colId xmlns:a16="http://schemas.microsoft.com/office/drawing/2014/main" val="746758353"/>
                    </a:ext>
                  </a:extLst>
                </a:gridCol>
                <a:gridCol w="1208975">
                  <a:extLst>
                    <a:ext uri="{9D8B030D-6E8A-4147-A177-3AD203B41FA5}">
                      <a16:colId xmlns:a16="http://schemas.microsoft.com/office/drawing/2014/main" val="2680099845"/>
                    </a:ext>
                  </a:extLst>
                </a:gridCol>
              </a:tblGrid>
              <a:tr h="5571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ES" sz="11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Administración de CAR</a:t>
                      </a:r>
                      <a:endParaRPr lang="es-PE" sz="11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ES" sz="11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Total, general de CAR</a:t>
                      </a:r>
                      <a:endParaRPr lang="es-PE" sz="11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ES" sz="11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CAR con acreditación Vigente</a:t>
                      </a:r>
                      <a:endParaRPr lang="es-PE" sz="11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ES" sz="11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CAR sin acreditación</a:t>
                      </a:r>
                      <a:endParaRPr lang="es-PE" sz="11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8679818"/>
                  </a:ext>
                </a:extLst>
              </a:tr>
              <a:tr h="1955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s-ES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PÚBLICOS</a:t>
                      </a:r>
                      <a:endParaRPr lang="es-PE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1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88</a:t>
                      </a:r>
                      <a:endParaRPr lang="es-PE" sz="11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ES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es-PE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ES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es-PE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2619777"/>
                  </a:ext>
                </a:extLst>
              </a:tr>
              <a:tr h="1955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INABIF</a:t>
                      </a:r>
                      <a:endParaRPr lang="es-PE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1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es-PE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s-PE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6611385"/>
                  </a:ext>
                </a:extLst>
              </a:tr>
              <a:tr h="1955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Gobierno Regional</a:t>
                      </a:r>
                      <a:endParaRPr lang="es-PE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1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s-PE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es-PE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11423"/>
                  </a:ext>
                </a:extLst>
              </a:tr>
              <a:tr h="1955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Municipalidad</a:t>
                      </a:r>
                      <a:endParaRPr lang="es-PE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1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s-PE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s-PE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7995617"/>
                  </a:ext>
                </a:extLst>
              </a:tr>
              <a:tr h="1955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s-ES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PRIVADOS</a:t>
                      </a:r>
                      <a:endParaRPr lang="es-PE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100" b="1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161</a:t>
                      </a:r>
                      <a:endParaRPr lang="es-PE" sz="11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ES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endParaRPr lang="es-PE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ES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79</a:t>
                      </a:r>
                      <a:endParaRPr lang="es-PE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526611"/>
                  </a:ext>
                </a:extLst>
              </a:tr>
              <a:tr h="2924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Sociedad de Beneficencia </a:t>
                      </a:r>
                      <a:endParaRPr lang="es-PE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1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s-PE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s-PE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5629360"/>
                  </a:ext>
                </a:extLst>
              </a:tr>
              <a:tr h="1955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PRIVADOS</a:t>
                      </a:r>
                      <a:endParaRPr lang="es-PE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1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E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  <a:endParaRPr lang="es-PE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ES" sz="1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  <a:endParaRPr lang="es-PE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4486934"/>
                  </a:ext>
                </a:extLst>
              </a:tr>
              <a:tr h="1955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ES" sz="11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Total, general</a:t>
                      </a:r>
                      <a:endParaRPr lang="es-PE" sz="11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PE" sz="11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249</a:t>
                      </a:r>
                      <a:endParaRPr lang="es-PE" sz="11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ES" sz="11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131</a:t>
                      </a:r>
                      <a:endParaRPr lang="es-PE" sz="11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ES" sz="11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118</a:t>
                      </a:r>
                      <a:endParaRPr lang="es-PE" sz="11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530533"/>
                  </a:ext>
                </a:extLst>
              </a:tr>
            </a:tbl>
          </a:graphicData>
        </a:graphic>
      </p:graphicFrame>
      <p:sp>
        <p:nvSpPr>
          <p:cNvPr id="5" name="Rectángulo 4">
            <a:extLst>
              <a:ext uri="{FF2B5EF4-FFF2-40B4-BE49-F238E27FC236}">
                <a16:creationId xmlns:a16="http://schemas.microsoft.com/office/drawing/2014/main" id="{2FE880B8-0EF6-31D1-E51E-0E091382A9FA}"/>
              </a:ext>
            </a:extLst>
          </p:cNvPr>
          <p:cNvSpPr/>
          <p:nvPr/>
        </p:nvSpPr>
        <p:spPr>
          <a:xfrm>
            <a:off x="6318757" y="3363001"/>
            <a:ext cx="2398228" cy="954107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es-PE" sz="1400" dirty="0"/>
              <a:t>Insuficiente capacidad de los CAR para atender la demanda de NNA en acogimiento residencial.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19E96E14-CD32-2230-228D-A8EE7560B9C9}"/>
              </a:ext>
            </a:extLst>
          </p:cNvPr>
          <p:cNvSpPr/>
          <p:nvPr/>
        </p:nvSpPr>
        <p:spPr>
          <a:xfrm>
            <a:off x="9576559" y="3104631"/>
            <a:ext cx="2350620" cy="138499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es-PE" sz="1400" b="1" dirty="0"/>
              <a:t>PROMEDIO SOLICITUDES MENSUALES: </a:t>
            </a:r>
            <a:r>
              <a:rPr lang="es-PE" sz="1400" b="1" dirty="0">
                <a:solidFill>
                  <a:srgbClr val="FF0000"/>
                </a:solidFill>
              </a:rPr>
              <a:t>115</a:t>
            </a:r>
          </a:p>
          <a:p>
            <a:pPr algn="ctr"/>
            <a:r>
              <a:rPr lang="es-PE" sz="1400" b="1" dirty="0">
                <a:solidFill>
                  <a:srgbClr val="FF0000"/>
                </a:solidFill>
              </a:rPr>
              <a:t>10 JUZGADO Y 105 UPE</a:t>
            </a:r>
          </a:p>
          <a:p>
            <a:pPr algn="ctr"/>
            <a:endParaRPr lang="es-PE" sz="1400" b="1" dirty="0">
              <a:solidFill>
                <a:srgbClr val="FF0000"/>
              </a:solidFill>
            </a:endParaRPr>
          </a:p>
          <a:p>
            <a:pPr algn="ctr"/>
            <a:r>
              <a:rPr lang="es-PE" sz="1400" b="1" dirty="0"/>
              <a:t>ATENCIÓN DE SOLICITUDES: </a:t>
            </a:r>
            <a:r>
              <a:rPr lang="es-PE" sz="1400" b="1" dirty="0">
                <a:solidFill>
                  <a:srgbClr val="FF0000"/>
                </a:solidFill>
              </a:rPr>
              <a:t>30 (26%)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2FE5BC05-BE29-7075-6523-F064B50BE123}"/>
              </a:ext>
            </a:extLst>
          </p:cNvPr>
          <p:cNvSpPr/>
          <p:nvPr/>
        </p:nvSpPr>
        <p:spPr>
          <a:xfrm>
            <a:off x="3591820" y="4973367"/>
            <a:ext cx="2309879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E" sz="1400" dirty="0"/>
              <a:t>Tiempo promedio de permanencia en CAR:</a:t>
            </a:r>
          </a:p>
          <a:p>
            <a:pPr algn="ctr"/>
            <a:r>
              <a:rPr lang="es-PE" sz="1400" dirty="0"/>
              <a:t> </a:t>
            </a:r>
            <a:r>
              <a:rPr lang="es-PE" sz="1500" b="1" dirty="0">
                <a:solidFill>
                  <a:srgbClr val="FF0000"/>
                </a:solidFill>
              </a:rPr>
              <a:t>2 años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4D8298D9-55AC-4F8F-6D29-BE45757A7031}"/>
              </a:ext>
            </a:extLst>
          </p:cNvPr>
          <p:cNvSpPr txBox="1"/>
          <p:nvPr/>
        </p:nvSpPr>
        <p:spPr>
          <a:xfrm>
            <a:off x="5989857" y="3052772"/>
            <a:ext cx="31368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algn="ctr">
              <a:defRPr sz="1400" b="1"/>
            </a:lvl1pPr>
          </a:lstStyle>
          <a:p>
            <a:r>
              <a:rPr lang="es-PE" dirty="0"/>
              <a:t>VACANTES EN CAR</a:t>
            </a:r>
          </a:p>
        </p:txBody>
      </p:sp>
      <p:graphicFrame>
        <p:nvGraphicFramePr>
          <p:cNvPr id="18" name="Tabla 17">
            <a:extLst>
              <a:ext uri="{FF2B5EF4-FFF2-40B4-BE49-F238E27FC236}">
                <a16:creationId xmlns:a16="http://schemas.microsoft.com/office/drawing/2014/main" id="{D663CA08-BC62-44FC-CB28-F85E8C5BA8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6656623"/>
              </p:ext>
            </p:extLst>
          </p:nvPr>
        </p:nvGraphicFramePr>
        <p:xfrm>
          <a:off x="458932" y="4370090"/>
          <a:ext cx="3110260" cy="1257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4244">
                  <a:extLst>
                    <a:ext uri="{9D8B030D-6E8A-4147-A177-3AD203B41FA5}">
                      <a16:colId xmlns:a16="http://schemas.microsoft.com/office/drawing/2014/main" val="1629260957"/>
                    </a:ext>
                  </a:extLst>
                </a:gridCol>
                <a:gridCol w="584531">
                  <a:extLst>
                    <a:ext uri="{9D8B030D-6E8A-4147-A177-3AD203B41FA5}">
                      <a16:colId xmlns:a16="http://schemas.microsoft.com/office/drawing/2014/main" val="1754030079"/>
                    </a:ext>
                  </a:extLst>
                </a:gridCol>
                <a:gridCol w="687605">
                  <a:extLst>
                    <a:ext uri="{9D8B030D-6E8A-4147-A177-3AD203B41FA5}">
                      <a16:colId xmlns:a16="http://schemas.microsoft.com/office/drawing/2014/main" val="1910564209"/>
                    </a:ext>
                  </a:extLst>
                </a:gridCol>
                <a:gridCol w="783880">
                  <a:extLst>
                    <a:ext uri="{9D8B030D-6E8A-4147-A177-3AD203B41FA5}">
                      <a16:colId xmlns:a16="http://schemas.microsoft.com/office/drawing/2014/main" val="1752546767"/>
                    </a:ext>
                  </a:extLst>
                </a:gridCol>
              </a:tblGrid>
              <a:tr h="218521">
                <a:tc>
                  <a:txBody>
                    <a:bodyPr/>
                    <a:lstStyle/>
                    <a:p>
                      <a:r>
                        <a:rPr lang="es-ES" sz="1050" dirty="0"/>
                        <a:t>NNA en CAR</a:t>
                      </a:r>
                      <a:endParaRPr lang="es-PE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/>
                        <a:t>2020</a:t>
                      </a:r>
                      <a:endParaRPr lang="es-PE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/>
                        <a:t>2021</a:t>
                      </a:r>
                      <a:endParaRPr lang="es-PE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/>
                        <a:t>2022</a:t>
                      </a:r>
                      <a:endParaRPr lang="es-PE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1882456"/>
                  </a:ext>
                </a:extLst>
              </a:tr>
              <a:tr h="218521">
                <a:tc>
                  <a:txBody>
                    <a:bodyPr/>
                    <a:lstStyle/>
                    <a:p>
                      <a:r>
                        <a:rPr lang="es-ES" sz="1050" dirty="0"/>
                        <a:t>0 a 5 años</a:t>
                      </a:r>
                      <a:endParaRPr lang="es-PE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/>
                        <a:t>1,088</a:t>
                      </a:r>
                      <a:endParaRPr lang="es-PE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/>
                        <a:t>947</a:t>
                      </a:r>
                      <a:endParaRPr lang="es-PE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/>
                        <a:t>907</a:t>
                      </a:r>
                      <a:endParaRPr lang="es-PE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7131189"/>
                  </a:ext>
                </a:extLst>
              </a:tr>
              <a:tr h="218521">
                <a:tc>
                  <a:txBody>
                    <a:bodyPr/>
                    <a:lstStyle/>
                    <a:p>
                      <a:r>
                        <a:rPr lang="es-ES" sz="1050" dirty="0"/>
                        <a:t>6 a 11 años</a:t>
                      </a:r>
                      <a:endParaRPr lang="es-PE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/>
                        <a:t>1,798</a:t>
                      </a:r>
                      <a:endParaRPr lang="es-PE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/>
                        <a:t>1,608</a:t>
                      </a:r>
                      <a:endParaRPr lang="es-PE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/>
                        <a:t>1,503</a:t>
                      </a:r>
                      <a:endParaRPr lang="es-PE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804472"/>
                  </a:ext>
                </a:extLst>
              </a:tr>
              <a:tr h="218521">
                <a:tc>
                  <a:txBody>
                    <a:bodyPr/>
                    <a:lstStyle/>
                    <a:p>
                      <a:r>
                        <a:rPr lang="es-ES" sz="1050" dirty="0"/>
                        <a:t>12 a 17 años</a:t>
                      </a:r>
                      <a:endParaRPr lang="es-PE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/>
                        <a:t>3,055</a:t>
                      </a:r>
                      <a:endParaRPr lang="es-PE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/>
                        <a:t>2,884</a:t>
                      </a:r>
                      <a:endParaRPr lang="es-PE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/>
                        <a:t>2,789</a:t>
                      </a:r>
                      <a:endParaRPr lang="es-PE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9868282"/>
                  </a:ext>
                </a:extLst>
              </a:tr>
              <a:tr h="218521">
                <a:tc>
                  <a:txBody>
                    <a:bodyPr/>
                    <a:lstStyle/>
                    <a:p>
                      <a:r>
                        <a:rPr lang="es-ES" sz="1050" b="1" dirty="0">
                          <a:solidFill>
                            <a:schemeClr val="bg1"/>
                          </a:solidFill>
                        </a:rPr>
                        <a:t>Total</a:t>
                      </a:r>
                      <a:endParaRPr lang="es-PE" sz="105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 dirty="0">
                          <a:solidFill>
                            <a:schemeClr val="bg1"/>
                          </a:solidFill>
                        </a:rPr>
                        <a:t>5,941</a:t>
                      </a:r>
                      <a:endParaRPr lang="es-PE" sz="105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 dirty="0">
                          <a:solidFill>
                            <a:schemeClr val="bg1"/>
                          </a:solidFill>
                        </a:rPr>
                        <a:t>5,439</a:t>
                      </a:r>
                      <a:endParaRPr lang="es-PE" sz="105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 dirty="0">
                          <a:solidFill>
                            <a:schemeClr val="bg1"/>
                          </a:solidFill>
                        </a:rPr>
                        <a:t>5,199</a:t>
                      </a:r>
                      <a:endParaRPr lang="es-PE" sz="105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3694240"/>
                  </a:ext>
                </a:extLst>
              </a:tr>
            </a:tbl>
          </a:graphicData>
        </a:graphic>
      </p:graphicFrame>
      <p:sp>
        <p:nvSpPr>
          <p:cNvPr id="21" name="CuadroTexto 20">
            <a:extLst>
              <a:ext uri="{FF2B5EF4-FFF2-40B4-BE49-F238E27FC236}">
                <a16:creationId xmlns:a16="http://schemas.microsoft.com/office/drawing/2014/main" id="{85DAD3A7-CA2D-A9C3-9040-0C138ED4568D}"/>
              </a:ext>
            </a:extLst>
          </p:cNvPr>
          <p:cNvSpPr txBox="1"/>
          <p:nvPr/>
        </p:nvSpPr>
        <p:spPr>
          <a:xfrm>
            <a:off x="523211" y="6035237"/>
            <a:ext cx="5257806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100" dirty="0"/>
              <a:t>En lo que va del año, solo las UPE, han dictado medidas de acogimiento residencial a </a:t>
            </a:r>
            <a:r>
              <a:rPr lang="es-ES" sz="1200" b="1" dirty="0">
                <a:solidFill>
                  <a:srgbClr val="002060"/>
                </a:solidFill>
              </a:rPr>
              <a:t>1,270 NNA</a:t>
            </a:r>
            <a:r>
              <a:rPr lang="es-ES" sz="1100" dirty="0"/>
              <a:t>, como casos nuevos. 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1F472E10-0037-26C3-9F0C-DC63CD187313}"/>
              </a:ext>
            </a:extLst>
          </p:cNvPr>
          <p:cNvSpPr txBox="1"/>
          <p:nvPr/>
        </p:nvSpPr>
        <p:spPr>
          <a:xfrm>
            <a:off x="3835878" y="4454480"/>
            <a:ext cx="193489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PE" sz="1400" b="1" dirty="0"/>
              <a:t>ACOGIDOS: </a:t>
            </a:r>
            <a:r>
              <a:rPr lang="es-PE" sz="1400" b="1" dirty="0">
                <a:solidFill>
                  <a:srgbClr val="002060"/>
                </a:solidFill>
              </a:rPr>
              <a:t>1,596 NNA</a:t>
            </a:r>
          </a:p>
          <a:p>
            <a:pPr algn="ctr"/>
            <a:r>
              <a:rPr lang="es-PE" sz="1400" b="1" dirty="0">
                <a:solidFill>
                  <a:srgbClr val="002060"/>
                </a:solidFill>
              </a:rPr>
              <a:t>En 57 CAR de INABIF</a:t>
            </a:r>
          </a:p>
        </p:txBody>
      </p:sp>
      <p:sp>
        <p:nvSpPr>
          <p:cNvPr id="22" name="Título 1">
            <a:extLst>
              <a:ext uri="{FF2B5EF4-FFF2-40B4-BE49-F238E27FC236}">
                <a16:creationId xmlns:a16="http://schemas.microsoft.com/office/drawing/2014/main" id="{F8A077B5-D303-4687-AB01-4400B53C2032}"/>
              </a:ext>
            </a:extLst>
          </p:cNvPr>
          <p:cNvSpPr txBox="1">
            <a:spLocks/>
          </p:cNvSpPr>
          <p:nvPr/>
        </p:nvSpPr>
        <p:spPr>
          <a:xfrm>
            <a:off x="2330688" y="823357"/>
            <a:ext cx="7301158" cy="5119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05223C"/>
                </a:solidFill>
                <a:latin typeface="Carot Sans Extra Bold" pitchFamily="2" charset="0"/>
                <a:ea typeface="Carot Sans Extra Bold" pitchFamily="2" charset="0"/>
                <a:cs typeface="+mj-cs"/>
              </a:defRPr>
            </a:lvl1pPr>
          </a:lstStyle>
          <a:p>
            <a:pPr algn="ctr">
              <a:buSzPct val="70000"/>
            </a:pPr>
            <a:r>
              <a:rPr lang="es-MX" sz="2400" b="1" dirty="0">
                <a:latin typeface="Calibri" panose="020F0502020204030204" pitchFamily="34" charset="0"/>
                <a:ea typeface="Calibri"/>
                <a:cs typeface="Calibri"/>
              </a:rPr>
              <a:t>DIAGNÓSTICO – CENTROS DE ACOGIDA RESIDENCIAL</a:t>
            </a:r>
          </a:p>
        </p:txBody>
      </p:sp>
      <p:sp>
        <p:nvSpPr>
          <p:cNvPr id="3" name="Flecha derecha 2"/>
          <p:cNvSpPr/>
          <p:nvPr/>
        </p:nvSpPr>
        <p:spPr>
          <a:xfrm>
            <a:off x="8987064" y="2074805"/>
            <a:ext cx="438000" cy="348342"/>
          </a:xfrm>
          <a:prstGeom prst="rightArrow">
            <a:avLst/>
          </a:prstGeom>
          <a:solidFill>
            <a:srgbClr val="00AD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5" name="Flecha derecha 24"/>
          <p:cNvSpPr/>
          <p:nvPr/>
        </p:nvSpPr>
        <p:spPr>
          <a:xfrm>
            <a:off x="8970875" y="3680046"/>
            <a:ext cx="438000" cy="348342"/>
          </a:xfrm>
          <a:prstGeom prst="rightArrow">
            <a:avLst/>
          </a:prstGeom>
          <a:solidFill>
            <a:srgbClr val="00AD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D8298D9-55AC-4F8F-6D29-BE45757A7031}"/>
              </a:ext>
            </a:extLst>
          </p:cNvPr>
          <p:cNvSpPr txBox="1"/>
          <p:nvPr/>
        </p:nvSpPr>
        <p:spPr>
          <a:xfrm>
            <a:off x="6759233" y="1436974"/>
            <a:ext cx="1567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algn="ctr">
              <a:defRPr sz="1600" b="1"/>
            </a:lvl1pPr>
          </a:lstStyle>
          <a:p>
            <a:r>
              <a:rPr lang="es-PE" sz="1400" dirty="0"/>
              <a:t>ACREDITACIÓN</a:t>
            </a:r>
          </a:p>
        </p:txBody>
      </p:sp>
      <p:sp>
        <p:nvSpPr>
          <p:cNvPr id="28" name="Flecha derecha 27"/>
          <p:cNvSpPr/>
          <p:nvPr/>
        </p:nvSpPr>
        <p:spPr>
          <a:xfrm>
            <a:off x="8970875" y="5224078"/>
            <a:ext cx="438000" cy="348342"/>
          </a:xfrm>
          <a:prstGeom prst="rightArrow">
            <a:avLst/>
          </a:prstGeom>
          <a:solidFill>
            <a:srgbClr val="00AD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10973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ítulo 1">
            <a:extLst>
              <a:ext uri="{FF2B5EF4-FFF2-40B4-BE49-F238E27FC236}">
                <a16:creationId xmlns:a16="http://schemas.microsoft.com/office/drawing/2014/main" id="{F8A077B5-D303-4687-AB01-4400B53C2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2613" y="821597"/>
            <a:ext cx="4601066" cy="511974"/>
          </a:xfrm>
        </p:spPr>
        <p:txBody>
          <a:bodyPr anchor="ctr">
            <a:noAutofit/>
          </a:bodyPr>
          <a:lstStyle/>
          <a:p>
            <a:pPr algn="ctr">
              <a:buSzPct val="70000"/>
            </a:pPr>
            <a:r>
              <a:rPr lang="es-MX" sz="2400" b="1" dirty="0">
                <a:latin typeface="Calibri" panose="020F0502020204030204" pitchFamily="34" charset="0"/>
                <a:ea typeface="Calibri"/>
                <a:cs typeface="Calibri"/>
              </a:rPr>
              <a:t>DIAGNÓSTICO - ADOPCIONES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F8A077B5-D303-4687-AB01-4400B53C2032}"/>
              </a:ext>
            </a:extLst>
          </p:cNvPr>
          <p:cNvSpPr txBox="1">
            <a:spLocks/>
          </p:cNvSpPr>
          <p:nvPr/>
        </p:nvSpPr>
        <p:spPr>
          <a:xfrm>
            <a:off x="2166919" y="130209"/>
            <a:ext cx="7676638" cy="5708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05223C"/>
                </a:solidFill>
                <a:latin typeface="Carot Sans Extra Bold" pitchFamily="2" charset="0"/>
                <a:ea typeface="Carot Sans Extra Bold" pitchFamily="2" charset="0"/>
                <a:cs typeface="+mj-cs"/>
              </a:defRPr>
            </a:lvl1pPr>
          </a:lstStyle>
          <a:p>
            <a:pPr algn="ctr">
              <a:buSzPct val="70000"/>
            </a:pPr>
            <a:r>
              <a:rPr lang="es-MX" sz="2400" b="1" dirty="0">
                <a:latin typeface="Calibri" panose="020F0502020204030204" pitchFamily="34" charset="0"/>
                <a:ea typeface="Calibri"/>
                <a:cs typeface="Calibri"/>
              </a:rPr>
              <a:t>REESTRUCTURACIÓN DE SERVICIOS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C5B77893-7DCC-47F6-9CF9-1A9DD4A3FE56}"/>
              </a:ext>
            </a:extLst>
          </p:cNvPr>
          <p:cNvSpPr txBox="1"/>
          <p:nvPr/>
        </p:nvSpPr>
        <p:spPr>
          <a:xfrm>
            <a:off x="7064397" y="1789979"/>
            <a:ext cx="29070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1600" b="1" dirty="0"/>
              <a:t>ADOPCIONES ESPECIALES:</a:t>
            </a: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954DDDED-D1B7-4D6E-8F93-96D06D29B573}"/>
              </a:ext>
            </a:extLst>
          </p:cNvPr>
          <p:cNvSpPr/>
          <p:nvPr/>
        </p:nvSpPr>
        <p:spPr>
          <a:xfrm>
            <a:off x="7350424" y="2760741"/>
            <a:ext cx="4482946" cy="954107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just"/>
            <a:r>
              <a:rPr lang="es-PE" sz="1400" dirty="0"/>
              <a:t>Dificultades para la adopción de NNA con características específicas: mayores de 6 años de edad, adolescentes, grupos de hermanas/os, con discapacidad, problemas de salud.</a:t>
            </a: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F849643A-9528-4E93-9962-19F779D195E5}"/>
              </a:ext>
            </a:extLst>
          </p:cNvPr>
          <p:cNvSpPr/>
          <p:nvPr/>
        </p:nvSpPr>
        <p:spPr>
          <a:xfrm>
            <a:off x="7365475" y="3803861"/>
            <a:ext cx="4467896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b="1" dirty="0"/>
              <a:t>Registro de adopciones especiales</a:t>
            </a:r>
          </a:p>
          <a:p>
            <a:r>
              <a:rPr lang="es-PE" sz="1600" b="1" dirty="0">
                <a:solidFill>
                  <a:srgbClr val="002060"/>
                </a:solidFill>
              </a:rPr>
              <a:t>356 niñas, niños y adolescentes </a:t>
            </a:r>
          </a:p>
        </p:txBody>
      </p: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5E2FAAE5-36D5-417C-9657-D54917CD3866}"/>
              </a:ext>
            </a:extLst>
          </p:cNvPr>
          <p:cNvCxnSpPr>
            <a:cxnSpLocks/>
          </p:cNvCxnSpPr>
          <p:nvPr/>
        </p:nvCxnSpPr>
        <p:spPr>
          <a:xfrm flipH="1">
            <a:off x="6880035" y="3949295"/>
            <a:ext cx="14251" cy="2634385"/>
          </a:xfrm>
          <a:prstGeom prst="line">
            <a:avLst/>
          </a:prstGeom>
          <a:ln w="19050">
            <a:solidFill>
              <a:schemeClr val="accent3">
                <a:lumMod val="60000"/>
                <a:lumOff val="4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ángulo 44">
            <a:extLst>
              <a:ext uri="{FF2B5EF4-FFF2-40B4-BE49-F238E27FC236}">
                <a16:creationId xmlns:a16="http://schemas.microsoft.com/office/drawing/2014/main" id="{954DDDED-D1B7-4D6E-8F93-96D06D29B573}"/>
              </a:ext>
            </a:extLst>
          </p:cNvPr>
          <p:cNvSpPr/>
          <p:nvPr/>
        </p:nvSpPr>
        <p:spPr>
          <a:xfrm>
            <a:off x="7304502" y="5738588"/>
            <a:ext cx="4625860" cy="553998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s-PE" sz="1400" b="1" dirty="0"/>
              <a:t>TIEMPO PROMEDIO DE PERMANECIA DE NNA EN EL REGISTRO DE ADOPCIONES ESPECIALES:  </a:t>
            </a:r>
            <a:r>
              <a:rPr lang="es-PE" sz="1600" b="1" dirty="0">
                <a:solidFill>
                  <a:srgbClr val="FF0000"/>
                </a:solidFill>
              </a:rPr>
              <a:t>4 años y 4 meses</a:t>
            </a:r>
            <a:endParaRPr lang="es-PE" sz="1400" b="1" dirty="0">
              <a:solidFill>
                <a:srgbClr val="FF0000"/>
              </a:solidFill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C5B77893-7DCC-47F6-9CF9-1A9DD4A3FE56}"/>
              </a:ext>
            </a:extLst>
          </p:cNvPr>
          <p:cNvSpPr txBox="1"/>
          <p:nvPr/>
        </p:nvSpPr>
        <p:spPr>
          <a:xfrm>
            <a:off x="354475" y="1846927"/>
            <a:ext cx="54258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600" b="1" dirty="0"/>
              <a:t>ADOPCIONES REGULARES (MENORES DE 6 AÑOS DE EDAD):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E627517F-5A6C-398E-E2FC-4C45379B7211}"/>
              </a:ext>
            </a:extLst>
          </p:cNvPr>
          <p:cNvSpPr/>
          <p:nvPr/>
        </p:nvSpPr>
        <p:spPr>
          <a:xfrm>
            <a:off x="2061030" y="1297067"/>
            <a:ext cx="8541790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PE" sz="1600" b="1" dirty="0"/>
              <a:t>TIEMPO PROMEDIO DE TRÁMITE DE LOS </a:t>
            </a:r>
            <a:r>
              <a:rPr lang="es-PE" sz="2000" b="1" dirty="0">
                <a:solidFill>
                  <a:srgbClr val="002060"/>
                </a:solidFill>
              </a:rPr>
              <a:t>301</a:t>
            </a:r>
            <a:r>
              <a:rPr lang="es-PE" sz="1600" b="1" dirty="0"/>
              <a:t> CASOS EN PODER JUDICIAL:  </a:t>
            </a:r>
            <a:r>
              <a:rPr lang="es-PE" sz="1600" b="1" dirty="0">
                <a:solidFill>
                  <a:srgbClr val="FF0000"/>
                </a:solidFill>
              </a:rPr>
              <a:t>3 años y 3 meses</a:t>
            </a:r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48629D7C-02F4-0AE5-0E20-AE46F0686868}"/>
              </a:ext>
            </a:extLst>
          </p:cNvPr>
          <p:cNvSpPr/>
          <p:nvPr/>
        </p:nvSpPr>
        <p:spPr>
          <a:xfrm>
            <a:off x="417858" y="2196999"/>
            <a:ext cx="5054130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s-PE" sz="1400" b="1" dirty="0"/>
              <a:t>TIEMPO PROMEDIO DE ADOPCIÓN REGULAR:  </a:t>
            </a:r>
            <a:r>
              <a:rPr lang="es-PE" sz="1600" b="1" dirty="0">
                <a:solidFill>
                  <a:srgbClr val="FF0000"/>
                </a:solidFill>
              </a:rPr>
              <a:t>1 mes</a:t>
            </a:r>
            <a:endParaRPr lang="es-PE" sz="1400" b="1" dirty="0">
              <a:solidFill>
                <a:srgbClr val="FF0000"/>
              </a:solidFill>
            </a:endParaRP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BD2B8B9D-3DD3-9988-4313-F15319DB49A3}"/>
              </a:ext>
            </a:extLst>
          </p:cNvPr>
          <p:cNvSpPr/>
          <p:nvPr/>
        </p:nvSpPr>
        <p:spPr>
          <a:xfrm>
            <a:off x="7365475" y="2172647"/>
            <a:ext cx="4467896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s-PE" sz="1400" b="1" dirty="0"/>
              <a:t>TIEMPO PROMEDIO DE ADOPCIÓN ESPECIAL:  </a:t>
            </a:r>
            <a:r>
              <a:rPr lang="es-PE" sz="1600" b="1" dirty="0">
                <a:solidFill>
                  <a:srgbClr val="FF0000"/>
                </a:solidFill>
              </a:rPr>
              <a:t>12 meses</a:t>
            </a:r>
            <a:endParaRPr lang="es-PE" sz="1400" b="1" dirty="0">
              <a:solidFill>
                <a:srgbClr val="FF0000"/>
              </a:solidFill>
            </a:endParaRPr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4B53F63C-B1DD-36E9-BB3B-43AB089A42B7}"/>
              </a:ext>
            </a:extLst>
          </p:cNvPr>
          <p:cNvSpPr/>
          <p:nvPr/>
        </p:nvSpPr>
        <p:spPr>
          <a:xfrm>
            <a:off x="7365475" y="4405818"/>
            <a:ext cx="4467895" cy="1169551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s-PE" sz="1400" dirty="0"/>
              <a:t>52 Adolescentes</a:t>
            </a:r>
          </a:p>
          <a:p>
            <a:r>
              <a:rPr lang="es-PE" sz="1400" dirty="0"/>
              <a:t>140 NNA con discapacidad</a:t>
            </a:r>
          </a:p>
          <a:p>
            <a:r>
              <a:rPr lang="es-PE" sz="1400" dirty="0"/>
              <a:t>29 NNA con problemas de salud</a:t>
            </a:r>
          </a:p>
          <a:p>
            <a:r>
              <a:rPr lang="es-PE" sz="1400" dirty="0"/>
              <a:t>124 grupo de hermanos</a:t>
            </a:r>
          </a:p>
          <a:p>
            <a:r>
              <a:rPr lang="es-PE" sz="1400" dirty="0"/>
              <a:t>11 mayores de 6 años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0152B17-2F8C-6C6A-E93D-721E953D4646}"/>
              </a:ext>
            </a:extLst>
          </p:cNvPr>
          <p:cNvSpPr txBox="1"/>
          <p:nvPr/>
        </p:nvSpPr>
        <p:spPr>
          <a:xfrm>
            <a:off x="417858" y="2595118"/>
            <a:ext cx="56538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400" b="1" dirty="0"/>
              <a:t>Número de niñas, niños y adolescentes adoptados según tipo de adopción</a:t>
            </a:r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1A144C97-44D8-88A8-B04E-686E68353D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0801194"/>
              </p:ext>
            </p:extLst>
          </p:nvPr>
        </p:nvGraphicFramePr>
        <p:xfrm>
          <a:off x="857095" y="2939582"/>
          <a:ext cx="5576633" cy="775266"/>
        </p:xfrm>
        <a:graphic>
          <a:graphicData uri="http://schemas.openxmlformats.org/drawingml/2006/table">
            <a:tbl>
              <a:tblPr/>
              <a:tblGrid>
                <a:gridCol w="1585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47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47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47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7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42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547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266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Tipo de adopción</a:t>
                      </a:r>
                    </a:p>
                  </a:txBody>
                  <a:tcPr marL="85725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2022*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617"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Regular</a:t>
                      </a:r>
                    </a:p>
                  </a:txBody>
                  <a:tcPr marL="17145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617"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Especial</a:t>
                      </a:r>
                    </a:p>
                  </a:txBody>
                  <a:tcPr marL="17145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061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85725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2" name="Tabla 21">
            <a:extLst>
              <a:ext uri="{FF2B5EF4-FFF2-40B4-BE49-F238E27FC236}">
                <a16:creationId xmlns:a16="http://schemas.microsoft.com/office/drawing/2014/main" id="{F10C83EC-3773-DE38-935E-18B68E2452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8836335"/>
              </p:ext>
            </p:extLst>
          </p:nvPr>
        </p:nvGraphicFramePr>
        <p:xfrm>
          <a:off x="837004" y="4304185"/>
          <a:ext cx="5596725" cy="822462"/>
        </p:xfrm>
        <a:graphic>
          <a:graphicData uri="http://schemas.openxmlformats.org/drawingml/2006/table">
            <a:tbl>
              <a:tblPr/>
              <a:tblGrid>
                <a:gridCol w="18009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21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26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17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43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300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38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Residencia de la familia</a:t>
                      </a:r>
                    </a:p>
                  </a:txBody>
                  <a:tcPr marL="85725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284"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Nacional</a:t>
                      </a:r>
                    </a:p>
                  </a:txBody>
                  <a:tcPr marL="85725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6077">
                <a:tc>
                  <a:txBody>
                    <a:bodyPr/>
                    <a:lstStyle/>
                    <a:p>
                      <a:pPr algn="l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Internacional</a:t>
                      </a:r>
                    </a:p>
                  </a:txBody>
                  <a:tcPr marL="85725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582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85725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6" name="CuadroTexto 25">
            <a:extLst>
              <a:ext uri="{FF2B5EF4-FFF2-40B4-BE49-F238E27FC236}">
                <a16:creationId xmlns:a16="http://schemas.microsoft.com/office/drawing/2014/main" id="{7EC9C53A-7A59-0B21-648C-A5F585E4E119}"/>
              </a:ext>
            </a:extLst>
          </p:cNvPr>
          <p:cNvSpPr txBox="1"/>
          <p:nvPr/>
        </p:nvSpPr>
        <p:spPr>
          <a:xfrm>
            <a:off x="397766" y="3949295"/>
            <a:ext cx="6293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400" b="1" dirty="0"/>
              <a:t>Número de niñas, niños y adolescentes adoptados según procedencia de la familia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8AEBF51E-80D6-F09C-0C62-58050F16C116}"/>
              </a:ext>
            </a:extLst>
          </p:cNvPr>
          <p:cNvSpPr txBox="1"/>
          <p:nvPr/>
        </p:nvSpPr>
        <p:spPr>
          <a:xfrm>
            <a:off x="754797" y="6518852"/>
            <a:ext cx="254268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100" dirty="0"/>
              <a:t>*Información al 14 de setiembre de 2022</a:t>
            </a:r>
          </a:p>
        </p:txBody>
      </p:sp>
      <p:graphicFrame>
        <p:nvGraphicFramePr>
          <p:cNvPr id="34" name="Tabla 33">
            <a:extLst>
              <a:ext uri="{FF2B5EF4-FFF2-40B4-BE49-F238E27FC236}">
                <a16:creationId xmlns:a16="http://schemas.microsoft.com/office/drawing/2014/main" id="{7858C456-7330-360E-F1D4-E37D3F2983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4342337"/>
              </p:ext>
            </p:extLst>
          </p:nvPr>
        </p:nvGraphicFramePr>
        <p:xfrm>
          <a:off x="851497" y="5590059"/>
          <a:ext cx="5582233" cy="844788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2336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57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62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38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1197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Tipo de Solicitud</a:t>
                      </a:r>
                      <a:endParaRPr lang="es-PE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Biparental</a:t>
                      </a:r>
                      <a:endParaRPr lang="es-PE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Monoparental</a:t>
                      </a:r>
                      <a:endParaRPr lang="es-PE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es-PE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197">
                <a:tc>
                  <a:txBody>
                    <a:bodyPr/>
                    <a:lstStyle/>
                    <a:p>
                      <a:pPr algn="l" fontAlgn="ctr"/>
                      <a:r>
                        <a:rPr lang="es-PE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Solicitudes Nacionales</a:t>
                      </a:r>
                      <a:endParaRPr lang="es-P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186</a:t>
                      </a:r>
                      <a:endParaRPr lang="es-P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56</a:t>
                      </a:r>
                      <a:endParaRPr lang="es-P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242*</a:t>
                      </a:r>
                      <a:endParaRPr lang="es-P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1197">
                <a:tc>
                  <a:txBody>
                    <a:bodyPr/>
                    <a:lstStyle/>
                    <a:p>
                      <a:pPr algn="l" fontAlgn="ctr"/>
                      <a:r>
                        <a:rPr lang="es-PE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Solicitudes Internacionales</a:t>
                      </a:r>
                      <a:endParaRPr lang="es-P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84</a:t>
                      </a:r>
                      <a:endParaRPr lang="es-P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P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92</a:t>
                      </a:r>
                      <a:endParaRPr lang="es-P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197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Total</a:t>
                      </a:r>
                      <a:endParaRPr lang="es-PE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270</a:t>
                      </a:r>
                      <a:endParaRPr lang="es-PE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64</a:t>
                      </a:r>
                      <a:endParaRPr lang="es-PE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334</a:t>
                      </a:r>
                      <a:endParaRPr lang="es-PE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9" name="CuadroTexto 38">
            <a:extLst>
              <a:ext uri="{FF2B5EF4-FFF2-40B4-BE49-F238E27FC236}">
                <a16:creationId xmlns:a16="http://schemas.microsoft.com/office/drawing/2014/main" id="{8F2A5AAA-BAC4-3D6E-2DD1-2D0BB9ED4337}"/>
              </a:ext>
            </a:extLst>
          </p:cNvPr>
          <p:cNvSpPr txBox="1"/>
          <p:nvPr/>
        </p:nvSpPr>
        <p:spPr>
          <a:xfrm>
            <a:off x="408255" y="5256829"/>
            <a:ext cx="6293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400" b="1" dirty="0"/>
              <a:t>Número de familias en lista de espera</a:t>
            </a:r>
          </a:p>
        </p:txBody>
      </p:sp>
      <p:sp>
        <p:nvSpPr>
          <p:cNvPr id="6" name="Flecha derecha 5"/>
          <p:cNvSpPr/>
          <p:nvPr/>
        </p:nvSpPr>
        <p:spPr>
          <a:xfrm>
            <a:off x="6691086" y="2939582"/>
            <a:ext cx="478971" cy="500304"/>
          </a:xfrm>
          <a:prstGeom prst="rightArrow">
            <a:avLst/>
          </a:prstGeom>
          <a:solidFill>
            <a:srgbClr val="00AD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00793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ítulo 1">
            <a:extLst>
              <a:ext uri="{FF2B5EF4-FFF2-40B4-BE49-F238E27FC236}">
                <a16:creationId xmlns:a16="http://schemas.microsoft.com/office/drawing/2014/main" id="{F8A077B5-D303-4687-AB01-4400B53C2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68498" y="868764"/>
            <a:ext cx="2459684" cy="511974"/>
          </a:xfrm>
        </p:spPr>
        <p:txBody>
          <a:bodyPr anchor="ctr">
            <a:noAutofit/>
          </a:bodyPr>
          <a:lstStyle/>
          <a:p>
            <a:pPr algn="ctr">
              <a:buSzPct val="70000"/>
            </a:pPr>
            <a:r>
              <a:rPr lang="es-MX" sz="2400" b="1" dirty="0">
                <a:latin typeface="Calibri" panose="020F0502020204030204" pitchFamily="34" charset="0"/>
                <a:ea typeface="Calibri"/>
                <a:cs typeface="Calibri"/>
              </a:rPr>
              <a:t>DIAGNÓSTICO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F8A077B5-D303-4687-AB01-4400B53C2032}"/>
              </a:ext>
            </a:extLst>
          </p:cNvPr>
          <p:cNvSpPr txBox="1">
            <a:spLocks/>
          </p:cNvSpPr>
          <p:nvPr/>
        </p:nvSpPr>
        <p:spPr>
          <a:xfrm>
            <a:off x="2166919" y="130208"/>
            <a:ext cx="7676638" cy="8323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05223C"/>
                </a:solidFill>
                <a:latin typeface="Carot Sans Extra Bold" pitchFamily="2" charset="0"/>
                <a:ea typeface="Carot Sans Extra Bold" pitchFamily="2" charset="0"/>
                <a:cs typeface="+mj-cs"/>
              </a:defRPr>
            </a:lvl1pPr>
          </a:lstStyle>
          <a:p>
            <a:pPr algn="ctr">
              <a:buSzPct val="70000"/>
            </a:pPr>
            <a:r>
              <a:rPr lang="es-MX" sz="2400" b="1" dirty="0">
                <a:latin typeface="Calibri" panose="020F0502020204030204" pitchFamily="34" charset="0"/>
                <a:ea typeface="Calibri"/>
                <a:cs typeface="Calibri"/>
              </a:rPr>
              <a:t>REESTRUCTURACIÓN DE SERVICIOS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0B03B9F-ACBB-4500-93A3-06C47B0CD73C}"/>
              </a:ext>
            </a:extLst>
          </p:cNvPr>
          <p:cNvSpPr txBox="1"/>
          <p:nvPr/>
        </p:nvSpPr>
        <p:spPr>
          <a:xfrm>
            <a:off x="435965" y="1501120"/>
            <a:ext cx="31368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algn="ctr">
              <a:defRPr sz="1600" b="1"/>
            </a:lvl1pPr>
          </a:lstStyle>
          <a:p>
            <a:r>
              <a:rPr lang="es-PE" dirty="0"/>
              <a:t>ACREDITACIÓN DE DEMUNA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954DDDED-D1B7-4D6E-8F93-96D06D29B573}"/>
              </a:ext>
            </a:extLst>
          </p:cNvPr>
          <p:cNvSpPr/>
          <p:nvPr/>
        </p:nvSpPr>
        <p:spPr>
          <a:xfrm>
            <a:off x="698992" y="1970533"/>
            <a:ext cx="2531001" cy="1169551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es-PE" sz="1400" dirty="0"/>
              <a:t>Sólo el 23% de las DEMUNA que funcionan en el país se encuentra acreditada para resolver en casos de riesgo de desprotección 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F849643A-9528-4E93-9962-19F779D195E5}"/>
              </a:ext>
            </a:extLst>
          </p:cNvPr>
          <p:cNvSpPr/>
          <p:nvPr/>
        </p:nvSpPr>
        <p:spPr>
          <a:xfrm>
            <a:off x="621371" y="3351424"/>
            <a:ext cx="282724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E" sz="1400" dirty="0"/>
              <a:t>Total municipalidades: </a:t>
            </a:r>
            <a:r>
              <a:rPr lang="es-PE" b="1" dirty="0">
                <a:solidFill>
                  <a:srgbClr val="002060"/>
                </a:solidFill>
              </a:rPr>
              <a:t>1890</a:t>
            </a:r>
          </a:p>
          <a:p>
            <a:pPr algn="ctr"/>
            <a:r>
              <a:rPr lang="es-PE" sz="1400" dirty="0"/>
              <a:t>DEMUNA operativas: </a:t>
            </a:r>
            <a:r>
              <a:rPr lang="es-PE" b="1" dirty="0">
                <a:solidFill>
                  <a:srgbClr val="002060"/>
                </a:solidFill>
              </a:rPr>
              <a:t>1758 </a:t>
            </a:r>
            <a:r>
              <a:rPr lang="es-PE" sz="1400" dirty="0"/>
              <a:t>DEMUNA acreditada: </a:t>
            </a:r>
            <a:r>
              <a:rPr lang="es-PE" b="1" dirty="0">
                <a:solidFill>
                  <a:srgbClr val="002060"/>
                </a:solidFill>
              </a:rPr>
              <a:t>405 (23%)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617F748C-83F2-4C0A-8846-2DEE356AB6A3}"/>
              </a:ext>
            </a:extLst>
          </p:cNvPr>
          <p:cNvSpPr/>
          <p:nvPr/>
        </p:nvSpPr>
        <p:spPr>
          <a:xfrm>
            <a:off x="5127807" y="5504820"/>
            <a:ext cx="15339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sz="1400" dirty="0"/>
              <a:t>172 mujeres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F4DF1579-9BDF-4CBE-ACCE-0A9600462210}"/>
              </a:ext>
            </a:extLst>
          </p:cNvPr>
          <p:cNvSpPr/>
          <p:nvPr/>
        </p:nvSpPr>
        <p:spPr>
          <a:xfrm>
            <a:off x="5098330" y="5153024"/>
            <a:ext cx="11857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E" sz="1400" dirty="0"/>
              <a:t>138 hombres </a:t>
            </a:r>
          </a:p>
        </p:txBody>
      </p:sp>
      <p:pic>
        <p:nvPicPr>
          <p:cNvPr id="27" name="Picture 2" descr="Símbolo femenino | Icono Gratis">
            <a:extLst>
              <a:ext uri="{FF2B5EF4-FFF2-40B4-BE49-F238E27FC236}">
                <a16:creationId xmlns:a16="http://schemas.microsoft.com/office/drawing/2014/main" id="{2C1C750B-5757-499E-BFD6-5BB3897A18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9719" y="5506433"/>
            <a:ext cx="374877" cy="374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4" descr="Símbolo masculino de género | Icono Gratis">
            <a:extLst>
              <a:ext uri="{FF2B5EF4-FFF2-40B4-BE49-F238E27FC236}">
                <a16:creationId xmlns:a16="http://schemas.microsoft.com/office/drawing/2014/main" id="{18B33295-5C71-4EB6-B336-F3670129A4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6311" y="5175898"/>
            <a:ext cx="302942" cy="302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5E2FAAE5-36D5-417C-9657-D54917CD3866}"/>
              </a:ext>
            </a:extLst>
          </p:cNvPr>
          <p:cNvCxnSpPr/>
          <p:nvPr/>
        </p:nvCxnSpPr>
        <p:spPr>
          <a:xfrm>
            <a:off x="4059946" y="1552864"/>
            <a:ext cx="37494" cy="4961763"/>
          </a:xfrm>
          <a:prstGeom prst="line">
            <a:avLst/>
          </a:prstGeom>
          <a:ln w="19050">
            <a:solidFill>
              <a:schemeClr val="accent3">
                <a:lumMod val="60000"/>
                <a:lumOff val="4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uadroTexto 33">
            <a:extLst>
              <a:ext uri="{FF2B5EF4-FFF2-40B4-BE49-F238E27FC236}">
                <a16:creationId xmlns:a16="http://schemas.microsoft.com/office/drawing/2014/main" id="{C5B77893-7DCC-47F6-9CF9-1A9DD4A3FE56}"/>
              </a:ext>
            </a:extLst>
          </p:cNvPr>
          <p:cNvSpPr txBox="1"/>
          <p:nvPr/>
        </p:nvSpPr>
        <p:spPr>
          <a:xfrm>
            <a:off x="4700423" y="1500255"/>
            <a:ext cx="29070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1600" b="1" dirty="0"/>
              <a:t>ACOGIMIENTO FAMILIAR</a:t>
            </a:r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954DDDED-D1B7-4D6E-8F93-96D06D29B573}"/>
              </a:ext>
            </a:extLst>
          </p:cNvPr>
          <p:cNvSpPr/>
          <p:nvPr/>
        </p:nvSpPr>
        <p:spPr>
          <a:xfrm>
            <a:off x="4911276" y="1990975"/>
            <a:ext cx="2531001" cy="1169551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es-PE" sz="1400" dirty="0"/>
              <a:t>Insuficientes personas o familias acogedoras para NNA que requieren medidas de protección de acogimiento familiar</a:t>
            </a:r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F849643A-9528-4E93-9962-19F779D195E5}"/>
              </a:ext>
            </a:extLst>
          </p:cNvPr>
          <p:cNvSpPr/>
          <p:nvPr/>
        </p:nvSpPr>
        <p:spPr>
          <a:xfrm>
            <a:off x="4708766" y="3199585"/>
            <a:ext cx="2899438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E" sz="1400" dirty="0"/>
              <a:t>Banco de Familias Acogedoras: </a:t>
            </a:r>
            <a:r>
              <a:rPr lang="es-PE" b="1" dirty="0">
                <a:solidFill>
                  <a:srgbClr val="002060"/>
                </a:solidFill>
              </a:rPr>
              <a:t>442</a:t>
            </a:r>
          </a:p>
          <a:p>
            <a:pPr algn="ctr"/>
            <a:r>
              <a:rPr lang="es-PE" sz="1400" dirty="0"/>
              <a:t>Familias que solicitan no acoger por el momento: </a:t>
            </a:r>
            <a:r>
              <a:rPr lang="es-PE" b="1" dirty="0">
                <a:solidFill>
                  <a:srgbClr val="002060"/>
                </a:solidFill>
              </a:rPr>
              <a:t>150</a:t>
            </a:r>
          </a:p>
          <a:p>
            <a:pPr algn="ctr"/>
            <a:r>
              <a:rPr lang="es-PE" sz="1400" dirty="0"/>
              <a:t>Familias acogiendo: </a:t>
            </a:r>
            <a:r>
              <a:rPr lang="es-PE" b="1" dirty="0">
                <a:solidFill>
                  <a:srgbClr val="002060"/>
                </a:solidFill>
              </a:rPr>
              <a:t>267</a:t>
            </a:r>
          </a:p>
          <a:p>
            <a:pPr algn="ctr"/>
            <a:r>
              <a:rPr lang="es-PE" b="1" dirty="0">
                <a:solidFill>
                  <a:srgbClr val="002060"/>
                </a:solidFill>
              </a:rPr>
              <a:t>310 niñas, niños y adolescentes acogidos</a:t>
            </a:r>
          </a:p>
        </p:txBody>
      </p:sp>
      <p:cxnSp>
        <p:nvCxnSpPr>
          <p:cNvPr id="39" name="Conector recto 38">
            <a:extLst>
              <a:ext uri="{FF2B5EF4-FFF2-40B4-BE49-F238E27FC236}">
                <a16:creationId xmlns:a16="http://schemas.microsoft.com/office/drawing/2014/main" id="{5E2FAAE5-36D5-417C-9657-D54917CD3866}"/>
              </a:ext>
            </a:extLst>
          </p:cNvPr>
          <p:cNvCxnSpPr/>
          <p:nvPr/>
        </p:nvCxnSpPr>
        <p:spPr>
          <a:xfrm>
            <a:off x="8680470" y="1380738"/>
            <a:ext cx="37494" cy="4961763"/>
          </a:xfrm>
          <a:prstGeom prst="line">
            <a:avLst/>
          </a:prstGeom>
          <a:ln w="19050">
            <a:solidFill>
              <a:schemeClr val="accent3">
                <a:lumMod val="60000"/>
                <a:lumOff val="4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uadroTexto 39">
            <a:extLst>
              <a:ext uri="{FF2B5EF4-FFF2-40B4-BE49-F238E27FC236}">
                <a16:creationId xmlns:a16="http://schemas.microsoft.com/office/drawing/2014/main" id="{C5B77893-7DCC-47F6-9CF9-1A9DD4A3FE56}"/>
              </a:ext>
            </a:extLst>
          </p:cNvPr>
          <p:cNvSpPr txBox="1"/>
          <p:nvPr/>
        </p:nvSpPr>
        <p:spPr>
          <a:xfrm>
            <a:off x="9013291" y="1427080"/>
            <a:ext cx="29070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1600" b="1" dirty="0"/>
              <a:t>LIMITADO PRESUPUESTO</a:t>
            </a:r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954DDDED-D1B7-4D6E-8F93-96D06D29B573}"/>
              </a:ext>
            </a:extLst>
          </p:cNvPr>
          <p:cNvSpPr/>
          <p:nvPr/>
        </p:nvSpPr>
        <p:spPr>
          <a:xfrm>
            <a:off x="9201339" y="1930459"/>
            <a:ext cx="2531001" cy="1600438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es-PE" sz="1400" dirty="0"/>
              <a:t>Recursos insuficientes para atender de manera oportuna y adecuada de casos, para el seguimiento, acompañamiento u orientación a las familias con niñas, niños y adolescentes con alguna medida de protección.</a:t>
            </a:r>
          </a:p>
        </p:txBody>
      </p:sp>
      <p:sp>
        <p:nvSpPr>
          <p:cNvPr id="46" name="Rectángulo 45">
            <a:extLst>
              <a:ext uri="{FF2B5EF4-FFF2-40B4-BE49-F238E27FC236}">
                <a16:creationId xmlns:a16="http://schemas.microsoft.com/office/drawing/2014/main" id="{617F748C-83F2-4C0A-8846-2DEE356AB6A3}"/>
              </a:ext>
            </a:extLst>
          </p:cNvPr>
          <p:cNvSpPr/>
          <p:nvPr/>
        </p:nvSpPr>
        <p:spPr>
          <a:xfrm>
            <a:off x="6176775" y="5109508"/>
            <a:ext cx="153395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sz="1400" dirty="0"/>
              <a:t>0 a 5 años      </a:t>
            </a:r>
            <a:r>
              <a:rPr lang="es-PE" sz="1400" b="1" dirty="0"/>
              <a:t>119</a:t>
            </a:r>
          </a:p>
          <a:p>
            <a:r>
              <a:rPr lang="es-PE" sz="1400" dirty="0"/>
              <a:t>6 a 11 años      </a:t>
            </a:r>
            <a:r>
              <a:rPr lang="es-PE" sz="1400" b="1" dirty="0"/>
              <a:t>86</a:t>
            </a:r>
          </a:p>
          <a:p>
            <a:r>
              <a:rPr lang="es-PE" sz="1400" dirty="0"/>
              <a:t>12 a 17 años  </a:t>
            </a:r>
            <a:r>
              <a:rPr lang="es-PE" sz="1400" b="1" dirty="0"/>
              <a:t>105</a:t>
            </a: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617F748C-83F2-4C0A-8846-2DEE356AB6A3}"/>
              </a:ext>
            </a:extLst>
          </p:cNvPr>
          <p:cNvSpPr/>
          <p:nvPr/>
        </p:nvSpPr>
        <p:spPr>
          <a:xfrm>
            <a:off x="995366" y="4778705"/>
            <a:ext cx="23592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PE" sz="1200" i="1" dirty="0"/>
              <a:t>Gobiernos locales no priorizan atención DEMUNA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PE" sz="1200" i="1" dirty="0"/>
              <a:t>Ausencia de equipos multidisciplinarios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PE" sz="1200" i="1" dirty="0"/>
              <a:t>Condiciones mínimas de infraestructura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PE" sz="1200" i="1" dirty="0"/>
              <a:t>No existen criterios estandarizados para la evaluación de expediente</a:t>
            </a:r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954DDDED-D1B7-4D6E-8F93-96D06D29B573}"/>
              </a:ext>
            </a:extLst>
          </p:cNvPr>
          <p:cNvSpPr/>
          <p:nvPr/>
        </p:nvSpPr>
        <p:spPr>
          <a:xfrm>
            <a:off x="995366" y="4455540"/>
            <a:ext cx="2053106" cy="32316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es-PE" sz="1500" b="1" dirty="0"/>
              <a:t>LIMITACIONES:</a:t>
            </a:r>
            <a:endParaRPr lang="es-PE" sz="1500" b="1" dirty="0">
              <a:solidFill>
                <a:srgbClr val="FF0000"/>
              </a:solidFill>
            </a:endParaRPr>
          </a:p>
        </p:txBody>
      </p:sp>
      <p:pic>
        <p:nvPicPr>
          <p:cNvPr id="51" name="Imagen 50">
            <a:extLst>
              <a:ext uri="{FF2B5EF4-FFF2-40B4-BE49-F238E27FC236}">
                <a16:creationId xmlns:a16="http://schemas.microsoft.com/office/drawing/2014/main" id="{5F36335B-476D-4713-9277-59338F473EAE}"/>
              </a:ext>
            </a:extLst>
          </p:cNvPr>
          <p:cNvPicPr/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0105"/>
          <a:stretch/>
        </p:blipFill>
        <p:spPr bwMode="auto">
          <a:xfrm>
            <a:off x="7237032" y="936805"/>
            <a:ext cx="1193180" cy="123211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1" name="Rectángulo 30">
            <a:extLst>
              <a:ext uri="{FF2B5EF4-FFF2-40B4-BE49-F238E27FC236}">
                <a16:creationId xmlns:a16="http://schemas.microsoft.com/office/drawing/2014/main" id="{F849643A-9528-4E93-9962-19F779D195E5}"/>
              </a:ext>
            </a:extLst>
          </p:cNvPr>
          <p:cNvSpPr/>
          <p:nvPr/>
        </p:nvSpPr>
        <p:spPr>
          <a:xfrm>
            <a:off x="9067335" y="3813089"/>
            <a:ext cx="269323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PE" sz="1400" dirty="0"/>
              <a:t>Presupuesto 2023 – PP117:</a:t>
            </a:r>
            <a:r>
              <a:rPr lang="es-PE" sz="1600" b="1" dirty="0">
                <a:solidFill>
                  <a:srgbClr val="002060"/>
                </a:solidFill>
              </a:rPr>
              <a:t> 189,832,653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PE" sz="1400" dirty="0"/>
              <a:t>Presupuesto adicional solicitado: </a:t>
            </a:r>
          </a:p>
          <a:p>
            <a:r>
              <a:rPr lang="es-PE" sz="1400" b="1" dirty="0">
                <a:solidFill>
                  <a:srgbClr val="002060"/>
                </a:solidFill>
              </a:rPr>
              <a:t>       </a:t>
            </a:r>
            <a:r>
              <a:rPr lang="es-PE" sz="1600" b="1" dirty="0">
                <a:solidFill>
                  <a:srgbClr val="002060"/>
                </a:solidFill>
              </a:rPr>
              <a:t>53,219,916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PE" sz="1400" dirty="0"/>
              <a:t>Presupuesto adicional asignado:</a:t>
            </a:r>
          </a:p>
          <a:p>
            <a:r>
              <a:rPr lang="es-PE" sz="1400" dirty="0"/>
              <a:t>       </a:t>
            </a:r>
            <a:r>
              <a:rPr lang="es-PE" sz="1600" b="1" dirty="0">
                <a:solidFill>
                  <a:srgbClr val="002060"/>
                </a:solidFill>
              </a:rPr>
              <a:t>14,585,055</a:t>
            </a: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954DDDED-D1B7-4D6E-8F93-96D06D29B573}"/>
              </a:ext>
            </a:extLst>
          </p:cNvPr>
          <p:cNvSpPr/>
          <p:nvPr/>
        </p:nvSpPr>
        <p:spPr>
          <a:xfrm>
            <a:off x="9259460" y="5905772"/>
            <a:ext cx="2053106" cy="553998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es-PE" sz="1500" b="1" dirty="0"/>
              <a:t>BRECHA 2023: </a:t>
            </a:r>
            <a:r>
              <a:rPr lang="es-PE" sz="1500" b="1" dirty="0">
                <a:solidFill>
                  <a:srgbClr val="FF0000"/>
                </a:solidFill>
              </a:rPr>
              <a:t> 38,634,861 </a:t>
            </a:r>
          </a:p>
        </p:txBody>
      </p:sp>
    </p:spTree>
    <p:extLst>
      <p:ext uri="{BB962C8B-B14F-4D97-AF65-F5344CB8AC3E}">
        <p14:creationId xmlns:p14="http://schemas.microsoft.com/office/powerpoint/2010/main" val="3378141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IMP- Plantilla.potx" id="{14D32C19-8F9F-4172-A6EE-AF9B916DE0B7}" vid="{487D4616-8F9C-48C4-9CDE-A483D75054C7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Personalizado 1">
    <a:majorFont>
      <a:latin typeface="CaROT"/>
      <a:ea typeface=""/>
      <a:cs typeface=""/>
    </a:majorFont>
    <a:minorFont>
      <a:latin typeface="Calibri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1093</TotalTime>
  <Words>2942</Words>
  <Application>Microsoft Office PowerPoint</Application>
  <PresentationFormat>Panorámica</PresentationFormat>
  <Paragraphs>666</Paragraphs>
  <Slides>19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7" baseType="lpstr">
      <vt:lpstr>Arial</vt:lpstr>
      <vt:lpstr>Calibri</vt:lpstr>
      <vt:lpstr>Calibri Light</vt:lpstr>
      <vt:lpstr>Carot Sans</vt:lpstr>
      <vt:lpstr>Carot Sans Extra Bold</vt:lpstr>
      <vt:lpstr>Gotham Thin</vt:lpstr>
      <vt:lpstr>Wingdings</vt:lpstr>
      <vt:lpstr>Tema de Office</vt:lpstr>
      <vt:lpstr>Décima sexta sesión ordinaria de la Comisión Especial Multipartidaria de Protección a la Infancia en el Contexto de la Emergencia Sanitaria</vt:lpstr>
      <vt:lpstr>Viceministerio de Poblaciones Vulnerables</vt:lpstr>
      <vt:lpstr>1</vt:lpstr>
      <vt:lpstr>Presentación de PowerPoint</vt:lpstr>
      <vt:lpstr>2</vt:lpstr>
      <vt:lpstr>REESTRUCTURACIÓN DE SERVICIOS</vt:lpstr>
      <vt:lpstr>Presentación de PowerPoint</vt:lpstr>
      <vt:lpstr>DIAGNÓSTICO - ADOPCIONES</vt:lpstr>
      <vt:lpstr>DIAGNÓSTICO</vt:lpstr>
      <vt:lpstr>DIAGNÓSTICO – UNIDAD DE PROTECCIÓN ESPECIAL</vt:lpstr>
      <vt:lpstr>DIAGNÓSTICO</vt:lpstr>
      <vt:lpstr>Presentación de PowerPoint</vt:lpstr>
      <vt:lpstr>Presentación de PowerPoint</vt:lpstr>
      <vt:lpstr>Presentación de PowerPoint</vt:lpstr>
      <vt:lpstr>3</vt:lpstr>
      <vt:lpstr>CAR ERMELINDA CARRERA</vt:lpstr>
      <vt:lpstr>CAR ERMELINDA CARRERA</vt:lpstr>
      <vt:lpstr>CAR SAN ANTONIO</vt:lpstr>
      <vt:lpstr>CAR SAN ANTONIO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alicia saldaña</dc:creator>
  <cp:lastModifiedBy>Maria Elizabeth López López</cp:lastModifiedBy>
  <cp:revision>180</cp:revision>
  <cp:lastPrinted>2022-09-16T00:09:46Z</cp:lastPrinted>
  <dcterms:created xsi:type="dcterms:W3CDTF">2021-12-17T14:11:47Z</dcterms:created>
  <dcterms:modified xsi:type="dcterms:W3CDTF">2022-09-28T18:52:59Z</dcterms:modified>
</cp:coreProperties>
</file>