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media/image13.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145706601" r:id="rId2"/>
    <p:sldId id="2145706602" r:id="rId3"/>
    <p:sldId id="2145706562" r:id="rId4"/>
    <p:sldId id="2145706608" r:id="rId5"/>
    <p:sldId id="2145706616" r:id="rId6"/>
    <p:sldId id="2145706567" r:id="rId7"/>
    <p:sldId id="2145706573" r:id="rId8"/>
    <p:sldId id="2145706585" r:id="rId9"/>
    <p:sldId id="2145706617" r:id="rId10"/>
    <p:sldId id="2145706606" r:id="rId11"/>
    <p:sldId id="2145706613" r:id="rId12"/>
    <p:sldId id="2145706603" r:id="rId13"/>
    <p:sldId id="2145706623" r:id="rId14"/>
    <p:sldId id="2145706619" r:id="rId15"/>
    <p:sldId id="2145706620" r:id="rId16"/>
    <p:sldId id="2145706622" r:id="rId17"/>
    <p:sldId id="2145706624" r:id="rId18"/>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udia Rosalyn" initials="CR" lastIdx="2" clrIdx="0">
    <p:extLst>
      <p:ext uri="{19B8F6BF-5375-455C-9EA6-DF929625EA0E}">
        <p15:presenceInfo xmlns:p15="http://schemas.microsoft.com/office/powerpoint/2012/main" userId="d821e5722859fe89" providerId="Windows Live"/>
      </p:ext>
    </p:extLst>
  </p:cmAuthor>
  <p:cmAuthor id="2" name="ESSY" initials="E" lastIdx="1" clrIdx="1">
    <p:extLst>
      <p:ext uri="{19B8F6BF-5375-455C-9EA6-DF929625EA0E}">
        <p15:presenceInfo xmlns:p15="http://schemas.microsoft.com/office/powerpoint/2012/main" userId="ESS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2FC3A7"/>
    <a:srgbClr val="1CD6AA"/>
    <a:srgbClr val="25E3B6"/>
    <a:srgbClr val="62983E"/>
    <a:srgbClr val="668DDC"/>
    <a:srgbClr val="A9CBE9"/>
    <a:srgbClr val="A3260D"/>
    <a:srgbClr val="E18A09"/>
    <a:srgbClr val="EAB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63636" autoAdjust="0"/>
  </p:normalViewPr>
  <p:slideViewPr>
    <p:cSldViewPr snapToGrid="0">
      <p:cViewPr varScale="1">
        <p:scale>
          <a:sx n="35" d="100"/>
          <a:sy n="35" d="100"/>
        </p:scale>
        <p:origin x="1522" y="3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os&#233;%20Antonio\Desktop\INFORMACION\Final%2002set202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922669635776709E-2"/>
          <c:y val="6.5000737428640293E-2"/>
          <c:w val="0.76865390554563184"/>
          <c:h val="0.76504849042961509"/>
        </c:manualLayout>
      </c:layout>
      <c:barChart>
        <c:barDir val="col"/>
        <c:grouping val="clustered"/>
        <c:varyColors val="0"/>
        <c:ser>
          <c:idx val="0"/>
          <c:order val="0"/>
          <c:tx>
            <c:strRef>
              <c:f>'Detalle de compra'!$O$3</c:f>
              <c:strCache>
                <c:ptCount val="1"/>
                <c:pt idx="0">
                  <c:v>Unidades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accent1"/>
                    </a:solidFill>
                    <a:latin typeface="+mn-lt"/>
                    <a:ea typeface="+mn-ea"/>
                    <a:cs typeface="+mn-cs"/>
                  </a:defRPr>
                </a:pPr>
                <a:endParaRPr lang="es-P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'Detalle de compra'!$M$4:$M$6</c:f>
              <c:strCache>
                <c:ptCount val="3"/>
                <c:pt idx="0">
                  <c:v>2020</c:v>
                </c:pt>
                <c:pt idx="1">
                  <c:v>2021</c:v>
                </c:pt>
                <c:pt idx="2">
                  <c:v>2022 (agosto)</c:v>
                </c:pt>
              </c:strCache>
            </c:strRef>
          </c:cat>
          <c:val>
            <c:numRef>
              <c:f>'Detalle de compra'!$O$4:$O$6</c:f>
              <c:numCache>
                <c:formatCode>_-* #,##0_-;\-* #,##0_-;_-* "-"??_-;_-@_-</c:formatCode>
                <c:ptCount val="3"/>
                <c:pt idx="0" formatCode="General">
                  <c:v>0</c:v>
                </c:pt>
                <c:pt idx="1">
                  <c:v>1964433</c:v>
                </c:pt>
                <c:pt idx="2" formatCode="#,##0">
                  <c:v>4305366</c:v>
                </c:pt>
              </c:numCache>
            </c:numRef>
          </c:val>
          <c:extLst>
            <c:ext xmlns:c16="http://schemas.microsoft.com/office/drawing/2014/chart" uri="{C3380CC4-5D6E-409C-BE32-E72D297353CC}">
              <c16:uniqueId val="{00000000-3333-471A-998C-88764965119E}"/>
            </c:ext>
          </c:extLst>
        </c:ser>
        <c:dLbls>
          <c:showLegendKey val="0"/>
          <c:showVal val="0"/>
          <c:showCatName val="0"/>
          <c:showSerName val="0"/>
          <c:showPercent val="0"/>
          <c:showBubbleSize val="0"/>
        </c:dLbls>
        <c:gapWidth val="219"/>
        <c:axId val="1049065728"/>
        <c:axId val="1049074584"/>
      </c:barChart>
      <c:lineChart>
        <c:grouping val="standard"/>
        <c:varyColors val="0"/>
        <c:ser>
          <c:idx val="1"/>
          <c:order val="1"/>
          <c:tx>
            <c:strRef>
              <c:f>'Detalle de compra'!$P$3</c:f>
              <c:strCache>
                <c:ptCount val="1"/>
                <c:pt idx="0">
                  <c:v>Valor (S/.)</c:v>
                </c:pt>
              </c:strCache>
            </c:strRef>
          </c:tx>
          <c:spPr>
            <a:ln w="38100" cap="rnd">
              <a:solidFill>
                <a:schemeClr val="accent2"/>
              </a:solidFill>
              <a:round/>
            </a:ln>
            <a:effectLst/>
          </c:spPr>
          <c:marker>
            <c:symbol val="none"/>
          </c:marker>
          <c:dLbls>
            <c:dLbl>
              <c:idx val="1"/>
              <c:spPr>
                <a:noFill/>
                <a:ln>
                  <a:noFill/>
                </a:ln>
                <a:effectLst/>
              </c:spPr>
              <c:txPr>
                <a:bodyPr rot="0" spcFirstLastPara="1" vertOverflow="ellipsis" vert="horz" wrap="square" anchor="ctr" anchorCtr="1"/>
                <a:lstStyle/>
                <a:p>
                  <a:pPr>
                    <a:defRPr sz="1600" b="1" i="0" u="none" strike="noStrike" kern="1200" baseline="0">
                      <a:solidFill>
                        <a:schemeClr val="accent2"/>
                      </a:solidFill>
                      <a:latin typeface="+mn-lt"/>
                      <a:ea typeface="+mn-ea"/>
                      <a:cs typeface="+mn-cs"/>
                    </a:defRPr>
                  </a:pPr>
                  <a:endParaRPr lang="es-PE"/>
                </a:p>
              </c:txPr>
              <c:dLblPos val="l"/>
              <c:showLegendKey val="0"/>
              <c:showVal val="1"/>
              <c:showCatName val="0"/>
              <c:showSerName val="0"/>
              <c:showPercent val="0"/>
              <c:showBubbleSize val="0"/>
              <c:extLst>
                <c:ext xmlns:c16="http://schemas.microsoft.com/office/drawing/2014/chart" uri="{C3380CC4-5D6E-409C-BE32-E72D297353CC}">
                  <c16:uniqueId val="{00000002-3333-471A-998C-88764965119E}"/>
                </c:ext>
              </c:extLst>
            </c:dLbl>
            <c:dLbl>
              <c:idx val="2"/>
              <c:layout>
                <c:manualLayout>
                  <c:x val="-0.18884353741496598"/>
                  <c:y val="1.9987014061505146E-2"/>
                </c:manualLayout>
              </c:layout>
              <c:spPr>
                <a:noFill/>
                <a:ln>
                  <a:noFill/>
                </a:ln>
                <a:effectLst/>
              </c:spPr>
              <c:txPr>
                <a:bodyPr rot="0" spcFirstLastPara="1" vertOverflow="ellipsis" vert="horz" wrap="square" anchor="ctr" anchorCtr="1"/>
                <a:lstStyle/>
                <a:p>
                  <a:pPr>
                    <a:defRPr sz="1600" b="1" i="0" u="none" strike="noStrike" kern="1200" baseline="0">
                      <a:solidFill>
                        <a:schemeClr val="accent2"/>
                      </a:solidFill>
                      <a:latin typeface="+mn-lt"/>
                      <a:ea typeface="+mn-ea"/>
                      <a:cs typeface="+mn-cs"/>
                    </a:defRPr>
                  </a:pPr>
                  <a:endParaRPr lang="es-PE"/>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333-471A-998C-88764965119E}"/>
                </c:ext>
              </c:extLst>
            </c:dLbl>
            <c:spPr>
              <a:noFill/>
              <a:ln>
                <a:noFill/>
              </a:ln>
              <a:effectLst/>
            </c:spPr>
            <c:txPr>
              <a:bodyPr rot="0" spcFirstLastPara="1" vertOverflow="ellipsis" vert="horz" wrap="square" anchor="ctr" anchorCtr="1"/>
              <a:lstStyle/>
              <a:p>
                <a:pPr>
                  <a:defRPr sz="1600" b="0" i="0" u="none" strike="noStrike" kern="1200" baseline="0">
                    <a:solidFill>
                      <a:schemeClr val="accent2"/>
                    </a:solidFill>
                    <a:latin typeface="+mn-lt"/>
                    <a:ea typeface="+mn-ea"/>
                    <a:cs typeface="+mn-cs"/>
                  </a:defRPr>
                </a:pPr>
                <a:endParaRPr lang="es-PE"/>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'Detalle de compra'!$M$4:$M$6</c:f>
              <c:strCache>
                <c:ptCount val="3"/>
                <c:pt idx="0">
                  <c:v>2020</c:v>
                </c:pt>
                <c:pt idx="1">
                  <c:v>2021</c:v>
                </c:pt>
                <c:pt idx="2">
                  <c:v>2022 (agosto)</c:v>
                </c:pt>
              </c:strCache>
            </c:strRef>
          </c:cat>
          <c:val>
            <c:numRef>
              <c:f>'Detalle de compra'!$P$4:$P$6</c:f>
              <c:numCache>
                <c:formatCode>_-[$S/-280A]\ * #,##0_-;\-[$S/-280A]\ * #,##0_-;_-[$S/-280A]\ * "-"_-;_-@_-</c:formatCode>
                <c:ptCount val="3"/>
                <c:pt idx="0">
                  <c:v>0</c:v>
                </c:pt>
                <c:pt idx="1">
                  <c:v>26635923.02</c:v>
                </c:pt>
                <c:pt idx="2">
                  <c:v>23920675.542679258</c:v>
                </c:pt>
              </c:numCache>
            </c:numRef>
          </c:val>
          <c:smooth val="0"/>
          <c:extLst>
            <c:ext xmlns:c16="http://schemas.microsoft.com/office/drawing/2014/chart" uri="{C3380CC4-5D6E-409C-BE32-E72D297353CC}">
              <c16:uniqueId val="{00000001-3333-471A-998C-88764965119E}"/>
            </c:ext>
          </c:extLst>
        </c:ser>
        <c:dLbls>
          <c:showLegendKey val="0"/>
          <c:showVal val="0"/>
          <c:showCatName val="0"/>
          <c:showSerName val="0"/>
          <c:showPercent val="0"/>
          <c:showBubbleSize val="0"/>
        </c:dLbls>
        <c:marker val="1"/>
        <c:smooth val="0"/>
        <c:axId val="653821664"/>
        <c:axId val="653818384"/>
      </c:lineChart>
      <c:catAx>
        <c:axId val="1049065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PE"/>
          </a:p>
        </c:txPr>
        <c:crossAx val="1049074584"/>
        <c:crosses val="autoZero"/>
        <c:auto val="1"/>
        <c:lblAlgn val="ctr"/>
        <c:lblOffset val="100"/>
        <c:noMultiLvlLbl val="0"/>
      </c:catAx>
      <c:valAx>
        <c:axId val="1049074584"/>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PE"/>
          </a:p>
        </c:txPr>
        <c:crossAx val="1049065728"/>
        <c:crosses val="autoZero"/>
        <c:crossBetween val="between"/>
      </c:valAx>
      <c:valAx>
        <c:axId val="653818384"/>
        <c:scaling>
          <c:orientation val="minMax"/>
          <c:max val="30000000"/>
        </c:scaling>
        <c:delete val="0"/>
        <c:axPos val="r"/>
        <c:numFmt formatCode="_-[$S/-280A]\ * #,##0_-;\-[$S/-280A]\ * #,##0_-;_-[$S/-280A]\ * &quot;-&quot;_-;_-@_-"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PE"/>
          </a:p>
        </c:txPr>
        <c:crossAx val="653821664"/>
        <c:crosses val="max"/>
        <c:crossBetween val="between"/>
      </c:valAx>
      <c:catAx>
        <c:axId val="653821664"/>
        <c:scaling>
          <c:orientation val="minMax"/>
        </c:scaling>
        <c:delete val="1"/>
        <c:axPos val="b"/>
        <c:numFmt formatCode="General" sourceLinked="1"/>
        <c:majorTickMark val="out"/>
        <c:minorTickMark val="none"/>
        <c:tickLblPos val="nextTo"/>
        <c:crossAx val="653818384"/>
        <c:crosses val="autoZero"/>
        <c:auto val="1"/>
        <c:lblAlgn val="ctr"/>
        <c:lblOffset val="100"/>
        <c:noMultiLvlLbl val="0"/>
      </c:catAx>
      <c:spPr>
        <a:noFill/>
        <a:ln>
          <a:noFill/>
        </a:ln>
        <a:effectLst/>
      </c:spPr>
    </c:plotArea>
    <c:legend>
      <c:legendPos val="b"/>
      <c:layout>
        <c:manualLayout>
          <c:xMode val="edge"/>
          <c:yMode val="edge"/>
          <c:x val="0.45151663519738605"/>
          <c:y val="0.90910107869869072"/>
          <c:w val="0.22239189967325512"/>
          <c:h val="6.9084039042627263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PE"/>
        </a:p>
      </c:txPr>
    </c:legend>
    <c:plotVisOnly val="1"/>
    <c:dispBlanksAs val="gap"/>
    <c:showDLblsOverMax val="0"/>
  </c:chart>
  <c:spPr>
    <a:noFill/>
    <a:ln>
      <a:noFill/>
    </a:ln>
    <a:effectLst/>
  </c:spPr>
  <c:txPr>
    <a:bodyPr/>
    <a:lstStyle/>
    <a:p>
      <a:pPr>
        <a:defRPr sz="1600"/>
      </a:pPr>
      <a:endParaRPr lang="es-P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4" Type="http://schemas.openxmlformats.org/officeDocument/2006/relationships/image" Target="../media/image1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4" Type="http://schemas.openxmlformats.org/officeDocument/2006/relationships/image" Target="../media/image10.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59F600-4A1E-2244-940F-67659FBE3D6E}" type="doc">
      <dgm:prSet loTypeId="urn:microsoft.com/office/officeart/2008/layout/PictureAccentList" loCatId="" qsTypeId="urn:microsoft.com/office/officeart/2005/8/quickstyle/3d3" qsCatId="3D" csTypeId="urn:microsoft.com/office/officeart/2005/8/colors/colorful5" csCatId="colorful" phldr="1"/>
      <dgm:spPr/>
      <dgm:t>
        <a:bodyPr/>
        <a:lstStyle/>
        <a:p>
          <a:endParaRPr lang="es-ES"/>
        </a:p>
      </dgm:t>
    </dgm:pt>
    <dgm:pt modelId="{B347412B-94DB-B742-B3FB-0507F08BC015}">
      <dgm:prSet phldrT="[Texto]"/>
      <dgm:spPr/>
      <dgm:t>
        <a:bodyPr/>
        <a:lstStyle/>
        <a:p>
          <a:r>
            <a:rPr lang="es-ES" b="1" dirty="0">
              <a:latin typeface="Century Gothic" panose="020B0502020202020204" pitchFamily="34" charset="0"/>
            </a:rPr>
            <a:t>Áreas de oportunidad para mejorar</a:t>
          </a:r>
        </a:p>
        <a:p>
          <a:r>
            <a:rPr lang="es-ES" b="1" dirty="0">
              <a:latin typeface="Century Gothic" panose="020B0502020202020204" pitchFamily="34" charset="0"/>
            </a:rPr>
            <a:t>Cáncer Infantil</a:t>
          </a:r>
        </a:p>
      </dgm:t>
    </dgm:pt>
    <dgm:pt modelId="{609F093A-418C-5944-A9D7-8B0D0D2A58C7}" type="parTrans" cxnId="{7C55FC3C-562D-974E-B04A-5738A71702D1}">
      <dgm:prSet/>
      <dgm:spPr/>
      <dgm:t>
        <a:bodyPr/>
        <a:lstStyle/>
        <a:p>
          <a:endParaRPr lang="es-ES"/>
        </a:p>
      </dgm:t>
    </dgm:pt>
    <dgm:pt modelId="{524E5F9A-B660-1D48-B055-F804D2B14F7D}" type="sibTrans" cxnId="{7C55FC3C-562D-974E-B04A-5738A71702D1}">
      <dgm:prSet/>
      <dgm:spPr/>
      <dgm:t>
        <a:bodyPr/>
        <a:lstStyle/>
        <a:p>
          <a:endParaRPr lang="es-ES"/>
        </a:p>
      </dgm:t>
    </dgm:pt>
    <dgm:pt modelId="{CF68493A-47DE-5C49-A11B-6BF2FC45CD0E}">
      <dgm:prSet phldrT="[Texto]" custT="1"/>
      <dgm:spPr/>
      <dgm:t>
        <a:bodyPr/>
        <a:lstStyle/>
        <a:p>
          <a:r>
            <a:rPr lang="es-ES" sz="2000" b="1" dirty="0">
              <a:latin typeface="Century Gothic" panose="020B0502020202020204" pitchFamily="34" charset="0"/>
            </a:rPr>
            <a:t>Abordar la falta de diagnóstico</a:t>
          </a:r>
        </a:p>
      </dgm:t>
    </dgm:pt>
    <dgm:pt modelId="{9A1304C1-9CB2-8E46-BE2D-B3F1AE25DDBB}" type="parTrans" cxnId="{0C46C933-4B1F-5340-AB97-0D42AF38901E}">
      <dgm:prSet/>
      <dgm:spPr/>
      <dgm:t>
        <a:bodyPr/>
        <a:lstStyle/>
        <a:p>
          <a:endParaRPr lang="es-ES"/>
        </a:p>
      </dgm:t>
    </dgm:pt>
    <dgm:pt modelId="{CF5A0D93-DB17-764A-BAF5-DC1447D69728}" type="sibTrans" cxnId="{0C46C933-4B1F-5340-AB97-0D42AF38901E}">
      <dgm:prSet/>
      <dgm:spPr/>
      <dgm:t>
        <a:bodyPr/>
        <a:lstStyle/>
        <a:p>
          <a:endParaRPr lang="es-ES"/>
        </a:p>
      </dgm:t>
    </dgm:pt>
    <dgm:pt modelId="{C412E800-30A5-6447-9F3D-75E8E0BD2DA0}">
      <dgm:prSet phldrT="[Texto]" custT="1"/>
      <dgm:spPr/>
      <dgm:t>
        <a:bodyPr/>
        <a:lstStyle/>
        <a:p>
          <a:r>
            <a:rPr lang="es-ES" sz="2000" b="1" dirty="0">
              <a:latin typeface="Century Gothic" panose="020B0502020202020204" pitchFamily="34" charset="0"/>
            </a:rPr>
            <a:t>Reducir los Retraso en el Diagnóstico</a:t>
          </a:r>
        </a:p>
      </dgm:t>
    </dgm:pt>
    <dgm:pt modelId="{D557C59E-9771-8E4A-9D1A-AB3812FF59C2}" type="parTrans" cxnId="{1E5699D1-07B5-1E4F-9AD7-60C403B59614}">
      <dgm:prSet/>
      <dgm:spPr/>
      <dgm:t>
        <a:bodyPr/>
        <a:lstStyle/>
        <a:p>
          <a:endParaRPr lang="es-ES"/>
        </a:p>
      </dgm:t>
    </dgm:pt>
    <dgm:pt modelId="{78832474-75A4-3143-95D9-632CD2E36075}" type="sibTrans" cxnId="{1E5699D1-07B5-1E4F-9AD7-60C403B59614}">
      <dgm:prSet/>
      <dgm:spPr/>
      <dgm:t>
        <a:bodyPr/>
        <a:lstStyle/>
        <a:p>
          <a:endParaRPr lang="es-ES"/>
        </a:p>
      </dgm:t>
    </dgm:pt>
    <dgm:pt modelId="{801FE3C3-62D9-F247-B67A-0392A19B6508}">
      <dgm:prSet phldrT="[Texto]" custT="1"/>
      <dgm:spPr>
        <a:solidFill>
          <a:srgbClr val="00B050"/>
        </a:solidFill>
      </dgm:spPr>
      <dgm:t>
        <a:bodyPr/>
        <a:lstStyle/>
        <a:p>
          <a:r>
            <a:rPr lang="es-ES" sz="2000" b="1" dirty="0">
              <a:latin typeface="Century Gothic" panose="020B0502020202020204" pitchFamily="34" charset="0"/>
            </a:rPr>
            <a:t>Reducir el Abandono de tratamiento</a:t>
          </a:r>
        </a:p>
      </dgm:t>
    </dgm:pt>
    <dgm:pt modelId="{757287B9-3088-4741-9DFC-F1822E1D3281}" type="parTrans" cxnId="{59B7E695-B514-714B-8E47-66830A0A0148}">
      <dgm:prSet/>
      <dgm:spPr/>
      <dgm:t>
        <a:bodyPr/>
        <a:lstStyle/>
        <a:p>
          <a:endParaRPr lang="es-ES"/>
        </a:p>
      </dgm:t>
    </dgm:pt>
    <dgm:pt modelId="{5BCC7C89-6A57-2648-A600-30EF856C8EFB}" type="sibTrans" cxnId="{59B7E695-B514-714B-8E47-66830A0A0148}">
      <dgm:prSet/>
      <dgm:spPr/>
      <dgm:t>
        <a:bodyPr/>
        <a:lstStyle/>
        <a:p>
          <a:endParaRPr lang="es-ES"/>
        </a:p>
      </dgm:t>
    </dgm:pt>
    <dgm:pt modelId="{770F18B3-2EEF-CA43-BD44-CF28874E59C4}">
      <dgm:prSet phldrT="[Texto]" custT="1"/>
      <dgm:spPr>
        <a:solidFill>
          <a:srgbClr val="FF3300"/>
        </a:solidFill>
      </dgm:spPr>
      <dgm:t>
        <a:bodyPr/>
        <a:lstStyle/>
        <a:p>
          <a:r>
            <a:rPr lang="es-ES" sz="2000" b="1" dirty="0">
              <a:latin typeface="Century Gothic" panose="020B0502020202020204" pitchFamily="34" charset="0"/>
            </a:rPr>
            <a:t>Descentralizar los servicios </a:t>
          </a:r>
        </a:p>
      </dgm:t>
    </dgm:pt>
    <dgm:pt modelId="{EBDE424F-121A-0D43-A239-64D9AACD8C6D}" type="parTrans" cxnId="{2EE52741-0EE0-A14D-B261-55B922140F4B}">
      <dgm:prSet/>
      <dgm:spPr/>
      <dgm:t>
        <a:bodyPr/>
        <a:lstStyle/>
        <a:p>
          <a:endParaRPr lang="es-ES"/>
        </a:p>
      </dgm:t>
    </dgm:pt>
    <dgm:pt modelId="{617771A3-5182-1B4C-9CDC-5095F3E0E78A}" type="sibTrans" cxnId="{2EE52741-0EE0-A14D-B261-55B922140F4B}">
      <dgm:prSet/>
      <dgm:spPr/>
      <dgm:t>
        <a:bodyPr/>
        <a:lstStyle/>
        <a:p>
          <a:endParaRPr lang="es-ES"/>
        </a:p>
      </dgm:t>
    </dgm:pt>
    <dgm:pt modelId="{BA146B9A-165B-8944-BCC3-00C8F7B13F60}" type="pres">
      <dgm:prSet presAssocID="{4259F600-4A1E-2244-940F-67659FBE3D6E}" presName="layout" presStyleCnt="0">
        <dgm:presLayoutVars>
          <dgm:chMax/>
          <dgm:chPref/>
          <dgm:dir/>
          <dgm:animOne val="branch"/>
          <dgm:animLvl val="lvl"/>
          <dgm:resizeHandles/>
        </dgm:presLayoutVars>
      </dgm:prSet>
      <dgm:spPr/>
    </dgm:pt>
    <dgm:pt modelId="{C2DDD09E-4E94-1B41-8B26-9CFEAE39B6BD}" type="pres">
      <dgm:prSet presAssocID="{B347412B-94DB-B742-B3FB-0507F08BC015}" presName="root" presStyleCnt="0">
        <dgm:presLayoutVars>
          <dgm:chMax/>
          <dgm:chPref val="4"/>
        </dgm:presLayoutVars>
      </dgm:prSet>
      <dgm:spPr/>
    </dgm:pt>
    <dgm:pt modelId="{446A783C-AB7A-E940-A7E0-17427553D318}" type="pres">
      <dgm:prSet presAssocID="{B347412B-94DB-B742-B3FB-0507F08BC015}" presName="rootComposite" presStyleCnt="0">
        <dgm:presLayoutVars/>
      </dgm:prSet>
      <dgm:spPr/>
    </dgm:pt>
    <dgm:pt modelId="{A7EC2F08-0C09-9342-A351-DAB9A7B6E439}" type="pres">
      <dgm:prSet presAssocID="{B347412B-94DB-B742-B3FB-0507F08BC015}" presName="rootText" presStyleLbl="node0" presStyleIdx="0" presStyleCnt="1">
        <dgm:presLayoutVars>
          <dgm:chMax/>
          <dgm:chPref val="4"/>
        </dgm:presLayoutVars>
      </dgm:prSet>
      <dgm:spPr/>
    </dgm:pt>
    <dgm:pt modelId="{66818710-EC4C-C54F-8A09-0063BAD7C7FF}" type="pres">
      <dgm:prSet presAssocID="{B347412B-94DB-B742-B3FB-0507F08BC015}" presName="childShape" presStyleCnt="0">
        <dgm:presLayoutVars>
          <dgm:chMax val="0"/>
          <dgm:chPref val="0"/>
        </dgm:presLayoutVars>
      </dgm:prSet>
      <dgm:spPr/>
    </dgm:pt>
    <dgm:pt modelId="{F8BB0893-737D-8A42-B840-71051F6281D3}" type="pres">
      <dgm:prSet presAssocID="{CF68493A-47DE-5C49-A11B-6BF2FC45CD0E}" presName="childComposite" presStyleCnt="0">
        <dgm:presLayoutVars>
          <dgm:chMax val="0"/>
          <dgm:chPref val="0"/>
        </dgm:presLayoutVars>
      </dgm:prSet>
      <dgm:spPr/>
    </dgm:pt>
    <dgm:pt modelId="{8DA306D3-01D9-9340-9A14-0255A218335D}" type="pres">
      <dgm:prSet presAssocID="{CF68493A-47DE-5C49-A11B-6BF2FC45CD0E}" presName="Image" presStyleLbl="node1" presStyleIdx="0" presStyleCnt="4"/>
      <dgm:spPr>
        <a:blipFill>
          <a:blip xmlns:r="http://schemas.openxmlformats.org/officeDocument/2006/relationships" r:embed="rId1">
            <a:extLst>
              <a:ext uri="{28A0092B-C50C-407E-A947-70E740481C1C}">
                <a14:useLocalDpi xmlns:a14="http://schemas.microsoft.com/office/drawing/2010/main"/>
              </a:ext>
            </a:extLst>
          </a:blip>
          <a:srcRect/>
          <a:stretch>
            <a:fillRect/>
          </a:stretch>
        </a:blipFill>
      </dgm:spPr>
    </dgm:pt>
    <dgm:pt modelId="{1502277B-72F6-F640-BCCF-FD1777EB6FC6}" type="pres">
      <dgm:prSet presAssocID="{CF68493A-47DE-5C49-A11B-6BF2FC45CD0E}" presName="childText" presStyleLbl="lnNode1" presStyleIdx="0" presStyleCnt="4">
        <dgm:presLayoutVars>
          <dgm:chMax val="0"/>
          <dgm:chPref val="0"/>
          <dgm:bulletEnabled val="1"/>
        </dgm:presLayoutVars>
      </dgm:prSet>
      <dgm:spPr/>
    </dgm:pt>
    <dgm:pt modelId="{CA0CA829-3EF1-D94F-AFA8-D39A17FC5D9B}" type="pres">
      <dgm:prSet presAssocID="{C412E800-30A5-6447-9F3D-75E8E0BD2DA0}" presName="childComposite" presStyleCnt="0">
        <dgm:presLayoutVars>
          <dgm:chMax val="0"/>
          <dgm:chPref val="0"/>
        </dgm:presLayoutVars>
      </dgm:prSet>
      <dgm:spPr/>
    </dgm:pt>
    <dgm:pt modelId="{1FEF6DF6-D162-C84D-A8B0-BE0308DBBBA4}" type="pres">
      <dgm:prSet presAssocID="{C412E800-30A5-6447-9F3D-75E8E0BD2DA0}" presName="Image" presStyleLbl="node1" presStyleIdx="1" presStyleCnt="4"/>
      <dgm:spPr>
        <a:blipFill>
          <a:blip xmlns:r="http://schemas.openxmlformats.org/officeDocument/2006/relationships" r:embed="rId2">
            <a:extLst>
              <a:ext uri="{28A0092B-C50C-407E-A947-70E740481C1C}">
                <a14:useLocalDpi xmlns:a14="http://schemas.microsoft.com/office/drawing/2010/main"/>
              </a:ext>
            </a:extLst>
          </a:blip>
          <a:srcRect/>
          <a:stretch>
            <a:fillRect/>
          </a:stretch>
        </a:blipFill>
      </dgm:spPr>
    </dgm:pt>
    <dgm:pt modelId="{2794027F-605F-7040-BF55-9AAD33328A31}" type="pres">
      <dgm:prSet presAssocID="{C412E800-30A5-6447-9F3D-75E8E0BD2DA0}" presName="childText" presStyleLbl="lnNode1" presStyleIdx="1" presStyleCnt="4">
        <dgm:presLayoutVars>
          <dgm:chMax val="0"/>
          <dgm:chPref val="0"/>
          <dgm:bulletEnabled val="1"/>
        </dgm:presLayoutVars>
      </dgm:prSet>
      <dgm:spPr/>
    </dgm:pt>
    <dgm:pt modelId="{5CA90C36-66F2-AD4F-B57D-0E8745CF9446}" type="pres">
      <dgm:prSet presAssocID="{770F18B3-2EEF-CA43-BD44-CF28874E59C4}" presName="childComposite" presStyleCnt="0">
        <dgm:presLayoutVars>
          <dgm:chMax val="0"/>
          <dgm:chPref val="0"/>
        </dgm:presLayoutVars>
      </dgm:prSet>
      <dgm:spPr/>
    </dgm:pt>
    <dgm:pt modelId="{297EBD67-CFCC-824A-871B-B02219F4A017}" type="pres">
      <dgm:prSet presAssocID="{770F18B3-2EEF-CA43-BD44-CF28874E59C4}" presName="Image" presStyleLbl="node1" presStyleIdx="2" presStyleCnt="4"/>
      <dgm:spPr>
        <a:blipFill>
          <a:blip xmlns:r="http://schemas.openxmlformats.org/officeDocument/2006/relationships" r:embed="rId3"/>
          <a:srcRect/>
          <a:stretch>
            <a:fillRect/>
          </a:stretch>
        </a:blipFill>
      </dgm:spPr>
    </dgm:pt>
    <dgm:pt modelId="{D48580D1-4FC0-5047-9E3E-FA1CEB5A5892}" type="pres">
      <dgm:prSet presAssocID="{770F18B3-2EEF-CA43-BD44-CF28874E59C4}" presName="childText" presStyleLbl="lnNode1" presStyleIdx="2" presStyleCnt="4">
        <dgm:presLayoutVars>
          <dgm:chMax val="0"/>
          <dgm:chPref val="0"/>
          <dgm:bulletEnabled val="1"/>
        </dgm:presLayoutVars>
      </dgm:prSet>
      <dgm:spPr/>
    </dgm:pt>
    <dgm:pt modelId="{43C9A4C2-16E0-9540-9F14-DDAFF76A2FC2}" type="pres">
      <dgm:prSet presAssocID="{801FE3C3-62D9-F247-B67A-0392A19B6508}" presName="childComposite" presStyleCnt="0">
        <dgm:presLayoutVars>
          <dgm:chMax val="0"/>
          <dgm:chPref val="0"/>
        </dgm:presLayoutVars>
      </dgm:prSet>
      <dgm:spPr/>
    </dgm:pt>
    <dgm:pt modelId="{7D903A84-5965-434E-BB11-3BCD9AA6BB54}" type="pres">
      <dgm:prSet presAssocID="{801FE3C3-62D9-F247-B67A-0392A19B6508}" presName="Image" presStyleLbl="node1" presStyleIdx="3" presStyleCnt="4"/>
      <dgm:spPr>
        <a:blipFill>
          <a:blip xmlns:r="http://schemas.openxmlformats.org/officeDocument/2006/relationships" r:embed="rId4">
            <a:extLst>
              <a:ext uri="{28A0092B-C50C-407E-A947-70E740481C1C}">
                <a14:useLocalDpi xmlns:a14="http://schemas.microsoft.com/office/drawing/2010/main"/>
              </a:ext>
            </a:extLst>
          </a:blip>
          <a:srcRect/>
          <a:stretch>
            <a:fillRect/>
          </a:stretch>
        </a:blipFill>
      </dgm:spPr>
    </dgm:pt>
    <dgm:pt modelId="{5EAA3B26-71A9-8844-ACE2-E23193356190}" type="pres">
      <dgm:prSet presAssocID="{801FE3C3-62D9-F247-B67A-0392A19B6508}" presName="childText" presStyleLbl="lnNode1" presStyleIdx="3" presStyleCnt="4">
        <dgm:presLayoutVars>
          <dgm:chMax val="0"/>
          <dgm:chPref val="0"/>
          <dgm:bulletEnabled val="1"/>
        </dgm:presLayoutVars>
      </dgm:prSet>
      <dgm:spPr/>
    </dgm:pt>
  </dgm:ptLst>
  <dgm:cxnLst>
    <dgm:cxn modelId="{0C46C933-4B1F-5340-AB97-0D42AF38901E}" srcId="{B347412B-94DB-B742-B3FB-0507F08BC015}" destId="{CF68493A-47DE-5C49-A11B-6BF2FC45CD0E}" srcOrd="0" destOrd="0" parTransId="{9A1304C1-9CB2-8E46-BE2D-B3F1AE25DDBB}" sibTransId="{CF5A0D93-DB17-764A-BAF5-DC1447D69728}"/>
    <dgm:cxn modelId="{7C55FC3C-562D-974E-B04A-5738A71702D1}" srcId="{4259F600-4A1E-2244-940F-67659FBE3D6E}" destId="{B347412B-94DB-B742-B3FB-0507F08BC015}" srcOrd="0" destOrd="0" parTransId="{609F093A-418C-5944-A9D7-8B0D0D2A58C7}" sibTransId="{524E5F9A-B660-1D48-B055-F804D2B14F7D}"/>
    <dgm:cxn modelId="{2EE52741-0EE0-A14D-B261-55B922140F4B}" srcId="{B347412B-94DB-B742-B3FB-0507F08BC015}" destId="{770F18B3-2EEF-CA43-BD44-CF28874E59C4}" srcOrd="2" destOrd="0" parTransId="{EBDE424F-121A-0D43-A239-64D9AACD8C6D}" sibTransId="{617771A3-5182-1B4C-9CDC-5095F3E0E78A}"/>
    <dgm:cxn modelId="{906E0147-2F76-42E0-8875-A2F9B1F056D5}" type="presOf" srcId="{C412E800-30A5-6447-9F3D-75E8E0BD2DA0}" destId="{2794027F-605F-7040-BF55-9AAD33328A31}" srcOrd="0" destOrd="0" presId="urn:microsoft.com/office/officeart/2008/layout/PictureAccentList"/>
    <dgm:cxn modelId="{92728D49-CEE7-4511-9C8E-5B3D3F7DB7BE}" type="presOf" srcId="{CF68493A-47DE-5C49-A11B-6BF2FC45CD0E}" destId="{1502277B-72F6-F640-BCCF-FD1777EB6FC6}" srcOrd="0" destOrd="0" presId="urn:microsoft.com/office/officeart/2008/layout/PictureAccentList"/>
    <dgm:cxn modelId="{EA9B525A-3C04-422F-BC14-8BC5F9C2F8CC}" type="presOf" srcId="{801FE3C3-62D9-F247-B67A-0392A19B6508}" destId="{5EAA3B26-71A9-8844-ACE2-E23193356190}" srcOrd="0" destOrd="0" presId="urn:microsoft.com/office/officeart/2008/layout/PictureAccentList"/>
    <dgm:cxn modelId="{59B7E695-B514-714B-8E47-66830A0A0148}" srcId="{B347412B-94DB-B742-B3FB-0507F08BC015}" destId="{801FE3C3-62D9-F247-B67A-0392A19B6508}" srcOrd="3" destOrd="0" parTransId="{757287B9-3088-4741-9DFC-F1822E1D3281}" sibTransId="{5BCC7C89-6A57-2648-A600-30EF856C8EFB}"/>
    <dgm:cxn modelId="{E5F289C6-864D-4CE6-853B-FCEF0CE1EF13}" type="presOf" srcId="{B347412B-94DB-B742-B3FB-0507F08BC015}" destId="{A7EC2F08-0C09-9342-A351-DAB9A7B6E439}" srcOrd="0" destOrd="0" presId="urn:microsoft.com/office/officeart/2008/layout/PictureAccentList"/>
    <dgm:cxn modelId="{1E5699D1-07B5-1E4F-9AD7-60C403B59614}" srcId="{B347412B-94DB-B742-B3FB-0507F08BC015}" destId="{C412E800-30A5-6447-9F3D-75E8E0BD2DA0}" srcOrd="1" destOrd="0" parTransId="{D557C59E-9771-8E4A-9D1A-AB3812FF59C2}" sibTransId="{78832474-75A4-3143-95D9-632CD2E36075}"/>
    <dgm:cxn modelId="{8EFB8AD8-6321-4860-B268-B78B5577D2BE}" type="presOf" srcId="{770F18B3-2EEF-CA43-BD44-CF28874E59C4}" destId="{D48580D1-4FC0-5047-9E3E-FA1CEB5A5892}" srcOrd="0" destOrd="0" presId="urn:microsoft.com/office/officeart/2008/layout/PictureAccentList"/>
    <dgm:cxn modelId="{4B5F04ED-E844-4256-A42F-1DA6B38B0DB7}" type="presOf" srcId="{4259F600-4A1E-2244-940F-67659FBE3D6E}" destId="{BA146B9A-165B-8944-BCC3-00C8F7B13F60}" srcOrd="0" destOrd="0" presId="urn:microsoft.com/office/officeart/2008/layout/PictureAccentList"/>
    <dgm:cxn modelId="{DD308C92-0F98-40F5-8E16-0F9B991A58C0}" type="presParOf" srcId="{BA146B9A-165B-8944-BCC3-00C8F7B13F60}" destId="{C2DDD09E-4E94-1B41-8B26-9CFEAE39B6BD}" srcOrd="0" destOrd="0" presId="urn:microsoft.com/office/officeart/2008/layout/PictureAccentList"/>
    <dgm:cxn modelId="{AA24EF3E-321F-44B6-AEC0-824F7D1FAED8}" type="presParOf" srcId="{C2DDD09E-4E94-1B41-8B26-9CFEAE39B6BD}" destId="{446A783C-AB7A-E940-A7E0-17427553D318}" srcOrd="0" destOrd="0" presId="urn:microsoft.com/office/officeart/2008/layout/PictureAccentList"/>
    <dgm:cxn modelId="{81EC1854-B85A-4503-B61F-3C9EA5FF4189}" type="presParOf" srcId="{446A783C-AB7A-E940-A7E0-17427553D318}" destId="{A7EC2F08-0C09-9342-A351-DAB9A7B6E439}" srcOrd="0" destOrd="0" presId="urn:microsoft.com/office/officeart/2008/layout/PictureAccentList"/>
    <dgm:cxn modelId="{8280268B-BB45-420D-8740-9826D114BE5E}" type="presParOf" srcId="{C2DDD09E-4E94-1B41-8B26-9CFEAE39B6BD}" destId="{66818710-EC4C-C54F-8A09-0063BAD7C7FF}" srcOrd="1" destOrd="0" presId="urn:microsoft.com/office/officeart/2008/layout/PictureAccentList"/>
    <dgm:cxn modelId="{C59035EC-8DC8-4554-9FCA-3A2D3B8576E2}" type="presParOf" srcId="{66818710-EC4C-C54F-8A09-0063BAD7C7FF}" destId="{F8BB0893-737D-8A42-B840-71051F6281D3}" srcOrd="0" destOrd="0" presId="urn:microsoft.com/office/officeart/2008/layout/PictureAccentList"/>
    <dgm:cxn modelId="{8F39BB92-9593-41A0-9970-995BC916264C}" type="presParOf" srcId="{F8BB0893-737D-8A42-B840-71051F6281D3}" destId="{8DA306D3-01D9-9340-9A14-0255A218335D}" srcOrd="0" destOrd="0" presId="urn:microsoft.com/office/officeart/2008/layout/PictureAccentList"/>
    <dgm:cxn modelId="{5FFC28F7-F6CA-4B09-8AAD-3042746D7DC7}" type="presParOf" srcId="{F8BB0893-737D-8A42-B840-71051F6281D3}" destId="{1502277B-72F6-F640-BCCF-FD1777EB6FC6}" srcOrd="1" destOrd="0" presId="urn:microsoft.com/office/officeart/2008/layout/PictureAccentList"/>
    <dgm:cxn modelId="{FD8295A8-784C-4579-B809-B4588F1D22C2}" type="presParOf" srcId="{66818710-EC4C-C54F-8A09-0063BAD7C7FF}" destId="{CA0CA829-3EF1-D94F-AFA8-D39A17FC5D9B}" srcOrd="1" destOrd="0" presId="urn:microsoft.com/office/officeart/2008/layout/PictureAccentList"/>
    <dgm:cxn modelId="{8763B251-94CD-4F3C-9CDE-D781A1765C29}" type="presParOf" srcId="{CA0CA829-3EF1-D94F-AFA8-D39A17FC5D9B}" destId="{1FEF6DF6-D162-C84D-A8B0-BE0308DBBBA4}" srcOrd="0" destOrd="0" presId="urn:microsoft.com/office/officeart/2008/layout/PictureAccentList"/>
    <dgm:cxn modelId="{5A03EBC4-3A2D-4AE6-901B-D91AB0FCFAAC}" type="presParOf" srcId="{CA0CA829-3EF1-D94F-AFA8-D39A17FC5D9B}" destId="{2794027F-605F-7040-BF55-9AAD33328A31}" srcOrd="1" destOrd="0" presId="urn:microsoft.com/office/officeart/2008/layout/PictureAccentList"/>
    <dgm:cxn modelId="{4FF561D6-6A24-49EE-BE92-BE3824D6CEF0}" type="presParOf" srcId="{66818710-EC4C-C54F-8A09-0063BAD7C7FF}" destId="{5CA90C36-66F2-AD4F-B57D-0E8745CF9446}" srcOrd="2" destOrd="0" presId="urn:microsoft.com/office/officeart/2008/layout/PictureAccentList"/>
    <dgm:cxn modelId="{440E7597-E1B9-4C66-8C93-C4D36718FF6F}" type="presParOf" srcId="{5CA90C36-66F2-AD4F-B57D-0E8745CF9446}" destId="{297EBD67-CFCC-824A-871B-B02219F4A017}" srcOrd="0" destOrd="0" presId="urn:microsoft.com/office/officeart/2008/layout/PictureAccentList"/>
    <dgm:cxn modelId="{22D884E9-4D19-4427-94CE-A71601056BC1}" type="presParOf" srcId="{5CA90C36-66F2-AD4F-B57D-0E8745CF9446}" destId="{D48580D1-4FC0-5047-9E3E-FA1CEB5A5892}" srcOrd="1" destOrd="0" presId="urn:microsoft.com/office/officeart/2008/layout/PictureAccentList"/>
    <dgm:cxn modelId="{3EC2EA48-9FC4-4AB7-8C15-F32AF92A8520}" type="presParOf" srcId="{66818710-EC4C-C54F-8A09-0063BAD7C7FF}" destId="{43C9A4C2-16E0-9540-9F14-DDAFF76A2FC2}" srcOrd="3" destOrd="0" presId="urn:microsoft.com/office/officeart/2008/layout/PictureAccentList"/>
    <dgm:cxn modelId="{6D67218D-84CC-475F-A4FB-ED0D7FAB8ED7}" type="presParOf" srcId="{43C9A4C2-16E0-9540-9F14-DDAFF76A2FC2}" destId="{7D903A84-5965-434E-BB11-3BCD9AA6BB54}" srcOrd="0" destOrd="0" presId="urn:microsoft.com/office/officeart/2008/layout/PictureAccentList"/>
    <dgm:cxn modelId="{86E054A2-A2FA-45E1-8460-694E69ABB669}" type="presParOf" srcId="{43C9A4C2-16E0-9540-9F14-DDAFF76A2FC2}" destId="{5EAA3B26-71A9-8844-ACE2-E23193356190}" srcOrd="1" destOrd="0" presId="urn:microsoft.com/office/officeart/2008/layout/PictureAccent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EC2F08-0C09-9342-A351-DAB9A7B6E439}">
      <dsp:nvSpPr>
        <dsp:cNvPr id="0" name=""/>
        <dsp:cNvSpPr/>
      </dsp:nvSpPr>
      <dsp:spPr>
        <a:xfrm>
          <a:off x="1176367" y="1343"/>
          <a:ext cx="6100601" cy="1023590"/>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ES" sz="2600" b="1" kern="1200" dirty="0">
              <a:latin typeface="Century Gothic" panose="020B0502020202020204" pitchFamily="34" charset="0"/>
            </a:rPr>
            <a:t>Áreas de oportunidad para mejorar</a:t>
          </a:r>
        </a:p>
        <a:p>
          <a:pPr marL="0" lvl="0" indent="0" algn="ctr" defTabSz="1155700">
            <a:lnSpc>
              <a:spcPct val="90000"/>
            </a:lnSpc>
            <a:spcBef>
              <a:spcPct val="0"/>
            </a:spcBef>
            <a:spcAft>
              <a:spcPct val="35000"/>
            </a:spcAft>
            <a:buNone/>
          </a:pPr>
          <a:r>
            <a:rPr lang="es-ES" sz="2600" b="1" kern="1200" dirty="0">
              <a:latin typeface="Century Gothic" panose="020B0502020202020204" pitchFamily="34" charset="0"/>
            </a:rPr>
            <a:t>Cáncer Infantil</a:t>
          </a:r>
        </a:p>
      </dsp:txBody>
      <dsp:txXfrm>
        <a:off x="1206347" y="31323"/>
        <a:ext cx="6040641" cy="963630"/>
      </dsp:txXfrm>
    </dsp:sp>
    <dsp:sp modelId="{8DA306D3-01D9-9340-9A14-0255A218335D}">
      <dsp:nvSpPr>
        <dsp:cNvPr id="0" name=""/>
        <dsp:cNvSpPr/>
      </dsp:nvSpPr>
      <dsp:spPr>
        <a:xfrm>
          <a:off x="1176367" y="1209180"/>
          <a:ext cx="1023590" cy="1023590"/>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502277B-72F6-F640-BCCF-FD1777EB6FC6}">
      <dsp:nvSpPr>
        <dsp:cNvPr id="0" name=""/>
        <dsp:cNvSpPr/>
      </dsp:nvSpPr>
      <dsp:spPr>
        <a:xfrm>
          <a:off x="2261373" y="1209180"/>
          <a:ext cx="5015595" cy="1023590"/>
        </a:xfrm>
        <a:prstGeom prst="roundRect">
          <a:avLst>
            <a:gd name="adj" fmla="val 1667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Century Gothic" panose="020B0502020202020204" pitchFamily="34" charset="0"/>
            </a:rPr>
            <a:t>Abordar la falta de diagnóstico</a:t>
          </a:r>
        </a:p>
      </dsp:txBody>
      <dsp:txXfrm>
        <a:off x="2311350" y="1259157"/>
        <a:ext cx="4915641" cy="923636"/>
      </dsp:txXfrm>
    </dsp:sp>
    <dsp:sp modelId="{1FEF6DF6-D162-C84D-A8B0-BE0308DBBBA4}">
      <dsp:nvSpPr>
        <dsp:cNvPr id="0" name=""/>
        <dsp:cNvSpPr/>
      </dsp:nvSpPr>
      <dsp:spPr>
        <a:xfrm>
          <a:off x="1176367" y="2355601"/>
          <a:ext cx="1023590" cy="1023590"/>
        </a:xfrm>
        <a:prstGeom prst="roundRect">
          <a:avLst>
            <a:gd name="adj" fmla="val 16670"/>
          </a:avLst>
        </a:prstGeom>
        <a:blipFill>
          <a:blip xmlns:r="http://schemas.openxmlformats.org/officeDocument/2006/relationships" r:embed="rId2">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794027F-605F-7040-BF55-9AAD33328A31}">
      <dsp:nvSpPr>
        <dsp:cNvPr id="0" name=""/>
        <dsp:cNvSpPr/>
      </dsp:nvSpPr>
      <dsp:spPr>
        <a:xfrm>
          <a:off x="2261373" y="2355601"/>
          <a:ext cx="5015595" cy="1023590"/>
        </a:xfrm>
        <a:prstGeom prst="roundRect">
          <a:avLst>
            <a:gd name="adj" fmla="val 16670"/>
          </a:avLst>
        </a:prstGeom>
        <a:solidFill>
          <a:schemeClr val="accent5">
            <a:hueOff val="-2252848"/>
            <a:satOff val="-5806"/>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Century Gothic" panose="020B0502020202020204" pitchFamily="34" charset="0"/>
            </a:rPr>
            <a:t>Reducir los Retraso en el Diagnóstico</a:t>
          </a:r>
        </a:p>
      </dsp:txBody>
      <dsp:txXfrm>
        <a:off x="2311350" y="2405578"/>
        <a:ext cx="4915641" cy="923636"/>
      </dsp:txXfrm>
    </dsp:sp>
    <dsp:sp modelId="{297EBD67-CFCC-824A-871B-B02219F4A017}">
      <dsp:nvSpPr>
        <dsp:cNvPr id="0" name=""/>
        <dsp:cNvSpPr/>
      </dsp:nvSpPr>
      <dsp:spPr>
        <a:xfrm>
          <a:off x="1176367" y="3502022"/>
          <a:ext cx="1023590" cy="1023590"/>
        </a:xfrm>
        <a:prstGeom prst="roundRect">
          <a:avLst>
            <a:gd name="adj" fmla="val 16670"/>
          </a:avLst>
        </a:prstGeom>
        <a:blipFill>
          <a:blip xmlns:r="http://schemas.openxmlformats.org/officeDocument/2006/relationships" r:embed="rId3"/>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48580D1-4FC0-5047-9E3E-FA1CEB5A5892}">
      <dsp:nvSpPr>
        <dsp:cNvPr id="0" name=""/>
        <dsp:cNvSpPr/>
      </dsp:nvSpPr>
      <dsp:spPr>
        <a:xfrm>
          <a:off x="2261373" y="3502022"/>
          <a:ext cx="5015595" cy="1023590"/>
        </a:xfrm>
        <a:prstGeom prst="roundRect">
          <a:avLst>
            <a:gd name="adj" fmla="val 16670"/>
          </a:avLst>
        </a:prstGeom>
        <a:solidFill>
          <a:srgbClr val="FF33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Century Gothic" panose="020B0502020202020204" pitchFamily="34" charset="0"/>
            </a:rPr>
            <a:t>Descentralizar los servicios </a:t>
          </a:r>
        </a:p>
      </dsp:txBody>
      <dsp:txXfrm>
        <a:off x="2311350" y="3551999"/>
        <a:ext cx="4915641" cy="923636"/>
      </dsp:txXfrm>
    </dsp:sp>
    <dsp:sp modelId="{7D903A84-5965-434E-BB11-3BCD9AA6BB54}">
      <dsp:nvSpPr>
        <dsp:cNvPr id="0" name=""/>
        <dsp:cNvSpPr/>
      </dsp:nvSpPr>
      <dsp:spPr>
        <a:xfrm>
          <a:off x="1176367" y="4648444"/>
          <a:ext cx="1023590" cy="1023590"/>
        </a:xfrm>
        <a:prstGeom prst="roundRect">
          <a:avLst>
            <a:gd name="adj" fmla="val 16670"/>
          </a:avLst>
        </a:prstGeom>
        <a:blipFill>
          <a:blip xmlns:r="http://schemas.openxmlformats.org/officeDocument/2006/relationships" r:embed="rId4">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EAA3B26-71A9-8844-ACE2-E23193356190}">
      <dsp:nvSpPr>
        <dsp:cNvPr id="0" name=""/>
        <dsp:cNvSpPr/>
      </dsp:nvSpPr>
      <dsp:spPr>
        <a:xfrm>
          <a:off x="2261373" y="4648444"/>
          <a:ext cx="5015595" cy="1023590"/>
        </a:xfrm>
        <a:prstGeom prst="roundRect">
          <a:avLst>
            <a:gd name="adj" fmla="val 16670"/>
          </a:avLst>
        </a:prstGeom>
        <a:solidFill>
          <a:srgbClr val="00B0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Century Gothic" panose="020B0502020202020204" pitchFamily="34" charset="0"/>
            </a:rPr>
            <a:t>Reducir el Abandono de tratamiento</a:t>
          </a:r>
        </a:p>
      </dsp:txBody>
      <dsp:txXfrm>
        <a:off x="2311350" y="4698421"/>
        <a:ext cx="4915641" cy="923636"/>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46F7B9-8382-4AE0-A40C-69760F4FB30B}" type="datetimeFigureOut">
              <a:rPr lang="es-PE" smtClean="0"/>
              <a:t>28/09/2022</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FD0E40-E676-4F68-AEC7-2ABDF96159D5}" type="slidenum">
              <a:rPr lang="es-PE" smtClean="0"/>
              <a:t>‹Nº›</a:t>
            </a:fld>
            <a:endParaRPr lang="es-PE"/>
          </a:p>
        </p:txBody>
      </p:sp>
    </p:spTree>
    <p:extLst>
      <p:ext uri="{BB962C8B-B14F-4D97-AF65-F5344CB8AC3E}">
        <p14:creationId xmlns:p14="http://schemas.microsoft.com/office/powerpoint/2010/main" val="1378067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Buenas tardes, señora Presidenta e integrantes de </a:t>
            </a:r>
            <a:r>
              <a:rPr lang="es-MX" sz="1200" kern="1200" dirty="0">
                <a:solidFill>
                  <a:schemeClr val="tx1"/>
                </a:solidFill>
                <a:latin typeface="+mn-lt"/>
                <a:ea typeface="+mn-ea"/>
                <a:cs typeface="+mn-cs"/>
              </a:rPr>
              <a:t>la </a:t>
            </a:r>
            <a:r>
              <a:rPr lang="es-PE" sz="1200" kern="1200" dirty="0">
                <a:solidFill>
                  <a:schemeClr val="tx1"/>
                </a:solidFill>
                <a:latin typeface="+mn-lt"/>
                <a:ea typeface="+mn-ea"/>
                <a:cs typeface="+mn-cs"/>
              </a:rPr>
              <a:t>Especial Multipartidaria de protección a la infancia en el contexto de la emergencia sanitaria periodo anual 2022-2023</a:t>
            </a:r>
            <a:r>
              <a:rPr lang="es-MX" sz="1200" kern="1200" dirty="0">
                <a:solidFill>
                  <a:schemeClr val="tx1"/>
                </a:solidFill>
                <a:latin typeface="+mn-lt"/>
                <a:ea typeface="+mn-ea"/>
                <a:cs typeface="+mn-cs"/>
              </a:rPr>
              <a:t> del Congreso de la República. Agradezco la oportunidad brindada para dar respuesta a los puntos solicitados en la agenda del día de hoy.</a:t>
            </a:r>
            <a:endParaRPr lang="es-PE" sz="1200" kern="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CCF54B85-AA67-40F6-9206-138213944C38}" type="slidenum">
              <a:rPr lang="es-PE" smtClean="0"/>
              <a:t>1</a:t>
            </a:fld>
            <a:endParaRPr lang="es-PE"/>
          </a:p>
        </p:txBody>
      </p:sp>
    </p:spTree>
    <p:extLst>
      <p:ext uri="{BB962C8B-B14F-4D97-AF65-F5344CB8AC3E}">
        <p14:creationId xmlns:p14="http://schemas.microsoft.com/office/powerpoint/2010/main" val="4137526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Con respecto a Financiamiento :</a:t>
            </a:r>
          </a:p>
          <a:p>
            <a:r>
              <a:rPr lang="es-ES" dirty="0"/>
              <a:t>El ministerio de salud desarrolló</a:t>
            </a:r>
            <a:r>
              <a:rPr lang="es-ES" baseline="0" dirty="0"/>
              <a:t> una propuesta de financiamiento que fue aprobada </a:t>
            </a:r>
            <a:r>
              <a:rPr lang="es-ES" dirty="0"/>
              <a:t>a través del DS 189-2022, por un monto de S/ 122,908,943.00 para fortalecer la Atención Integral del Cáncer a Nivel Nacional. Parte de este presupuesto, </a:t>
            </a:r>
            <a:r>
              <a:rPr lang="es-ES" baseline="0" dirty="0"/>
              <a:t>ha sido transferido al INEN, </a:t>
            </a:r>
            <a:r>
              <a:rPr lang="es-ES" dirty="0"/>
              <a:t>(1.7 millones de soles</a:t>
            </a:r>
            <a:r>
              <a:rPr lang="es-ES" baseline="0" dirty="0"/>
              <a:t>) </a:t>
            </a:r>
            <a:r>
              <a:rPr lang="es-ES" dirty="0"/>
              <a:t>para financiar la contratación de servicios profesionales para la atención directa de</a:t>
            </a:r>
            <a:r>
              <a:rPr lang="es-ES" baseline="0" dirty="0"/>
              <a:t> </a:t>
            </a:r>
            <a:r>
              <a:rPr lang="es-ES" dirty="0"/>
              <a:t>pacientes oncológicos pediátricos. Asimismo, la transferencia de más de 46 millones para financiar la</a:t>
            </a:r>
            <a:r>
              <a:rPr lang="es-ES" baseline="0" dirty="0"/>
              <a:t> </a:t>
            </a:r>
            <a:r>
              <a:rPr lang="es-ES" dirty="0"/>
              <a:t>adquisición de recursos estratégicos a CENARES para prevención,</a:t>
            </a:r>
            <a:r>
              <a:rPr lang="es-ES" baseline="0" dirty="0"/>
              <a:t> c</a:t>
            </a:r>
            <a:r>
              <a:rPr lang="es-ES" dirty="0"/>
              <a:t>ontrol y tratamiento de cáncer</a:t>
            </a:r>
            <a:r>
              <a:rPr lang="es-ES" baseline="0" dirty="0"/>
              <a:t> infantil. </a:t>
            </a:r>
          </a:p>
          <a:p>
            <a:r>
              <a:rPr lang="es-ES" baseline="0" dirty="0"/>
              <a:t>Por otro lado, también se tiene destinado un presupuesto de 3.5 millones de soles para la contratación de brigadas de vacunación para la prevención y control del VPH en niñas. También se </a:t>
            </a:r>
            <a:r>
              <a:rPr lang="es-ES" dirty="0"/>
              <a:t>autoriza las transferencia de más de 2 millones de soles para el programa de presupuesto</a:t>
            </a:r>
            <a:r>
              <a:rPr lang="es-ES" baseline="0" dirty="0"/>
              <a:t> por resultados en LEUCEMIA  en el INSN BREÑA</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s-ES" dirty="0"/>
              <a:t>Es</a:t>
            </a:r>
            <a:r>
              <a:rPr lang="es-ES" baseline="0" dirty="0"/>
              <a:t> preciso mencionar que el </a:t>
            </a:r>
            <a:r>
              <a:rPr lang="es-ES" dirty="0"/>
              <a:t>presupuesto para el año 2023 será</a:t>
            </a:r>
            <a:r>
              <a:rPr lang="es-ES" baseline="0" dirty="0"/>
              <a:t> de </a:t>
            </a:r>
            <a:r>
              <a:rPr lang="es-ES" dirty="0"/>
              <a:t>1043 millones de soles.</a:t>
            </a:r>
          </a:p>
          <a:p>
            <a:endParaRPr lang="es-ES" dirty="0"/>
          </a:p>
        </p:txBody>
      </p:sp>
      <p:sp>
        <p:nvSpPr>
          <p:cNvPr id="4" name="Marcador de número de diapositiva 3"/>
          <p:cNvSpPr>
            <a:spLocks noGrp="1"/>
          </p:cNvSpPr>
          <p:nvPr>
            <p:ph type="sldNum" sz="quarter" idx="10"/>
          </p:nvPr>
        </p:nvSpPr>
        <p:spPr/>
        <p:txBody>
          <a:bodyPr/>
          <a:lstStyle/>
          <a:p>
            <a:fld id="{7AFD0E40-E676-4F68-AEC7-2ABDF96159D5}" type="slidenum">
              <a:rPr lang="es-PE" smtClean="0"/>
              <a:t>10</a:t>
            </a:fld>
            <a:endParaRPr lang="es-PE"/>
          </a:p>
        </p:txBody>
      </p:sp>
    </p:spTree>
    <p:extLst>
      <p:ext uri="{BB962C8B-B14F-4D97-AF65-F5344CB8AC3E}">
        <p14:creationId xmlns:p14="http://schemas.microsoft.com/office/powerpoint/2010/main" val="3722729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sz="1200" kern="1200" dirty="0">
                <a:solidFill>
                  <a:schemeClr val="tx1"/>
                </a:solidFill>
                <a:latin typeface="+mn-lt"/>
                <a:ea typeface="+mn-ea"/>
                <a:cs typeface="+mn-cs"/>
              </a:rPr>
              <a:t>Dentro del Instituto Nacional del Salud del Niño – Breña, se prevé una inversión de S/. 1,200 millones a Cargo de PRONIS, lo cual beneficiará a niñas y niños a nivel nacional. Asimismo, el Minsa a través del INS-Niño-Breña tiene los siguientes avances en inversiones: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PE" dirty="0"/>
              <a:t>Esta ejecutando la Unidad de terapia Neonatal al 90%; por un monto de 1.6 millones</a:t>
            </a:r>
          </a:p>
          <a:p>
            <a:pPr marL="171450" indent="-171450">
              <a:buFont typeface="Arial" panose="020B0604020202020204" pitchFamily="34" charset="0"/>
              <a:buChar char="•"/>
            </a:pPr>
            <a:r>
              <a:rPr lang="es-PE" dirty="0"/>
              <a:t>Tiene viable a nivel de pre inversión la remodelación de la sala de operaciones central de esterilización y sala de hemodiálisis; por un monto de 34.8 millones</a:t>
            </a:r>
            <a:r>
              <a:rPr lang="es-PE" baseline="0" dirty="0"/>
              <a:t> de soles.</a:t>
            </a:r>
            <a:endParaRPr lang="es-PE" dirty="0"/>
          </a:p>
          <a:p>
            <a:pPr marL="171450" indent="-171450">
              <a:buFont typeface="Arial" panose="020B0604020202020204" pitchFamily="34" charset="0"/>
              <a:buChar char="•"/>
            </a:pPr>
            <a:r>
              <a:rPr lang="es-PE" dirty="0"/>
              <a:t>Ha realizado las gestiones para la Adquisición de equipamiento (microscopios binocular, incubadora, centrifugas, esterilizador, unidades de monitoreo de signos vitales. Por un monto de 2.3 millones de soles.</a:t>
            </a:r>
          </a:p>
          <a:p>
            <a:endParaRPr lang="es-PE" dirty="0"/>
          </a:p>
        </p:txBody>
      </p:sp>
      <p:sp>
        <p:nvSpPr>
          <p:cNvPr id="4" name="Marcador de número de diapositiva 3"/>
          <p:cNvSpPr>
            <a:spLocks noGrp="1"/>
          </p:cNvSpPr>
          <p:nvPr>
            <p:ph type="sldNum" sz="quarter" idx="10"/>
          </p:nvPr>
        </p:nvSpPr>
        <p:spPr/>
        <p:txBody>
          <a:bodyPr/>
          <a:lstStyle/>
          <a:p>
            <a:fld id="{7AFD0E40-E676-4F68-AEC7-2ABDF96159D5}" type="slidenum">
              <a:rPr lang="es-PE" smtClean="0"/>
              <a:t>11</a:t>
            </a:fld>
            <a:endParaRPr lang="es-PE"/>
          </a:p>
        </p:txBody>
      </p:sp>
    </p:spTree>
    <p:extLst>
      <p:ext uri="{BB962C8B-B14F-4D97-AF65-F5344CB8AC3E}">
        <p14:creationId xmlns:p14="http://schemas.microsoft.com/office/powerpoint/2010/main" val="3110755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CF54B85-AA67-40F6-9206-138213944C38}" type="slidenum">
              <a:rPr lang="es-PE" smtClean="0"/>
              <a:t>12</a:t>
            </a:fld>
            <a:endParaRPr lang="es-PE"/>
          </a:p>
        </p:txBody>
      </p:sp>
    </p:spTree>
    <p:extLst>
      <p:ext uri="{BB962C8B-B14F-4D97-AF65-F5344CB8AC3E}">
        <p14:creationId xmlns:p14="http://schemas.microsoft.com/office/powerpoint/2010/main" val="2776535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sz="1400" dirty="0"/>
              <a:t>Señores congresistas sobre el abastecimiento de productos farmacéuticos y dispositivos médicos debo mencionar que es responsabilidad de las DIRESAS/GERESAS/DIRIS/Hospitales e Institutos determinar que productos y cantidades corresponde ser adquiridos y distribuidos en un determinado período, ello como parte del proceso de programación que se realiza todos los años. </a:t>
            </a:r>
          </a:p>
          <a:p>
            <a:endParaRPr lang="es-PE" sz="1400" dirty="0"/>
          </a:p>
          <a:p>
            <a:r>
              <a:rPr lang="es-PE" sz="1400" dirty="0"/>
              <a:t>El MINSA a través de CENARES realiza la compra aproximadamente del 45% </a:t>
            </a:r>
            <a:r>
              <a:rPr lang="es-PE" sz="2000" dirty="0">
                <a:solidFill>
                  <a:srgbClr val="00B050"/>
                </a:solidFill>
              </a:rPr>
              <a:t>del universo  de Productos Farmacéuticos e Dispositivos Médicos e Insumos</a:t>
            </a:r>
            <a:r>
              <a:rPr lang="es-PE" sz="1400" dirty="0"/>
              <a:t> establecido en la programación. La adquisición de los demás productos es de responsabilidad de las DIRIS/GERESAS/DIRESAS/Hospitales/Institutos. No todo se adquiere desde el nivel central.</a:t>
            </a:r>
          </a:p>
          <a:p>
            <a:endParaRPr lang="es-PE" sz="1400" dirty="0"/>
          </a:p>
          <a:p>
            <a:r>
              <a:rPr lang="es-PE" sz="1400" dirty="0"/>
              <a:t>CENARES tiene la responsabilidad de recibir de los contratistas los productos que adquiere, mientras que las regiones recepcionan, no solo los productos que le son entregados desde CENARES, sino también los productos de las compras que realizan directamente.</a:t>
            </a:r>
          </a:p>
          <a:p>
            <a:endParaRPr lang="es-PE" sz="1400" dirty="0"/>
          </a:p>
          <a:p>
            <a:r>
              <a:rPr lang="es-PE" sz="1400" dirty="0"/>
              <a:t>CENARES realiza la distribución de los productos que adquiere a 214 unidades ejecutoras a nivel nacional. Mientras que la distribución a las IPRESS del primer y segundo nivel de atención es realizada desde las unidades ejecutoras bajo la supervisión y monitoreo de las DIRESAS/GERESAS y DIRIS.</a:t>
            </a:r>
          </a:p>
        </p:txBody>
      </p:sp>
      <p:sp>
        <p:nvSpPr>
          <p:cNvPr id="4" name="Marcador de número de diapositiva 3"/>
          <p:cNvSpPr>
            <a:spLocks noGrp="1"/>
          </p:cNvSpPr>
          <p:nvPr>
            <p:ph type="sldNum" sz="quarter" idx="5"/>
          </p:nvPr>
        </p:nvSpPr>
        <p:spPr/>
        <p:txBody>
          <a:bodyPr/>
          <a:lstStyle/>
          <a:p>
            <a:fld id="{6855D9B8-14F8-CD45-84C1-774D5EFBFAC7}" type="slidenum">
              <a:rPr lang="en-US" smtClean="0"/>
              <a:t>13</a:t>
            </a:fld>
            <a:endParaRPr lang="en-US"/>
          </a:p>
        </p:txBody>
      </p:sp>
    </p:spTree>
    <p:extLst>
      <p:ext uri="{BB962C8B-B14F-4D97-AF65-F5344CB8AC3E}">
        <p14:creationId xmlns:p14="http://schemas.microsoft.com/office/powerpoint/2010/main" val="2791193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sz="1400" dirty="0"/>
              <a:t>Respecto al abastecimiento de productos oncológicos, es importante mencionar que durante el 2020 no se realizó compra de productos oncológicos. Lo mismo sucedió en el primer semestre del 2021. Recién a partir del mes de setiembre del 2021 se intensifican los esfuerzos para llevar a cabo la adquisición y distribución de medicamentos para el tratamiento de cáncer, logrando la compra de 1.9 millones de unidades por un valor de S/. 26.6 millones de soles.</a:t>
            </a:r>
          </a:p>
          <a:p>
            <a:r>
              <a:rPr lang="es-PE" sz="1400" dirty="0"/>
              <a:t>El abastecimiento de productos oncológicos fue una prioridad en el 2022, tal es así que hasta el mes de agosto se ha logrado adquirir 4.3 millones de unidades de estos productos por un valor de más de S/. 23.9 millones de soles. Esto representa el 119% más respecto al número de unidades adquiridas en el 2021.  Se tiene previsto al mes de diciembre, realizar compras por mas de S/. 50 millones de soles, lo cual duplicaría la inversión realizada en el 2021.</a:t>
            </a:r>
          </a:p>
          <a:p>
            <a:r>
              <a:rPr lang="es-PE" sz="1400" dirty="0"/>
              <a:t>No podemos dejar de mencionar la situación crítica de abastecimiento de estos productos que no sólo afectó al Perú, sino también a otros países como Paraguay, México, Colombia, </a:t>
            </a:r>
            <a:r>
              <a:rPr lang="es-PE" sz="1400" dirty="0" err="1"/>
              <a:t>Guátemala</a:t>
            </a:r>
            <a:r>
              <a:rPr lang="es-PE" sz="1400" dirty="0"/>
              <a:t>, entre otros. Además, debemos recordar que en el 2021 los contratistas resolvieron contratos de 15 productos, se identificó la falta de oferta de varios productos debido a la escases de materias primas, productos terminados, incremento del tipo de cambio, crisis del transporte, entre otros.</a:t>
            </a:r>
          </a:p>
          <a:p>
            <a:r>
              <a:rPr lang="es-PE" sz="1400" dirty="0"/>
              <a:t>A pesar de las dificultades, CENARES ha logrado realizar las compras de estos productos los cuales se vienen incrementando sostenidamente, utilizando inclusive las compras internacionales. Estas compras, además de los ahorros obtenidos, nos ha permitido garantizar el abastecimiento de productos como el </a:t>
            </a:r>
            <a:r>
              <a:rPr lang="es-PE" sz="1400" dirty="0" err="1"/>
              <a:t>Filgrastim</a:t>
            </a:r>
            <a:r>
              <a:rPr lang="es-PE" sz="1400" dirty="0"/>
              <a:t>, ciclofosfamida, </a:t>
            </a:r>
            <a:r>
              <a:rPr lang="es-PE" sz="1400" dirty="0" err="1"/>
              <a:t>paclitaxel</a:t>
            </a:r>
            <a:r>
              <a:rPr lang="es-PE" sz="1400" dirty="0"/>
              <a:t>, </a:t>
            </a:r>
            <a:r>
              <a:rPr lang="es-PE" sz="1400" dirty="0" err="1"/>
              <a:t>gemcitabina</a:t>
            </a:r>
            <a:r>
              <a:rPr lang="es-PE" sz="1400" dirty="0"/>
              <a:t>, </a:t>
            </a:r>
            <a:r>
              <a:rPr lang="es-PE" sz="1400" dirty="0" err="1"/>
              <a:t>doxorubicina</a:t>
            </a:r>
            <a:r>
              <a:rPr lang="es-PE" sz="1400" dirty="0"/>
              <a:t>, </a:t>
            </a:r>
            <a:r>
              <a:rPr lang="es-PE" sz="1400" dirty="0" err="1"/>
              <a:t>ondansetron</a:t>
            </a:r>
            <a:r>
              <a:rPr lang="es-PE" sz="1400" dirty="0"/>
              <a:t>, entre otros. El MINSA inclusive ha realizado préstamos de estos productos a EsSalud con la finalidad de apoyar la atención de sus asegurados.</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E978F-6420-4592-A8D7-57DA544828BC}"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22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CENARES durante el 2022 ha realizado la distribución de más de 3.7 millones de unidades de 74 medicamentos para el tratamiento de cáncer.</a:t>
            </a:r>
          </a:p>
          <a:p>
            <a:endParaRPr lang="es-PE" dirty="0"/>
          </a:p>
          <a:p>
            <a:r>
              <a:rPr lang="es-PE" dirty="0"/>
              <a:t>Estos productos distribuidos se encuentran valorizados en más de 37.1 millones de soles, lo cual ya supera lo distribuido en el 2021. La distribución se realiza por trimestres previa confirmación de las regiones. Ha sido frecuente en el 2022 el incremento de los productos confirmados por las regiones respecto a su programación. A pesar de ello CENARES  ha realizado los esfuerzos para lograr el abastecimiento de estos productos, realizando en algunos casos, inclusive, adelantos de entrega o atención de requerimientos adicionales.</a:t>
            </a:r>
          </a:p>
          <a:p>
            <a:endParaRPr lang="es-PE" dirty="0"/>
          </a:p>
          <a:p>
            <a:r>
              <a:rPr lang="es-PE" dirty="0"/>
              <a:t>Es importante mencionar que, la distribución se realiza a 52 unidades ejecutoras a nivel nacional, siendo el INEN quien recibe la mayor cantidad de medicamentos. A partir del tercer trimestre se ha dispuesto la distribución directa de los productos al IREN SUR, IREN NORTE, IREN CENTRO a fin de evitar demoras en la distribución desde los almacenes regionales. Esta decisión se adoptó debido a la falta de oportunidad para la distribución de estos productos desde las DIRESAS/GERESAS/DIRIS a las IPRES que cuentan con el departamento de oncología.</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E978F-6420-4592-A8D7-57DA544828BC}"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801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Como se ha mencionado anteriormente, CENARES no se encuentra a cargo del abastecimiento de la totalidad de medicamentos para la atención de niños afectados con CANCER. Como se puede apreciar, en el caso del INEN e Instituto Nacional de Salud del Niño – San Borja, abastece de 49 y 41 productos para atención de niños.</a:t>
            </a:r>
          </a:p>
          <a:p>
            <a:r>
              <a:rPr lang="es-PE" dirty="0"/>
              <a:t>CENARES realiza el abastecimiento en el 2022 teniendo en cuenta la programación que realizaron los establecimientos de salud. La distribución de estos productos se realiza trimestralmente.</a:t>
            </a:r>
          </a:p>
          <a:p>
            <a:r>
              <a:rPr lang="es-PE" dirty="0"/>
              <a:t>CENARES previo a la distribución permite a los establecimientos de salud CONFIRMAR que productos y cantidades requiere para un trimestre. Durante el año 2022, se ha observado que las confirmaciones superan en la mayoría de los casos hasta en más del 100% de lo programado. Tal es así que, en el caso del INEN, de los 44 productos que se abastecen para cáncer en niños, 28 fueron distribuidos en más del 100% de su programación, 8 en más del 100% de lo que confirmaron, inclusive 05 productos que no fueron programados inicialmente fueron atendidos en más del 100% o 50% respectivamente. </a:t>
            </a:r>
          </a:p>
          <a:p>
            <a:r>
              <a:rPr lang="es-PE" dirty="0"/>
              <a:t>En el caso del Instituto Nacional de Salud del Niño – San Borja, de los 32 productos que se abastecen para cáncer en niños, 15 fueron distribuidos en más del 100% de su programación, 10 en más del 100% de su confirmación, inclusive 09 productos que no fueron programados fueron atendidos en su totalidad.</a:t>
            </a:r>
          </a:p>
          <a:p>
            <a:r>
              <a:rPr lang="es-PE" dirty="0"/>
              <a:t>Sin embargo, las dificultades para el abastecimiento se presentaron en algunos productos, debido a la demora en la entrega por parte de los proveedores, falta de oferta en el mercado nacional, entre otros, lo que ha motivado que en algunos casos se realice la distribución en cantidades menores a lo programado. Ante ello CENARES viene realizando los esfuerzos para realizar nuevas compras con los recursos recientemente asignados, realizar compras internacionales o redistribución de los productos entre IPRESS.</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E978F-6420-4592-A8D7-57DA544828BC}"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556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CF54B85-AA67-40F6-9206-138213944C38}" type="slidenum">
              <a:rPr lang="es-PE" smtClean="0"/>
              <a:t>17</a:t>
            </a:fld>
            <a:endParaRPr lang="es-PE"/>
          </a:p>
        </p:txBody>
      </p:sp>
    </p:spTree>
    <p:extLst>
      <p:ext uri="{BB962C8B-B14F-4D97-AF65-F5344CB8AC3E}">
        <p14:creationId xmlns:p14="http://schemas.microsoft.com/office/powerpoint/2010/main" val="4218351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CF54B85-AA67-40F6-9206-138213944C38}" type="slidenum">
              <a:rPr lang="es-PE" smtClean="0"/>
              <a:t>2</a:t>
            </a:fld>
            <a:endParaRPr lang="es-PE"/>
          </a:p>
        </p:txBody>
      </p:sp>
    </p:spTree>
    <p:extLst>
      <p:ext uri="{BB962C8B-B14F-4D97-AF65-F5344CB8AC3E}">
        <p14:creationId xmlns:p14="http://schemas.microsoft.com/office/powerpoint/2010/main" val="3844596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solidFill>
                  <a:schemeClr val="bg1"/>
                </a:solidFill>
              </a:rPr>
              <a:t>Estimados</a:t>
            </a:r>
            <a:r>
              <a:rPr lang="es-ES" baseline="0" dirty="0">
                <a:solidFill>
                  <a:schemeClr val="bg1"/>
                </a:solidFill>
              </a:rPr>
              <a:t> Congresistas, en relación al cumplimiento de la </a:t>
            </a:r>
            <a:r>
              <a:rPr lang="es-ES" dirty="0">
                <a:solidFill>
                  <a:schemeClr val="bg1"/>
                </a:solidFill>
              </a:rPr>
              <a:t>Ley de Urgencia Médica para la Detección Oportuna y Atención Integral del Cáncer del Niño y del Adolescente y su reglamento,</a:t>
            </a:r>
            <a:r>
              <a:rPr lang="es-ES" baseline="0" dirty="0">
                <a:solidFill>
                  <a:schemeClr val="bg1"/>
                </a:solidFill>
              </a:rPr>
              <a:t> señalar que se enfoca en cuatro aspectos que deben fortalecerse;</a:t>
            </a:r>
            <a:endParaRPr lang="es-ES" dirty="0"/>
          </a:p>
          <a:p>
            <a:pPr marL="228600" indent="-228600">
              <a:buFont typeface="+mj-lt"/>
              <a:buAutoNum type="arabicPeriod"/>
            </a:pPr>
            <a:r>
              <a:rPr lang="es-ES" dirty="0"/>
              <a:t>Abordar la falta de diagnóstico o el diagnóstico erróneo que afecta a más del 20% de los niños con cáncer en Perú,</a:t>
            </a:r>
            <a:r>
              <a:rPr lang="es-ES" baseline="0" dirty="0"/>
              <a:t> para lo cual se implementará el Registro de Cáncer Infantil.</a:t>
            </a:r>
            <a:endParaRPr lang="es-ES" dirty="0"/>
          </a:p>
          <a:p>
            <a:pPr marL="228600" indent="-228600">
              <a:buFont typeface="+mj-lt"/>
              <a:buAutoNum type="arabicPeriod"/>
            </a:pPr>
            <a:r>
              <a:rPr lang="es-ES" dirty="0"/>
              <a:t>Reducir los retrasos en el diagnóstico (incluidos los tiempos prolongados entre el inicio de los síntomas de los niños desde la derivación y el diagnóstico subsecuente definitivo.</a:t>
            </a:r>
          </a:p>
          <a:p>
            <a:pPr marL="228600" indent="-228600">
              <a:buFont typeface="+mj-lt"/>
              <a:buAutoNum type="arabicPeriod"/>
            </a:pPr>
            <a:r>
              <a:rPr lang="es-ES" dirty="0"/>
              <a:t>Aumentar la capacidad resolutiva de los servicios de salud y del recurso humano de forma descentralizada con el fin de mejorar la calidad en la atención de los niños con cáncer en el país.</a:t>
            </a:r>
          </a:p>
          <a:p>
            <a:pPr marL="228600" indent="-228600">
              <a:buFont typeface="+mj-lt"/>
              <a:buAutoNum type="arabicPeriod"/>
            </a:pPr>
            <a:r>
              <a:rPr lang="es-ES" dirty="0"/>
              <a:t>Reducir la tasa de abandono en el tratamiento.</a:t>
            </a:r>
          </a:p>
        </p:txBody>
      </p:sp>
      <p:sp>
        <p:nvSpPr>
          <p:cNvPr id="4" name="Marcador de número de diapositiva 3"/>
          <p:cNvSpPr>
            <a:spLocks noGrp="1"/>
          </p:cNvSpPr>
          <p:nvPr>
            <p:ph type="sldNum" sz="quarter" idx="10"/>
          </p:nvPr>
        </p:nvSpPr>
        <p:spPr/>
        <p:txBody>
          <a:bodyPr/>
          <a:lstStyle/>
          <a:p>
            <a:fld id="{7AFD0E40-E676-4F68-AEC7-2ABDF96159D5}" type="slidenum">
              <a:rPr lang="es-PE" smtClean="0"/>
              <a:t>3</a:t>
            </a:fld>
            <a:endParaRPr lang="es-PE"/>
          </a:p>
        </p:txBody>
      </p:sp>
    </p:spTree>
    <p:extLst>
      <p:ext uri="{BB962C8B-B14F-4D97-AF65-F5344CB8AC3E}">
        <p14:creationId xmlns:p14="http://schemas.microsoft.com/office/powerpoint/2010/main" val="1821563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t>En junio 2019, la Organización Mundial</a:t>
            </a:r>
            <a:r>
              <a:rPr lang="es-ES" baseline="0" dirty="0"/>
              <a:t> de la Salud </a:t>
            </a:r>
            <a:r>
              <a:rPr lang="es-ES" dirty="0"/>
              <a:t>reconoció a Perú como país índice para la Iniciativa Mundial contra el</a:t>
            </a:r>
            <a:r>
              <a:rPr lang="es-ES" baseline="0" dirty="0"/>
              <a:t> </a:t>
            </a:r>
            <a:r>
              <a:rPr lang="es-ES" dirty="0"/>
              <a:t>cáncer infantil a nivel de las Américas, gracias a su compromiso y liderazgo local. El Ministerio de Salud actualmente implementa esta iniciativa en el país en el marco de su política de gobierno y está basada en un</a:t>
            </a:r>
            <a:r>
              <a:rPr lang="es-ES" baseline="0" dirty="0"/>
              <a:t> </a:t>
            </a:r>
            <a:r>
              <a:rPr lang="es-ES" dirty="0"/>
              <a:t>paquete técnico  CURE ALL ( CURAR A TODOS) dirigido desde la OMS. Cada letra de esta sigla significa un pilar estratégico.</a:t>
            </a:r>
            <a:endParaRPr lang="en-US" dirty="0"/>
          </a:p>
          <a:p>
            <a:endParaRPr lang="en-US" dirty="0"/>
          </a:p>
        </p:txBody>
      </p:sp>
      <p:sp>
        <p:nvSpPr>
          <p:cNvPr id="4" name="Marcador de número de diapositiva 3"/>
          <p:cNvSpPr>
            <a:spLocks noGrp="1"/>
          </p:cNvSpPr>
          <p:nvPr>
            <p:ph type="sldNum" sz="quarter" idx="10"/>
          </p:nvPr>
        </p:nvSpPr>
        <p:spPr/>
        <p:txBody>
          <a:bodyPr/>
          <a:lstStyle/>
          <a:p>
            <a:fld id="{7AFD0E40-E676-4F68-AEC7-2ABDF96159D5}" type="slidenum">
              <a:rPr lang="es-PE" smtClean="0"/>
              <a:t>4</a:t>
            </a:fld>
            <a:endParaRPr lang="es-PE"/>
          </a:p>
        </p:txBody>
      </p:sp>
    </p:spTree>
    <p:extLst>
      <p:ext uri="{BB962C8B-B14F-4D97-AF65-F5344CB8AC3E}">
        <p14:creationId xmlns:p14="http://schemas.microsoft.com/office/powerpoint/2010/main" val="1551524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Para abordar la falta de diagnóstico o el diagnóstico erróneo (que afecta a más del 20% de los niños con cáncer en Perú)</a:t>
            </a:r>
          </a:p>
          <a:p>
            <a:r>
              <a:rPr lang="es-ES" dirty="0"/>
              <a:t>1. Se realizó Gestión con el Centro Nacional de Epidemiología, Prevención y Control de</a:t>
            </a:r>
            <a:r>
              <a:rPr lang="es-ES" baseline="0" dirty="0"/>
              <a:t> </a:t>
            </a:r>
            <a:r>
              <a:rPr lang="es-ES" dirty="0"/>
              <a:t>Enfermedades (CDC) para la adopción del registro hospitalario desarrollado gracias a un convenio</a:t>
            </a:r>
            <a:r>
              <a:rPr lang="es-ES" baseline="0" dirty="0"/>
              <a:t> </a:t>
            </a:r>
            <a:r>
              <a:rPr lang="es-ES" dirty="0"/>
              <a:t>entre el Ministerio</a:t>
            </a:r>
            <a:r>
              <a:rPr lang="es-ES" baseline="0" dirty="0"/>
              <a:t> de Salud </a:t>
            </a:r>
            <a:r>
              <a:rPr lang="es-ES" dirty="0"/>
              <a:t>peruano y ST Jude Research Hospital. Asimismo, se elaboró la</a:t>
            </a:r>
            <a:r>
              <a:rPr lang="es-ES" baseline="0" dirty="0"/>
              <a:t> </a:t>
            </a:r>
            <a:r>
              <a:rPr lang="es-ES" dirty="0"/>
              <a:t>Norma Técnica Sanitaria para el Registro Nacional de Cáncer en Niños y Adolescentes en</a:t>
            </a:r>
            <a:r>
              <a:rPr lang="es-ES" baseline="0" dirty="0"/>
              <a:t> </a:t>
            </a:r>
            <a:r>
              <a:rPr lang="es-ES" dirty="0"/>
              <a:t>vías de aprobación. </a:t>
            </a:r>
          </a:p>
          <a:p>
            <a:r>
              <a:rPr lang="es-ES" dirty="0"/>
              <a:t>2. Es importante mencionar</a:t>
            </a:r>
            <a:r>
              <a:rPr lang="es-ES" baseline="0" dirty="0"/>
              <a:t> que nos encontramos finalizando la elaboración de la </a:t>
            </a:r>
            <a:r>
              <a:rPr lang="es-ES" dirty="0"/>
              <a:t>plataforma digital del observatorio nacional de cáncer</a:t>
            </a:r>
            <a:r>
              <a:rPr lang="es-ES" baseline="0" dirty="0"/>
              <a:t> </a:t>
            </a:r>
            <a:r>
              <a:rPr lang="es-ES" dirty="0"/>
              <a:t>pediátrico, con el objetivo de monitorear los procesos vinculados a disminuir la morbilidad</a:t>
            </a:r>
            <a:r>
              <a:rPr lang="es-ES" baseline="0" dirty="0"/>
              <a:t> </a:t>
            </a:r>
            <a:r>
              <a:rPr lang="es-ES" dirty="0"/>
              <a:t>y mortalidad por cáncer en niños y adolescentes</a:t>
            </a:r>
            <a:r>
              <a:rPr lang="es-ES" baseline="0" dirty="0"/>
              <a:t> y tendrá su próximo lanzamiento en los siguientes meses.</a:t>
            </a:r>
            <a:endParaRPr lang="en-US" dirty="0"/>
          </a:p>
          <a:p>
            <a:endParaRPr lang="es-ES" dirty="0"/>
          </a:p>
          <a:p>
            <a:endParaRPr lang="en-US" dirty="0"/>
          </a:p>
        </p:txBody>
      </p:sp>
      <p:sp>
        <p:nvSpPr>
          <p:cNvPr id="4" name="Marcador de número de diapositiva 3"/>
          <p:cNvSpPr>
            <a:spLocks noGrp="1"/>
          </p:cNvSpPr>
          <p:nvPr>
            <p:ph type="sldNum" sz="quarter" idx="10"/>
          </p:nvPr>
        </p:nvSpPr>
        <p:spPr/>
        <p:txBody>
          <a:bodyPr/>
          <a:lstStyle/>
          <a:p>
            <a:fld id="{7AFD0E40-E676-4F68-AEC7-2ABDF96159D5}" type="slidenum">
              <a:rPr lang="es-PE" smtClean="0"/>
              <a:t>5</a:t>
            </a:fld>
            <a:endParaRPr lang="es-PE"/>
          </a:p>
        </p:txBody>
      </p:sp>
    </p:spTree>
    <p:extLst>
      <p:ext uri="{BB962C8B-B14F-4D97-AF65-F5344CB8AC3E}">
        <p14:creationId xmlns:p14="http://schemas.microsoft.com/office/powerpoint/2010/main" val="3418668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Para reducir los retrasos en el diagnóstico incluidos los tiempos prolongados entre el inicio de los síntomas de los niños hasta la derivación y el diagnóstico subsecuente definitivo</a:t>
            </a:r>
            <a:r>
              <a:rPr lang="es-ES" baseline="0" dirty="0"/>
              <a:t> </a:t>
            </a:r>
          </a:p>
          <a:p>
            <a:pPr marL="171450" indent="-171450">
              <a:buFont typeface="Arial" panose="020B0604020202020204" pitchFamily="34" charset="0"/>
              <a:buChar char="•"/>
            </a:pPr>
            <a:r>
              <a:rPr lang="es-ES" dirty="0"/>
              <a:t>Se desarrolló</a:t>
            </a:r>
            <a:r>
              <a:rPr lang="es-ES" baseline="0" dirty="0"/>
              <a:t> el </a:t>
            </a:r>
            <a:r>
              <a:rPr lang="es-ES" dirty="0"/>
              <a:t>Programa de Formación laboral “Cuidado Integral de cáncer en el paciente pediátrico” para mejorar las competencias de los</a:t>
            </a:r>
          </a:p>
          <a:p>
            <a:r>
              <a:rPr lang="es-ES" dirty="0"/>
              <a:t>profesionales de la salud en el diagnóstico precoz de cáncer infantil, trabajo  articulado con la Escuela Nacional de Salud Pública.</a:t>
            </a:r>
          </a:p>
          <a:p>
            <a:pPr marL="171450" indent="-171450">
              <a:buFont typeface="Arial" panose="020B0604020202020204" pitchFamily="34" charset="0"/>
              <a:buChar char="•"/>
            </a:pPr>
            <a:r>
              <a:rPr lang="es-ES" dirty="0"/>
              <a:t>Asimismo, se brindó</a:t>
            </a:r>
            <a:r>
              <a:rPr lang="es-ES" baseline="0" dirty="0"/>
              <a:t> c</a:t>
            </a:r>
            <a:r>
              <a:rPr lang="es-ES" dirty="0"/>
              <a:t>apacitación técnica a enfermeras del</a:t>
            </a:r>
            <a:r>
              <a:rPr lang="es-ES" baseline="0" dirty="0"/>
              <a:t> </a:t>
            </a:r>
            <a:r>
              <a:rPr lang="es-ES" dirty="0"/>
              <a:t>Hospital Carrión e Instituto de salud del niño de Breña para</a:t>
            </a:r>
            <a:r>
              <a:rPr lang="es-ES" baseline="0" dirty="0"/>
              <a:t> la operatividad del funcionamiento de las unidades de oncohematología pediátrica</a:t>
            </a:r>
            <a:r>
              <a:rPr lang="es-ES" dirty="0"/>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aseline="0" dirty="0"/>
              <a:t>Se incluyó dentro del Reglamento de la LEY DE CANCER INFANTIL la formación en cáncer en pre y post grado.</a:t>
            </a:r>
            <a:endParaRPr lang="es-ES" dirty="0"/>
          </a:p>
          <a:p>
            <a:pPr marL="171450" indent="-171450">
              <a:buFont typeface="Arial" panose="020B0604020202020204" pitchFamily="34" charset="0"/>
              <a:buChar char="•"/>
            </a:pPr>
            <a:endParaRPr lang="es-ES" dirty="0"/>
          </a:p>
          <a:p>
            <a:endParaRPr lang="en-US" dirty="0"/>
          </a:p>
        </p:txBody>
      </p:sp>
      <p:sp>
        <p:nvSpPr>
          <p:cNvPr id="4" name="Marcador de número de diapositiva 3"/>
          <p:cNvSpPr>
            <a:spLocks noGrp="1"/>
          </p:cNvSpPr>
          <p:nvPr>
            <p:ph type="sldNum" sz="quarter" idx="10"/>
          </p:nvPr>
        </p:nvSpPr>
        <p:spPr/>
        <p:txBody>
          <a:bodyPr/>
          <a:lstStyle/>
          <a:p>
            <a:fld id="{7AFD0E40-E676-4F68-AEC7-2ABDF96159D5}" type="slidenum">
              <a:rPr lang="es-PE" smtClean="0"/>
              <a:t>6</a:t>
            </a:fld>
            <a:endParaRPr lang="es-PE"/>
          </a:p>
        </p:txBody>
      </p:sp>
    </p:spTree>
    <p:extLst>
      <p:ext uri="{BB962C8B-B14F-4D97-AF65-F5344CB8AC3E}">
        <p14:creationId xmlns:p14="http://schemas.microsoft.com/office/powerpoint/2010/main" val="1589427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Estimados Congresistas, como parte de la descentralización de servicios oncológicos a nivel nacional, mencionar que se cuentan con</a:t>
            </a:r>
            <a:r>
              <a:rPr lang="es-ES" baseline="0" dirty="0"/>
              <a:t> 11 Instituciones Prestadoras de Servicios de Salud con dicha oferta, encontrándose en las regiones de Trujillo, Lima, Arequipa, Cusco y Junín.</a:t>
            </a:r>
          </a:p>
          <a:p>
            <a:pPr marL="0" algn="l" defTabSz="914400" rtl="0" eaLnBrk="1" latinLnBrk="0" hangingPunct="1"/>
            <a:r>
              <a:rPr lang="es-ES" baseline="0" dirty="0"/>
              <a:t>Sin embargo, el Ministerio de Salud </a:t>
            </a:r>
            <a:r>
              <a:rPr lang="es-ES" sz="1200" kern="1200" baseline="0" dirty="0">
                <a:solidFill>
                  <a:schemeClr val="tx1"/>
                </a:solidFill>
                <a:latin typeface="+mn-lt"/>
                <a:ea typeface="+mn-ea"/>
                <a:cs typeface="+mn-cs"/>
              </a:rPr>
              <a:t>para aumentar la capacidad resolutiva de los servicios de salud implementó servicios de oncología pediátrica en INSN Breña, Hospital Carrión, Hospital Belén de Trujillo e IREN Centro.</a:t>
            </a:r>
            <a:endParaRPr lang="es-PE" sz="1200" kern="1200" baseline="0" dirty="0">
              <a:solidFill>
                <a:schemeClr val="tx1"/>
              </a:solidFill>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7AFD0E40-E676-4F68-AEC7-2ABDF96159D5}" type="slidenum">
              <a:rPr lang="es-PE" smtClean="0"/>
              <a:t>7</a:t>
            </a:fld>
            <a:endParaRPr lang="es-PE"/>
          </a:p>
        </p:txBody>
      </p:sp>
    </p:spTree>
    <p:extLst>
      <p:ext uri="{BB962C8B-B14F-4D97-AF65-F5344CB8AC3E}">
        <p14:creationId xmlns:p14="http://schemas.microsoft.com/office/powerpoint/2010/main" val="1194755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dirty="0"/>
              <a:t>Estimados</a:t>
            </a:r>
            <a:r>
              <a:rPr lang="es-ES" baseline="0" dirty="0"/>
              <a:t> Congresista, como se ve la gráfica la tasa de abandono de tratamiento al 2018 era de 18.65%, al 2021 s</a:t>
            </a:r>
            <a:r>
              <a:rPr lang="es-ES" dirty="0"/>
              <a:t>e logró reducir la tasa a</a:t>
            </a:r>
            <a:r>
              <a:rPr lang="es-ES" baseline="0" dirty="0"/>
              <a:t>l </a:t>
            </a:r>
            <a:r>
              <a:rPr lang="es-ES" dirty="0"/>
              <a:t>8.5%. Sin embargo,</a:t>
            </a:r>
            <a:r>
              <a:rPr lang="es-ES" baseline="0" dirty="0"/>
              <a:t> consideramos que aún esta tasa de abandono puede reducirse si enfrentamos </a:t>
            </a:r>
            <a:r>
              <a:rPr lang="es-ES" dirty="0"/>
              <a:t>el</a:t>
            </a:r>
            <a:r>
              <a:rPr lang="es-ES" baseline="0" dirty="0"/>
              <a:t> principal factor por el cual los niños abandonan el tratamiento de cáncer que se relaciona a factores socioeconómicos. </a:t>
            </a:r>
          </a:p>
          <a:p>
            <a:pPr marL="0" marR="0" indent="0" algn="just" defTabSz="914400" rtl="0" eaLnBrk="1" fontAlgn="auto" latinLnBrk="0" hangingPunct="1">
              <a:lnSpc>
                <a:spcPct val="100000"/>
              </a:lnSpc>
              <a:spcBef>
                <a:spcPts val="0"/>
              </a:spcBef>
              <a:spcAft>
                <a:spcPts val="0"/>
              </a:spcAft>
              <a:buClrTx/>
              <a:buSzTx/>
              <a:buFontTx/>
              <a:buNone/>
              <a:tabLst/>
              <a:defRPr/>
            </a:pPr>
            <a:r>
              <a:rPr lang="es-ES" baseline="0" dirty="0"/>
              <a:t>Es por ello, que el Ministerio de Salud elaboró un proyecto de Ley </a:t>
            </a:r>
            <a:r>
              <a:rPr lang="es-ES" dirty="0"/>
              <a:t>para la modificación del artículo 6 de la</a:t>
            </a:r>
            <a:r>
              <a:rPr lang="es-ES" baseline="0" dirty="0"/>
              <a:t> </a:t>
            </a:r>
            <a:r>
              <a:rPr lang="es-ES" dirty="0"/>
              <a:t>Ley 31041, con la finalidad de que un representante por familia de todos los menores de</a:t>
            </a:r>
            <a:r>
              <a:rPr lang="es-ES" baseline="0" dirty="0"/>
              <a:t> </a:t>
            </a:r>
            <a:r>
              <a:rPr lang="es-ES" dirty="0"/>
              <a:t>18 años pueda beneficiarse del subsidio oncológico y mejorar la tasa de abandono de</a:t>
            </a:r>
            <a:r>
              <a:rPr lang="es-ES" baseline="0" dirty="0"/>
              <a:t> </a:t>
            </a:r>
            <a:r>
              <a:rPr lang="es-ES" dirty="0"/>
              <a:t>tratamiento. La propuesta se basa en que la mayoría de las familias en pobreza y pobreza</a:t>
            </a:r>
            <a:r>
              <a:rPr lang="es-ES" baseline="0" dirty="0"/>
              <a:t> </a:t>
            </a:r>
            <a:r>
              <a:rPr lang="es-ES" dirty="0"/>
              <a:t>extrema (65% de madres, padres y tutores) cuyos hijos están afiliados a SIS estaban</a:t>
            </a:r>
            <a:r>
              <a:rPr lang="es-ES" baseline="0" dirty="0"/>
              <a:t> </a:t>
            </a:r>
            <a:r>
              <a:rPr lang="es-ES" dirty="0"/>
              <a:t>siendo </a:t>
            </a:r>
            <a:r>
              <a:rPr lang="es-ES" b="1" u="sng" dirty="0"/>
              <a:t>excluidos del subsidio según la LEY 31041.</a:t>
            </a:r>
          </a:p>
          <a:p>
            <a:pPr marL="0" marR="0" indent="0" algn="just" defTabSz="914400" rtl="0" eaLnBrk="1" fontAlgn="auto" latinLnBrk="0" hangingPunct="1">
              <a:lnSpc>
                <a:spcPct val="100000"/>
              </a:lnSpc>
              <a:spcBef>
                <a:spcPts val="0"/>
              </a:spcBef>
              <a:spcAft>
                <a:spcPts val="0"/>
              </a:spcAft>
              <a:buClrTx/>
              <a:buSzTx/>
              <a:buFontTx/>
              <a:buNone/>
              <a:tabLst/>
              <a:defRPr/>
            </a:pPr>
            <a:endParaRPr lang="es-ES" b="1" u="sng" baseline="0" dirty="0"/>
          </a:p>
          <a:p>
            <a:pPr marL="0" marR="0" indent="0" algn="just" defTabSz="914400" rtl="0" eaLnBrk="1" fontAlgn="auto" latinLnBrk="0" hangingPunct="1">
              <a:lnSpc>
                <a:spcPct val="100000"/>
              </a:lnSpc>
              <a:spcBef>
                <a:spcPts val="0"/>
              </a:spcBef>
              <a:spcAft>
                <a:spcPts val="0"/>
              </a:spcAft>
              <a:buClrTx/>
              <a:buSzTx/>
              <a:buFontTx/>
              <a:buNone/>
              <a:tabLst/>
              <a:defRPr/>
            </a:pPr>
            <a:r>
              <a:rPr lang="es-ES" b="1" u="sng" baseline="0" dirty="0"/>
              <a:t>Señores congresistas actualmente tenemos un techo presupuestal para el 2023 y para </a:t>
            </a:r>
            <a:r>
              <a:rPr lang="es-ES" b="1" u="sng" dirty="0"/>
              <a:t>conseguir el financiamiento</a:t>
            </a:r>
            <a:r>
              <a:rPr lang="es-ES" b="1" u="sng" baseline="0" dirty="0"/>
              <a:t> es preciso incluir </a:t>
            </a:r>
            <a:r>
              <a:rPr lang="es-ES" b="1" u="sng" dirty="0"/>
              <a:t>un articulado</a:t>
            </a:r>
            <a:r>
              <a:rPr lang="es-ES" b="1" u="sng" baseline="0" dirty="0"/>
              <a:t> dentro de la Ley de Presupuesto 2023 o en su defecto solicitar demanda adicional para el siguiente año.</a:t>
            </a:r>
            <a:r>
              <a:rPr lang="es-ES" b="1" u="sng" dirty="0"/>
              <a:t> </a:t>
            </a:r>
          </a:p>
          <a:p>
            <a:pPr algn="just"/>
            <a:endParaRPr lang="es-ES" sz="1100" b="0" u="none" dirty="0"/>
          </a:p>
          <a:p>
            <a:pPr algn="just"/>
            <a:r>
              <a:rPr lang="es-ES" dirty="0"/>
              <a:t>*El Ministerio de Trabajo y ESSALUD están trabajando la implementación de la Licencia con</a:t>
            </a:r>
            <a:r>
              <a:rPr lang="es-ES" baseline="0" dirty="0"/>
              <a:t> </a:t>
            </a:r>
            <a:r>
              <a:rPr lang="es-ES" dirty="0"/>
              <a:t>goce de haberes para los padres trabajadores cuyos hijos menores de 18 años, presentan</a:t>
            </a:r>
            <a:r>
              <a:rPr lang="es-ES" baseline="0" dirty="0"/>
              <a:t> </a:t>
            </a:r>
            <a:r>
              <a:rPr lang="es-ES" dirty="0"/>
              <a:t>el diagnóstico de cáncer, la propuesta de reglamento de Licencia fue presentada por</a:t>
            </a:r>
            <a:r>
              <a:rPr lang="es-ES" baseline="0" dirty="0"/>
              <a:t> </a:t>
            </a:r>
            <a:r>
              <a:rPr lang="es-ES" dirty="0"/>
              <a:t>iniciativa del Ministerio de Salud</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s-ES" b="1" u="sng" dirty="0"/>
          </a:p>
          <a:p>
            <a:endParaRPr lang="es-ES" dirty="0"/>
          </a:p>
        </p:txBody>
      </p:sp>
      <p:sp>
        <p:nvSpPr>
          <p:cNvPr id="4" name="Marcador de número de diapositiva 3"/>
          <p:cNvSpPr>
            <a:spLocks noGrp="1"/>
          </p:cNvSpPr>
          <p:nvPr>
            <p:ph type="sldNum" sz="quarter" idx="10"/>
          </p:nvPr>
        </p:nvSpPr>
        <p:spPr/>
        <p:txBody>
          <a:bodyPr/>
          <a:lstStyle/>
          <a:p>
            <a:fld id="{7AFD0E40-E676-4F68-AEC7-2ABDF96159D5}" type="slidenum">
              <a:rPr lang="es-PE" smtClean="0"/>
              <a:t>8</a:t>
            </a:fld>
            <a:endParaRPr lang="es-PE"/>
          </a:p>
        </p:txBody>
      </p:sp>
    </p:spTree>
    <p:extLst>
      <p:ext uri="{BB962C8B-B14F-4D97-AF65-F5344CB8AC3E}">
        <p14:creationId xmlns:p14="http://schemas.microsoft.com/office/powerpoint/2010/main" val="102710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CF54B85-AA67-40F6-9206-138213944C38}" type="slidenum">
              <a:rPr lang="es-PE" smtClean="0"/>
              <a:t>9</a:t>
            </a:fld>
            <a:endParaRPr lang="es-PE"/>
          </a:p>
        </p:txBody>
      </p:sp>
    </p:spTree>
    <p:extLst>
      <p:ext uri="{BB962C8B-B14F-4D97-AF65-F5344CB8AC3E}">
        <p14:creationId xmlns:p14="http://schemas.microsoft.com/office/powerpoint/2010/main" val="784811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B51146-C993-4ECF-9B15-884F8376F07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36813624-E807-4CE7-B38F-C63C741B36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B79E48CD-B4F8-44D3-B450-7004CFCF8072}"/>
              </a:ext>
            </a:extLst>
          </p:cNvPr>
          <p:cNvSpPr>
            <a:spLocks noGrp="1"/>
          </p:cNvSpPr>
          <p:nvPr>
            <p:ph type="dt" sz="half" idx="10"/>
          </p:nvPr>
        </p:nvSpPr>
        <p:spPr/>
        <p:txBody>
          <a:bodyPr/>
          <a:lstStyle/>
          <a:p>
            <a:fld id="{4FAAFBE1-3158-4AB4-BC17-5E836BAEEBDE}" type="datetimeFigureOut">
              <a:rPr lang="es-PE" smtClean="0"/>
              <a:t>28/09/2022</a:t>
            </a:fld>
            <a:endParaRPr lang="es-PE"/>
          </a:p>
        </p:txBody>
      </p:sp>
      <p:sp>
        <p:nvSpPr>
          <p:cNvPr id="5" name="Marcador de pie de página 4">
            <a:extLst>
              <a:ext uri="{FF2B5EF4-FFF2-40B4-BE49-F238E27FC236}">
                <a16:creationId xmlns:a16="http://schemas.microsoft.com/office/drawing/2014/main" id="{93421A47-D5EF-44F7-AF16-AF915ED8F94E}"/>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7EA4A36C-1D6F-493B-BB9F-A9FFB4B206F1}"/>
              </a:ext>
            </a:extLst>
          </p:cNvPr>
          <p:cNvSpPr>
            <a:spLocks noGrp="1"/>
          </p:cNvSpPr>
          <p:nvPr>
            <p:ph type="sldNum" sz="quarter" idx="12"/>
          </p:nvPr>
        </p:nvSpPr>
        <p:spPr/>
        <p:txBody>
          <a:bodyPr/>
          <a:lstStyle/>
          <a:p>
            <a:fld id="{51A11520-4A63-4F2B-BCC6-E094FA8C7441}" type="slidenum">
              <a:rPr lang="es-PE" smtClean="0"/>
              <a:t>‹Nº›</a:t>
            </a:fld>
            <a:endParaRPr lang="es-PE"/>
          </a:p>
        </p:txBody>
      </p:sp>
    </p:spTree>
    <p:extLst>
      <p:ext uri="{BB962C8B-B14F-4D97-AF65-F5344CB8AC3E}">
        <p14:creationId xmlns:p14="http://schemas.microsoft.com/office/powerpoint/2010/main" val="1508084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19CF23-F66B-487A-B884-6404024768B6}"/>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5F7667FA-6CF4-44C8-80B9-BA0CCFCFD55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BE60B041-0E48-4A1F-8E61-717A4D32BBE0}"/>
              </a:ext>
            </a:extLst>
          </p:cNvPr>
          <p:cNvSpPr>
            <a:spLocks noGrp="1"/>
          </p:cNvSpPr>
          <p:nvPr>
            <p:ph type="dt" sz="half" idx="10"/>
          </p:nvPr>
        </p:nvSpPr>
        <p:spPr/>
        <p:txBody>
          <a:bodyPr/>
          <a:lstStyle/>
          <a:p>
            <a:fld id="{4FAAFBE1-3158-4AB4-BC17-5E836BAEEBDE}" type="datetimeFigureOut">
              <a:rPr lang="es-PE" smtClean="0"/>
              <a:t>28/09/2022</a:t>
            </a:fld>
            <a:endParaRPr lang="es-PE"/>
          </a:p>
        </p:txBody>
      </p:sp>
      <p:sp>
        <p:nvSpPr>
          <p:cNvPr id="5" name="Marcador de pie de página 4">
            <a:extLst>
              <a:ext uri="{FF2B5EF4-FFF2-40B4-BE49-F238E27FC236}">
                <a16:creationId xmlns:a16="http://schemas.microsoft.com/office/drawing/2014/main" id="{549A2634-0423-4D7D-8CAF-E9CBF1F51A37}"/>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D5641C33-B578-42B6-A678-A0ED73147247}"/>
              </a:ext>
            </a:extLst>
          </p:cNvPr>
          <p:cNvSpPr>
            <a:spLocks noGrp="1"/>
          </p:cNvSpPr>
          <p:nvPr>
            <p:ph type="sldNum" sz="quarter" idx="12"/>
          </p:nvPr>
        </p:nvSpPr>
        <p:spPr/>
        <p:txBody>
          <a:bodyPr/>
          <a:lstStyle/>
          <a:p>
            <a:fld id="{51A11520-4A63-4F2B-BCC6-E094FA8C7441}" type="slidenum">
              <a:rPr lang="es-PE" smtClean="0"/>
              <a:t>‹Nº›</a:t>
            </a:fld>
            <a:endParaRPr lang="es-PE"/>
          </a:p>
        </p:txBody>
      </p:sp>
    </p:spTree>
    <p:extLst>
      <p:ext uri="{BB962C8B-B14F-4D97-AF65-F5344CB8AC3E}">
        <p14:creationId xmlns:p14="http://schemas.microsoft.com/office/powerpoint/2010/main" val="2960864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8E9BB62-D106-4913-9D27-B4A1C39C744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74B24133-0393-40F7-9431-75DF225E335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6DE4DA0D-2F3D-4CDA-93F6-3183831E3590}"/>
              </a:ext>
            </a:extLst>
          </p:cNvPr>
          <p:cNvSpPr>
            <a:spLocks noGrp="1"/>
          </p:cNvSpPr>
          <p:nvPr>
            <p:ph type="dt" sz="half" idx="10"/>
          </p:nvPr>
        </p:nvSpPr>
        <p:spPr/>
        <p:txBody>
          <a:bodyPr/>
          <a:lstStyle/>
          <a:p>
            <a:fld id="{4FAAFBE1-3158-4AB4-BC17-5E836BAEEBDE}" type="datetimeFigureOut">
              <a:rPr lang="es-PE" smtClean="0"/>
              <a:t>28/09/2022</a:t>
            </a:fld>
            <a:endParaRPr lang="es-PE"/>
          </a:p>
        </p:txBody>
      </p:sp>
      <p:sp>
        <p:nvSpPr>
          <p:cNvPr id="5" name="Marcador de pie de página 4">
            <a:extLst>
              <a:ext uri="{FF2B5EF4-FFF2-40B4-BE49-F238E27FC236}">
                <a16:creationId xmlns:a16="http://schemas.microsoft.com/office/drawing/2014/main" id="{16E3E108-E239-42AD-99F6-1E0F73F39DBA}"/>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5F4AD398-777E-4808-8B54-7C99590ED5B2}"/>
              </a:ext>
            </a:extLst>
          </p:cNvPr>
          <p:cNvSpPr>
            <a:spLocks noGrp="1"/>
          </p:cNvSpPr>
          <p:nvPr>
            <p:ph type="sldNum" sz="quarter" idx="12"/>
          </p:nvPr>
        </p:nvSpPr>
        <p:spPr/>
        <p:txBody>
          <a:bodyPr/>
          <a:lstStyle/>
          <a:p>
            <a:fld id="{51A11520-4A63-4F2B-BCC6-E094FA8C7441}" type="slidenum">
              <a:rPr lang="es-PE" smtClean="0"/>
              <a:t>‹Nº›</a:t>
            </a:fld>
            <a:endParaRPr lang="es-PE"/>
          </a:p>
        </p:txBody>
      </p:sp>
    </p:spTree>
    <p:extLst>
      <p:ext uri="{BB962C8B-B14F-4D97-AF65-F5344CB8AC3E}">
        <p14:creationId xmlns:p14="http://schemas.microsoft.com/office/powerpoint/2010/main" val="1364737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03AC99"/>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11158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677E6-0790-4934-A0C6-EFCA2D35457B}"/>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CB48823C-D894-4125-A248-C383DFCC8DC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16848C27-1155-4A01-87CC-8A783646EC59}"/>
              </a:ext>
            </a:extLst>
          </p:cNvPr>
          <p:cNvSpPr>
            <a:spLocks noGrp="1"/>
          </p:cNvSpPr>
          <p:nvPr>
            <p:ph type="dt" sz="half" idx="10"/>
          </p:nvPr>
        </p:nvSpPr>
        <p:spPr/>
        <p:txBody>
          <a:bodyPr/>
          <a:lstStyle/>
          <a:p>
            <a:fld id="{4FAAFBE1-3158-4AB4-BC17-5E836BAEEBDE}" type="datetimeFigureOut">
              <a:rPr lang="es-PE" smtClean="0"/>
              <a:t>28/09/2022</a:t>
            </a:fld>
            <a:endParaRPr lang="es-PE"/>
          </a:p>
        </p:txBody>
      </p:sp>
      <p:sp>
        <p:nvSpPr>
          <p:cNvPr id="5" name="Marcador de pie de página 4">
            <a:extLst>
              <a:ext uri="{FF2B5EF4-FFF2-40B4-BE49-F238E27FC236}">
                <a16:creationId xmlns:a16="http://schemas.microsoft.com/office/drawing/2014/main" id="{88AC65E4-8A0E-49FE-A02D-8CD797B78CF6}"/>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25138A6D-51D6-4CE5-AAEB-1398B497C5A4}"/>
              </a:ext>
            </a:extLst>
          </p:cNvPr>
          <p:cNvSpPr>
            <a:spLocks noGrp="1"/>
          </p:cNvSpPr>
          <p:nvPr>
            <p:ph type="sldNum" sz="quarter" idx="12"/>
          </p:nvPr>
        </p:nvSpPr>
        <p:spPr/>
        <p:txBody>
          <a:bodyPr/>
          <a:lstStyle/>
          <a:p>
            <a:fld id="{51A11520-4A63-4F2B-BCC6-E094FA8C7441}" type="slidenum">
              <a:rPr lang="es-PE" smtClean="0"/>
              <a:t>‹Nº›</a:t>
            </a:fld>
            <a:endParaRPr lang="es-PE"/>
          </a:p>
        </p:txBody>
      </p:sp>
    </p:spTree>
    <p:extLst>
      <p:ext uri="{BB962C8B-B14F-4D97-AF65-F5344CB8AC3E}">
        <p14:creationId xmlns:p14="http://schemas.microsoft.com/office/powerpoint/2010/main" val="3538670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6F98EC-176C-4FBC-BD7B-01B1038F94A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7422F6DB-78B2-4BF9-B53D-821F9BFC2C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8693985-57A7-4267-BEC8-F993CD3F19FE}"/>
              </a:ext>
            </a:extLst>
          </p:cNvPr>
          <p:cNvSpPr>
            <a:spLocks noGrp="1"/>
          </p:cNvSpPr>
          <p:nvPr>
            <p:ph type="dt" sz="half" idx="10"/>
          </p:nvPr>
        </p:nvSpPr>
        <p:spPr/>
        <p:txBody>
          <a:bodyPr/>
          <a:lstStyle/>
          <a:p>
            <a:fld id="{4FAAFBE1-3158-4AB4-BC17-5E836BAEEBDE}" type="datetimeFigureOut">
              <a:rPr lang="es-PE" smtClean="0"/>
              <a:t>28/09/2022</a:t>
            </a:fld>
            <a:endParaRPr lang="es-PE"/>
          </a:p>
        </p:txBody>
      </p:sp>
      <p:sp>
        <p:nvSpPr>
          <p:cNvPr id="5" name="Marcador de pie de página 4">
            <a:extLst>
              <a:ext uri="{FF2B5EF4-FFF2-40B4-BE49-F238E27FC236}">
                <a16:creationId xmlns:a16="http://schemas.microsoft.com/office/drawing/2014/main" id="{6B6CE5B3-EA4A-450C-A7F3-538E00F5AFD7}"/>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7158BD02-2B76-4D8C-876C-1B62A327B9D9}"/>
              </a:ext>
            </a:extLst>
          </p:cNvPr>
          <p:cNvSpPr>
            <a:spLocks noGrp="1"/>
          </p:cNvSpPr>
          <p:nvPr>
            <p:ph type="sldNum" sz="quarter" idx="12"/>
          </p:nvPr>
        </p:nvSpPr>
        <p:spPr/>
        <p:txBody>
          <a:bodyPr/>
          <a:lstStyle/>
          <a:p>
            <a:fld id="{51A11520-4A63-4F2B-BCC6-E094FA8C7441}" type="slidenum">
              <a:rPr lang="es-PE" smtClean="0"/>
              <a:t>‹Nº›</a:t>
            </a:fld>
            <a:endParaRPr lang="es-PE"/>
          </a:p>
        </p:txBody>
      </p:sp>
    </p:spTree>
    <p:extLst>
      <p:ext uri="{BB962C8B-B14F-4D97-AF65-F5344CB8AC3E}">
        <p14:creationId xmlns:p14="http://schemas.microsoft.com/office/powerpoint/2010/main" val="81019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051BCA-0550-420D-A1C1-663511CD9C01}"/>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75970C4A-F304-4CAD-8CDE-BC7CFE614C3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2D6AC6F3-28EE-4371-8E0E-99F7CB1991E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0E0BA71C-A525-4EC6-8360-44B37F5BE3C7}"/>
              </a:ext>
            </a:extLst>
          </p:cNvPr>
          <p:cNvSpPr>
            <a:spLocks noGrp="1"/>
          </p:cNvSpPr>
          <p:nvPr>
            <p:ph type="dt" sz="half" idx="10"/>
          </p:nvPr>
        </p:nvSpPr>
        <p:spPr/>
        <p:txBody>
          <a:bodyPr/>
          <a:lstStyle/>
          <a:p>
            <a:fld id="{4FAAFBE1-3158-4AB4-BC17-5E836BAEEBDE}" type="datetimeFigureOut">
              <a:rPr lang="es-PE" smtClean="0"/>
              <a:t>28/09/2022</a:t>
            </a:fld>
            <a:endParaRPr lang="es-PE"/>
          </a:p>
        </p:txBody>
      </p:sp>
      <p:sp>
        <p:nvSpPr>
          <p:cNvPr id="6" name="Marcador de pie de página 5">
            <a:extLst>
              <a:ext uri="{FF2B5EF4-FFF2-40B4-BE49-F238E27FC236}">
                <a16:creationId xmlns:a16="http://schemas.microsoft.com/office/drawing/2014/main" id="{D25E4863-4D6F-4458-9C4E-B0D92BA8DCF2}"/>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C61F72EC-05EC-4948-89D4-D5DD30D72461}"/>
              </a:ext>
            </a:extLst>
          </p:cNvPr>
          <p:cNvSpPr>
            <a:spLocks noGrp="1"/>
          </p:cNvSpPr>
          <p:nvPr>
            <p:ph type="sldNum" sz="quarter" idx="12"/>
          </p:nvPr>
        </p:nvSpPr>
        <p:spPr/>
        <p:txBody>
          <a:bodyPr/>
          <a:lstStyle/>
          <a:p>
            <a:fld id="{51A11520-4A63-4F2B-BCC6-E094FA8C7441}" type="slidenum">
              <a:rPr lang="es-PE" smtClean="0"/>
              <a:t>‹Nº›</a:t>
            </a:fld>
            <a:endParaRPr lang="es-PE"/>
          </a:p>
        </p:txBody>
      </p:sp>
    </p:spTree>
    <p:extLst>
      <p:ext uri="{BB962C8B-B14F-4D97-AF65-F5344CB8AC3E}">
        <p14:creationId xmlns:p14="http://schemas.microsoft.com/office/powerpoint/2010/main" val="1199762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43C4E7-EAC4-4D62-B300-F75BE9CBBA9D}"/>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D3DF71AB-40D1-4110-9061-1374C98AD5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77C42C2-192B-45D1-93A7-70C5D8E5476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2252D170-8235-4BA7-8B90-60A50F41A8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67458BD-BBB4-4282-AE39-EE24F9FEF7D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DBA7937C-0EEE-4235-990E-588F87D76A8A}"/>
              </a:ext>
            </a:extLst>
          </p:cNvPr>
          <p:cNvSpPr>
            <a:spLocks noGrp="1"/>
          </p:cNvSpPr>
          <p:nvPr>
            <p:ph type="dt" sz="half" idx="10"/>
          </p:nvPr>
        </p:nvSpPr>
        <p:spPr/>
        <p:txBody>
          <a:bodyPr/>
          <a:lstStyle/>
          <a:p>
            <a:fld id="{4FAAFBE1-3158-4AB4-BC17-5E836BAEEBDE}" type="datetimeFigureOut">
              <a:rPr lang="es-PE" smtClean="0"/>
              <a:t>28/09/2022</a:t>
            </a:fld>
            <a:endParaRPr lang="es-PE"/>
          </a:p>
        </p:txBody>
      </p:sp>
      <p:sp>
        <p:nvSpPr>
          <p:cNvPr id="8" name="Marcador de pie de página 7">
            <a:extLst>
              <a:ext uri="{FF2B5EF4-FFF2-40B4-BE49-F238E27FC236}">
                <a16:creationId xmlns:a16="http://schemas.microsoft.com/office/drawing/2014/main" id="{C1959730-4CF9-4837-BA10-0343C70CE4CF}"/>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2CEC5048-B2F5-48C9-BEDB-EC807FEED23C}"/>
              </a:ext>
            </a:extLst>
          </p:cNvPr>
          <p:cNvSpPr>
            <a:spLocks noGrp="1"/>
          </p:cNvSpPr>
          <p:nvPr>
            <p:ph type="sldNum" sz="quarter" idx="12"/>
          </p:nvPr>
        </p:nvSpPr>
        <p:spPr/>
        <p:txBody>
          <a:bodyPr/>
          <a:lstStyle/>
          <a:p>
            <a:fld id="{51A11520-4A63-4F2B-BCC6-E094FA8C7441}" type="slidenum">
              <a:rPr lang="es-PE" smtClean="0"/>
              <a:t>‹Nº›</a:t>
            </a:fld>
            <a:endParaRPr lang="es-PE"/>
          </a:p>
        </p:txBody>
      </p:sp>
    </p:spTree>
    <p:extLst>
      <p:ext uri="{BB962C8B-B14F-4D97-AF65-F5344CB8AC3E}">
        <p14:creationId xmlns:p14="http://schemas.microsoft.com/office/powerpoint/2010/main" val="3632660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C4F1F2-7289-4455-963F-2B0DA3593E66}"/>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F63C3436-E13B-4D21-A7AF-C3017DDD9816}"/>
              </a:ext>
            </a:extLst>
          </p:cNvPr>
          <p:cNvSpPr>
            <a:spLocks noGrp="1"/>
          </p:cNvSpPr>
          <p:nvPr>
            <p:ph type="dt" sz="half" idx="10"/>
          </p:nvPr>
        </p:nvSpPr>
        <p:spPr/>
        <p:txBody>
          <a:bodyPr/>
          <a:lstStyle/>
          <a:p>
            <a:fld id="{4FAAFBE1-3158-4AB4-BC17-5E836BAEEBDE}" type="datetimeFigureOut">
              <a:rPr lang="es-PE" smtClean="0"/>
              <a:t>28/09/2022</a:t>
            </a:fld>
            <a:endParaRPr lang="es-PE"/>
          </a:p>
        </p:txBody>
      </p:sp>
      <p:sp>
        <p:nvSpPr>
          <p:cNvPr id="4" name="Marcador de pie de página 3">
            <a:extLst>
              <a:ext uri="{FF2B5EF4-FFF2-40B4-BE49-F238E27FC236}">
                <a16:creationId xmlns:a16="http://schemas.microsoft.com/office/drawing/2014/main" id="{31736ED2-B5DA-4901-B464-C42E9F24F2A9}"/>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C06B48E6-776A-41B5-9D7C-976E0B49A7EC}"/>
              </a:ext>
            </a:extLst>
          </p:cNvPr>
          <p:cNvSpPr>
            <a:spLocks noGrp="1"/>
          </p:cNvSpPr>
          <p:nvPr>
            <p:ph type="sldNum" sz="quarter" idx="12"/>
          </p:nvPr>
        </p:nvSpPr>
        <p:spPr/>
        <p:txBody>
          <a:bodyPr/>
          <a:lstStyle/>
          <a:p>
            <a:fld id="{51A11520-4A63-4F2B-BCC6-E094FA8C7441}" type="slidenum">
              <a:rPr lang="es-PE" smtClean="0"/>
              <a:t>‹Nº›</a:t>
            </a:fld>
            <a:endParaRPr lang="es-PE"/>
          </a:p>
        </p:txBody>
      </p:sp>
    </p:spTree>
    <p:extLst>
      <p:ext uri="{BB962C8B-B14F-4D97-AF65-F5344CB8AC3E}">
        <p14:creationId xmlns:p14="http://schemas.microsoft.com/office/powerpoint/2010/main" val="2595039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7831868-3F08-4489-A605-8C58DF2BB5B7}"/>
              </a:ext>
            </a:extLst>
          </p:cNvPr>
          <p:cNvSpPr>
            <a:spLocks noGrp="1"/>
          </p:cNvSpPr>
          <p:nvPr>
            <p:ph type="dt" sz="half" idx="10"/>
          </p:nvPr>
        </p:nvSpPr>
        <p:spPr/>
        <p:txBody>
          <a:bodyPr/>
          <a:lstStyle/>
          <a:p>
            <a:fld id="{4FAAFBE1-3158-4AB4-BC17-5E836BAEEBDE}" type="datetimeFigureOut">
              <a:rPr lang="es-PE" smtClean="0"/>
              <a:t>28/09/2022</a:t>
            </a:fld>
            <a:endParaRPr lang="es-PE"/>
          </a:p>
        </p:txBody>
      </p:sp>
      <p:sp>
        <p:nvSpPr>
          <p:cNvPr id="3" name="Marcador de pie de página 2">
            <a:extLst>
              <a:ext uri="{FF2B5EF4-FFF2-40B4-BE49-F238E27FC236}">
                <a16:creationId xmlns:a16="http://schemas.microsoft.com/office/drawing/2014/main" id="{4AABBF35-FB4D-4A0A-BF3E-4A7DA5B4638E}"/>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358CF91F-3A6D-4419-922C-4B3B9BFE4D9B}"/>
              </a:ext>
            </a:extLst>
          </p:cNvPr>
          <p:cNvSpPr>
            <a:spLocks noGrp="1"/>
          </p:cNvSpPr>
          <p:nvPr>
            <p:ph type="sldNum" sz="quarter" idx="12"/>
          </p:nvPr>
        </p:nvSpPr>
        <p:spPr/>
        <p:txBody>
          <a:bodyPr/>
          <a:lstStyle/>
          <a:p>
            <a:fld id="{51A11520-4A63-4F2B-BCC6-E094FA8C7441}" type="slidenum">
              <a:rPr lang="es-PE" smtClean="0"/>
              <a:t>‹Nº›</a:t>
            </a:fld>
            <a:endParaRPr lang="es-PE"/>
          </a:p>
        </p:txBody>
      </p:sp>
    </p:spTree>
    <p:extLst>
      <p:ext uri="{BB962C8B-B14F-4D97-AF65-F5344CB8AC3E}">
        <p14:creationId xmlns:p14="http://schemas.microsoft.com/office/powerpoint/2010/main" val="2053811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0BD27A-F9EE-46F3-9772-D1CF214258A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5F2D69E5-7F3A-423B-A066-7A63FA8AE1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AB0F6B47-A70D-41E8-9832-63CCC810E6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9A9761C-D561-421C-BB3D-6BB4166E03F7}"/>
              </a:ext>
            </a:extLst>
          </p:cNvPr>
          <p:cNvSpPr>
            <a:spLocks noGrp="1"/>
          </p:cNvSpPr>
          <p:nvPr>
            <p:ph type="dt" sz="half" idx="10"/>
          </p:nvPr>
        </p:nvSpPr>
        <p:spPr/>
        <p:txBody>
          <a:bodyPr/>
          <a:lstStyle/>
          <a:p>
            <a:fld id="{4FAAFBE1-3158-4AB4-BC17-5E836BAEEBDE}" type="datetimeFigureOut">
              <a:rPr lang="es-PE" smtClean="0"/>
              <a:t>28/09/2022</a:t>
            </a:fld>
            <a:endParaRPr lang="es-PE"/>
          </a:p>
        </p:txBody>
      </p:sp>
      <p:sp>
        <p:nvSpPr>
          <p:cNvPr id="6" name="Marcador de pie de página 5">
            <a:extLst>
              <a:ext uri="{FF2B5EF4-FFF2-40B4-BE49-F238E27FC236}">
                <a16:creationId xmlns:a16="http://schemas.microsoft.com/office/drawing/2014/main" id="{32E7D8C5-DBC7-4DFA-9665-51B68B02CF0B}"/>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35D8D854-7E47-47DE-9AB9-68F3F393C028}"/>
              </a:ext>
            </a:extLst>
          </p:cNvPr>
          <p:cNvSpPr>
            <a:spLocks noGrp="1"/>
          </p:cNvSpPr>
          <p:nvPr>
            <p:ph type="sldNum" sz="quarter" idx="12"/>
          </p:nvPr>
        </p:nvSpPr>
        <p:spPr/>
        <p:txBody>
          <a:bodyPr/>
          <a:lstStyle/>
          <a:p>
            <a:fld id="{51A11520-4A63-4F2B-BCC6-E094FA8C7441}" type="slidenum">
              <a:rPr lang="es-PE" smtClean="0"/>
              <a:t>‹Nº›</a:t>
            </a:fld>
            <a:endParaRPr lang="es-PE"/>
          </a:p>
        </p:txBody>
      </p:sp>
    </p:spTree>
    <p:extLst>
      <p:ext uri="{BB962C8B-B14F-4D97-AF65-F5344CB8AC3E}">
        <p14:creationId xmlns:p14="http://schemas.microsoft.com/office/powerpoint/2010/main" val="102998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91AB71-A10F-407C-80DE-0B4699FADB7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08A35F1A-00EA-4BAE-A5D8-61CDB6209F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45A8E808-B532-4272-A175-BD8D915532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73D6C6F-6854-4A74-99E1-DE5A32ECF707}"/>
              </a:ext>
            </a:extLst>
          </p:cNvPr>
          <p:cNvSpPr>
            <a:spLocks noGrp="1"/>
          </p:cNvSpPr>
          <p:nvPr>
            <p:ph type="dt" sz="half" idx="10"/>
          </p:nvPr>
        </p:nvSpPr>
        <p:spPr/>
        <p:txBody>
          <a:bodyPr/>
          <a:lstStyle/>
          <a:p>
            <a:fld id="{4FAAFBE1-3158-4AB4-BC17-5E836BAEEBDE}" type="datetimeFigureOut">
              <a:rPr lang="es-PE" smtClean="0"/>
              <a:t>28/09/2022</a:t>
            </a:fld>
            <a:endParaRPr lang="es-PE"/>
          </a:p>
        </p:txBody>
      </p:sp>
      <p:sp>
        <p:nvSpPr>
          <p:cNvPr id="6" name="Marcador de pie de página 5">
            <a:extLst>
              <a:ext uri="{FF2B5EF4-FFF2-40B4-BE49-F238E27FC236}">
                <a16:creationId xmlns:a16="http://schemas.microsoft.com/office/drawing/2014/main" id="{E1B045B3-5489-4467-88B2-70E9508DFB52}"/>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7A84FF9E-6BA3-4FD8-AC57-1B9AB5478F2D}"/>
              </a:ext>
            </a:extLst>
          </p:cNvPr>
          <p:cNvSpPr>
            <a:spLocks noGrp="1"/>
          </p:cNvSpPr>
          <p:nvPr>
            <p:ph type="sldNum" sz="quarter" idx="12"/>
          </p:nvPr>
        </p:nvSpPr>
        <p:spPr/>
        <p:txBody>
          <a:bodyPr/>
          <a:lstStyle/>
          <a:p>
            <a:fld id="{51A11520-4A63-4F2B-BCC6-E094FA8C7441}" type="slidenum">
              <a:rPr lang="es-PE" smtClean="0"/>
              <a:t>‹Nº›</a:t>
            </a:fld>
            <a:endParaRPr lang="es-PE"/>
          </a:p>
        </p:txBody>
      </p:sp>
    </p:spTree>
    <p:extLst>
      <p:ext uri="{BB962C8B-B14F-4D97-AF65-F5344CB8AC3E}">
        <p14:creationId xmlns:p14="http://schemas.microsoft.com/office/powerpoint/2010/main" val="3723192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1F53CE6-A5BE-4B67-A9AB-F03449E8D5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6837B508-F765-4F48-897A-4DB37E18DF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B19B12E3-0EBD-4DF0-A0ED-5F9BB2CEFD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AFBE1-3158-4AB4-BC17-5E836BAEEBDE}" type="datetimeFigureOut">
              <a:rPr lang="es-PE" smtClean="0"/>
              <a:t>28/09/2022</a:t>
            </a:fld>
            <a:endParaRPr lang="es-PE"/>
          </a:p>
        </p:txBody>
      </p:sp>
      <p:sp>
        <p:nvSpPr>
          <p:cNvPr id="5" name="Marcador de pie de página 4">
            <a:extLst>
              <a:ext uri="{FF2B5EF4-FFF2-40B4-BE49-F238E27FC236}">
                <a16:creationId xmlns:a16="http://schemas.microsoft.com/office/drawing/2014/main" id="{AF25F1B2-30E2-4E78-A580-CF7DEFC958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C77CF7E4-4B78-40B8-A474-1A36D28308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A11520-4A63-4F2B-BCC6-E094FA8C7441}" type="slidenum">
              <a:rPr lang="es-PE" smtClean="0"/>
              <a:t>‹Nº›</a:t>
            </a:fld>
            <a:endParaRPr lang="es-PE"/>
          </a:p>
        </p:txBody>
      </p:sp>
    </p:spTree>
    <p:extLst>
      <p:ext uri="{BB962C8B-B14F-4D97-AF65-F5344CB8AC3E}">
        <p14:creationId xmlns:p14="http://schemas.microsoft.com/office/powerpoint/2010/main" val="270390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chart" Target="../charts/chart1.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1F1F1"/>
          </a:solidFill>
        </p:spPr>
        <p:txBody>
          <a:bodyPr wrap="square" lIns="0" tIns="0" rIns="0" bIns="0" rtlCol="0"/>
          <a:lstStyle/>
          <a:p>
            <a:r>
              <a:rPr lang="es-ES"/>
              <a:t>COMISION ESPECIAL MULTIPARTIDARIA DE PROTECCIÓN A LA INFANCIA EN EL CONTEXTO DE LA EMERGENCIA SANITARIA PERIODO ANUAL DE SESIONES 2022-2023 </a:t>
            </a:r>
            <a:endParaRPr dirty="0"/>
          </a:p>
        </p:txBody>
      </p:sp>
      <p:sp>
        <p:nvSpPr>
          <p:cNvPr id="3" name="object 3"/>
          <p:cNvSpPr txBox="1">
            <a:spLocks noGrp="1"/>
          </p:cNvSpPr>
          <p:nvPr>
            <p:ph type="title"/>
          </p:nvPr>
        </p:nvSpPr>
        <p:spPr>
          <a:xfrm>
            <a:off x="1600337" y="2146641"/>
            <a:ext cx="9394190" cy="444352"/>
          </a:xfrm>
          <a:prstGeom prst="rect">
            <a:avLst/>
          </a:prstGeom>
        </p:spPr>
        <p:txBody>
          <a:bodyPr vert="horz" wrap="square" lIns="0" tIns="13335" rIns="0" bIns="0" rtlCol="0">
            <a:spAutoFit/>
          </a:bodyPr>
          <a:lstStyle/>
          <a:p>
            <a:pPr marL="12700" algn="ctr">
              <a:lnSpc>
                <a:spcPct val="100000"/>
              </a:lnSpc>
              <a:spcBef>
                <a:spcPts val="105"/>
              </a:spcBef>
            </a:pPr>
            <a:r>
              <a:rPr sz="2800" spc="-45" dirty="0">
                <a:solidFill>
                  <a:srgbClr val="233C7A"/>
                </a:solidFill>
                <a:latin typeface="Verdana"/>
                <a:ea typeface="+mn-ea"/>
                <a:cs typeface="Verdana"/>
              </a:rPr>
              <a:t>Presentación ante </a:t>
            </a:r>
            <a:r>
              <a:rPr lang="es-PE" sz="2800" spc="-45" dirty="0">
                <a:solidFill>
                  <a:srgbClr val="233C7A"/>
                </a:solidFill>
                <a:latin typeface="Verdana"/>
                <a:ea typeface="+mn-ea"/>
                <a:cs typeface="Verdana"/>
              </a:rPr>
              <a:t>la Comisión</a:t>
            </a:r>
            <a:endParaRPr sz="2800" spc="-45" dirty="0">
              <a:solidFill>
                <a:srgbClr val="233C7A"/>
              </a:solidFill>
              <a:latin typeface="Verdana"/>
              <a:ea typeface="+mn-ea"/>
              <a:cs typeface="Verdana"/>
            </a:endParaRPr>
          </a:p>
        </p:txBody>
      </p:sp>
      <p:sp>
        <p:nvSpPr>
          <p:cNvPr id="4" name="object 4"/>
          <p:cNvSpPr txBox="1"/>
          <p:nvPr/>
        </p:nvSpPr>
        <p:spPr>
          <a:xfrm>
            <a:off x="1318222" y="2577483"/>
            <a:ext cx="9958421" cy="1331775"/>
          </a:xfrm>
          <a:prstGeom prst="rect">
            <a:avLst/>
          </a:prstGeom>
        </p:spPr>
        <p:txBody>
          <a:bodyPr vert="horz" wrap="square" lIns="0" tIns="13335" rIns="0" bIns="0" rtlCol="0">
            <a:spAutoFit/>
          </a:bodyPr>
          <a:lstStyle/>
          <a:p>
            <a:pPr marL="12700" algn="ctr">
              <a:spcBef>
                <a:spcPts val="105"/>
              </a:spcBef>
            </a:pPr>
            <a:r>
              <a:rPr lang="es-PE" sz="2800" spc="-45" dirty="0">
                <a:solidFill>
                  <a:srgbClr val="233C7A"/>
                </a:solidFill>
                <a:latin typeface="Verdana"/>
                <a:cs typeface="Verdana"/>
              </a:rPr>
              <a:t>Especial Multipartidaria de protección a la infancia en </a:t>
            </a:r>
          </a:p>
          <a:p>
            <a:pPr marL="12700" algn="ctr">
              <a:spcBef>
                <a:spcPts val="105"/>
              </a:spcBef>
            </a:pPr>
            <a:r>
              <a:rPr lang="es-PE" sz="2800" spc="-45" dirty="0">
                <a:solidFill>
                  <a:srgbClr val="233C7A"/>
                </a:solidFill>
                <a:latin typeface="Verdana"/>
                <a:cs typeface="Verdana"/>
              </a:rPr>
              <a:t>el contexto de la emergencia sanitaria periodo </a:t>
            </a:r>
          </a:p>
          <a:p>
            <a:pPr marL="12700" algn="ctr">
              <a:spcBef>
                <a:spcPts val="105"/>
              </a:spcBef>
            </a:pPr>
            <a:r>
              <a:rPr lang="es-PE" sz="2800" spc="-45" dirty="0">
                <a:solidFill>
                  <a:srgbClr val="233C7A"/>
                </a:solidFill>
                <a:latin typeface="Verdana"/>
                <a:cs typeface="Verdana"/>
              </a:rPr>
              <a:t>anual 2022-2023 </a:t>
            </a:r>
          </a:p>
        </p:txBody>
      </p:sp>
      <p:sp>
        <p:nvSpPr>
          <p:cNvPr id="5" name="object 5"/>
          <p:cNvSpPr txBox="1"/>
          <p:nvPr/>
        </p:nvSpPr>
        <p:spPr>
          <a:xfrm>
            <a:off x="1318222" y="4215944"/>
            <a:ext cx="10273553" cy="1957587"/>
          </a:xfrm>
          <a:prstGeom prst="rect">
            <a:avLst/>
          </a:prstGeom>
        </p:spPr>
        <p:txBody>
          <a:bodyPr vert="horz" wrap="square" lIns="0" tIns="13335" rIns="0" bIns="0" rtlCol="0">
            <a:spAutoFit/>
          </a:bodyPr>
          <a:lstStyle/>
          <a:p>
            <a:pPr algn="ctr">
              <a:lnSpc>
                <a:spcPct val="100000"/>
              </a:lnSpc>
              <a:spcBef>
                <a:spcPts val="105"/>
              </a:spcBef>
            </a:pPr>
            <a:r>
              <a:rPr sz="4800" b="1" dirty="0">
                <a:solidFill>
                  <a:srgbClr val="233C7A"/>
                </a:solidFill>
                <a:latin typeface="Tahoma"/>
                <a:cs typeface="Tahoma"/>
              </a:rPr>
              <a:t>Congreso</a:t>
            </a:r>
            <a:r>
              <a:rPr sz="4800" b="1" spc="-90" dirty="0">
                <a:solidFill>
                  <a:srgbClr val="233C7A"/>
                </a:solidFill>
                <a:latin typeface="Tahoma"/>
                <a:cs typeface="Tahoma"/>
              </a:rPr>
              <a:t> </a:t>
            </a:r>
            <a:r>
              <a:rPr sz="4800" b="1" spc="190" dirty="0">
                <a:solidFill>
                  <a:srgbClr val="233C7A"/>
                </a:solidFill>
                <a:latin typeface="Tahoma"/>
                <a:cs typeface="Tahoma"/>
              </a:rPr>
              <a:t>de</a:t>
            </a:r>
            <a:r>
              <a:rPr sz="4800" b="1" spc="-85" dirty="0">
                <a:solidFill>
                  <a:srgbClr val="233C7A"/>
                </a:solidFill>
                <a:latin typeface="Tahoma"/>
                <a:cs typeface="Tahoma"/>
              </a:rPr>
              <a:t> </a:t>
            </a:r>
            <a:r>
              <a:rPr sz="4800" b="1" dirty="0">
                <a:solidFill>
                  <a:srgbClr val="233C7A"/>
                </a:solidFill>
                <a:latin typeface="Tahoma"/>
                <a:cs typeface="Tahoma"/>
              </a:rPr>
              <a:t>la</a:t>
            </a:r>
            <a:r>
              <a:rPr sz="4800" b="1" spc="-100" dirty="0">
                <a:solidFill>
                  <a:srgbClr val="233C7A"/>
                </a:solidFill>
                <a:latin typeface="Tahoma"/>
                <a:cs typeface="Tahoma"/>
              </a:rPr>
              <a:t> </a:t>
            </a:r>
            <a:r>
              <a:rPr sz="4800" b="1" spc="-20" dirty="0">
                <a:solidFill>
                  <a:srgbClr val="233C7A"/>
                </a:solidFill>
                <a:latin typeface="Tahoma"/>
                <a:cs typeface="Tahoma"/>
              </a:rPr>
              <a:t>República</a:t>
            </a:r>
            <a:endParaRPr sz="4800" dirty="0">
              <a:latin typeface="Tahoma"/>
              <a:cs typeface="Tahoma"/>
            </a:endParaRPr>
          </a:p>
          <a:p>
            <a:pPr marL="2240915" marR="2235835" algn="ctr">
              <a:lnSpc>
                <a:spcPts val="2110"/>
              </a:lnSpc>
              <a:spcBef>
                <a:spcPts val="5185"/>
              </a:spcBef>
            </a:pPr>
            <a:r>
              <a:rPr lang="es-ES" sz="2800" spc="-45" dirty="0">
                <a:solidFill>
                  <a:srgbClr val="233C7A"/>
                </a:solidFill>
                <a:latin typeface="Verdana"/>
                <a:cs typeface="Verdana"/>
              </a:rPr>
              <a:t>Jorge Antonio López Peña</a:t>
            </a:r>
            <a:br>
              <a:rPr lang="es-ES" sz="2800" spc="-45" dirty="0">
                <a:solidFill>
                  <a:srgbClr val="233C7A"/>
                </a:solidFill>
                <a:latin typeface="Verdana"/>
                <a:cs typeface="Verdana"/>
              </a:rPr>
            </a:br>
            <a:r>
              <a:rPr sz="2800" spc="-5" dirty="0">
                <a:solidFill>
                  <a:srgbClr val="233C7A"/>
                </a:solidFill>
                <a:latin typeface="Verdana"/>
                <a:cs typeface="Verdana"/>
              </a:rPr>
              <a:t>M</a:t>
            </a:r>
            <a:r>
              <a:rPr sz="2800" spc="10" dirty="0">
                <a:solidFill>
                  <a:srgbClr val="233C7A"/>
                </a:solidFill>
                <a:latin typeface="Verdana"/>
                <a:cs typeface="Verdana"/>
              </a:rPr>
              <a:t>i</a:t>
            </a:r>
            <a:r>
              <a:rPr sz="2800" spc="-155" dirty="0">
                <a:solidFill>
                  <a:srgbClr val="233C7A"/>
                </a:solidFill>
                <a:latin typeface="Verdana"/>
                <a:cs typeface="Verdana"/>
              </a:rPr>
              <a:t>n</a:t>
            </a:r>
            <a:r>
              <a:rPr sz="2800" spc="-50" dirty="0">
                <a:solidFill>
                  <a:srgbClr val="233C7A"/>
                </a:solidFill>
                <a:latin typeface="Verdana"/>
                <a:cs typeface="Verdana"/>
              </a:rPr>
              <a:t>i</a:t>
            </a:r>
            <a:r>
              <a:rPr sz="2800" spc="-145" dirty="0">
                <a:solidFill>
                  <a:srgbClr val="233C7A"/>
                </a:solidFill>
                <a:latin typeface="Verdana"/>
                <a:cs typeface="Verdana"/>
              </a:rPr>
              <a:t>str</a:t>
            </a:r>
            <a:r>
              <a:rPr sz="2800" spc="-185" dirty="0">
                <a:solidFill>
                  <a:srgbClr val="233C7A"/>
                </a:solidFill>
                <a:latin typeface="Verdana"/>
                <a:cs typeface="Verdana"/>
              </a:rPr>
              <a:t>o</a:t>
            </a:r>
            <a:r>
              <a:rPr sz="2800" spc="-200" dirty="0">
                <a:solidFill>
                  <a:srgbClr val="233C7A"/>
                </a:solidFill>
                <a:latin typeface="Verdana"/>
                <a:cs typeface="Verdana"/>
              </a:rPr>
              <a:t> </a:t>
            </a:r>
            <a:r>
              <a:rPr sz="2800" spc="120" dirty="0">
                <a:solidFill>
                  <a:srgbClr val="233C7A"/>
                </a:solidFill>
                <a:latin typeface="Verdana"/>
                <a:cs typeface="Verdana"/>
              </a:rPr>
              <a:t>de</a:t>
            </a:r>
            <a:r>
              <a:rPr sz="2800" spc="-160" dirty="0">
                <a:solidFill>
                  <a:srgbClr val="233C7A"/>
                </a:solidFill>
                <a:latin typeface="Verdana"/>
                <a:cs typeface="Verdana"/>
              </a:rPr>
              <a:t> </a:t>
            </a:r>
            <a:r>
              <a:rPr sz="2800" spc="-70" dirty="0">
                <a:solidFill>
                  <a:srgbClr val="233C7A"/>
                </a:solidFill>
                <a:latin typeface="Verdana"/>
                <a:cs typeface="Verdana"/>
              </a:rPr>
              <a:t>Salud</a:t>
            </a:r>
            <a:endParaRPr sz="2800" dirty="0">
              <a:latin typeface="Verdana"/>
              <a:cs typeface="Verdana"/>
            </a:endParaRPr>
          </a:p>
        </p:txBody>
      </p:sp>
      <p:pic>
        <p:nvPicPr>
          <p:cNvPr id="6" name="object 6"/>
          <p:cNvPicPr/>
          <p:nvPr/>
        </p:nvPicPr>
        <p:blipFill>
          <a:blip r:embed="rId3" cstate="print"/>
          <a:stretch>
            <a:fillRect/>
          </a:stretch>
        </p:blipFill>
        <p:spPr>
          <a:xfrm>
            <a:off x="1927860" y="4191000"/>
            <a:ext cx="8336280" cy="74675"/>
          </a:xfrm>
          <a:prstGeom prst="rect">
            <a:avLst/>
          </a:prstGeom>
        </p:spPr>
      </p:pic>
      <p:grpSp>
        <p:nvGrpSpPr>
          <p:cNvPr id="7" name="object 7"/>
          <p:cNvGrpSpPr/>
          <p:nvPr/>
        </p:nvGrpSpPr>
        <p:grpSpPr>
          <a:xfrm>
            <a:off x="0" y="0"/>
            <a:ext cx="12192000" cy="1263650"/>
            <a:chOff x="0" y="0"/>
            <a:chExt cx="12192000" cy="1263650"/>
          </a:xfrm>
        </p:grpSpPr>
        <p:pic>
          <p:nvPicPr>
            <p:cNvPr id="8" name="object 8"/>
            <p:cNvPicPr/>
            <p:nvPr/>
          </p:nvPicPr>
          <p:blipFill>
            <a:blip r:embed="rId4" cstate="print"/>
            <a:stretch>
              <a:fillRect/>
            </a:stretch>
          </p:blipFill>
          <p:spPr>
            <a:xfrm>
              <a:off x="0" y="0"/>
              <a:ext cx="12191999" cy="1263396"/>
            </a:xfrm>
            <a:prstGeom prst="rect">
              <a:avLst/>
            </a:prstGeom>
          </p:spPr>
        </p:pic>
        <p:pic>
          <p:nvPicPr>
            <p:cNvPr id="9" name="object 9"/>
            <p:cNvPicPr/>
            <p:nvPr/>
          </p:nvPicPr>
          <p:blipFill>
            <a:blip r:embed="rId5" cstate="print"/>
            <a:stretch>
              <a:fillRect/>
            </a:stretch>
          </p:blipFill>
          <p:spPr>
            <a:xfrm>
              <a:off x="344423" y="355091"/>
              <a:ext cx="2734056" cy="618743"/>
            </a:xfrm>
            <a:prstGeom prst="rect">
              <a:avLst/>
            </a:prstGeom>
          </p:spPr>
        </p:pic>
      </p:grpSp>
      <p:sp>
        <p:nvSpPr>
          <p:cNvPr id="11" name="CuadroTexto 10">
            <a:extLst>
              <a:ext uri="{FF2B5EF4-FFF2-40B4-BE49-F238E27FC236}">
                <a16:creationId xmlns:a16="http://schemas.microsoft.com/office/drawing/2014/main" id="{B849DA1B-731E-4EBB-BCE9-44A2164A9E0B}"/>
              </a:ext>
            </a:extLst>
          </p:cNvPr>
          <p:cNvSpPr txBox="1"/>
          <p:nvPr/>
        </p:nvSpPr>
        <p:spPr>
          <a:xfrm>
            <a:off x="10134599" y="6325124"/>
            <a:ext cx="2057400" cy="369332"/>
          </a:xfrm>
          <a:prstGeom prst="rect">
            <a:avLst/>
          </a:prstGeom>
          <a:noFill/>
        </p:spPr>
        <p:txBody>
          <a:bodyPr wrap="square" rtlCol="0">
            <a:spAutoFit/>
          </a:bodyPr>
          <a:lstStyle/>
          <a:p>
            <a:r>
              <a:rPr lang="es-MX" b="1" dirty="0">
                <a:solidFill>
                  <a:srgbClr val="253E7B"/>
                </a:solidFill>
              </a:rPr>
              <a:t>SETIEMBRE 2022</a:t>
            </a:r>
            <a:endParaRPr lang="es-PE" b="1" dirty="0">
              <a:solidFill>
                <a:srgbClr val="253E7B"/>
              </a:solidFill>
            </a:endParaRPr>
          </a:p>
        </p:txBody>
      </p:sp>
    </p:spTree>
    <p:extLst>
      <p:ext uri="{BB962C8B-B14F-4D97-AF65-F5344CB8AC3E}">
        <p14:creationId xmlns:p14="http://schemas.microsoft.com/office/powerpoint/2010/main" val="807509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21AD36D-DB36-40A8-A43D-7CC4C35897AC}"/>
              </a:ext>
            </a:extLst>
          </p:cNvPr>
          <p:cNvPicPr>
            <a:picLocks noChangeAspect="1"/>
          </p:cNvPicPr>
          <p:nvPr/>
        </p:nvPicPr>
        <p:blipFill rotWithShape="1">
          <a:blip r:embed="rId3">
            <a:extLst>
              <a:ext uri="{28A0092B-C50C-407E-A947-70E740481C1C}">
                <a14:useLocalDpi xmlns:a14="http://schemas.microsoft.com/office/drawing/2010/main" val="0"/>
              </a:ext>
            </a:extLst>
          </a:blip>
          <a:srcRect r="2479" b="20998"/>
          <a:stretch/>
        </p:blipFill>
        <p:spPr>
          <a:xfrm>
            <a:off x="10285523" y="90475"/>
            <a:ext cx="1745484" cy="649241"/>
          </a:xfrm>
          <a:prstGeom prst="rect">
            <a:avLst/>
          </a:prstGeom>
        </p:spPr>
      </p:pic>
      <p:pic>
        <p:nvPicPr>
          <p:cNvPr id="7" name="Imagen 6">
            <a:extLst>
              <a:ext uri="{FF2B5EF4-FFF2-40B4-BE49-F238E27FC236}">
                <a16:creationId xmlns:a16="http://schemas.microsoft.com/office/drawing/2014/main" id="{1A7640F9-55B9-4E22-AA06-26C00885C53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252265" y="6675819"/>
            <a:ext cx="9906000" cy="133410"/>
          </a:xfrm>
          <a:prstGeom prst="rect">
            <a:avLst/>
          </a:prstGeom>
        </p:spPr>
      </p:pic>
      <p:sp>
        <p:nvSpPr>
          <p:cNvPr id="2" name="Título 1"/>
          <p:cNvSpPr>
            <a:spLocks noGrp="1"/>
          </p:cNvSpPr>
          <p:nvPr>
            <p:ph type="title"/>
          </p:nvPr>
        </p:nvSpPr>
        <p:spPr>
          <a:xfrm>
            <a:off x="947465" y="0"/>
            <a:ext cx="10515600" cy="1017939"/>
          </a:xfrm>
        </p:spPr>
        <p:txBody>
          <a:bodyPr>
            <a:noAutofit/>
          </a:bodyPr>
          <a:lstStyle/>
          <a:p>
            <a:pPr algn="ctr"/>
            <a:r>
              <a:rPr lang="es-ES" sz="3200" b="1" dirty="0">
                <a:solidFill>
                  <a:srgbClr val="0070C0"/>
                </a:solidFill>
                <a:latin typeface="Century Gothic" panose="020B0502020202020204" pitchFamily="34" charset="0"/>
              </a:rPr>
              <a:t>CON RESPECTO A FINANCIAMIENTO</a:t>
            </a:r>
            <a:endParaRPr lang="en-US" sz="3200" b="1" dirty="0">
              <a:solidFill>
                <a:srgbClr val="0070C0"/>
              </a:solidFill>
              <a:latin typeface="Century Gothic" panose="020B0502020202020204" pitchFamily="34" charset="0"/>
            </a:endParaRPr>
          </a:p>
        </p:txBody>
      </p:sp>
      <p:pic>
        <p:nvPicPr>
          <p:cNvPr id="6" name="Imagen 5">
            <a:extLst>
              <a:ext uri="{FF2B5EF4-FFF2-40B4-BE49-F238E27FC236}">
                <a16:creationId xmlns:a16="http://schemas.microsoft.com/office/drawing/2014/main" id="{4D25E5C1-B630-4C8A-A0FC-62882CF67D36}"/>
              </a:ext>
            </a:extLst>
          </p:cNvPr>
          <p:cNvPicPr>
            <a:picLocks noChangeAspect="1"/>
          </p:cNvPicPr>
          <p:nvPr/>
        </p:nvPicPr>
        <p:blipFill rotWithShape="1">
          <a:blip r:embed="rId5"/>
          <a:srcRect l="977" t="3580" r="977" b="4161"/>
          <a:stretch/>
        </p:blipFill>
        <p:spPr>
          <a:xfrm>
            <a:off x="283779" y="35192"/>
            <a:ext cx="1800225" cy="355025"/>
          </a:xfrm>
          <a:prstGeom prst="rect">
            <a:avLst/>
          </a:prstGeom>
        </p:spPr>
      </p:pic>
      <p:sp>
        <p:nvSpPr>
          <p:cNvPr id="8" name="CuadroTexto 7">
            <a:extLst>
              <a:ext uri="{FF2B5EF4-FFF2-40B4-BE49-F238E27FC236}">
                <a16:creationId xmlns:a16="http://schemas.microsoft.com/office/drawing/2014/main" id="{1E8E2E33-E9B3-45DE-AFBD-ABB4566FDB21}"/>
              </a:ext>
            </a:extLst>
          </p:cNvPr>
          <p:cNvSpPr txBox="1">
            <a:spLocks noChangeArrowheads="1"/>
          </p:cNvSpPr>
          <p:nvPr/>
        </p:nvSpPr>
        <p:spPr bwMode="auto">
          <a:xfrm>
            <a:off x="283779" y="1168057"/>
            <a:ext cx="6514812"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1463" indent="-271463" algn="l" defTabSz="428625" rtl="0" eaLnBrk="1" latinLnBrk="0" hangingPunct="1">
              <a:lnSpc>
                <a:spcPct val="90000"/>
              </a:lnSpc>
              <a:spcBef>
                <a:spcPts val="700"/>
              </a:spcBef>
              <a:buFont typeface="Arial" panose="020B0604020202020204" pitchFamily="34" charset="0"/>
              <a:buChar char="•"/>
              <a:defRPr sz="1900" kern="1200">
                <a:solidFill>
                  <a:schemeClr val="tx1"/>
                </a:solidFill>
                <a:latin typeface="Calibri" panose="020F0502020204030204" pitchFamily="34" charset="0"/>
                <a:ea typeface="+mn-ea"/>
                <a:cs typeface="+mn-cs"/>
              </a:defRPr>
            </a:lvl1pPr>
            <a:lvl2pPr marL="742950" indent="-285750" algn="l" defTabSz="428625" rtl="0" eaLnBrk="1" latinLnBrk="0" hangingPunct="1">
              <a:lnSpc>
                <a:spcPct val="90000"/>
              </a:lnSpc>
              <a:spcBef>
                <a:spcPts val="350"/>
              </a:spcBef>
              <a:buFont typeface="Arial" panose="020B0604020202020204" pitchFamily="34" charset="0"/>
              <a:buChar char="•"/>
              <a:defRPr sz="1600" kern="1200">
                <a:solidFill>
                  <a:schemeClr val="tx1"/>
                </a:solidFill>
                <a:latin typeface="Calibri" panose="020F0502020204030204" pitchFamily="34" charset="0"/>
                <a:ea typeface="+mn-ea"/>
                <a:cs typeface="+mn-cs"/>
              </a:defRPr>
            </a:lvl2pPr>
            <a:lvl3pPr marL="1143000" indent="-228600" algn="l" defTabSz="428625" rtl="0" eaLnBrk="1" latinLnBrk="0" hangingPunct="1">
              <a:lnSpc>
                <a:spcPct val="90000"/>
              </a:lnSpc>
              <a:spcBef>
                <a:spcPts val="350"/>
              </a:spcBef>
              <a:buFont typeface="Arial" panose="020B0604020202020204" pitchFamily="34" charset="0"/>
              <a:buChar char="•"/>
              <a:defRPr sz="1400" kern="1200">
                <a:solidFill>
                  <a:schemeClr val="tx1"/>
                </a:solidFill>
                <a:latin typeface="Calibri" panose="020F0502020204030204" pitchFamily="34" charset="0"/>
                <a:ea typeface="+mn-ea"/>
                <a:cs typeface="+mn-cs"/>
              </a:defRPr>
            </a:lvl3pPr>
            <a:lvl4pPr marL="1600200" indent="-228600" algn="l" defTabSz="428625" rtl="0" eaLnBrk="1" latinLnBrk="0" hangingPunct="1">
              <a:lnSpc>
                <a:spcPct val="90000"/>
              </a:lnSpc>
              <a:spcBef>
                <a:spcPts val="35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428625" rtl="0" eaLnBrk="1" latinLnBrk="0" hangingPunct="1">
              <a:lnSpc>
                <a:spcPct val="90000"/>
              </a:lnSpc>
              <a:spcBef>
                <a:spcPts val="35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28625" rtl="0" eaLnBrk="0" fontAlgn="base" latinLnBrk="0" hangingPunct="0">
              <a:lnSpc>
                <a:spcPct val="90000"/>
              </a:lnSpc>
              <a:spcBef>
                <a:spcPts val="35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28625" rtl="0" eaLnBrk="0" fontAlgn="base" latinLnBrk="0" hangingPunct="0">
              <a:lnSpc>
                <a:spcPct val="90000"/>
              </a:lnSpc>
              <a:spcBef>
                <a:spcPts val="35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28625" rtl="0" eaLnBrk="0" fontAlgn="base" latinLnBrk="0" hangingPunct="0">
              <a:lnSpc>
                <a:spcPct val="90000"/>
              </a:lnSpc>
              <a:spcBef>
                <a:spcPts val="35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28625" rtl="0" eaLnBrk="0" fontAlgn="base" latinLnBrk="0" hangingPunct="0">
              <a:lnSpc>
                <a:spcPct val="90000"/>
              </a:lnSpc>
              <a:spcBef>
                <a:spcPts val="35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algn="just">
              <a:lnSpc>
                <a:spcPct val="100000"/>
              </a:lnSpc>
              <a:spcBef>
                <a:spcPct val="0"/>
              </a:spcBef>
            </a:pPr>
            <a:r>
              <a:rPr lang="es-ES" sz="2000" b="1" dirty="0">
                <a:latin typeface="Century Gothic" panose="020B0502020202020204" pitchFamily="34" charset="0"/>
                <a:cs typeface="Arial" panose="020B0604020202020204" pitchFamily="34" charset="0"/>
              </a:rPr>
              <a:t>Transferencia de Partidas a favor del MINSA, INEN y diversos Gobiernos Regionales en el Presupuesto del Sector Público para el Año Fiscal 2022</a:t>
            </a:r>
            <a:r>
              <a:rPr lang="es-ES" sz="2000" dirty="0">
                <a:latin typeface="Century Gothic" panose="020B0502020202020204" pitchFamily="34" charset="0"/>
                <a:cs typeface="Arial" panose="020B0604020202020204" pitchFamily="34" charset="0"/>
              </a:rPr>
              <a:t>, para fortalecer la Atención Integral del Cáncer a Nivel Nacional por el monto de S/ </a:t>
            </a:r>
            <a:r>
              <a:rPr lang="es-ES" sz="2000" b="1" dirty="0">
                <a:latin typeface="Century Gothic" panose="020B0502020202020204" pitchFamily="34" charset="0"/>
                <a:cs typeface="Arial" panose="020B0604020202020204" pitchFamily="34" charset="0"/>
              </a:rPr>
              <a:t>122,908,943.00; según D.S. N°189-2022-EF. </a:t>
            </a:r>
          </a:p>
          <a:p>
            <a:pPr marL="0" indent="0" algn="just">
              <a:lnSpc>
                <a:spcPct val="100000"/>
              </a:lnSpc>
              <a:spcBef>
                <a:spcPct val="0"/>
              </a:spcBef>
              <a:buFont typeface="Arial" panose="020B0604020202020204" pitchFamily="34" charset="0"/>
              <a:buNone/>
            </a:pPr>
            <a:endParaRPr lang="es-ES" sz="1600" b="1" dirty="0">
              <a:latin typeface="Century Gothic" panose="020B0502020202020204" pitchFamily="34" charset="0"/>
              <a:cs typeface="Arial" panose="020B0604020202020204" pitchFamily="34" charset="0"/>
            </a:endParaRPr>
          </a:p>
          <a:p>
            <a:pPr marL="342900" indent="-342900" algn="just">
              <a:lnSpc>
                <a:spcPct val="100000"/>
              </a:lnSpc>
              <a:spcBef>
                <a:spcPct val="0"/>
              </a:spcBef>
              <a:buFont typeface="+mj-lt"/>
              <a:buAutoNum type="arabicPeriod"/>
            </a:pPr>
            <a:r>
              <a:rPr lang="es-ES" sz="1600" dirty="0">
                <a:latin typeface="Century Gothic" panose="020B0502020202020204" pitchFamily="34" charset="0"/>
                <a:cs typeface="Arial" panose="020B0604020202020204" pitchFamily="34" charset="0"/>
              </a:rPr>
              <a:t>Implementación de la detección precoz de cáncer infantil desde el primer nivel de atención.</a:t>
            </a:r>
          </a:p>
          <a:p>
            <a:pPr marL="342900" indent="-342900" algn="just">
              <a:lnSpc>
                <a:spcPct val="100000"/>
              </a:lnSpc>
              <a:spcBef>
                <a:spcPct val="0"/>
              </a:spcBef>
              <a:buFont typeface="+mj-lt"/>
              <a:buAutoNum type="arabicPeriod"/>
            </a:pPr>
            <a:r>
              <a:rPr lang="es-ES" sz="1600" dirty="0">
                <a:latin typeface="Century Gothic" panose="020B0502020202020204" pitchFamily="34" charset="0"/>
                <a:cs typeface="Arial" panose="020B0604020202020204" pitchFamily="34" charset="0"/>
              </a:rPr>
              <a:t>Implementación de los cuidados paliativos oncológicos por niveles de atención.</a:t>
            </a:r>
          </a:p>
          <a:p>
            <a:pPr marL="342900" indent="-342900" algn="just">
              <a:lnSpc>
                <a:spcPct val="100000"/>
              </a:lnSpc>
              <a:spcBef>
                <a:spcPct val="0"/>
              </a:spcBef>
              <a:buFont typeface="+mj-lt"/>
              <a:buAutoNum type="arabicPeriod"/>
            </a:pPr>
            <a:r>
              <a:rPr lang="es-ES" sz="1600" dirty="0">
                <a:latin typeface="Century Gothic" panose="020B0502020202020204" pitchFamily="34" charset="0"/>
                <a:cs typeface="Arial" panose="020B0604020202020204" pitchFamily="34" charset="0"/>
              </a:rPr>
              <a:t>Fortalecimiento del primer nivel de atención para la detección temprana de cánceres prevalentes</a:t>
            </a:r>
          </a:p>
          <a:p>
            <a:pPr marL="342900" indent="-342900" algn="just">
              <a:lnSpc>
                <a:spcPct val="100000"/>
              </a:lnSpc>
              <a:spcBef>
                <a:spcPct val="0"/>
              </a:spcBef>
              <a:buFont typeface="+mj-lt"/>
              <a:buAutoNum type="arabicPeriod"/>
            </a:pPr>
            <a:r>
              <a:rPr lang="es-ES" sz="1600" dirty="0">
                <a:latin typeface="Century Gothic" panose="020B0502020202020204" pitchFamily="34" charset="0"/>
                <a:cs typeface="Arial" panose="020B0604020202020204" pitchFamily="34" charset="0"/>
              </a:rPr>
              <a:t>Mejoras el abastecimiento de medicamentos para la prevención y control del cáncer.</a:t>
            </a:r>
          </a:p>
          <a:p>
            <a:pPr marL="342900" indent="-342900" algn="just">
              <a:lnSpc>
                <a:spcPct val="100000"/>
              </a:lnSpc>
              <a:spcBef>
                <a:spcPct val="0"/>
              </a:spcBef>
              <a:buFont typeface="+mj-lt"/>
              <a:buAutoNum type="arabicPeriod"/>
            </a:pPr>
            <a:r>
              <a:rPr lang="es-ES" sz="1600" dirty="0">
                <a:latin typeface="Century Gothic" panose="020B0502020202020204" pitchFamily="34" charset="0"/>
                <a:cs typeface="Arial" panose="020B0604020202020204" pitchFamily="34" charset="0"/>
              </a:rPr>
              <a:t>Desarrollo de IOARR a nivel nacional para adquisición de equipamiento biomédico estratégico en prevención y control del cáncer.</a:t>
            </a:r>
          </a:p>
          <a:p>
            <a:pPr algn="just">
              <a:lnSpc>
                <a:spcPct val="100000"/>
              </a:lnSpc>
              <a:spcBef>
                <a:spcPct val="0"/>
              </a:spcBef>
              <a:buFontTx/>
              <a:buNone/>
            </a:pPr>
            <a:endParaRPr lang="es-PE" altLang="en-US" sz="1600" b="1" dirty="0">
              <a:solidFill>
                <a:srgbClr val="1F4E79"/>
              </a:solidFill>
            </a:endParaRPr>
          </a:p>
        </p:txBody>
      </p:sp>
      <p:sp>
        <p:nvSpPr>
          <p:cNvPr id="3" name="Rectángulo 2"/>
          <p:cNvSpPr/>
          <p:nvPr/>
        </p:nvSpPr>
        <p:spPr>
          <a:xfrm>
            <a:off x="7585047" y="3905454"/>
            <a:ext cx="1303065" cy="1985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ángulo 3"/>
          <p:cNvSpPr/>
          <p:nvPr/>
        </p:nvSpPr>
        <p:spPr>
          <a:xfrm>
            <a:off x="7585047" y="3304984"/>
            <a:ext cx="1303065" cy="5334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ángulo 8"/>
          <p:cNvSpPr/>
          <p:nvPr/>
        </p:nvSpPr>
        <p:spPr>
          <a:xfrm>
            <a:off x="9178800" y="2483054"/>
            <a:ext cx="1303065" cy="340834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ángulo 11"/>
          <p:cNvSpPr/>
          <p:nvPr/>
        </p:nvSpPr>
        <p:spPr>
          <a:xfrm>
            <a:off x="9179270" y="1852868"/>
            <a:ext cx="1303065" cy="5334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adroTexto 9"/>
          <p:cNvSpPr txBox="1"/>
          <p:nvPr/>
        </p:nvSpPr>
        <p:spPr>
          <a:xfrm>
            <a:off x="7363705" y="2543750"/>
            <a:ext cx="1942048" cy="584775"/>
          </a:xfrm>
          <a:prstGeom prst="rect">
            <a:avLst/>
          </a:prstGeom>
          <a:noFill/>
        </p:spPr>
        <p:txBody>
          <a:bodyPr wrap="square" rtlCol="0">
            <a:spAutoFit/>
          </a:bodyPr>
          <a:lstStyle/>
          <a:p>
            <a:r>
              <a:rPr lang="es-ES" sz="3200" b="1" dirty="0"/>
              <a:t>S/.122.9</a:t>
            </a:r>
            <a:endParaRPr lang="en-US" sz="3200" b="1" dirty="0"/>
          </a:p>
        </p:txBody>
      </p:sp>
      <p:sp>
        <p:nvSpPr>
          <p:cNvPr id="13" name="CuadroTexto 12"/>
          <p:cNvSpPr txBox="1"/>
          <p:nvPr/>
        </p:nvSpPr>
        <p:spPr>
          <a:xfrm>
            <a:off x="9058568" y="1054847"/>
            <a:ext cx="1634162" cy="584775"/>
          </a:xfrm>
          <a:prstGeom prst="rect">
            <a:avLst/>
          </a:prstGeom>
          <a:noFill/>
        </p:spPr>
        <p:txBody>
          <a:bodyPr wrap="square" rtlCol="0">
            <a:spAutoFit/>
          </a:bodyPr>
          <a:lstStyle/>
          <a:p>
            <a:pPr algn="ctr"/>
            <a:r>
              <a:rPr lang="es-ES" sz="3200" b="1" dirty="0"/>
              <a:t>S/.515</a:t>
            </a:r>
            <a:endParaRPr lang="en-US" sz="3200" b="1" dirty="0"/>
          </a:p>
        </p:txBody>
      </p:sp>
      <p:sp>
        <p:nvSpPr>
          <p:cNvPr id="14" name="Cerrar llave 13"/>
          <p:cNvSpPr/>
          <p:nvPr/>
        </p:nvSpPr>
        <p:spPr>
          <a:xfrm>
            <a:off x="10522385" y="1054847"/>
            <a:ext cx="500335" cy="4836556"/>
          </a:xfrm>
          <a:prstGeom prst="rightBrace">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CuadroTexto 14"/>
          <p:cNvSpPr txBox="1"/>
          <p:nvPr/>
        </p:nvSpPr>
        <p:spPr>
          <a:xfrm>
            <a:off x="10769570" y="2767796"/>
            <a:ext cx="1830320" cy="584775"/>
          </a:xfrm>
          <a:prstGeom prst="rect">
            <a:avLst/>
          </a:prstGeom>
          <a:noFill/>
        </p:spPr>
        <p:txBody>
          <a:bodyPr wrap="square" rtlCol="0">
            <a:spAutoFit/>
          </a:bodyPr>
          <a:lstStyle/>
          <a:p>
            <a:r>
              <a:rPr lang="es-ES" sz="3200" b="1" dirty="0">
                <a:solidFill>
                  <a:srgbClr val="FF0000"/>
                </a:solidFill>
              </a:rPr>
              <a:t>S/.1048</a:t>
            </a:r>
            <a:endParaRPr lang="en-US" sz="3200" b="1" dirty="0">
              <a:solidFill>
                <a:srgbClr val="FF0000"/>
              </a:solidFill>
            </a:endParaRPr>
          </a:p>
        </p:txBody>
      </p:sp>
      <p:sp>
        <p:nvSpPr>
          <p:cNvPr id="16" name="CuadroTexto 15"/>
          <p:cNvSpPr txBox="1"/>
          <p:nvPr/>
        </p:nvSpPr>
        <p:spPr>
          <a:xfrm>
            <a:off x="7622754" y="6048097"/>
            <a:ext cx="1395294" cy="461665"/>
          </a:xfrm>
          <a:prstGeom prst="rect">
            <a:avLst/>
          </a:prstGeom>
          <a:noFill/>
        </p:spPr>
        <p:txBody>
          <a:bodyPr wrap="square" rtlCol="0">
            <a:spAutoFit/>
          </a:bodyPr>
          <a:lstStyle/>
          <a:p>
            <a:r>
              <a:rPr lang="es-ES" sz="2400" b="1" dirty="0"/>
              <a:t>2022</a:t>
            </a:r>
            <a:endParaRPr lang="en-US" sz="2400" b="1" dirty="0"/>
          </a:p>
        </p:txBody>
      </p:sp>
      <p:sp>
        <p:nvSpPr>
          <p:cNvPr id="17" name="CuadroTexto 16"/>
          <p:cNvSpPr txBox="1"/>
          <p:nvPr/>
        </p:nvSpPr>
        <p:spPr>
          <a:xfrm>
            <a:off x="9374276" y="6104649"/>
            <a:ext cx="1395294" cy="461665"/>
          </a:xfrm>
          <a:prstGeom prst="rect">
            <a:avLst/>
          </a:prstGeom>
          <a:noFill/>
        </p:spPr>
        <p:txBody>
          <a:bodyPr wrap="square" rtlCol="0">
            <a:spAutoFit/>
          </a:bodyPr>
          <a:lstStyle/>
          <a:p>
            <a:r>
              <a:rPr lang="es-ES" sz="2400" b="1" dirty="0"/>
              <a:t>2023</a:t>
            </a:r>
            <a:endParaRPr lang="en-US" sz="2400" b="1" dirty="0"/>
          </a:p>
        </p:txBody>
      </p:sp>
      <p:sp>
        <p:nvSpPr>
          <p:cNvPr id="18" name="CuadroTexto 17"/>
          <p:cNvSpPr txBox="1"/>
          <p:nvPr/>
        </p:nvSpPr>
        <p:spPr>
          <a:xfrm>
            <a:off x="7196564" y="1220567"/>
            <a:ext cx="1938462" cy="1200329"/>
          </a:xfrm>
          <a:prstGeom prst="rect">
            <a:avLst/>
          </a:prstGeom>
          <a:noFill/>
        </p:spPr>
        <p:txBody>
          <a:bodyPr wrap="square" rtlCol="0">
            <a:spAutoFit/>
          </a:bodyPr>
          <a:lstStyle/>
          <a:p>
            <a:pPr marL="285750" indent="-285750">
              <a:buFont typeface="Arial" panose="020B0604020202020204" pitchFamily="34" charset="0"/>
              <a:buChar char="•"/>
            </a:pPr>
            <a:r>
              <a:rPr lang="es-ES" dirty="0"/>
              <a:t>Reglamento de la Ley 31336</a:t>
            </a:r>
          </a:p>
          <a:p>
            <a:pPr marL="285750" indent="-285750">
              <a:buFont typeface="Arial" panose="020B0604020202020204" pitchFamily="34" charset="0"/>
              <a:buChar char="•"/>
            </a:pPr>
            <a:r>
              <a:rPr lang="es-ES" dirty="0"/>
              <a:t>Ley Nacional del Cáncer </a:t>
            </a:r>
            <a:endParaRPr lang="en-US" dirty="0"/>
          </a:p>
        </p:txBody>
      </p:sp>
    </p:spTree>
    <p:extLst>
      <p:ext uri="{BB962C8B-B14F-4D97-AF65-F5344CB8AC3E}">
        <p14:creationId xmlns:p14="http://schemas.microsoft.com/office/powerpoint/2010/main" val="1621935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571F4AC3-085F-4B37-B013-E368B028A54A}"/>
              </a:ext>
            </a:extLst>
          </p:cNvPr>
          <p:cNvPicPr>
            <a:picLocks noChangeAspect="1"/>
          </p:cNvPicPr>
          <p:nvPr/>
        </p:nvPicPr>
        <p:blipFill rotWithShape="1">
          <a:blip r:embed="rId3"/>
          <a:srcRect l="977" t="3580" r="977" b="4161"/>
          <a:stretch/>
        </p:blipFill>
        <p:spPr>
          <a:xfrm>
            <a:off x="249238" y="178912"/>
            <a:ext cx="1800225" cy="355025"/>
          </a:xfrm>
          <a:prstGeom prst="rect">
            <a:avLst/>
          </a:prstGeom>
        </p:spPr>
      </p:pic>
      <p:pic>
        <p:nvPicPr>
          <p:cNvPr id="9" name="Imagen 8">
            <a:extLst>
              <a:ext uri="{FF2B5EF4-FFF2-40B4-BE49-F238E27FC236}">
                <a16:creationId xmlns:a16="http://schemas.microsoft.com/office/drawing/2014/main" id="{6B8ED1BB-F126-4341-90F2-C329706CAD0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43000" y="6724590"/>
            <a:ext cx="9906000" cy="133410"/>
          </a:xfrm>
          <a:prstGeom prst="rect">
            <a:avLst/>
          </a:prstGeom>
        </p:spPr>
      </p:pic>
      <p:sp>
        <p:nvSpPr>
          <p:cNvPr id="7" name="Rectángulo 6">
            <a:extLst>
              <a:ext uri="{FF2B5EF4-FFF2-40B4-BE49-F238E27FC236}">
                <a16:creationId xmlns:a16="http://schemas.microsoft.com/office/drawing/2014/main" id="{5C418E8E-C4CA-4DC6-AE48-A15A86099E79}"/>
              </a:ext>
            </a:extLst>
          </p:cNvPr>
          <p:cNvSpPr/>
          <p:nvPr/>
        </p:nvSpPr>
        <p:spPr>
          <a:xfrm>
            <a:off x="1670178" y="265748"/>
            <a:ext cx="9175531" cy="1015663"/>
          </a:xfrm>
          <a:prstGeom prst="rect">
            <a:avLst/>
          </a:prstGeom>
        </p:spPr>
        <p:txBody>
          <a:bodyPr wrap="square">
            <a:spAutoFit/>
          </a:bodyPr>
          <a:lstStyle/>
          <a:p>
            <a:pPr algn="ctr"/>
            <a:r>
              <a:rPr lang="es-ES" sz="3000" b="1" dirty="0">
                <a:solidFill>
                  <a:srgbClr val="0070C0"/>
                </a:solidFill>
                <a:latin typeface="Arial Rounded MT Bold" panose="020F0704030504030204" pitchFamily="34" charset="0"/>
              </a:rPr>
              <a:t>Iniciativa mundial de cáncer infantil en Perú</a:t>
            </a:r>
          </a:p>
          <a:p>
            <a:pPr algn="ctr"/>
            <a:r>
              <a:rPr lang="es-ES" sz="3000" b="1" dirty="0">
                <a:solidFill>
                  <a:srgbClr val="A3260D"/>
                </a:solidFill>
                <a:latin typeface="Arial Rounded MT Bold" panose="020F0704030504030204" pitchFamily="34" charset="0"/>
              </a:rPr>
              <a:t>C</a:t>
            </a:r>
            <a:r>
              <a:rPr lang="es-ES" sz="3000" b="1" dirty="0">
                <a:solidFill>
                  <a:srgbClr val="EF8B47"/>
                </a:solidFill>
                <a:latin typeface="Arial Rounded MT Bold" panose="020F0704030504030204" pitchFamily="34" charset="0"/>
              </a:rPr>
              <a:t>U</a:t>
            </a:r>
            <a:r>
              <a:rPr lang="es-ES" sz="3000" b="1" dirty="0">
                <a:solidFill>
                  <a:schemeClr val="bg2">
                    <a:lumMod val="75000"/>
                  </a:schemeClr>
                </a:solidFill>
                <a:latin typeface="Arial Rounded MT Bold" panose="020F0704030504030204" pitchFamily="34" charset="0"/>
              </a:rPr>
              <a:t>R</a:t>
            </a:r>
            <a:r>
              <a:rPr lang="es-ES" sz="3000" b="1" dirty="0">
                <a:solidFill>
                  <a:srgbClr val="5D9CD5"/>
                </a:solidFill>
                <a:latin typeface="Arial Rounded MT Bold" panose="020F0704030504030204" pitchFamily="34" charset="0"/>
              </a:rPr>
              <a:t>E</a:t>
            </a:r>
            <a:r>
              <a:rPr lang="es-ES" sz="3000" b="1" dirty="0">
                <a:solidFill>
                  <a:srgbClr val="0070C0"/>
                </a:solidFill>
                <a:latin typeface="Arial Rounded MT Bold" panose="020F0704030504030204" pitchFamily="34" charset="0"/>
              </a:rPr>
              <a:t> </a:t>
            </a:r>
            <a:r>
              <a:rPr lang="es-ES" sz="3000" b="1" dirty="0">
                <a:solidFill>
                  <a:srgbClr val="62983E"/>
                </a:solidFill>
                <a:latin typeface="Arial Rounded MT Bold" panose="020F0704030504030204" pitchFamily="34" charset="0"/>
              </a:rPr>
              <a:t>A</a:t>
            </a:r>
            <a:r>
              <a:rPr lang="es-ES" sz="3000" b="1" u="sng" dirty="0">
                <a:solidFill>
                  <a:srgbClr val="A9CBE9"/>
                </a:solidFill>
                <a:latin typeface="Arial Rounded MT Bold" panose="020F0704030504030204" pitchFamily="34" charset="0"/>
              </a:rPr>
              <a:t>L</a:t>
            </a:r>
            <a:r>
              <a:rPr lang="es-ES" sz="3000" b="1" dirty="0">
                <a:solidFill>
                  <a:srgbClr val="00B0F0"/>
                </a:solidFill>
                <a:latin typeface="Arial Rounded MT Bold" panose="020F0704030504030204" pitchFamily="34" charset="0"/>
              </a:rPr>
              <a:t>L</a:t>
            </a:r>
            <a:r>
              <a:rPr lang="es-ES" sz="3000" b="1" dirty="0">
                <a:solidFill>
                  <a:srgbClr val="0070C0"/>
                </a:solidFill>
                <a:latin typeface="Arial Rounded MT Bold" panose="020F0704030504030204" pitchFamily="34" charset="0"/>
              </a:rPr>
              <a:t> niños con cáncer</a:t>
            </a:r>
            <a:endParaRPr lang="es-PE" sz="3000" dirty="0">
              <a:solidFill>
                <a:srgbClr val="0070C0"/>
              </a:solidFill>
              <a:latin typeface="Arial Rounded MT Bold" panose="020F0704030504030204" pitchFamily="34" charset="0"/>
            </a:endParaRPr>
          </a:p>
        </p:txBody>
      </p:sp>
      <p:pic>
        <p:nvPicPr>
          <p:cNvPr id="3" name="Imagen 2">
            <a:extLst>
              <a:ext uri="{FF2B5EF4-FFF2-40B4-BE49-F238E27FC236}">
                <a16:creationId xmlns:a16="http://schemas.microsoft.com/office/drawing/2014/main" id="{3A31CA08-6E30-4893-AA82-7C5E83BF406F}"/>
              </a:ext>
            </a:extLst>
          </p:cNvPr>
          <p:cNvPicPr>
            <a:picLocks noChangeAspect="1"/>
          </p:cNvPicPr>
          <p:nvPr/>
        </p:nvPicPr>
        <p:blipFill rotWithShape="1">
          <a:blip r:embed="rId5"/>
          <a:srcRect l="10731" t="18670" r="12192" b="6235"/>
          <a:stretch/>
        </p:blipFill>
        <p:spPr>
          <a:xfrm>
            <a:off x="-1" y="0"/>
            <a:ext cx="12192001" cy="6724590"/>
          </a:xfrm>
          <a:prstGeom prst="rect">
            <a:avLst/>
          </a:prstGeom>
        </p:spPr>
      </p:pic>
    </p:spTree>
    <p:extLst>
      <p:ext uri="{BB962C8B-B14F-4D97-AF65-F5344CB8AC3E}">
        <p14:creationId xmlns:p14="http://schemas.microsoft.com/office/powerpoint/2010/main" val="4236910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5DBD601-F987-47CE-9B22-E5C2AE14B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2902"/>
            <a:ext cx="12192000" cy="5486400"/>
          </a:xfrm>
          <a:prstGeom prst="rect">
            <a:avLst/>
          </a:prstGeom>
        </p:spPr>
      </p:pic>
      <p:pic>
        <p:nvPicPr>
          <p:cNvPr id="5" name="object 5"/>
          <p:cNvPicPr/>
          <p:nvPr/>
        </p:nvPicPr>
        <p:blipFill>
          <a:blip r:embed="rId4" cstate="print"/>
          <a:stretch>
            <a:fillRect/>
          </a:stretch>
        </p:blipFill>
        <p:spPr>
          <a:xfrm>
            <a:off x="1" y="0"/>
            <a:ext cx="12191999" cy="896112"/>
          </a:xfrm>
          <a:prstGeom prst="rect">
            <a:avLst/>
          </a:prstGeom>
        </p:spPr>
      </p:pic>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7"/>
            <a:ext cx="12192000" cy="1145279"/>
          </a:xfrm>
          <a:prstGeom prst="rect">
            <a:avLst/>
          </a:prstGeom>
        </p:spPr>
      </p:pic>
      <p:sp>
        <p:nvSpPr>
          <p:cNvPr id="10" name="object 5">
            <a:extLst>
              <a:ext uri="{FF2B5EF4-FFF2-40B4-BE49-F238E27FC236}">
                <a16:creationId xmlns:a16="http://schemas.microsoft.com/office/drawing/2014/main" id="{3FFDC069-D46C-4B5A-BB34-A4511764D2BD}"/>
              </a:ext>
            </a:extLst>
          </p:cNvPr>
          <p:cNvSpPr/>
          <p:nvPr/>
        </p:nvSpPr>
        <p:spPr>
          <a:xfrm>
            <a:off x="5410200" y="4495799"/>
            <a:ext cx="6781800" cy="1813503"/>
          </a:xfrm>
          <a:custGeom>
            <a:avLst/>
            <a:gdLst/>
            <a:ahLst/>
            <a:cxnLst/>
            <a:rect l="l" t="t" r="r" b="b"/>
            <a:pathLst>
              <a:path w="5382895" h="3923029">
                <a:moveTo>
                  <a:pt x="5382768" y="0"/>
                </a:moveTo>
                <a:lnTo>
                  <a:pt x="1865884" y="0"/>
                </a:lnTo>
                <a:lnTo>
                  <a:pt x="0" y="1865884"/>
                </a:lnTo>
                <a:lnTo>
                  <a:pt x="0" y="3922776"/>
                </a:lnTo>
                <a:lnTo>
                  <a:pt x="5382768" y="3922776"/>
                </a:lnTo>
                <a:lnTo>
                  <a:pt x="5382768" y="0"/>
                </a:lnTo>
                <a:close/>
              </a:path>
            </a:pathLst>
          </a:custGeom>
          <a:solidFill>
            <a:srgbClr val="00AC99"/>
          </a:solidFill>
        </p:spPr>
        <p:txBody>
          <a:bodyPr wrap="square" lIns="0" tIns="0" rIns="0" bIns="0" rtlCol="0"/>
          <a:lstStyle/>
          <a:p>
            <a:endParaRPr dirty="0"/>
          </a:p>
        </p:txBody>
      </p:sp>
      <p:sp>
        <p:nvSpPr>
          <p:cNvPr id="9" name="object 8"/>
          <p:cNvSpPr txBox="1">
            <a:spLocks noGrp="1"/>
          </p:cNvSpPr>
          <p:nvPr>
            <p:ph type="title"/>
          </p:nvPr>
        </p:nvSpPr>
        <p:spPr>
          <a:xfrm>
            <a:off x="6705600" y="4722540"/>
            <a:ext cx="5199355" cy="1446935"/>
          </a:xfrm>
          <a:prstGeom prst="rect">
            <a:avLst/>
          </a:prstGeom>
        </p:spPr>
        <p:txBody>
          <a:bodyPr vert="horz" wrap="square" lIns="0" tIns="116205" rIns="0" bIns="0" rtlCol="0">
            <a:spAutoFit/>
          </a:bodyPr>
          <a:lstStyle/>
          <a:p>
            <a:pPr marL="12700" marR="5080" algn="ctr">
              <a:spcBef>
                <a:spcPts val="915"/>
              </a:spcBef>
            </a:pPr>
            <a:r>
              <a:rPr lang="es-ES" sz="2400" dirty="0">
                <a:solidFill>
                  <a:schemeClr val="bg1"/>
                </a:solidFill>
              </a:rPr>
              <a:t>Proceso y abastecimiento de medicamentos y suministros para la atención de cáncer en los niños y adolescentes</a:t>
            </a:r>
          </a:p>
        </p:txBody>
      </p:sp>
    </p:spTree>
    <p:extLst>
      <p:ext uri="{BB962C8B-B14F-4D97-AF65-F5344CB8AC3E}">
        <p14:creationId xmlns:p14="http://schemas.microsoft.com/office/powerpoint/2010/main" val="1138638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upo 71">
            <a:extLst>
              <a:ext uri="{FF2B5EF4-FFF2-40B4-BE49-F238E27FC236}">
                <a16:creationId xmlns:a16="http://schemas.microsoft.com/office/drawing/2014/main" id="{2BBFAE26-5870-1B18-9AF6-FC0F0038E708}"/>
              </a:ext>
            </a:extLst>
          </p:cNvPr>
          <p:cNvGrpSpPr/>
          <p:nvPr/>
        </p:nvGrpSpPr>
        <p:grpSpPr>
          <a:xfrm>
            <a:off x="80274" y="2200699"/>
            <a:ext cx="11983925" cy="3869721"/>
            <a:chOff x="183409" y="1557934"/>
            <a:chExt cx="11983925" cy="3869721"/>
          </a:xfrm>
        </p:grpSpPr>
        <p:sp>
          <p:nvSpPr>
            <p:cNvPr id="30" name="CuadroTexto 29">
              <a:extLst>
                <a:ext uri="{FF2B5EF4-FFF2-40B4-BE49-F238E27FC236}">
                  <a16:creationId xmlns:a16="http://schemas.microsoft.com/office/drawing/2014/main" id="{43A1AAA8-735D-652C-568F-025737C71EB7}"/>
                </a:ext>
              </a:extLst>
            </p:cNvPr>
            <p:cNvSpPr txBox="1"/>
            <p:nvPr/>
          </p:nvSpPr>
          <p:spPr>
            <a:xfrm>
              <a:off x="183409" y="1567035"/>
              <a:ext cx="1616166" cy="923330"/>
            </a:xfrm>
            <a:prstGeom prst="rect">
              <a:avLst/>
            </a:prstGeom>
            <a:solidFill>
              <a:srgbClr val="00B050"/>
            </a:solidFill>
          </p:spPr>
          <p:txBody>
            <a:bodyPr wrap="square" rtlCol="0">
              <a:spAutoFit/>
            </a:bodyPr>
            <a:lstStyle/>
            <a:p>
              <a:pPr algn="ctr"/>
              <a:endParaRPr lang="es-PE" b="1" dirty="0">
                <a:solidFill>
                  <a:schemeClr val="bg1"/>
                </a:solidFill>
              </a:endParaRPr>
            </a:p>
            <a:p>
              <a:pPr algn="ctr"/>
              <a:r>
                <a:rPr lang="es-PE" b="1" dirty="0">
                  <a:solidFill>
                    <a:schemeClr val="bg1"/>
                  </a:solidFill>
                </a:rPr>
                <a:t>CENARES</a:t>
              </a:r>
            </a:p>
            <a:p>
              <a:pPr algn="ctr"/>
              <a:endParaRPr lang="es-PE" b="1" dirty="0">
                <a:solidFill>
                  <a:schemeClr val="bg1"/>
                </a:solidFill>
              </a:endParaRPr>
            </a:p>
          </p:txBody>
        </p:sp>
        <p:sp>
          <p:nvSpPr>
            <p:cNvPr id="44" name="CuadroTexto 43">
              <a:extLst>
                <a:ext uri="{FF2B5EF4-FFF2-40B4-BE49-F238E27FC236}">
                  <a16:creationId xmlns:a16="http://schemas.microsoft.com/office/drawing/2014/main" id="{C89DD1E3-8FCA-A4D1-9758-BAA4FD01EFF7}"/>
                </a:ext>
              </a:extLst>
            </p:cNvPr>
            <p:cNvSpPr txBox="1"/>
            <p:nvPr/>
          </p:nvSpPr>
          <p:spPr>
            <a:xfrm>
              <a:off x="183409" y="4042853"/>
              <a:ext cx="1534876" cy="1323439"/>
            </a:xfrm>
            <a:prstGeom prst="rect">
              <a:avLst/>
            </a:prstGeom>
            <a:solidFill>
              <a:schemeClr val="accent1">
                <a:lumMod val="60000"/>
                <a:lumOff val="40000"/>
              </a:schemeClr>
            </a:solidFill>
          </p:spPr>
          <p:txBody>
            <a:bodyPr wrap="square" rtlCol="0">
              <a:spAutoFit/>
            </a:bodyPr>
            <a:lstStyle/>
            <a:p>
              <a:r>
                <a:rPr lang="es-PE" sz="1600" b="1" dirty="0">
                  <a:solidFill>
                    <a:schemeClr val="bg1"/>
                  </a:solidFill>
                </a:rPr>
                <a:t>DIRESA</a:t>
              </a:r>
            </a:p>
            <a:p>
              <a:r>
                <a:rPr lang="es-PE" sz="1600" b="1" dirty="0">
                  <a:solidFill>
                    <a:schemeClr val="bg1"/>
                  </a:solidFill>
                </a:rPr>
                <a:t>GERESA</a:t>
              </a:r>
            </a:p>
            <a:p>
              <a:r>
                <a:rPr lang="es-PE" sz="1600" b="1" dirty="0">
                  <a:solidFill>
                    <a:schemeClr val="bg1"/>
                  </a:solidFill>
                </a:rPr>
                <a:t>DIRIS</a:t>
              </a:r>
            </a:p>
            <a:p>
              <a:r>
                <a:rPr lang="es-PE" sz="1600" b="1" dirty="0">
                  <a:solidFill>
                    <a:schemeClr val="bg1"/>
                  </a:solidFill>
                </a:rPr>
                <a:t>Hospitales</a:t>
              </a:r>
            </a:p>
            <a:p>
              <a:r>
                <a:rPr lang="es-PE" sz="1600" b="1" dirty="0">
                  <a:solidFill>
                    <a:schemeClr val="bg1"/>
                  </a:solidFill>
                </a:rPr>
                <a:t>Institutos</a:t>
              </a:r>
            </a:p>
          </p:txBody>
        </p:sp>
        <p:grpSp>
          <p:nvGrpSpPr>
            <p:cNvPr id="67" name="Grupo 66">
              <a:extLst>
                <a:ext uri="{FF2B5EF4-FFF2-40B4-BE49-F238E27FC236}">
                  <a16:creationId xmlns:a16="http://schemas.microsoft.com/office/drawing/2014/main" id="{F17E0DE9-B878-6963-8048-0F95A4D8EB78}"/>
                </a:ext>
              </a:extLst>
            </p:cNvPr>
            <p:cNvGrpSpPr/>
            <p:nvPr/>
          </p:nvGrpSpPr>
          <p:grpSpPr>
            <a:xfrm>
              <a:off x="1718285" y="1557934"/>
              <a:ext cx="10449049" cy="3869721"/>
              <a:chOff x="1060072" y="1239434"/>
              <a:chExt cx="11081525" cy="4329318"/>
            </a:xfrm>
          </p:grpSpPr>
          <p:sp>
            <p:nvSpPr>
              <p:cNvPr id="3" name="Rectángulo 4">
                <a:extLst>
                  <a:ext uri="{FF2B5EF4-FFF2-40B4-BE49-F238E27FC236}">
                    <a16:creationId xmlns:a16="http://schemas.microsoft.com/office/drawing/2014/main" id="{A0741DA7-D21B-D74B-96D2-5A9B0BF5C1EB}"/>
                  </a:ext>
                </a:extLst>
              </p:cNvPr>
              <p:cNvSpPr/>
              <p:nvPr/>
            </p:nvSpPr>
            <p:spPr>
              <a:xfrm>
                <a:off x="1146282" y="2841189"/>
                <a:ext cx="2078357" cy="805227"/>
              </a:xfrm>
              <a:prstGeom prst="rect">
                <a:avLst/>
              </a:prstGeom>
              <a:solidFill>
                <a:srgbClr val="33C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a:latin typeface="Arial" panose="020B0604020202020204" pitchFamily="34" charset="0"/>
                    <a:cs typeface="Arial" panose="020B0604020202020204" pitchFamily="34" charset="0"/>
                  </a:rPr>
                  <a:t>Programación</a:t>
                </a:r>
              </a:p>
            </p:txBody>
          </p:sp>
          <p:sp>
            <p:nvSpPr>
              <p:cNvPr id="5" name="Rectángulo 80">
                <a:extLst>
                  <a:ext uri="{FF2B5EF4-FFF2-40B4-BE49-F238E27FC236}">
                    <a16:creationId xmlns:a16="http://schemas.microsoft.com/office/drawing/2014/main" id="{18804088-EB21-B94C-8BB0-5402B86060F9}"/>
                  </a:ext>
                </a:extLst>
              </p:cNvPr>
              <p:cNvSpPr/>
              <p:nvPr/>
            </p:nvSpPr>
            <p:spPr>
              <a:xfrm>
                <a:off x="3991651" y="2831074"/>
                <a:ext cx="1995784" cy="80522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a:latin typeface="Arial" panose="020B0604020202020204" pitchFamily="34" charset="0"/>
                    <a:cs typeface="Arial" panose="020B0604020202020204" pitchFamily="34" charset="0"/>
                  </a:rPr>
                  <a:t>Adquisición</a:t>
                </a:r>
                <a:endParaRPr lang="es-PE" b="1" dirty="0">
                  <a:latin typeface="Arial" panose="020B0604020202020204" pitchFamily="34" charset="0"/>
                  <a:cs typeface="Arial" panose="020B0604020202020204" pitchFamily="34" charset="0"/>
                </a:endParaRPr>
              </a:p>
            </p:txBody>
          </p:sp>
          <p:sp>
            <p:nvSpPr>
              <p:cNvPr id="6" name="Rectángulo 81">
                <a:extLst>
                  <a:ext uri="{FF2B5EF4-FFF2-40B4-BE49-F238E27FC236}">
                    <a16:creationId xmlns:a16="http://schemas.microsoft.com/office/drawing/2014/main" id="{525C55A8-66FA-2A45-91A1-6B67D6A17545}"/>
                  </a:ext>
                </a:extLst>
              </p:cNvPr>
              <p:cNvSpPr/>
              <p:nvPr/>
            </p:nvSpPr>
            <p:spPr>
              <a:xfrm>
                <a:off x="6711160" y="2831075"/>
                <a:ext cx="2554008" cy="805227"/>
              </a:xfrm>
              <a:prstGeom prst="rect">
                <a:avLst/>
              </a:prstGeom>
              <a:solidFill>
                <a:srgbClr val="6C9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000" b="1" dirty="0">
                    <a:latin typeface="Arial" panose="020B0604020202020204" pitchFamily="34" charset="0"/>
                    <a:cs typeface="Arial" panose="020B0604020202020204" pitchFamily="34" charset="0"/>
                  </a:rPr>
                  <a:t>Almacenamiento</a:t>
                </a:r>
              </a:p>
            </p:txBody>
          </p:sp>
          <p:sp>
            <p:nvSpPr>
              <p:cNvPr id="7" name="Rectángulo 82">
                <a:extLst>
                  <a:ext uri="{FF2B5EF4-FFF2-40B4-BE49-F238E27FC236}">
                    <a16:creationId xmlns:a16="http://schemas.microsoft.com/office/drawing/2014/main" id="{4F871319-C3CA-B94A-A6FF-BE4D354E47B9}"/>
                  </a:ext>
                </a:extLst>
              </p:cNvPr>
              <p:cNvSpPr/>
              <p:nvPr/>
            </p:nvSpPr>
            <p:spPr>
              <a:xfrm>
                <a:off x="9924273" y="2831076"/>
                <a:ext cx="2078357" cy="805227"/>
              </a:xfrm>
              <a:prstGeom prst="rect">
                <a:avLst/>
              </a:prstGeom>
              <a:solidFill>
                <a:srgbClr val="1FA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000" b="1" dirty="0">
                    <a:latin typeface="Arial" panose="020B0604020202020204" pitchFamily="34" charset="0"/>
                    <a:cs typeface="Arial" panose="020B0604020202020204" pitchFamily="34" charset="0"/>
                  </a:rPr>
                  <a:t>Distribución</a:t>
                </a:r>
              </a:p>
            </p:txBody>
          </p:sp>
          <p:sp>
            <p:nvSpPr>
              <p:cNvPr id="33" name="Right Arrow 32">
                <a:extLst>
                  <a:ext uri="{FF2B5EF4-FFF2-40B4-BE49-F238E27FC236}">
                    <a16:creationId xmlns:a16="http://schemas.microsoft.com/office/drawing/2014/main" id="{1432FBB4-E58E-8941-95FC-86EA8FE5AFD5}"/>
                  </a:ext>
                </a:extLst>
              </p:cNvPr>
              <p:cNvSpPr/>
              <p:nvPr/>
            </p:nvSpPr>
            <p:spPr>
              <a:xfrm>
                <a:off x="3397835" y="3065900"/>
                <a:ext cx="391732" cy="335580"/>
              </a:xfrm>
              <a:prstGeom prst="rightArrow">
                <a:avLst/>
              </a:prstGeom>
              <a:solidFill>
                <a:srgbClr val="33C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4" name="Right Arrow 33">
                <a:extLst>
                  <a:ext uri="{FF2B5EF4-FFF2-40B4-BE49-F238E27FC236}">
                    <a16:creationId xmlns:a16="http://schemas.microsoft.com/office/drawing/2014/main" id="{707A3624-BE09-4842-9F03-D69E2EEEBC68}"/>
                  </a:ext>
                </a:extLst>
              </p:cNvPr>
              <p:cNvSpPr/>
              <p:nvPr/>
            </p:nvSpPr>
            <p:spPr>
              <a:xfrm>
                <a:off x="6200985" y="3023981"/>
                <a:ext cx="391732" cy="335580"/>
              </a:xfrm>
              <a:prstGeom prst="rightArrow">
                <a:avLst/>
              </a:prstGeom>
              <a:solidFill>
                <a:srgbClr val="3AA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 name="Right Arrow 35">
                <a:extLst>
                  <a:ext uri="{FF2B5EF4-FFF2-40B4-BE49-F238E27FC236}">
                    <a16:creationId xmlns:a16="http://schemas.microsoft.com/office/drawing/2014/main" id="{B42C14F2-6741-F044-AA7D-AE32518E7405}"/>
                  </a:ext>
                </a:extLst>
              </p:cNvPr>
              <p:cNvSpPr/>
              <p:nvPr/>
            </p:nvSpPr>
            <p:spPr>
              <a:xfrm>
                <a:off x="9391723" y="3023981"/>
                <a:ext cx="391732" cy="335580"/>
              </a:xfrm>
              <a:prstGeom prst="rightArrow">
                <a:avLst/>
              </a:prstGeom>
              <a:solidFill>
                <a:srgbClr val="6C9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7" name="CuadroTexto 46">
                <a:extLst>
                  <a:ext uri="{FF2B5EF4-FFF2-40B4-BE49-F238E27FC236}">
                    <a16:creationId xmlns:a16="http://schemas.microsoft.com/office/drawing/2014/main" id="{C9FFEABD-3A4B-C963-FF49-2E76E54727B5}"/>
                  </a:ext>
                </a:extLst>
              </p:cNvPr>
              <p:cNvSpPr txBox="1"/>
              <p:nvPr/>
            </p:nvSpPr>
            <p:spPr>
              <a:xfrm>
                <a:off x="1060072" y="3915965"/>
                <a:ext cx="2078358" cy="1032992"/>
              </a:xfrm>
              <a:prstGeom prst="rect">
                <a:avLst/>
              </a:prstGeom>
              <a:noFill/>
            </p:spPr>
            <p:txBody>
              <a:bodyPr wrap="square" rtlCol="0">
                <a:spAutoFit/>
              </a:bodyPr>
              <a:lstStyle/>
              <a:p>
                <a:pPr algn="ctr"/>
                <a:r>
                  <a:rPr lang="es-PE" dirty="0">
                    <a:solidFill>
                      <a:srgbClr val="0070C0"/>
                    </a:solidFill>
                  </a:rPr>
                  <a:t>Determina el 100% de PF y DM y cantidades. </a:t>
                </a:r>
              </a:p>
            </p:txBody>
          </p:sp>
          <p:sp>
            <p:nvSpPr>
              <p:cNvPr id="53" name="CuadroTexto 52">
                <a:extLst>
                  <a:ext uri="{FF2B5EF4-FFF2-40B4-BE49-F238E27FC236}">
                    <a16:creationId xmlns:a16="http://schemas.microsoft.com/office/drawing/2014/main" id="{67C13B71-9E80-991F-074D-4A0EDF6D88B2}"/>
                  </a:ext>
                </a:extLst>
              </p:cNvPr>
              <p:cNvSpPr txBox="1"/>
              <p:nvPr/>
            </p:nvSpPr>
            <p:spPr>
              <a:xfrm>
                <a:off x="6668742" y="1239434"/>
                <a:ext cx="2554008" cy="1032992"/>
              </a:xfrm>
              <a:prstGeom prst="rect">
                <a:avLst/>
              </a:prstGeom>
              <a:noFill/>
            </p:spPr>
            <p:txBody>
              <a:bodyPr wrap="square" rtlCol="0">
                <a:spAutoFit/>
              </a:bodyPr>
              <a:lstStyle/>
              <a:p>
                <a:pPr algn="ctr"/>
                <a:r>
                  <a:rPr lang="es-PE" dirty="0">
                    <a:solidFill>
                      <a:srgbClr val="00B050"/>
                    </a:solidFill>
                  </a:rPr>
                  <a:t>Recibe los PF, DM e insumos de los contratistas.</a:t>
                </a:r>
              </a:p>
            </p:txBody>
          </p:sp>
          <p:sp>
            <p:nvSpPr>
              <p:cNvPr id="55" name="CuadroTexto 54">
                <a:extLst>
                  <a:ext uri="{FF2B5EF4-FFF2-40B4-BE49-F238E27FC236}">
                    <a16:creationId xmlns:a16="http://schemas.microsoft.com/office/drawing/2014/main" id="{4A01AF6C-DF64-832B-26BA-D80C29C6D5BA}"/>
                  </a:ext>
                </a:extLst>
              </p:cNvPr>
              <p:cNvSpPr txBox="1"/>
              <p:nvPr/>
            </p:nvSpPr>
            <p:spPr>
              <a:xfrm>
                <a:off x="6711160" y="3915965"/>
                <a:ext cx="2554008" cy="1652787"/>
              </a:xfrm>
              <a:prstGeom prst="rect">
                <a:avLst/>
              </a:prstGeom>
              <a:noFill/>
            </p:spPr>
            <p:txBody>
              <a:bodyPr wrap="square" rtlCol="0">
                <a:spAutoFit/>
              </a:bodyPr>
              <a:lstStyle/>
              <a:p>
                <a:pPr algn="ctr"/>
                <a:r>
                  <a:rPr lang="es-PE" dirty="0">
                    <a:solidFill>
                      <a:srgbClr val="0070C0"/>
                    </a:solidFill>
                  </a:rPr>
                  <a:t>Recibe los PF, DM e insumos de CENARES.</a:t>
                </a:r>
              </a:p>
              <a:p>
                <a:pPr algn="ctr"/>
                <a:endParaRPr lang="es-PE" dirty="0">
                  <a:solidFill>
                    <a:srgbClr val="0070C0"/>
                  </a:solidFill>
                </a:endParaRPr>
              </a:p>
              <a:p>
                <a:pPr algn="ctr"/>
                <a:r>
                  <a:rPr lang="es-PE" dirty="0">
                    <a:solidFill>
                      <a:srgbClr val="0070C0"/>
                    </a:solidFill>
                  </a:rPr>
                  <a:t>Recibe los PF, DM e insumos de contratistas</a:t>
                </a:r>
              </a:p>
            </p:txBody>
          </p:sp>
          <p:sp>
            <p:nvSpPr>
              <p:cNvPr id="57" name="CuadroTexto 56">
                <a:extLst>
                  <a:ext uri="{FF2B5EF4-FFF2-40B4-BE49-F238E27FC236}">
                    <a16:creationId xmlns:a16="http://schemas.microsoft.com/office/drawing/2014/main" id="{BED2B8D5-0435-A045-11C6-6E91A8B385A1}"/>
                  </a:ext>
                </a:extLst>
              </p:cNvPr>
              <p:cNvSpPr txBox="1"/>
              <p:nvPr/>
            </p:nvSpPr>
            <p:spPr>
              <a:xfrm>
                <a:off x="9587589" y="1239434"/>
                <a:ext cx="2554008" cy="1032992"/>
              </a:xfrm>
              <a:prstGeom prst="rect">
                <a:avLst/>
              </a:prstGeom>
              <a:noFill/>
            </p:spPr>
            <p:txBody>
              <a:bodyPr wrap="square" rtlCol="0">
                <a:spAutoFit/>
              </a:bodyPr>
              <a:lstStyle/>
              <a:p>
                <a:pPr algn="ctr"/>
                <a:r>
                  <a:rPr lang="es-PE" dirty="0">
                    <a:solidFill>
                      <a:srgbClr val="00B050"/>
                    </a:solidFill>
                  </a:rPr>
                  <a:t>Distribuye a 214 unidades ejecutoras a nivel nacional</a:t>
                </a:r>
              </a:p>
            </p:txBody>
          </p:sp>
          <p:sp>
            <p:nvSpPr>
              <p:cNvPr id="59" name="CuadroTexto 58">
                <a:extLst>
                  <a:ext uri="{FF2B5EF4-FFF2-40B4-BE49-F238E27FC236}">
                    <a16:creationId xmlns:a16="http://schemas.microsoft.com/office/drawing/2014/main" id="{D5803390-21A4-72BC-7FF6-0CA17FB93481}"/>
                  </a:ext>
                </a:extLst>
              </p:cNvPr>
              <p:cNvSpPr txBox="1"/>
              <p:nvPr/>
            </p:nvSpPr>
            <p:spPr>
              <a:xfrm>
                <a:off x="9924273" y="3915965"/>
                <a:ext cx="2069057" cy="1652787"/>
              </a:xfrm>
              <a:prstGeom prst="rect">
                <a:avLst/>
              </a:prstGeom>
              <a:noFill/>
            </p:spPr>
            <p:txBody>
              <a:bodyPr wrap="square" rtlCol="0">
                <a:spAutoFit/>
              </a:bodyPr>
              <a:lstStyle/>
              <a:p>
                <a:pPr algn="ctr"/>
                <a:r>
                  <a:rPr lang="es-PE" dirty="0">
                    <a:solidFill>
                      <a:srgbClr val="0070C0"/>
                    </a:solidFill>
                  </a:rPr>
                  <a:t>Distribuye a los establecimientos de salud del primer y segundo nivel de atención.</a:t>
                </a:r>
              </a:p>
            </p:txBody>
          </p:sp>
        </p:grpSp>
        <p:cxnSp>
          <p:nvCxnSpPr>
            <p:cNvPr id="69" name="Conector recto 68">
              <a:extLst>
                <a:ext uri="{FF2B5EF4-FFF2-40B4-BE49-F238E27FC236}">
                  <a16:creationId xmlns:a16="http://schemas.microsoft.com/office/drawing/2014/main" id="{D5521603-6965-ADEB-A848-57D496036A2B}"/>
                </a:ext>
              </a:extLst>
            </p:cNvPr>
            <p:cNvCxnSpPr>
              <a:cxnSpLocks/>
            </p:cNvCxnSpPr>
            <p:nvPr/>
          </p:nvCxnSpPr>
          <p:spPr>
            <a:xfrm>
              <a:off x="251460" y="3847892"/>
              <a:ext cx="11784838" cy="75557"/>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71" name="Conector recto 70">
              <a:extLst>
                <a:ext uri="{FF2B5EF4-FFF2-40B4-BE49-F238E27FC236}">
                  <a16:creationId xmlns:a16="http://schemas.microsoft.com/office/drawing/2014/main" id="{6EB71483-21E1-CA0F-5E11-0396082FE7D6}"/>
                </a:ext>
              </a:extLst>
            </p:cNvPr>
            <p:cNvCxnSpPr>
              <a:cxnSpLocks/>
            </p:cNvCxnSpPr>
            <p:nvPr/>
          </p:nvCxnSpPr>
          <p:spPr>
            <a:xfrm>
              <a:off x="242690" y="2628864"/>
              <a:ext cx="11784838" cy="75557"/>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grpSp>
        <p:nvGrpSpPr>
          <p:cNvPr id="25" name="Grupo 24"/>
          <p:cNvGrpSpPr/>
          <p:nvPr/>
        </p:nvGrpSpPr>
        <p:grpSpPr>
          <a:xfrm>
            <a:off x="0" y="-76200"/>
            <a:ext cx="12192000" cy="1088426"/>
            <a:chOff x="0" y="-76200"/>
            <a:chExt cx="12192000" cy="1088426"/>
          </a:xfrm>
        </p:grpSpPr>
        <p:pic>
          <p:nvPicPr>
            <p:cNvPr id="26" name="Imagen 25">
              <a:extLst>
                <a:ext uri="{FF2B5EF4-FFF2-40B4-BE49-F238E27FC236}">
                  <a16:creationId xmlns:a16="http://schemas.microsoft.com/office/drawing/2014/main" id="{761410EF-71E7-8542-9834-43BB3021E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00"/>
              <a:ext cx="12192000" cy="1088426"/>
            </a:xfrm>
            <a:prstGeom prst="rect">
              <a:avLst/>
            </a:prstGeom>
          </p:spPr>
        </p:pic>
        <p:pic>
          <p:nvPicPr>
            <p:cNvPr id="28" name="Imagen 27">
              <a:extLst>
                <a:ext uri="{FF2B5EF4-FFF2-40B4-BE49-F238E27FC236}">
                  <a16:creationId xmlns:a16="http://schemas.microsoft.com/office/drawing/2014/main" id="{408F39DA-03AC-4A76-A42B-810D04B18A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894" b="21024"/>
            <a:stretch/>
          </p:blipFill>
          <p:spPr>
            <a:xfrm>
              <a:off x="0" y="149054"/>
              <a:ext cx="12192000" cy="762000"/>
            </a:xfrm>
            <a:prstGeom prst="rect">
              <a:avLst/>
            </a:prstGeom>
          </p:spPr>
        </p:pic>
      </p:grpSp>
      <p:grpSp>
        <p:nvGrpSpPr>
          <p:cNvPr id="31" name="Grupo 30"/>
          <p:cNvGrpSpPr/>
          <p:nvPr/>
        </p:nvGrpSpPr>
        <p:grpSpPr>
          <a:xfrm>
            <a:off x="2847519" y="1378500"/>
            <a:ext cx="6648798" cy="548674"/>
            <a:chOff x="3091408" y="879641"/>
            <a:chExt cx="6393562" cy="546720"/>
          </a:xfrm>
        </p:grpSpPr>
        <p:sp>
          <p:nvSpPr>
            <p:cNvPr id="32" name="Rectángulo: esquinas redondeadas 3">
              <a:extLst>
                <a:ext uri="{FF2B5EF4-FFF2-40B4-BE49-F238E27FC236}">
                  <a16:creationId xmlns:a16="http://schemas.microsoft.com/office/drawing/2014/main" id="{B3E72DAF-72DC-9797-A94B-AB51F807DDC9}"/>
                </a:ext>
              </a:extLst>
            </p:cNvPr>
            <p:cNvSpPr/>
            <p:nvPr/>
          </p:nvSpPr>
          <p:spPr>
            <a:xfrm>
              <a:off x="3091408" y="879641"/>
              <a:ext cx="6393562" cy="546720"/>
            </a:xfrm>
            <a:prstGeom prst="roundRect">
              <a:avLst/>
            </a:prstGeom>
            <a:solidFill>
              <a:srgbClr val="1E9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5" name="Título 1">
              <a:extLst>
                <a:ext uri="{FF2B5EF4-FFF2-40B4-BE49-F238E27FC236}">
                  <a16:creationId xmlns:a16="http://schemas.microsoft.com/office/drawing/2014/main" id="{84A5992D-5DC6-B31D-A446-A6EFB8AD0BDC}"/>
                </a:ext>
              </a:extLst>
            </p:cNvPr>
            <p:cNvSpPr txBox="1">
              <a:spLocks/>
            </p:cNvSpPr>
            <p:nvPr/>
          </p:nvSpPr>
          <p:spPr>
            <a:xfrm>
              <a:off x="3127578" y="889347"/>
              <a:ext cx="6321222" cy="5279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defRPr/>
              </a:pPr>
              <a:r>
                <a:rPr lang="es-MX" sz="2400" b="1" dirty="0">
                  <a:solidFill>
                    <a:prstClr val="white"/>
                  </a:solidFill>
                  <a:latin typeface="Calibri" panose="020F0502020204030204" pitchFamily="34" charset="0"/>
                  <a:ea typeface="Calibri" panose="020F0502020204030204" pitchFamily="34" charset="0"/>
                </a:rPr>
                <a:t>Alcances sobre el abastecimiento de PF y DM</a:t>
              </a:r>
            </a:p>
          </p:txBody>
        </p:sp>
      </p:grpSp>
      <p:sp>
        <p:nvSpPr>
          <p:cNvPr id="2" name="CuadroTexto 1">
            <a:extLst>
              <a:ext uri="{FF2B5EF4-FFF2-40B4-BE49-F238E27FC236}">
                <a16:creationId xmlns:a16="http://schemas.microsoft.com/office/drawing/2014/main" id="{B26C76D5-7493-302D-319F-48F4B15FA46A}"/>
              </a:ext>
            </a:extLst>
          </p:cNvPr>
          <p:cNvSpPr txBox="1"/>
          <p:nvPr/>
        </p:nvSpPr>
        <p:spPr>
          <a:xfrm>
            <a:off x="4379410" y="2048431"/>
            <a:ext cx="1959736" cy="1200329"/>
          </a:xfrm>
          <a:prstGeom prst="rect">
            <a:avLst/>
          </a:prstGeom>
          <a:noFill/>
        </p:spPr>
        <p:txBody>
          <a:bodyPr wrap="square" rtlCol="0">
            <a:spAutoFit/>
          </a:bodyPr>
          <a:lstStyle/>
          <a:p>
            <a:pPr algn="ctr"/>
            <a:r>
              <a:rPr lang="es-PE" dirty="0">
                <a:solidFill>
                  <a:srgbClr val="00B050"/>
                </a:solidFill>
              </a:rPr>
              <a:t>Compra en promedio el 45% del universo  PF, DM e insumos</a:t>
            </a:r>
          </a:p>
        </p:txBody>
      </p:sp>
      <p:sp>
        <p:nvSpPr>
          <p:cNvPr id="4" name="CuadroTexto 3">
            <a:extLst>
              <a:ext uri="{FF2B5EF4-FFF2-40B4-BE49-F238E27FC236}">
                <a16:creationId xmlns:a16="http://schemas.microsoft.com/office/drawing/2014/main" id="{3A19D5E9-6297-F8E4-27D0-454B8E3988AA}"/>
              </a:ext>
            </a:extLst>
          </p:cNvPr>
          <p:cNvSpPr txBox="1"/>
          <p:nvPr/>
        </p:nvSpPr>
        <p:spPr>
          <a:xfrm>
            <a:off x="4340479" y="4648503"/>
            <a:ext cx="1959736" cy="923330"/>
          </a:xfrm>
          <a:prstGeom prst="rect">
            <a:avLst/>
          </a:prstGeom>
          <a:noFill/>
        </p:spPr>
        <p:txBody>
          <a:bodyPr wrap="square" rtlCol="0">
            <a:spAutoFit/>
          </a:bodyPr>
          <a:lstStyle/>
          <a:p>
            <a:pPr algn="ctr"/>
            <a:r>
              <a:rPr lang="es-PE" dirty="0">
                <a:solidFill>
                  <a:srgbClr val="0070C0"/>
                </a:solidFill>
              </a:rPr>
              <a:t>Compran el 55% del universo de PF, DM e insumos</a:t>
            </a:r>
          </a:p>
        </p:txBody>
      </p:sp>
      <p:sp>
        <p:nvSpPr>
          <p:cNvPr id="9" name="CuadroTexto 8">
            <a:extLst>
              <a:ext uri="{FF2B5EF4-FFF2-40B4-BE49-F238E27FC236}">
                <a16:creationId xmlns:a16="http://schemas.microsoft.com/office/drawing/2014/main" id="{FDC642EF-2D49-6D4B-81A7-CE4FF2AD25E3}"/>
              </a:ext>
            </a:extLst>
          </p:cNvPr>
          <p:cNvSpPr txBox="1"/>
          <p:nvPr/>
        </p:nvSpPr>
        <p:spPr>
          <a:xfrm>
            <a:off x="1753212" y="6078994"/>
            <a:ext cx="3805926" cy="707886"/>
          </a:xfrm>
          <a:prstGeom prst="rect">
            <a:avLst/>
          </a:prstGeom>
          <a:solidFill>
            <a:schemeClr val="bg1">
              <a:lumMod val="95000"/>
            </a:schemeClr>
          </a:solidFill>
        </p:spPr>
        <p:txBody>
          <a:bodyPr wrap="square">
            <a:spAutoFit/>
          </a:bodyPr>
          <a:lstStyle/>
          <a:p>
            <a:r>
              <a:rPr lang="es-PE" sz="2000" dirty="0">
                <a:solidFill>
                  <a:srgbClr val="00B050"/>
                </a:solidFill>
              </a:rPr>
              <a:t>PF: Productos farmacéuticos</a:t>
            </a:r>
          </a:p>
          <a:p>
            <a:r>
              <a:rPr lang="es-PE" sz="2000" dirty="0">
                <a:solidFill>
                  <a:srgbClr val="00B050"/>
                </a:solidFill>
              </a:rPr>
              <a:t>DM: Dispositivos Médicos</a:t>
            </a:r>
          </a:p>
        </p:txBody>
      </p:sp>
    </p:spTree>
    <p:extLst>
      <p:ext uri="{BB962C8B-B14F-4D97-AF65-F5344CB8AC3E}">
        <p14:creationId xmlns:p14="http://schemas.microsoft.com/office/powerpoint/2010/main" val="162783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C2B341F-7FF4-AE48-CC29-ED5BD6E275F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29529"/>
          <a:stretch/>
        </p:blipFill>
        <p:spPr>
          <a:xfrm>
            <a:off x="0" y="5307304"/>
            <a:ext cx="12192000" cy="1562327"/>
          </a:xfrm>
          <a:prstGeom prst="rect">
            <a:avLst/>
          </a:prstGeom>
        </p:spPr>
      </p:pic>
      <p:pic>
        <p:nvPicPr>
          <p:cNvPr id="9" name="Imagen 8">
            <a:extLst>
              <a:ext uri="{FF2B5EF4-FFF2-40B4-BE49-F238E27FC236}">
                <a16:creationId xmlns:a16="http://schemas.microsoft.com/office/drawing/2014/main" id="{8DE370FA-2A79-60EC-4D89-9B7A651055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71032"/>
            <a:ext cx="12192000" cy="886968"/>
          </a:xfrm>
          <a:prstGeom prst="rect">
            <a:avLst/>
          </a:prstGeom>
        </p:spPr>
      </p:pic>
      <p:graphicFrame>
        <p:nvGraphicFramePr>
          <p:cNvPr id="2" name="Gráfico 1">
            <a:extLst>
              <a:ext uri="{FF2B5EF4-FFF2-40B4-BE49-F238E27FC236}">
                <a16:creationId xmlns:a16="http://schemas.microsoft.com/office/drawing/2014/main" id="{8840D5DE-0281-EFEE-965A-12E6A7B9DEA1}"/>
              </a:ext>
            </a:extLst>
          </p:cNvPr>
          <p:cNvGraphicFramePr>
            <a:graphicFrameLocks/>
          </p:cNvGraphicFramePr>
          <p:nvPr/>
        </p:nvGraphicFramePr>
        <p:xfrm>
          <a:off x="121920" y="1431096"/>
          <a:ext cx="11948160" cy="4657371"/>
        </p:xfrm>
        <a:graphic>
          <a:graphicData uri="http://schemas.openxmlformats.org/drawingml/2006/chart">
            <c:chart xmlns:c="http://schemas.openxmlformats.org/drawingml/2006/chart" xmlns:r="http://schemas.openxmlformats.org/officeDocument/2006/relationships" r:id="rId5"/>
          </a:graphicData>
        </a:graphic>
      </p:graphicFrame>
      <p:sp>
        <p:nvSpPr>
          <p:cNvPr id="21" name="Rectángulo 20">
            <a:extLst>
              <a:ext uri="{FF2B5EF4-FFF2-40B4-BE49-F238E27FC236}">
                <a16:creationId xmlns:a16="http://schemas.microsoft.com/office/drawing/2014/main" id="{6E3B3715-B50A-4D46-AD15-3289C815CC8C}"/>
              </a:ext>
            </a:extLst>
          </p:cNvPr>
          <p:cNvSpPr/>
          <p:nvPr/>
        </p:nvSpPr>
        <p:spPr>
          <a:xfrm>
            <a:off x="0" y="0"/>
            <a:ext cx="12192000" cy="722622"/>
          </a:xfrm>
          <a:prstGeom prst="rect">
            <a:avLst/>
          </a:prstGeom>
          <a:solidFill>
            <a:srgbClr val="1E9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D94FBCA9-AADB-453D-824F-B03AD3D71BA2}"/>
              </a:ext>
            </a:extLst>
          </p:cNvPr>
          <p:cNvSpPr txBox="1"/>
          <p:nvPr/>
        </p:nvSpPr>
        <p:spPr>
          <a:xfrm>
            <a:off x="1" y="130478"/>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Abastecimiento de productos oncológicos</a:t>
            </a:r>
          </a:p>
        </p:txBody>
      </p:sp>
      <p:sp>
        <p:nvSpPr>
          <p:cNvPr id="25" name="Elipse 24">
            <a:extLst>
              <a:ext uri="{FF2B5EF4-FFF2-40B4-BE49-F238E27FC236}">
                <a16:creationId xmlns:a16="http://schemas.microsoft.com/office/drawing/2014/main" id="{862342B1-EADA-F926-1D35-1A47972DA7C6}"/>
              </a:ext>
            </a:extLst>
          </p:cNvPr>
          <p:cNvSpPr/>
          <p:nvPr/>
        </p:nvSpPr>
        <p:spPr>
          <a:xfrm>
            <a:off x="1490663" y="4047568"/>
            <a:ext cx="1291590" cy="113137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No se compró</a:t>
            </a:r>
          </a:p>
        </p:txBody>
      </p:sp>
      <p:grpSp>
        <p:nvGrpSpPr>
          <p:cNvPr id="22" name="Grupo 21">
            <a:extLst>
              <a:ext uri="{FF2B5EF4-FFF2-40B4-BE49-F238E27FC236}">
                <a16:creationId xmlns:a16="http://schemas.microsoft.com/office/drawing/2014/main" id="{54227FB5-6312-11D7-C555-0338D3F1062A}"/>
              </a:ext>
            </a:extLst>
          </p:cNvPr>
          <p:cNvGrpSpPr/>
          <p:nvPr/>
        </p:nvGrpSpPr>
        <p:grpSpPr>
          <a:xfrm>
            <a:off x="6394848" y="2991829"/>
            <a:ext cx="1975006" cy="2283146"/>
            <a:chOff x="6394848" y="3027234"/>
            <a:chExt cx="1975006" cy="2283146"/>
          </a:xfrm>
        </p:grpSpPr>
        <p:sp>
          <p:nvSpPr>
            <p:cNvPr id="32" name="Elipse 31">
              <a:extLst>
                <a:ext uri="{FF2B5EF4-FFF2-40B4-BE49-F238E27FC236}">
                  <a16:creationId xmlns:a16="http://schemas.microsoft.com/office/drawing/2014/main" id="{38ED5183-2FC3-CCE8-86DD-469694F1DD61}"/>
                </a:ext>
              </a:extLst>
            </p:cNvPr>
            <p:cNvSpPr/>
            <p:nvPr/>
          </p:nvSpPr>
          <p:spPr>
            <a:xfrm>
              <a:off x="6852761" y="3027234"/>
              <a:ext cx="1059180" cy="937501"/>
            </a:xfrm>
            <a:prstGeom prst="ellipse">
              <a:avLst/>
            </a:prstGeom>
            <a:noFill/>
            <a:ln w="38100">
              <a:solidFill>
                <a:srgbClr val="0070C0"/>
              </a:solidFill>
              <a:prstDash val="sysDash"/>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b="1" dirty="0">
                  <a:solidFill>
                    <a:schemeClr val="tx1">
                      <a:lumMod val="75000"/>
                      <a:lumOff val="25000"/>
                    </a:schemeClr>
                  </a:solidFill>
                </a:rPr>
                <a:t>+119%</a:t>
              </a:r>
            </a:p>
          </p:txBody>
        </p:sp>
        <p:sp>
          <p:nvSpPr>
            <p:cNvPr id="34" name="CuadroTexto 33">
              <a:extLst>
                <a:ext uri="{FF2B5EF4-FFF2-40B4-BE49-F238E27FC236}">
                  <a16:creationId xmlns:a16="http://schemas.microsoft.com/office/drawing/2014/main" id="{37E0664A-4AA6-5500-FF83-FA8AE3072754}"/>
                </a:ext>
              </a:extLst>
            </p:cNvPr>
            <p:cNvSpPr txBox="1"/>
            <p:nvPr/>
          </p:nvSpPr>
          <p:spPr>
            <a:xfrm>
              <a:off x="6394848" y="3986941"/>
              <a:ext cx="1975006" cy="1323439"/>
            </a:xfrm>
            <a:prstGeom prst="rect">
              <a:avLst/>
            </a:prstGeom>
            <a:noFill/>
          </p:spPr>
          <p:txBody>
            <a:bodyPr wrap="square">
              <a:spAutoFit/>
            </a:bodyPr>
            <a:lstStyle/>
            <a:p>
              <a:pPr algn="ctr"/>
              <a:r>
                <a:rPr lang="es-PE" sz="1600" dirty="0">
                  <a:solidFill>
                    <a:schemeClr val="tx1">
                      <a:lumMod val="75000"/>
                      <a:lumOff val="25000"/>
                    </a:schemeClr>
                  </a:solidFill>
                </a:rPr>
                <a:t>Se han incrementado en 119 % las compras de medicamentos oncológicos, respecto al año 2021</a:t>
              </a:r>
            </a:p>
          </p:txBody>
        </p:sp>
      </p:grpSp>
      <p:grpSp>
        <p:nvGrpSpPr>
          <p:cNvPr id="20" name="Grupo 19">
            <a:extLst>
              <a:ext uri="{FF2B5EF4-FFF2-40B4-BE49-F238E27FC236}">
                <a16:creationId xmlns:a16="http://schemas.microsoft.com/office/drawing/2014/main" id="{5DF6E8CF-ECCE-A89A-1061-7096E6E17DED}"/>
              </a:ext>
            </a:extLst>
          </p:cNvPr>
          <p:cNvGrpSpPr/>
          <p:nvPr/>
        </p:nvGrpSpPr>
        <p:grpSpPr>
          <a:xfrm>
            <a:off x="4378999" y="744828"/>
            <a:ext cx="4947524" cy="1370617"/>
            <a:chOff x="4417459" y="888505"/>
            <a:chExt cx="4947524" cy="1370617"/>
          </a:xfrm>
        </p:grpSpPr>
        <p:cxnSp>
          <p:nvCxnSpPr>
            <p:cNvPr id="5" name="Conector recto 4">
              <a:extLst>
                <a:ext uri="{FF2B5EF4-FFF2-40B4-BE49-F238E27FC236}">
                  <a16:creationId xmlns:a16="http://schemas.microsoft.com/office/drawing/2014/main" id="{F315F76B-F465-41C0-F55B-4A664E923A78}"/>
                </a:ext>
              </a:extLst>
            </p:cNvPr>
            <p:cNvCxnSpPr>
              <a:cxnSpLocks/>
              <a:endCxn id="12" idx="0"/>
            </p:cNvCxnSpPr>
            <p:nvPr/>
          </p:nvCxnSpPr>
          <p:spPr>
            <a:xfrm flipV="1">
              <a:off x="5829300" y="1434483"/>
              <a:ext cx="3049908" cy="824639"/>
            </a:xfrm>
            <a:prstGeom prst="line">
              <a:avLst/>
            </a:prstGeom>
            <a:ln w="38100">
              <a:solidFill>
                <a:schemeClr val="accent2"/>
              </a:solidFill>
              <a:prstDash val="sysDash"/>
            </a:ln>
          </p:spPr>
          <p:style>
            <a:lnRef idx="1">
              <a:schemeClr val="accent2"/>
            </a:lnRef>
            <a:fillRef idx="0">
              <a:schemeClr val="accent2"/>
            </a:fillRef>
            <a:effectRef idx="0">
              <a:schemeClr val="accent2"/>
            </a:effectRef>
            <a:fontRef idx="minor">
              <a:schemeClr val="tx1"/>
            </a:fontRef>
          </p:style>
        </p:cxnSp>
        <p:sp>
          <p:nvSpPr>
            <p:cNvPr id="12" name="Rectángulo 11">
              <a:extLst>
                <a:ext uri="{FF2B5EF4-FFF2-40B4-BE49-F238E27FC236}">
                  <a16:creationId xmlns:a16="http://schemas.microsoft.com/office/drawing/2014/main" id="{DD03034A-E9B6-4FAA-6417-F5A80FCC68AD}"/>
                </a:ext>
              </a:extLst>
            </p:cNvPr>
            <p:cNvSpPr/>
            <p:nvPr/>
          </p:nvSpPr>
          <p:spPr>
            <a:xfrm>
              <a:off x="8393433" y="1434483"/>
              <a:ext cx="971550" cy="386449"/>
            </a:xfrm>
            <a:prstGeom prst="rect">
              <a:avLst/>
            </a:prstGeom>
            <a:solidFill>
              <a:schemeClr val="bg1"/>
            </a:solidFill>
            <a:ln w="381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dirty="0">
                  <a:solidFill>
                    <a:schemeClr val="accent2"/>
                  </a:solidFill>
                </a:rPr>
                <a:t>+ S/.50 m</a:t>
              </a:r>
            </a:p>
          </p:txBody>
        </p:sp>
        <p:sp>
          <p:nvSpPr>
            <p:cNvPr id="17" name="CuadroTexto 16">
              <a:extLst>
                <a:ext uri="{FF2B5EF4-FFF2-40B4-BE49-F238E27FC236}">
                  <a16:creationId xmlns:a16="http://schemas.microsoft.com/office/drawing/2014/main" id="{8A922E77-F3CE-219B-A798-34F15169D39A}"/>
                </a:ext>
              </a:extLst>
            </p:cNvPr>
            <p:cNvSpPr txBox="1"/>
            <p:nvPr/>
          </p:nvSpPr>
          <p:spPr>
            <a:xfrm>
              <a:off x="4417459" y="888505"/>
              <a:ext cx="3954777" cy="830997"/>
            </a:xfrm>
            <a:prstGeom prst="rect">
              <a:avLst/>
            </a:prstGeom>
            <a:noFill/>
          </p:spPr>
          <p:txBody>
            <a:bodyPr wrap="square">
              <a:spAutoFit/>
            </a:bodyPr>
            <a:lstStyle/>
            <a:p>
              <a:pPr algn="ctr"/>
              <a:r>
                <a:rPr lang="es-PE" sz="1600" dirty="0">
                  <a:solidFill>
                    <a:schemeClr val="tx1">
                      <a:lumMod val="75000"/>
                      <a:lumOff val="25000"/>
                    </a:schemeClr>
                  </a:solidFill>
                </a:rPr>
                <a:t>A diciembre 2022 se tiene previsto compras más de S/. 50 millones, duplicando lo registrado en el 2021</a:t>
              </a:r>
            </a:p>
          </p:txBody>
        </p:sp>
      </p:grpSp>
    </p:spTree>
    <p:extLst>
      <p:ext uri="{BB962C8B-B14F-4D97-AF65-F5344CB8AC3E}">
        <p14:creationId xmlns:p14="http://schemas.microsoft.com/office/powerpoint/2010/main" val="279445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6E3B3715-B50A-4D46-AD15-3289C815CC8C}"/>
              </a:ext>
            </a:extLst>
          </p:cNvPr>
          <p:cNvSpPr/>
          <p:nvPr/>
        </p:nvSpPr>
        <p:spPr>
          <a:xfrm>
            <a:off x="0" y="0"/>
            <a:ext cx="12192000" cy="722622"/>
          </a:xfrm>
          <a:prstGeom prst="rect">
            <a:avLst/>
          </a:prstGeom>
          <a:solidFill>
            <a:srgbClr val="1E9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D94FBCA9-AADB-453D-824F-B03AD3D71BA2}"/>
              </a:ext>
            </a:extLst>
          </p:cNvPr>
          <p:cNvSpPr txBox="1"/>
          <p:nvPr/>
        </p:nvSpPr>
        <p:spPr>
          <a:xfrm>
            <a:off x="1" y="130478"/>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Abastecimiento de productos farmacéuticos y dispositivos médicos oncológicos</a:t>
            </a:r>
          </a:p>
        </p:txBody>
      </p:sp>
      <p:sp>
        <p:nvSpPr>
          <p:cNvPr id="5" name="CuadroTexto 4">
            <a:extLst>
              <a:ext uri="{FF2B5EF4-FFF2-40B4-BE49-F238E27FC236}">
                <a16:creationId xmlns:a16="http://schemas.microsoft.com/office/drawing/2014/main" id="{1781B837-8D9C-11FD-0DC4-D74923A84DF2}"/>
              </a:ext>
            </a:extLst>
          </p:cNvPr>
          <p:cNvSpPr txBox="1"/>
          <p:nvPr/>
        </p:nvSpPr>
        <p:spPr>
          <a:xfrm>
            <a:off x="8063705" y="853100"/>
            <a:ext cx="3777995" cy="5416868"/>
          </a:xfrm>
          <a:prstGeom prst="rect">
            <a:avLst/>
          </a:prstGeom>
          <a:noFill/>
        </p:spPr>
        <p:txBody>
          <a:bodyPr wrap="square" rtlCol="0">
            <a:spAutoFit/>
          </a:bodyPr>
          <a:lstStyle/>
          <a:p>
            <a:pPr marL="285750" indent="-285750" algn="just">
              <a:buFont typeface="Wingdings" panose="05000000000000000000" pitchFamily="2" charset="2"/>
              <a:buChar char="§"/>
            </a:pPr>
            <a:r>
              <a:rPr lang="es-PE" sz="2000" dirty="0"/>
              <a:t>Distribución de más de </a:t>
            </a:r>
            <a:r>
              <a:rPr lang="es-PE" sz="2800" b="1" dirty="0"/>
              <a:t>3.7 millones de unidades</a:t>
            </a:r>
            <a:r>
              <a:rPr lang="es-PE" sz="2000" b="1" dirty="0"/>
              <a:t> </a:t>
            </a:r>
            <a:r>
              <a:rPr lang="es-PE" sz="2000" dirty="0"/>
              <a:t>de 74 productos farmacéuticos oncológicos a nivel nacional</a:t>
            </a:r>
          </a:p>
          <a:p>
            <a:pPr algn="just"/>
            <a:endParaRPr lang="es-PE" sz="2000" dirty="0"/>
          </a:p>
          <a:p>
            <a:pPr marL="285750" indent="-285750" algn="just">
              <a:buFont typeface="Wingdings" panose="05000000000000000000" pitchFamily="2" charset="2"/>
              <a:buChar char="§"/>
            </a:pPr>
            <a:r>
              <a:rPr lang="es-PE" sz="2000" dirty="0"/>
              <a:t>Productos distribuidos están valorizados en más de </a:t>
            </a:r>
            <a:r>
              <a:rPr lang="es-PE" sz="2800" b="1" dirty="0"/>
              <a:t>S/. 37.1 millones de soles</a:t>
            </a:r>
            <a:r>
              <a:rPr lang="es-PE" sz="2000" b="1" dirty="0"/>
              <a:t>.</a:t>
            </a:r>
          </a:p>
          <a:p>
            <a:pPr algn="just"/>
            <a:endParaRPr lang="es-PE" sz="2000" b="1" dirty="0"/>
          </a:p>
          <a:p>
            <a:pPr marL="285750" indent="-285750" algn="just">
              <a:buFont typeface="Wingdings" panose="05000000000000000000" pitchFamily="2" charset="2"/>
              <a:buChar char="§"/>
            </a:pPr>
            <a:r>
              <a:rPr lang="es-PE" sz="2400" b="1" dirty="0"/>
              <a:t>Distribución a 52 unidades ejecutoras</a:t>
            </a:r>
            <a:r>
              <a:rPr lang="es-PE" sz="2000" dirty="0"/>
              <a:t> a nivel nacional desde el 3er trimestre 2022. </a:t>
            </a:r>
          </a:p>
          <a:p>
            <a:pPr algn="just"/>
            <a:endParaRPr lang="es-PE" sz="2000" dirty="0"/>
          </a:p>
        </p:txBody>
      </p:sp>
      <p:pic>
        <p:nvPicPr>
          <p:cNvPr id="4" name="Imagen 3">
            <a:extLst>
              <a:ext uri="{FF2B5EF4-FFF2-40B4-BE49-F238E27FC236}">
                <a16:creationId xmlns:a16="http://schemas.microsoft.com/office/drawing/2014/main" id="{A9E4BA18-8080-08CF-CE4D-E20A45608F1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29529"/>
          <a:stretch/>
        </p:blipFill>
        <p:spPr>
          <a:xfrm>
            <a:off x="0" y="5307304"/>
            <a:ext cx="12192000" cy="1562327"/>
          </a:xfrm>
          <a:prstGeom prst="rect">
            <a:avLst/>
          </a:prstGeom>
        </p:spPr>
      </p:pic>
      <p:pic>
        <p:nvPicPr>
          <p:cNvPr id="9" name="Imagen 8">
            <a:extLst>
              <a:ext uri="{FF2B5EF4-FFF2-40B4-BE49-F238E27FC236}">
                <a16:creationId xmlns:a16="http://schemas.microsoft.com/office/drawing/2014/main" id="{BDE1CEA8-F13C-7D90-A310-DD6506C28A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71032"/>
            <a:ext cx="12192000" cy="886968"/>
          </a:xfrm>
          <a:prstGeom prst="rect">
            <a:avLst/>
          </a:prstGeom>
        </p:spPr>
      </p:pic>
      <p:pic>
        <p:nvPicPr>
          <p:cNvPr id="3" name="Imagen 2">
            <a:extLst>
              <a:ext uri="{FF2B5EF4-FFF2-40B4-BE49-F238E27FC236}">
                <a16:creationId xmlns:a16="http://schemas.microsoft.com/office/drawing/2014/main" id="{B0AE7603-5A8D-4D4F-A456-1D90E1D1D86C}"/>
              </a:ext>
            </a:extLst>
          </p:cNvPr>
          <p:cNvPicPr>
            <a:picLocks noChangeAspect="1"/>
          </p:cNvPicPr>
          <p:nvPr/>
        </p:nvPicPr>
        <p:blipFill>
          <a:blip r:embed="rId5"/>
          <a:stretch>
            <a:fillRect/>
          </a:stretch>
        </p:blipFill>
        <p:spPr>
          <a:xfrm>
            <a:off x="435128" y="774054"/>
            <a:ext cx="7278278" cy="2654946"/>
          </a:xfrm>
          <a:prstGeom prst="rect">
            <a:avLst/>
          </a:prstGeom>
        </p:spPr>
      </p:pic>
      <p:pic>
        <p:nvPicPr>
          <p:cNvPr id="7" name="Imagen 6">
            <a:extLst>
              <a:ext uri="{FF2B5EF4-FFF2-40B4-BE49-F238E27FC236}">
                <a16:creationId xmlns:a16="http://schemas.microsoft.com/office/drawing/2014/main" id="{A39585C5-5F9D-434E-B387-BD92599834F6}"/>
              </a:ext>
            </a:extLst>
          </p:cNvPr>
          <p:cNvPicPr>
            <a:picLocks noChangeAspect="1"/>
          </p:cNvPicPr>
          <p:nvPr/>
        </p:nvPicPr>
        <p:blipFill>
          <a:blip r:embed="rId6"/>
          <a:stretch>
            <a:fillRect/>
          </a:stretch>
        </p:blipFill>
        <p:spPr>
          <a:xfrm>
            <a:off x="435128" y="3540909"/>
            <a:ext cx="7278278" cy="2430123"/>
          </a:xfrm>
          <a:prstGeom prst="rect">
            <a:avLst/>
          </a:prstGeom>
        </p:spPr>
      </p:pic>
    </p:spTree>
    <p:extLst>
      <p:ext uri="{BB962C8B-B14F-4D97-AF65-F5344CB8AC3E}">
        <p14:creationId xmlns:p14="http://schemas.microsoft.com/office/powerpoint/2010/main" val="2050163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6E3B3715-B50A-4D46-AD15-3289C815CC8C}"/>
              </a:ext>
            </a:extLst>
          </p:cNvPr>
          <p:cNvSpPr/>
          <p:nvPr/>
        </p:nvSpPr>
        <p:spPr>
          <a:xfrm>
            <a:off x="0" y="0"/>
            <a:ext cx="12192000" cy="722622"/>
          </a:xfrm>
          <a:prstGeom prst="rect">
            <a:avLst/>
          </a:prstGeom>
          <a:solidFill>
            <a:srgbClr val="1E9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D94FBCA9-AADB-453D-824F-B03AD3D71BA2}"/>
              </a:ext>
            </a:extLst>
          </p:cNvPr>
          <p:cNvSpPr txBox="1"/>
          <p:nvPr/>
        </p:nvSpPr>
        <p:spPr>
          <a:xfrm>
            <a:off x="1" y="130478"/>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Abastecimiento de productos farmacéuticos y dispositivos médicos oncológicos para niños</a:t>
            </a:r>
          </a:p>
        </p:txBody>
      </p:sp>
      <p:pic>
        <p:nvPicPr>
          <p:cNvPr id="4" name="Imagen 3">
            <a:extLst>
              <a:ext uri="{FF2B5EF4-FFF2-40B4-BE49-F238E27FC236}">
                <a16:creationId xmlns:a16="http://schemas.microsoft.com/office/drawing/2014/main" id="{A9E4BA18-8080-08CF-CE4D-E20A45608F1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29529"/>
          <a:stretch/>
        </p:blipFill>
        <p:spPr>
          <a:xfrm>
            <a:off x="0" y="5307304"/>
            <a:ext cx="12192000" cy="1562327"/>
          </a:xfrm>
          <a:prstGeom prst="rect">
            <a:avLst/>
          </a:prstGeom>
        </p:spPr>
      </p:pic>
      <p:pic>
        <p:nvPicPr>
          <p:cNvPr id="9" name="Imagen 8">
            <a:extLst>
              <a:ext uri="{FF2B5EF4-FFF2-40B4-BE49-F238E27FC236}">
                <a16:creationId xmlns:a16="http://schemas.microsoft.com/office/drawing/2014/main" id="{BDE1CEA8-F13C-7D90-A310-DD6506C28A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71032"/>
            <a:ext cx="12192000" cy="886968"/>
          </a:xfrm>
          <a:prstGeom prst="rect">
            <a:avLst/>
          </a:prstGeom>
        </p:spPr>
      </p:pic>
      <p:sp>
        <p:nvSpPr>
          <p:cNvPr id="12" name="Marcador de texto 11">
            <a:extLst>
              <a:ext uri="{FF2B5EF4-FFF2-40B4-BE49-F238E27FC236}">
                <a16:creationId xmlns:a16="http://schemas.microsoft.com/office/drawing/2014/main" id="{85250317-C140-4ABC-96B6-3E98773550E9}"/>
              </a:ext>
            </a:extLst>
          </p:cNvPr>
          <p:cNvSpPr>
            <a:spLocks noGrp="1"/>
          </p:cNvSpPr>
          <p:nvPr>
            <p:ph type="body" idx="1"/>
          </p:nvPr>
        </p:nvSpPr>
        <p:spPr>
          <a:xfrm>
            <a:off x="615385" y="1036190"/>
            <a:ext cx="5157787" cy="479733"/>
          </a:xfrm>
        </p:spPr>
        <p:txBody>
          <a:bodyPr>
            <a:normAutofit fontScale="62500" lnSpcReduction="20000"/>
          </a:bodyPr>
          <a:lstStyle/>
          <a:p>
            <a:pPr algn="ctr">
              <a:lnSpc>
                <a:spcPct val="100000"/>
              </a:lnSpc>
              <a:spcBef>
                <a:spcPts val="0"/>
              </a:spcBef>
            </a:pPr>
            <a:r>
              <a:rPr lang="es-PE" dirty="0"/>
              <a:t>INEN</a:t>
            </a:r>
          </a:p>
          <a:p>
            <a:pPr algn="ctr">
              <a:lnSpc>
                <a:spcPct val="100000"/>
              </a:lnSpc>
              <a:spcBef>
                <a:spcPts val="0"/>
              </a:spcBef>
            </a:pPr>
            <a:r>
              <a:rPr lang="es-PE" dirty="0"/>
              <a:t>49 productos</a:t>
            </a:r>
          </a:p>
        </p:txBody>
      </p:sp>
      <p:sp>
        <p:nvSpPr>
          <p:cNvPr id="13" name="Marcador de contenido 12">
            <a:extLst>
              <a:ext uri="{FF2B5EF4-FFF2-40B4-BE49-F238E27FC236}">
                <a16:creationId xmlns:a16="http://schemas.microsoft.com/office/drawing/2014/main" id="{FD166882-4E8D-4B92-B5F2-FCADFD3B4939}"/>
              </a:ext>
            </a:extLst>
          </p:cNvPr>
          <p:cNvSpPr>
            <a:spLocks noGrp="1"/>
          </p:cNvSpPr>
          <p:nvPr>
            <p:ph sz="half" idx="2"/>
          </p:nvPr>
        </p:nvSpPr>
        <p:spPr>
          <a:xfrm>
            <a:off x="426526" y="1721305"/>
            <a:ext cx="5540375" cy="4249727"/>
          </a:xfrm>
          <a:solidFill>
            <a:schemeClr val="accent1">
              <a:lumMod val="20000"/>
              <a:lumOff val="80000"/>
            </a:schemeClr>
          </a:solidFill>
        </p:spPr>
        <p:txBody>
          <a:bodyPr/>
          <a:lstStyle/>
          <a:p>
            <a:r>
              <a:rPr lang="es-PE" sz="1800" b="1" dirty="0"/>
              <a:t>44 medicamentos oncológicos utilizados en niños programados:</a:t>
            </a:r>
          </a:p>
          <a:p>
            <a:pPr marL="519113" indent="-342900">
              <a:buFontTx/>
              <a:buChar char="-"/>
            </a:pPr>
            <a:r>
              <a:rPr lang="es-PE" sz="1800" dirty="0"/>
              <a:t>28 distribuidos en mas del 100% de su programación.</a:t>
            </a:r>
          </a:p>
          <a:p>
            <a:pPr marL="519113" indent="-342900">
              <a:buFontTx/>
              <a:buChar char="-"/>
            </a:pPr>
            <a:r>
              <a:rPr lang="es-PE" sz="1800" dirty="0"/>
              <a:t>08 distribuidos en más del 100% de su confirmación</a:t>
            </a:r>
          </a:p>
          <a:p>
            <a:pPr marL="519113" indent="-342900">
              <a:buFontTx/>
              <a:buChar char="-"/>
            </a:pPr>
            <a:r>
              <a:rPr lang="es-PE" sz="1800" dirty="0"/>
              <a:t>07 distribuidos en más del 50% de su confirmación</a:t>
            </a:r>
          </a:p>
          <a:p>
            <a:pPr marL="519113" indent="-342900" algn="just">
              <a:buFontTx/>
              <a:buChar char="-"/>
            </a:pPr>
            <a:r>
              <a:rPr lang="es-PE" sz="1800" dirty="0"/>
              <a:t>01 distribuido en 19% de su programación (Imatinib 400 mg </a:t>
            </a:r>
            <a:r>
              <a:rPr lang="es-PE" sz="1800" dirty="0" err="1"/>
              <a:t>iny</a:t>
            </a:r>
            <a:r>
              <a:rPr lang="es-PE" sz="1800" dirty="0"/>
              <a:t>), se atendió con presentación 100mg </a:t>
            </a:r>
            <a:r>
              <a:rPr lang="es-PE" sz="1800" dirty="0" err="1"/>
              <a:t>iny</a:t>
            </a:r>
            <a:endParaRPr lang="es-PE" sz="1800" dirty="0"/>
          </a:p>
          <a:p>
            <a:pPr marL="176213" indent="0"/>
            <a:r>
              <a:rPr lang="es-PE" sz="1800" b="1" dirty="0"/>
              <a:t> 05 medicamentos oncológicos no programados atendidos: </a:t>
            </a:r>
          </a:p>
          <a:p>
            <a:pPr marL="176213" indent="0">
              <a:buNone/>
            </a:pPr>
            <a:r>
              <a:rPr lang="es-PE" sz="1800" dirty="0"/>
              <a:t>- 03 distribuidos en más del 100% de lo confirmado y adicionales.</a:t>
            </a:r>
          </a:p>
          <a:p>
            <a:pPr marL="176213" indent="0">
              <a:buNone/>
            </a:pPr>
            <a:r>
              <a:rPr lang="es-PE" sz="1800" dirty="0"/>
              <a:t>- 02 distribuidos al 50% de lo confirmado.</a:t>
            </a:r>
          </a:p>
        </p:txBody>
      </p:sp>
      <p:sp>
        <p:nvSpPr>
          <p:cNvPr id="14" name="Marcador de texto 13">
            <a:extLst>
              <a:ext uri="{FF2B5EF4-FFF2-40B4-BE49-F238E27FC236}">
                <a16:creationId xmlns:a16="http://schemas.microsoft.com/office/drawing/2014/main" id="{2694B86C-2BD6-4AA1-8DD2-B6AB864548A9}"/>
              </a:ext>
            </a:extLst>
          </p:cNvPr>
          <p:cNvSpPr>
            <a:spLocks noGrp="1"/>
          </p:cNvSpPr>
          <p:nvPr>
            <p:ph type="body" sz="quarter" idx="3"/>
          </p:nvPr>
        </p:nvSpPr>
        <p:spPr>
          <a:xfrm>
            <a:off x="6418830" y="1036190"/>
            <a:ext cx="5183188" cy="47973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62500" lnSpcReduction="20000"/>
          </a:bodyPr>
          <a:lstStyle/>
          <a:p>
            <a:pPr algn="ctr">
              <a:lnSpc>
                <a:spcPct val="100000"/>
              </a:lnSpc>
              <a:spcBef>
                <a:spcPts val="0"/>
              </a:spcBef>
            </a:pPr>
            <a:r>
              <a:rPr lang="es-PE" dirty="0"/>
              <a:t>INSN SAN BORJA</a:t>
            </a:r>
          </a:p>
          <a:p>
            <a:pPr algn="ctr">
              <a:lnSpc>
                <a:spcPct val="100000"/>
              </a:lnSpc>
              <a:spcBef>
                <a:spcPts val="0"/>
              </a:spcBef>
            </a:pPr>
            <a:r>
              <a:rPr lang="es-PE" dirty="0"/>
              <a:t>41 productos</a:t>
            </a:r>
          </a:p>
        </p:txBody>
      </p:sp>
      <p:sp>
        <p:nvSpPr>
          <p:cNvPr id="15" name="Marcador de contenido 14">
            <a:extLst>
              <a:ext uri="{FF2B5EF4-FFF2-40B4-BE49-F238E27FC236}">
                <a16:creationId xmlns:a16="http://schemas.microsoft.com/office/drawing/2014/main" id="{05A5A1CD-CB8C-4E2E-B044-2DB3A2164098}"/>
              </a:ext>
            </a:extLst>
          </p:cNvPr>
          <p:cNvSpPr>
            <a:spLocks noGrp="1"/>
          </p:cNvSpPr>
          <p:nvPr>
            <p:ph sz="quarter" idx="4"/>
          </p:nvPr>
        </p:nvSpPr>
        <p:spPr>
          <a:xfrm>
            <a:off x="6393427" y="1721305"/>
            <a:ext cx="5567516" cy="4249727"/>
          </a:xfrm>
          <a:solidFill>
            <a:schemeClr val="accent1">
              <a:lumMod val="20000"/>
              <a:lumOff val="80000"/>
            </a:schemeClr>
          </a:solidFill>
        </p:spPr>
        <p:txBody>
          <a:bodyPr/>
          <a:lstStyle/>
          <a:p>
            <a:r>
              <a:rPr lang="es-PE" sz="1800" b="1" dirty="0"/>
              <a:t>32 medicamentos oncológicos utilizados en niños programados:</a:t>
            </a:r>
          </a:p>
          <a:p>
            <a:pPr marL="519113" indent="-342900">
              <a:buFontTx/>
              <a:buChar char="-"/>
            </a:pPr>
            <a:r>
              <a:rPr lang="es-PE" sz="1800" dirty="0"/>
              <a:t>15 distribuidos en mas del 100% de su programación.</a:t>
            </a:r>
          </a:p>
          <a:p>
            <a:pPr marL="519113" indent="-342900">
              <a:buFontTx/>
              <a:buChar char="-"/>
            </a:pPr>
            <a:r>
              <a:rPr lang="es-PE" sz="1800" dirty="0"/>
              <a:t>10 distribuidos en más del 100% de su confirmación</a:t>
            </a:r>
          </a:p>
          <a:p>
            <a:pPr marL="519113" indent="-342900">
              <a:buFontTx/>
              <a:buChar char="-"/>
            </a:pPr>
            <a:r>
              <a:rPr lang="es-PE" sz="1800" dirty="0"/>
              <a:t>04 distribuidos en más del 50% de su confirmación</a:t>
            </a:r>
          </a:p>
          <a:p>
            <a:pPr marL="519113" indent="-342900" algn="just">
              <a:buFontTx/>
              <a:buChar char="-"/>
            </a:pPr>
            <a:r>
              <a:rPr lang="es-PE" sz="1800" dirty="0"/>
              <a:t>03 distribuido en 19% de su programación (</a:t>
            </a:r>
            <a:r>
              <a:rPr lang="es-PE" sz="1800" dirty="0" err="1"/>
              <a:t>Citarabina</a:t>
            </a:r>
            <a:r>
              <a:rPr lang="es-PE" sz="1800" dirty="0"/>
              <a:t> 100 mg </a:t>
            </a:r>
            <a:r>
              <a:rPr lang="es-PE" sz="1800" dirty="0" err="1"/>
              <a:t>iny</a:t>
            </a:r>
            <a:r>
              <a:rPr lang="es-PE" sz="1800" dirty="0"/>
              <a:t>, metrotexato 500 mg </a:t>
            </a:r>
            <a:r>
              <a:rPr lang="es-PE" sz="1800" dirty="0" err="1"/>
              <a:t>iny</a:t>
            </a:r>
            <a:r>
              <a:rPr lang="es-PE" sz="1800" dirty="0"/>
              <a:t> debido a que contaban con stock, imatinib 400 mg se atendió con presentación 100 mg)</a:t>
            </a:r>
          </a:p>
          <a:p>
            <a:pPr marL="176213" indent="0"/>
            <a:r>
              <a:rPr lang="es-PE" sz="1800" b="1" dirty="0"/>
              <a:t> 09 medicamentos oncológicos no programados atendidos en su totalidad.</a:t>
            </a:r>
            <a:endParaRPr lang="es-PE" sz="1800" dirty="0"/>
          </a:p>
        </p:txBody>
      </p:sp>
    </p:spTree>
    <p:extLst>
      <p:ext uri="{BB962C8B-B14F-4D97-AF65-F5344CB8AC3E}">
        <p14:creationId xmlns:p14="http://schemas.microsoft.com/office/powerpoint/2010/main" val="430453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03E79"/>
          </a:solidFill>
        </p:spPr>
        <p:txBody>
          <a:bodyPr wrap="square" lIns="0" tIns="0" rIns="0" bIns="0" rtlCol="0"/>
          <a:lstStyle/>
          <a:p>
            <a:endParaRPr/>
          </a:p>
        </p:txBody>
      </p:sp>
      <p:sp>
        <p:nvSpPr>
          <p:cNvPr id="6" name="object 6"/>
          <p:cNvSpPr txBox="1">
            <a:spLocks noGrp="1"/>
          </p:cNvSpPr>
          <p:nvPr>
            <p:ph type="title"/>
          </p:nvPr>
        </p:nvSpPr>
        <p:spPr>
          <a:xfrm>
            <a:off x="6783069" y="3113989"/>
            <a:ext cx="2922905" cy="940435"/>
          </a:xfrm>
          <a:prstGeom prst="rect">
            <a:avLst/>
          </a:prstGeom>
        </p:spPr>
        <p:txBody>
          <a:bodyPr vert="horz" wrap="square" lIns="0" tIns="12700" rIns="0" bIns="0" rtlCol="0">
            <a:spAutoFit/>
          </a:bodyPr>
          <a:lstStyle/>
          <a:p>
            <a:pPr marL="12700">
              <a:lnSpc>
                <a:spcPct val="100000"/>
              </a:lnSpc>
              <a:spcBef>
                <a:spcPts val="100"/>
              </a:spcBef>
            </a:pPr>
            <a:r>
              <a:rPr sz="6000" spc="70" dirty="0">
                <a:solidFill>
                  <a:srgbClr val="FFFFFF"/>
                </a:solidFill>
              </a:rPr>
              <a:t>Gracias</a:t>
            </a:r>
            <a:endParaRPr sz="6000" dirty="0"/>
          </a:p>
        </p:txBody>
      </p:sp>
      <p:sp>
        <p:nvSpPr>
          <p:cNvPr id="7" name="object 7"/>
          <p:cNvSpPr/>
          <p:nvPr/>
        </p:nvSpPr>
        <p:spPr>
          <a:xfrm>
            <a:off x="6394703" y="2656332"/>
            <a:ext cx="0" cy="1853564"/>
          </a:xfrm>
          <a:custGeom>
            <a:avLst/>
            <a:gdLst/>
            <a:ahLst/>
            <a:cxnLst/>
            <a:rect l="l" t="t" r="r" b="b"/>
            <a:pathLst>
              <a:path h="1853564">
                <a:moveTo>
                  <a:pt x="0" y="0"/>
                </a:moveTo>
                <a:lnTo>
                  <a:pt x="0" y="1853564"/>
                </a:lnTo>
              </a:path>
            </a:pathLst>
          </a:custGeom>
          <a:ln w="9525">
            <a:solidFill>
              <a:srgbClr val="FFFFFF"/>
            </a:solidFill>
          </a:ln>
        </p:spPr>
        <p:txBody>
          <a:bodyPr wrap="square" lIns="0" tIns="0" rIns="0" bIns="0" rtlCol="0"/>
          <a:lstStyle/>
          <a:p>
            <a:endParaRPr/>
          </a:p>
        </p:txBody>
      </p:sp>
      <p:pic>
        <p:nvPicPr>
          <p:cNvPr id="8" name="object 8"/>
          <p:cNvPicPr/>
          <p:nvPr/>
        </p:nvPicPr>
        <p:blipFill>
          <a:blip r:embed="rId3" cstate="print"/>
          <a:stretch>
            <a:fillRect/>
          </a:stretch>
        </p:blipFill>
        <p:spPr>
          <a:xfrm>
            <a:off x="1623060" y="3145535"/>
            <a:ext cx="4383024" cy="1028700"/>
          </a:xfrm>
          <a:prstGeom prst="rect">
            <a:avLst/>
          </a:prstGeom>
        </p:spPr>
      </p:pic>
      <p:pic>
        <p:nvPicPr>
          <p:cNvPr id="4" name="Imagen 3">
            <a:extLst>
              <a:ext uri="{FF2B5EF4-FFF2-40B4-BE49-F238E27FC236}">
                <a16:creationId xmlns:a16="http://schemas.microsoft.com/office/drawing/2014/main" id="{D0590937-B0AC-8374-05CF-3459A1CEC8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6200"/>
            <a:ext cx="12192000" cy="1088426"/>
          </a:xfrm>
          <a:prstGeom prst="rect">
            <a:avLst/>
          </a:prstGeom>
        </p:spPr>
      </p:pic>
    </p:spTree>
    <p:extLst>
      <p:ext uri="{BB962C8B-B14F-4D97-AF65-F5344CB8AC3E}">
        <p14:creationId xmlns:p14="http://schemas.microsoft.com/office/powerpoint/2010/main" val="2528249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5DBD601-F987-47CE-9B22-E5C2AE14B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2902"/>
            <a:ext cx="12192000" cy="5486400"/>
          </a:xfrm>
          <a:prstGeom prst="rect">
            <a:avLst/>
          </a:prstGeom>
        </p:spPr>
      </p:pic>
      <p:pic>
        <p:nvPicPr>
          <p:cNvPr id="5" name="object 5"/>
          <p:cNvPicPr/>
          <p:nvPr/>
        </p:nvPicPr>
        <p:blipFill>
          <a:blip r:embed="rId4" cstate="print"/>
          <a:stretch>
            <a:fillRect/>
          </a:stretch>
        </p:blipFill>
        <p:spPr>
          <a:xfrm>
            <a:off x="1" y="0"/>
            <a:ext cx="12191999" cy="896112"/>
          </a:xfrm>
          <a:prstGeom prst="rect">
            <a:avLst/>
          </a:prstGeom>
        </p:spPr>
      </p:pic>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7"/>
            <a:ext cx="12192000" cy="1145279"/>
          </a:xfrm>
          <a:prstGeom prst="rect">
            <a:avLst/>
          </a:prstGeom>
        </p:spPr>
      </p:pic>
      <p:sp>
        <p:nvSpPr>
          <p:cNvPr id="10" name="object 5">
            <a:extLst>
              <a:ext uri="{FF2B5EF4-FFF2-40B4-BE49-F238E27FC236}">
                <a16:creationId xmlns:a16="http://schemas.microsoft.com/office/drawing/2014/main" id="{3FFDC069-D46C-4B5A-BB34-A4511764D2BD}"/>
              </a:ext>
            </a:extLst>
          </p:cNvPr>
          <p:cNvSpPr/>
          <p:nvPr/>
        </p:nvSpPr>
        <p:spPr>
          <a:xfrm>
            <a:off x="5410200" y="4495799"/>
            <a:ext cx="6781800" cy="1813503"/>
          </a:xfrm>
          <a:custGeom>
            <a:avLst/>
            <a:gdLst/>
            <a:ahLst/>
            <a:cxnLst/>
            <a:rect l="l" t="t" r="r" b="b"/>
            <a:pathLst>
              <a:path w="5382895" h="3923029">
                <a:moveTo>
                  <a:pt x="5382768" y="0"/>
                </a:moveTo>
                <a:lnTo>
                  <a:pt x="1865884" y="0"/>
                </a:lnTo>
                <a:lnTo>
                  <a:pt x="0" y="1865884"/>
                </a:lnTo>
                <a:lnTo>
                  <a:pt x="0" y="3922776"/>
                </a:lnTo>
                <a:lnTo>
                  <a:pt x="5382768" y="3922776"/>
                </a:lnTo>
                <a:lnTo>
                  <a:pt x="5382768" y="0"/>
                </a:lnTo>
                <a:close/>
              </a:path>
            </a:pathLst>
          </a:custGeom>
          <a:solidFill>
            <a:srgbClr val="00AC99"/>
          </a:solidFill>
        </p:spPr>
        <p:txBody>
          <a:bodyPr wrap="square" lIns="0" tIns="0" rIns="0" bIns="0" rtlCol="0"/>
          <a:lstStyle/>
          <a:p>
            <a:endParaRPr/>
          </a:p>
        </p:txBody>
      </p:sp>
      <p:sp>
        <p:nvSpPr>
          <p:cNvPr id="8" name="object 8"/>
          <p:cNvSpPr txBox="1">
            <a:spLocks noGrp="1"/>
          </p:cNvSpPr>
          <p:nvPr>
            <p:ph type="title"/>
          </p:nvPr>
        </p:nvSpPr>
        <p:spPr>
          <a:xfrm>
            <a:off x="6705600" y="4694841"/>
            <a:ext cx="5199355" cy="1502334"/>
          </a:xfrm>
          <a:prstGeom prst="rect">
            <a:avLst/>
          </a:prstGeom>
        </p:spPr>
        <p:txBody>
          <a:bodyPr vert="horz" wrap="square" lIns="0" tIns="116205" rIns="0" bIns="0" rtlCol="0">
            <a:spAutoFit/>
          </a:bodyPr>
          <a:lstStyle/>
          <a:p>
            <a:pPr marL="12700" marR="5080" algn="ctr">
              <a:spcBef>
                <a:spcPts val="915"/>
              </a:spcBef>
            </a:pPr>
            <a:r>
              <a:rPr lang="es-ES" dirty="0">
                <a:solidFill>
                  <a:schemeClr val="bg1"/>
                </a:solidFill>
              </a:rPr>
              <a:t>Ley de Urgencia Médica para la Detección Oportuna y Atención Integral del Cáncer del Niño y del Adolescente (Ley N° 31041) y su reglamento Decreto Supremo N° 24- 20211-SA</a:t>
            </a:r>
          </a:p>
        </p:txBody>
      </p:sp>
    </p:spTree>
    <p:extLst>
      <p:ext uri="{BB962C8B-B14F-4D97-AF65-F5344CB8AC3E}">
        <p14:creationId xmlns:p14="http://schemas.microsoft.com/office/powerpoint/2010/main" val="2251945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a:extLst>
              <a:ext uri="{FF2B5EF4-FFF2-40B4-BE49-F238E27FC236}">
                <a16:creationId xmlns:a16="http://schemas.microsoft.com/office/drawing/2014/main" id="{522FE416-6C5D-044A-A573-52F593825D2E}"/>
              </a:ext>
            </a:extLst>
          </p:cNvPr>
          <p:cNvGraphicFramePr/>
          <p:nvPr>
            <p:extLst>
              <p:ext uri="{D42A27DB-BD31-4B8C-83A1-F6EECF244321}">
                <p14:modId xmlns:p14="http://schemas.microsoft.com/office/powerpoint/2010/main" val="3166338356"/>
              </p:ext>
            </p:extLst>
          </p:nvPr>
        </p:nvGraphicFramePr>
        <p:xfrm>
          <a:off x="1524985" y="356424"/>
          <a:ext cx="8453337" cy="5673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Elipse 1">
            <a:extLst>
              <a:ext uri="{FF2B5EF4-FFF2-40B4-BE49-F238E27FC236}">
                <a16:creationId xmlns:a16="http://schemas.microsoft.com/office/drawing/2014/main" id="{136261BB-C506-463D-B921-7FC2846E3B85}"/>
              </a:ext>
            </a:extLst>
          </p:cNvPr>
          <p:cNvSpPr/>
          <p:nvPr/>
        </p:nvSpPr>
        <p:spPr>
          <a:xfrm>
            <a:off x="8939760" y="1371600"/>
            <a:ext cx="2783458" cy="1211763"/>
          </a:xfrm>
          <a:prstGeom prst="ellipse">
            <a:avLst/>
          </a:prstGeom>
          <a:solidFill>
            <a:srgbClr val="E93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 En proceso de implementación </a:t>
            </a:r>
            <a:endParaRPr lang="es-PE" b="1" dirty="0"/>
          </a:p>
        </p:txBody>
      </p:sp>
      <p:sp>
        <p:nvSpPr>
          <p:cNvPr id="10" name="Elipse 9">
            <a:extLst>
              <a:ext uri="{FF2B5EF4-FFF2-40B4-BE49-F238E27FC236}">
                <a16:creationId xmlns:a16="http://schemas.microsoft.com/office/drawing/2014/main" id="{8A7FCAA0-1D64-4BA3-AD17-A6BA18E288FE}"/>
              </a:ext>
            </a:extLst>
          </p:cNvPr>
          <p:cNvSpPr/>
          <p:nvPr/>
        </p:nvSpPr>
        <p:spPr>
          <a:xfrm>
            <a:off x="8939760" y="3598539"/>
            <a:ext cx="2783458" cy="1200284"/>
          </a:xfrm>
          <a:prstGeom prst="ellipse">
            <a:avLst/>
          </a:prstGeom>
          <a:solidFill>
            <a:srgbClr val="E93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La mayoría de los servicios se encuentran en Lima</a:t>
            </a:r>
            <a:endParaRPr lang="es-PE" b="1" dirty="0"/>
          </a:p>
        </p:txBody>
      </p:sp>
      <p:sp>
        <p:nvSpPr>
          <p:cNvPr id="11" name="Elipse 10">
            <a:extLst>
              <a:ext uri="{FF2B5EF4-FFF2-40B4-BE49-F238E27FC236}">
                <a16:creationId xmlns:a16="http://schemas.microsoft.com/office/drawing/2014/main" id="{2DEFEADE-3201-4C49-B9EC-6C7DF12BC7A2}"/>
              </a:ext>
            </a:extLst>
          </p:cNvPr>
          <p:cNvSpPr/>
          <p:nvPr/>
        </p:nvSpPr>
        <p:spPr>
          <a:xfrm>
            <a:off x="8939760" y="5024237"/>
            <a:ext cx="2783458" cy="943262"/>
          </a:xfrm>
          <a:prstGeom prst="ellipse">
            <a:avLst/>
          </a:prstGeom>
          <a:solidFill>
            <a:srgbClr val="E93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La tasa de abandono es del 18%</a:t>
            </a:r>
            <a:endParaRPr lang="es-PE" b="1" dirty="0"/>
          </a:p>
        </p:txBody>
      </p:sp>
      <p:pic>
        <p:nvPicPr>
          <p:cNvPr id="12" name="Imagen 11">
            <a:extLst>
              <a:ext uri="{FF2B5EF4-FFF2-40B4-BE49-F238E27FC236}">
                <a16:creationId xmlns:a16="http://schemas.microsoft.com/office/drawing/2014/main" id="{D18B34E8-A5B6-4E80-8070-DFE9AA6DEBA3}"/>
              </a:ext>
            </a:extLst>
          </p:cNvPr>
          <p:cNvPicPr>
            <a:picLocks noChangeAspect="1"/>
          </p:cNvPicPr>
          <p:nvPr/>
        </p:nvPicPr>
        <p:blipFill rotWithShape="1">
          <a:blip r:embed="rId8"/>
          <a:srcRect l="977" t="3580" r="977" b="4161"/>
          <a:stretch/>
        </p:blipFill>
        <p:spPr>
          <a:xfrm>
            <a:off x="249238" y="178912"/>
            <a:ext cx="1800225" cy="355025"/>
          </a:xfrm>
          <a:prstGeom prst="rect">
            <a:avLst/>
          </a:prstGeom>
        </p:spPr>
      </p:pic>
      <p:pic>
        <p:nvPicPr>
          <p:cNvPr id="13" name="Imagen 12">
            <a:extLst>
              <a:ext uri="{FF2B5EF4-FFF2-40B4-BE49-F238E27FC236}">
                <a16:creationId xmlns:a16="http://schemas.microsoft.com/office/drawing/2014/main" id="{8569AA26-BA44-485D-A486-B518359DF01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43000" y="6724590"/>
            <a:ext cx="9906000" cy="133410"/>
          </a:xfrm>
          <a:prstGeom prst="rect">
            <a:avLst/>
          </a:prstGeom>
        </p:spPr>
      </p:pic>
      <p:sp>
        <p:nvSpPr>
          <p:cNvPr id="14" name="CuadroTexto 13">
            <a:extLst>
              <a:ext uri="{FF2B5EF4-FFF2-40B4-BE49-F238E27FC236}">
                <a16:creationId xmlns:a16="http://schemas.microsoft.com/office/drawing/2014/main" id="{726DFA60-416D-4E17-96CF-2E26C6F7DFED}"/>
              </a:ext>
            </a:extLst>
          </p:cNvPr>
          <p:cNvSpPr txBox="1"/>
          <p:nvPr/>
        </p:nvSpPr>
        <p:spPr>
          <a:xfrm>
            <a:off x="4220309" y="6177929"/>
            <a:ext cx="7674829" cy="707886"/>
          </a:xfrm>
          <a:prstGeom prst="rect">
            <a:avLst/>
          </a:prstGeom>
          <a:noFill/>
        </p:spPr>
        <p:txBody>
          <a:bodyPr wrap="square">
            <a:spAutoFit/>
          </a:bodyPr>
          <a:lstStyle/>
          <a:p>
            <a:r>
              <a:rPr lang="en-US" sz="1000" dirty="0">
                <a:latin typeface="Arial" panose="020B0604020202020204" pitchFamily="34" charset="0"/>
                <a:ea typeface="Times New Roman" panose="02020603050405020304" pitchFamily="18" charset="0"/>
              </a:rPr>
              <a:t>Factors associated with the latency to diagnosis of childhood cancer in Peru. </a:t>
            </a:r>
            <a:r>
              <a:rPr lang="en-US" sz="1000" dirty="0" err="1">
                <a:latin typeface="Arial" panose="020B0604020202020204" pitchFamily="34" charset="0"/>
                <a:ea typeface="Times New Roman" panose="02020603050405020304" pitchFamily="18" charset="0"/>
              </a:rPr>
              <a:t>Pediatr</a:t>
            </a:r>
            <a:r>
              <a:rPr lang="en-US" sz="1000" dirty="0">
                <a:latin typeface="Arial" panose="020B0604020202020204" pitchFamily="34" charset="0"/>
                <a:ea typeface="Times New Roman" panose="02020603050405020304" pitchFamily="18" charset="0"/>
              </a:rPr>
              <a:t> Blood Cancer. 2016. Nov;63(11):1959-65</a:t>
            </a:r>
          </a:p>
          <a:p>
            <a:r>
              <a:rPr lang="en-US" sz="1000" dirty="0">
                <a:latin typeface="Arial" panose="020B0604020202020204" pitchFamily="34" charset="0"/>
                <a:ea typeface="Times New Roman" panose="02020603050405020304" pitchFamily="18" charset="0"/>
              </a:rPr>
              <a:t>Factors associated with abandonment of therapy by children diagnosed with solid tumors in Peru. </a:t>
            </a:r>
            <a:r>
              <a:rPr lang="en-US" sz="1000" dirty="0" err="1">
                <a:latin typeface="Arial" panose="020B0604020202020204" pitchFamily="34" charset="0"/>
                <a:ea typeface="Times New Roman" panose="02020603050405020304" pitchFamily="18" charset="0"/>
              </a:rPr>
              <a:t>Pediatr</a:t>
            </a:r>
            <a:r>
              <a:rPr lang="en-US" sz="1000" dirty="0">
                <a:latin typeface="Arial" panose="020B0604020202020204" pitchFamily="34" charset="0"/>
                <a:ea typeface="Times New Roman" panose="02020603050405020304" pitchFamily="18" charset="0"/>
              </a:rPr>
              <a:t> Blood Cancer. 2018 Jun;65(6):e27007. </a:t>
            </a:r>
          </a:p>
          <a:p>
            <a:endParaRPr lang="en-US" sz="1000" dirty="0">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66463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2"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640572" y="1107673"/>
            <a:ext cx="9175531" cy="1077218"/>
          </a:xfrm>
          <a:prstGeom prst="rect">
            <a:avLst/>
          </a:prstGeom>
        </p:spPr>
        <p:txBody>
          <a:bodyPr wrap="square">
            <a:spAutoFit/>
          </a:bodyPr>
          <a:lstStyle/>
          <a:p>
            <a:pPr algn="ctr"/>
            <a:r>
              <a:rPr lang="es-ES" sz="3200" b="1" dirty="0">
                <a:solidFill>
                  <a:srgbClr val="0070C0"/>
                </a:solidFill>
                <a:latin typeface="Arial Rounded MT Bold" panose="020F0704030504030204" pitchFamily="34" charset="0"/>
              </a:rPr>
              <a:t>Iniciativa mundial de cáncer infantil en Per</a:t>
            </a:r>
            <a:endParaRPr lang="es-ES" sz="3200" b="1" dirty="0">
              <a:solidFill>
                <a:srgbClr val="A3260D"/>
              </a:solidFill>
              <a:latin typeface="Arial Rounded MT Bold" panose="020F0704030504030204" pitchFamily="34" charset="0"/>
            </a:endParaRPr>
          </a:p>
          <a:p>
            <a:pPr algn="ctr"/>
            <a:r>
              <a:rPr lang="es-ES" sz="3200" b="1" dirty="0">
                <a:solidFill>
                  <a:srgbClr val="A3260D"/>
                </a:solidFill>
                <a:latin typeface="Arial Rounded MT Bold" panose="020F0704030504030204" pitchFamily="34" charset="0"/>
              </a:rPr>
              <a:t>C</a:t>
            </a:r>
            <a:r>
              <a:rPr lang="es-ES" sz="3200" b="1" dirty="0">
                <a:solidFill>
                  <a:srgbClr val="EF8B47"/>
                </a:solidFill>
                <a:latin typeface="Arial Rounded MT Bold" panose="020F0704030504030204" pitchFamily="34" charset="0"/>
              </a:rPr>
              <a:t>U</a:t>
            </a:r>
            <a:r>
              <a:rPr lang="es-ES" sz="3200" b="1" dirty="0">
                <a:solidFill>
                  <a:schemeClr val="bg2">
                    <a:lumMod val="75000"/>
                  </a:schemeClr>
                </a:solidFill>
                <a:latin typeface="Arial Rounded MT Bold" panose="020F0704030504030204" pitchFamily="34" charset="0"/>
              </a:rPr>
              <a:t>R</a:t>
            </a:r>
            <a:r>
              <a:rPr lang="es-ES" sz="3200" b="1" dirty="0">
                <a:solidFill>
                  <a:srgbClr val="5D9CD5"/>
                </a:solidFill>
                <a:latin typeface="Arial Rounded MT Bold" panose="020F0704030504030204" pitchFamily="34" charset="0"/>
              </a:rPr>
              <a:t>E</a:t>
            </a:r>
            <a:r>
              <a:rPr lang="es-ES" sz="3200" b="1" dirty="0">
                <a:solidFill>
                  <a:srgbClr val="0070C0"/>
                </a:solidFill>
                <a:latin typeface="Arial Rounded MT Bold" panose="020F0704030504030204" pitchFamily="34" charset="0"/>
              </a:rPr>
              <a:t> </a:t>
            </a:r>
            <a:r>
              <a:rPr lang="es-ES" sz="3200" b="1" dirty="0">
                <a:solidFill>
                  <a:srgbClr val="62983E"/>
                </a:solidFill>
                <a:latin typeface="Arial Rounded MT Bold" panose="020F0704030504030204" pitchFamily="34" charset="0"/>
              </a:rPr>
              <a:t>A</a:t>
            </a:r>
            <a:r>
              <a:rPr lang="es-ES" sz="3200" b="1" dirty="0">
                <a:solidFill>
                  <a:srgbClr val="A9CBE9"/>
                </a:solidFill>
                <a:latin typeface="Arial Rounded MT Bold" panose="020F0704030504030204" pitchFamily="34" charset="0"/>
              </a:rPr>
              <a:t>L</a:t>
            </a:r>
            <a:r>
              <a:rPr lang="es-ES" sz="3200" b="1" dirty="0">
                <a:solidFill>
                  <a:srgbClr val="00B0F0"/>
                </a:solidFill>
                <a:latin typeface="Arial Rounded MT Bold" panose="020F0704030504030204" pitchFamily="34" charset="0"/>
              </a:rPr>
              <a:t>L</a:t>
            </a:r>
            <a:r>
              <a:rPr lang="es-ES" sz="3200" b="1" dirty="0">
                <a:solidFill>
                  <a:srgbClr val="0070C0"/>
                </a:solidFill>
                <a:latin typeface="Arial Rounded MT Bold" panose="020F0704030504030204" pitchFamily="34" charset="0"/>
              </a:rPr>
              <a:t> niños con cáncer</a:t>
            </a:r>
            <a:endParaRPr lang="es-PE" sz="3200" dirty="0">
              <a:solidFill>
                <a:srgbClr val="0070C0"/>
              </a:solidFill>
              <a:latin typeface="Arial Rounded MT Bold" panose="020F0704030504030204" pitchFamily="34" charset="0"/>
            </a:endParaRPr>
          </a:p>
        </p:txBody>
      </p:sp>
      <p:pic>
        <p:nvPicPr>
          <p:cNvPr id="12" name="Imagen 11">
            <a:extLst>
              <a:ext uri="{FF2B5EF4-FFF2-40B4-BE49-F238E27FC236}">
                <a16:creationId xmlns:a16="http://schemas.microsoft.com/office/drawing/2014/main" id="{571F4AC3-085F-4B37-B013-E368B028A54A}"/>
              </a:ext>
            </a:extLst>
          </p:cNvPr>
          <p:cNvPicPr>
            <a:picLocks noChangeAspect="1"/>
          </p:cNvPicPr>
          <p:nvPr/>
        </p:nvPicPr>
        <p:blipFill rotWithShape="1">
          <a:blip r:embed="rId3"/>
          <a:srcRect l="977" t="3580" r="977" b="4161"/>
          <a:stretch/>
        </p:blipFill>
        <p:spPr>
          <a:xfrm>
            <a:off x="249238" y="178912"/>
            <a:ext cx="1800225" cy="355025"/>
          </a:xfrm>
          <a:prstGeom prst="rect">
            <a:avLst/>
          </a:prstGeom>
        </p:spPr>
      </p:pic>
      <p:pic>
        <p:nvPicPr>
          <p:cNvPr id="9" name="Imagen 8">
            <a:extLst>
              <a:ext uri="{FF2B5EF4-FFF2-40B4-BE49-F238E27FC236}">
                <a16:creationId xmlns:a16="http://schemas.microsoft.com/office/drawing/2014/main" id="{6B8ED1BB-F126-4341-90F2-C329706CAD0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43000" y="6724590"/>
            <a:ext cx="9906000" cy="133410"/>
          </a:xfrm>
          <a:prstGeom prst="rect">
            <a:avLst/>
          </a:prstGeom>
        </p:spPr>
      </p:pic>
      <p:sp>
        <p:nvSpPr>
          <p:cNvPr id="4" name="Rectángulo 3">
            <a:extLst>
              <a:ext uri="{FF2B5EF4-FFF2-40B4-BE49-F238E27FC236}">
                <a16:creationId xmlns:a16="http://schemas.microsoft.com/office/drawing/2014/main" id="{EA12353A-831A-4B4B-87C5-FB074C6D0F37}"/>
              </a:ext>
            </a:extLst>
          </p:cNvPr>
          <p:cNvSpPr/>
          <p:nvPr/>
        </p:nvSpPr>
        <p:spPr>
          <a:xfrm>
            <a:off x="249237" y="2421201"/>
            <a:ext cx="3285149" cy="2083637"/>
          </a:xfrm>
          <a:prstGeom prst="rect">
            <a:avLst/>
          </a:prstGeom>
          <a:solidFill>
            <a:srgbClr val="A326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2400" b="1" dirty="0"/>
              <a:t>Centros de excelencia y redes de atención, con suficiente fuerza de trabajo competente</a:t>
            </a:r>
            <a:endParaRPr lang="es-PE" sz="2400" b="1" dirty="0"/>
          </a:p>
        </p:txBody>
      </p:sp>
      <p:sp>
        <p:nvSpPr>
          <p:cNvPr id="10" name="Rectángulo 9">
            <a:extLst>
              <a:ext uri="{FF2B5EF4-FFF2-40B4-BE49-F238E27FC236}">
                <a16:creationId xmlns:a16="http://schemas.microsoft.com/office/drawing/2014/main" id="{D0031F7F-FBDE-4009-8CFF-747D7AF4A744}"/>
              </a:ext>
            </a:extLst>
          </p:cNvPr>
          <p:cNvSpPr/>
          <p:nvPr/>
        </p:nvSpPr>
        <p:spPr>
          <a:xfrm>
            <a:off x="3605145" y="2421215"/>
            <a:ext cx="3073875" cy="2083610"/>
          </a:xfrm>
          <a:prstGeom prst="rect">
            <a:avLst/>
          </a:prstGeom>
          <a:solidFill>
            <a:srgbClr val="EF8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2200" b="1" dirty="0"/>
              <a:t>Cobertura de salud Universal, incluido el acceso a medicamentos y tecnologías esenciales</a:t>
            </a:r>
            <a:endParaRPr lang="es-PE" sz="2200" b="1" dirty="0"/>
          </a:p>
        </p:txBody>
      </p:sp>
      <p:sp>
        <p:nvSpPr>
          <p:cNvPr id="11" name="Rectángulo 10">
            <a:extLst>
              <a:ext uri="{FF2B5EF4-FFF2-40B4-BE49-F238E27FC236}">
                <a16:creationId xmlns:a16="http://schemas.microsoft.com/office/drawing/2014/main" id="{1A192746-75A0-4596-82D0-E3967182704D}"/>
              </a:ext>
            </a:extLst>
          </p:cNvPr>
          <p:cNvSpPr/>
          <p:nvPr/>
        </p:nvSpPr>
        <p:spPr>
          <a:xfrm>
            <a:off x="6798621" y="2419764"/>
            <a:ext cx="2682976" cy="206099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t>Regímenes de tratamiento apropiados de recursos y contexto</a:t>
            </a:r>
            <a:endParaRPr lang="es-PE" sz="2400" b="1" dirty="0"/>
          </a:p>
        </p:txBody>
      </p:sp>
      <p:sp>
        <p:nvSpPr>
          <p:cNvPr id="14" name="Rectángulo 13">
            <a:extLst>
              <a:ext uri="{FF2B5EF4-FFF2-40B4-BE49-F238E27FC236}">
                <a16:creationId xmlns:a16="http://schemas.microsoft.com/office/drawing/2014/main" id="{5AF19780-5811-45A4-9D05-884394C7737D}"/>
              </a:ext>
            </a:extLst>
          </p:cNvPr>
          <p:cNvSpPr/>
          <p:nvPr/>
        </p:nvSpPr>
        <p:spPr>
          <a:xfrm>
            <a:off x="9601199" y="2407667"/>
            <a:ext cx="2429807" cy="2089060"/>
          </a:xfrm>
          <a:prstGeom prst="rect">
            <a:avLst/>
          </a:prstGeom>
          <a:solidFill>
            <a:srgbClr val="668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t>Evaluación y seguimiento</a:t>
            </a:r>
            <a:endParaRPr lang="es-PE" sz="2400" b="1" dirty="0"/>
          </a:p>
        </p:txBody>
      </p:sp>
      <p:pic>
        <p:nvPicPr>
          <p:cNvPr id="20" name="Imagen 19">
            <a:extLst>
              <a:ext uri="{FF2B5EF4-FFF2-40B4-BE49-F238E27FC236}">
                <a16:creationId xmlns:a16="http://schemas.microsoft.com/office/drawing/2014/main" id="{D21AD36D-DB36-40A8-A43D-7CC4C35897AC}"/>
              </a:ext>
            </a:extLst>
          </p:cNvPr>
          <p:cNvPicPr>
            <a:picLocks noChangeAspect="1"/>
          </p:cNvPicPr>
          <p:nvPr/>
        </p:nvPicPr>
        <p:blipFill rotWithShape="1">
          <a:blip r:embed="rId5">
            <a:extLst>
              <a:ext uri="{28A0092B-C50C-407E-A947-70E740481C1C}">
                <a14:useLocalDpi xmlns:a14="http://schemas.microsoft.com/office/drawing/2010/main" val="0"/>
              </a:ext>
            </a:extLst>
          </a:blip>
          <a:srcRect r="2479" b="20998"/>
          <a:stretch/>
        </p:blipFill>
        <p:spPr>
          <a:xfrm>
            <a:off x="10285523" y="6075349"/>
            <a:ext cx="1745484" cy="649241"/>
          </a:xfrm>
          <a:prstGeom prst="rect">
            <a:avLst/>
          </a:prstGeom>
        </p:spPr>
      </p:pic>
      <p:pic>
        <p:nvPicPr>
          <p:cNvPr id="21" name="Imagen 20">
            <a:extLst>
              <a:ext uri="{FF2B5EF4-FFF2-40B4-BE49-F238E27FC236}">
                <a16:creationId xmlns:a16="http://schemas.microsoft.com/office/drawing/2014/main" id="{D21AD36D-DB36-40A8-A43D-7CC4C35897AC}"/>
              </a:ext>
            </a:extLst>
          </p:cNvPr>
          <p:cNvPicPr>
            <a:picLocks noChangeAspect="1"/>
          </p:cNvPicPr>
          <p:nvPr/>
        </p:nvPicPr>
        <p:blipFill rotWithShape="1">
          <a:blip r:embed="rId5">
            <a:extLst>
              <a:ext uri="{28A0092B-C50C-407E-A947-70E740481C1C}">
                <a14:useLocalDpi xmlns:a14="http://schemas.microsoft.com/office/drawing/2010/main" val="0"/>
              </a:ext>
            </a:extLst>
          </a:blip>
          <a:srcRect r="2479" b="20998"/>
          <a:stretch/>
        </p:blipFill>
        <p:spPr>
          <a:xfrm>
            <a:off x="10437923" y="6227749"/>
            <a:ext cx="1745484" cy="649241"/>
          </a:xfrm>
          <a:prstGeom prst="rect">
            <a:avLst/>
          </a:prstGeom>
        </p:spPr>
      </p:pic>
      <p:sp>
        <p:nvSpPr>
          <p:cNvPr id="2" name="Elipse 1"/>
          <p:cNvSpPr/>
          <p:nvPr/>
        </p:nvSpPr>
        <p:spPr>
          <a:xfrm>
            <a:off x="1147094" y="4828259"/>
            <a:ext cx="1259221" cy="11908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600" dirty="0"/>
              <a:t>C</a:t>
            </a:r>
            <a:endParaRPr lang="en-US" sz="6600" dirty="0"/>
          </a:p>
        </p:txBody>
      </p:sp>
      <p:sp>
        <p:nvSpPr>
          <p:cNvPr id="19" name="Elipse 18"/>
          <p:cNvSpPr/>
          <p:nvPr/>
        </p:nvSpPr>
        <p:spPr>
          <a:xfrm>
            <a:off x="4531239" y="4831811"/>
            <a:ext cx="1259221" cy="11908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600" dirty="0"/>
              <a:t>U</a:t>
            </a:r>
            <a:endParaRPr lang="en-US" sz="6600" dirty="0"/>
          </a:p>
        </p:txBody>
      </p:sp>
      <p:sp>
        <p:nvSpPr>
          <p:cNvPr id="22" name="Elipse 21"/>
          <p:cNvSpPr/>
          <p:nvPr/>
        </p:nvSpPr>
        <p:spPr>
          <a:xfrm>
            <a:off x="7510498" y="4837608"/>
            <a:ext cx="1259221" cy="11908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600" dirty="0"/>
              <a:t>R</a:t>
            </a:r>
            <a:endParaRPr lang="en-US" sz="6600" dirty="0"/>
          </a:p>
        </p:txBody>
      </p:sp>
      <p:sp>
        <p:nvSpPr>
          <p:cNvPr id="23" name="Elipse 22"/>
          <p:cNvSpPr/>
          <p:nvPr/>
        </p:nvSpPr>
        <p:spPr>
          <a:xfrm>
            <a:off x="10265032" y="4748328"/>
            <a:ext cx="1259221" cy="11908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600" dirty="0"/>
              <a:t>E</a:t>
            </a:r>
            <a:endParaRPr lang="en-US" sz="6600" dirty="0"/>
          </a:p>
        </p:txBody>
      </p:sp>
    </p:spTree>
    <p:extLst>
      <p:ext uri="{BB962C8B-B14F-4D97-AF65-F5344CB8AC3E}">
        <p14:creationId xmlns:p14="http://schemas.microsoft.com/office/powerpoint/2010/main" val="3228070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3"/>
          <a:srcRect l="18383" t="18657" r="19378" b="19121"/>
          <a:stretch/>
        </p:blipFill>
        <p:spPr>
          <a:xfrm>
            <a:off x="230090" y="1066801"/>
            <a:ext cx="8131882" cy="53264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ángulo redondeado 2"/>
          <p:cNvSpPr/>
          <p:nvPr/>
        </p:nvSpPr>
        <p:spPr>
          <a:xfrm>
            <a:off x="230090" y="203986"/>
            <a:ext cx="11835939" cy="57593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a:t>Abordar la Falta de Diagnóstico o el Diagnóstico Erróneo</a:t>
            </a:r>
            <a:endParaRPr lang="en-US" sz="3200" dirty="0"/>
          </a:p>
        </p:txBody>
      </p:sp>
      <p:pic>
        <p:nvPicPr>
          <p:cNvPr id="7" name="Imagen 6"/>
          <p:cNvPicPr>
            <a:picLocks noChangeAspect="1"/>
          </p:cNvPicPr>
          <p:nvPr/>
        </p:nvPicPr>
        <p:blipFill rotWithShape="1">
          <a:blip r:embed="rId4"/>
          <a:srcRect l="36610" t="25642" r="36418" b="52062"/>
          <a:stretch/>
        </p:blipFill>
        <p:spPr>
          <a:xfrm>
            <a:off x="8579879" y="1066801"/>
            <a:ext cx="3307321" cy="1754468"/>
          </a:xfrm>
          <a:prstGeom prst="rect">
            <a:avLst/>
          </a:prstGeom>
          <a:ln>
            <a:noFill/>
          </a:ln>
          <a:effectLst>
            <a:outerShdw blurRad="292100" dist="139700" dir="2700000" algn="tl" rotWithShape="0">
              <a:srgbClr val="333333">
                <a:alpha val="65000"/>
              </a:srgbClr>
            </a:outerShdw>
          </a:effectLst>
        </p:spPr>
      </p:pic>
      <p:pic>
        <p:nvPicPr>
          <p:cNvPr id="12" name="Picture 2">
            <a:extLst>
              <a:ext uri="{FF2B5EF4-FFF2-40B4-BE49-F238E27FC236}">
                <a16:creationId xmlns:a16="http://schemas.microsoft.com/office/drawing/2014/main" id="{A73A75B0-A732-4F73-ABD1-F333EDBCBB9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33389" y="3108146"/>
            <a:ext cx="2400299" cy="3285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1225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6B8ED1BB-F126-4341-90F2-C329706CAD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3000" y="6724590"/>
            <a:ext cx="9906000" cy="133410"/>
          </a:xfrm>
          <a:prstGeom prst="rect">
            <a:avLst/>
          </a:prstGeom>
        </p:spPr>
      </p:pic>
      <p:pic>
        <p:nvPicPr>
          <p:cNvPr id="3" name="Imagen 2">
            <a:extLst>
              <a:ext uri="{FF2B5EF4-FFF2-40B4-BE49-F238E27FC236}">
                <a16:creationId xmlns:a16="http://schemas.microsoft.com/office/drawing/2014/main" id="{EA9C33F2-F117-43CC-A139-B4A201ED92B9}"/>
              </a:ext>
            </a:extLst>
          </p:cNvPr>
          <p:cNvPicPr>
            <a:picLocks noChangeAspect="1"/>
          </p:cNvPicPr>
          <p:nvPr/>
        </p:nvPicPr>
        <p:blipFill rotWithShape="1">
          <a:blip r:embed="rId4"/>
          <a:srcRect l="31993" t="49189" r="25234" b="7327"/>
          <a:stretch/>
        </p:blipFill>
        <p:spPr>
          <a:xfrm>
            <a:off x="178030" y="2237088"/>
            <a:ext cx="5297483" cy="3027848"/>
          </a:xfrm>
          <a:prstGeom prst="rect">
            <a:avLst/>
          </a:prstGeom>
        </p:spPr>
      </p:pic>
      <p:pic>
        <p:nvPicPr>
          <p:cNvPr id="11" name="Imagen 10">
            <a:extLst>
              <a:ext uri="{FF2B5EF4-FFF2-40B4-BE49-F238E27FC236}">
                <a16:creationId xmlns:a16="http://schemas.microsoft.com/office/drawing/2014/main" id="{9A338F6D-BAAD-4008-AE2F-39730F3FBE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5726" y="1858674"/>
            <a:ext cx="2895600" cy="4090764"/>
          </a:xfrm>
          <a:prstGeom prst="rect">
            <a:avLst/>
          </a:prstGeom>
        </p:spPr>
      </p:pic>
      <p:sp>
        <p:nvSpPr>
          <p:cNvPr id="16" name="Rectángulo 15">
            <a:extLst>
              <a:ext uri="{FF2B5EF4-FFF2-40B4-BE49-F238E27FC236}">
                <a16:creationId xmlns:a16="http://schemas.microsoft.com/office/drawing/2014/main" id="{386562CC-9AC1-444C-B88B-F1392DFE14DE}"/>
              </a:ext>
            </a:extLst>
          </p:cNvPr>
          <p:cNvSpPr/>
          <p:nvPr/>
        </p:nvSpPr>
        <p:spPr>
          <a:xfrm>
            <a:off x="178030" y="802896"/>
            <a:ext cx="7022870" cy="523220"/>
          </a:xfrm>
          <a:prstGeom prst="rect">
            <a:avLst/>
          </a:prstGeom>
        </p:spPr>
        <p:txBody>
          <a:bodyPr wrap="square">
            <a:spAutoFit/>
          </a:bodyPr>
          <a:lstStyle/>
          <a:p>
            <a:r>
              <a:rPr lang="es-ES" sz="2800" b="1" dirty="0">
                <a:solidFill>
                  <a:schemeClr val="tx2"/>
                </a:solidFill>
                <a:latin typeface="Century Gothic" panose="020B0502020202020204" pitchFamily="34" charset="0"/>
              </a:rPr>
              <a:t>EDUCACIÓN y CAPACITACIÓN </a:t>
            </a:r>
            <a:endParaRPr lang="es-PE" sz="2800" dirty="0">
              <a:solidFill>
                <a:schemeClr val="tx2"/>
              </a:solidFill>
              <a:latin typeface="Arial Rounded MT Bold" panose="020F0704030504030204" pitchFamily="34" charset="0"/>
            </a:endParaRPr>
          </a:p>
        </p:txBody>
      </p:sp>
      <p:sp>
        <p:nvSpPr>
          <p:cNvPr id="17" name="Rectángulo redondeado 16"/>
          <p:cNvSpPr/>
          <p:nvPr/>
        </p:nvSpPr>
        <p:spPr>
          <a:xfrm>
            <a:off x="178030" y="187995"/>
            <a:ext cx="11835939" cy="575938"/>
          </a:xfrm>
          <a:prstGeom prst="roundRect">
            <a:avLst/>
          </a:prstGeom>
          <a:solidFill>
            <a:srgbClr val="2FC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a:t>Abordar la Falta de Diagnóstico o el Diagnóstico Erróneo</a:t>
            </a:r>
            <a:endParaRPr lang="en-US" sz="3200" dirty="0"/>
          </a:p>
        </p:txBody>
      </p:sp>
      <p:sp>
        <p:nvSpPr>
          <p:cNvPr id="2" name="CuadroTexto 1"/>
          <p:cNvSpPr txBox="1"/>
          <p:nvPr/>
        </p:nvSpPr>
        <p:spPr>
          <a:xfrm>
            <a:off x="54451" y="1443069"/>
            <a:ext cx="5943600" cy="707886"/>
          </a:xfrm>
          <a:prstGeom prst="rect">
            <a:avLst/>
          </a:prstGeom>
          <a:noFill/>
        </p:spPr>
        <p:txBody>
          <a:bodyPr wrap="square" rtlCol="0">
            <a:spAutoFit/>
          </a:bodyPr>
          <a:lstStyle/>
          <a:p>
            <a:pPr algn="ctr"/>
            <a:r>
              <a:rPr lang="es-ES" sz="2000" b="1" dirty="0">
                <a:solidFill>
                  <a:schemeClr val="accent1"/>
                </a:solidFill>
              </a:rPr>
              <a:t>1. Programa de Formación Laboral: Cuidado Integral de cáncer en el paciente pediátrico</a:t>
            </a:r>
            <a:endParaRPr lang="en-US" sz="2000" b="1" dirty="0">
              <a:solidFill>
                <a:schemeClr val="accent1"/>
              </a:solidFill>
            </a:endParaRPr>
          </a:p>
        </p:txBody>
      </p:sp>
      <p:sp>
        <p:nvSpPr>
          <p:cNvPr id="18" name="CuadroTexto 17"/>
          <p:cNvSpPr txBox="1"/>
          <p:nvPr/>
        </p:nvSpPr>
        <p:spPr>
          <a:xfrm>
            <a:off x="5874472" y="976842"/>
            <a:ext cx="5943600" cy="707886"/>
          </a:xfrm>
          <a:prstGeom prst="rect">
            <a:avLst/>
          </a:prstGeom>
          <a:noFill/>
        </p:spPr>
        <p:txBody>
          <a:bodyPr wrap="square" rtlCol="0">
            <a:spAutoFit/>
          </a:bodyPr>
          <a:lstStyle/>
          <a:p>
            <a:pPr algn="ctr"/>
            <a:r>
              <a:rPr lang="es-ES" sz="2000" b="1" dirty="0">
                <a:solidFill>
                  <a:srgbClr val="002060"/>
                </a:solidFill>
              </a:rPr>
              <a:t>2. Guías Técnicas en la Gestión del Cuidado de enfermería en oncología pediátrica</a:t>
            </a:r>
            <a:endParaRPr lang="en-US" sz="2000" b="1" dirty="0">
              <a:solidFill>
                <a:srgbClr val="002060"/>
              </a:solidFill>
            </a:endParaRPr>
          </a:p>
        </p:txBody>
      </p:sp>
      <p:sp>
        <p:nvSpPr>
          <p:cNvPr id="19" name="CuadroTexto 18"/>
          <p:cNvSpPr txBox="1"/>
          <p:nvPr/>
        </p:nvSpPr>
        <p:spPr>
          <a:xfrm>
            <a:off x="178030" y="6152348"/>
            <a:ext cx="11640042" cy="424732"/>
          </a:xfrm>
          <a:prstGeom prst="rect">
            <a:avLst/>
          </a:prstGeom>
          <a:noFill/>
        </p:spPr>
        <p:txBody>
          <a:bodyPr wrap="square" rtlCol="0">
            <a:spAutoFit/>
          </a:bodyPr>
          <a:lstStyle/>
          <a:p>
            <a:pPr lvl="0" algn="ctr" defTabSz="800100">
              <a:lnSpc>
                <a:spcPct val="90000"/>
              </a:lnSpc>
              <a:spcBef>
                <a:spcPct val="0"/>
              </a:spcBef>
              <a:spcAft>
                <a:spcPct val="35000"/>
              </a:spcAft>
            </a:pPr>
            <a:r>
              <a:rPr lang="es-ES" sz="2400" dirty="0">
                <a:solidFill>
                  <a:schemeClr val="accent6"/>
                </a:solidFill>
              </a:rPr>
              <a:t>3. Inclusión de contenido de cáncer infantil en pre y postgrado. Rotación obligatoria.</a:t>
            </a:r>
          </a:p>
        </p:txBody>
      </p:sp>
    </p:spTree>
    <p:extLst>
      <p:ext uri="{BB962C8B-B14F-4D97-AF65-F5344CB8AC3E}">
        <p14:creationId xmlns:p14="http://schemas.microsoft.com/office/powerpoint/2010/main" val="233019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3"/>
          <a:srcRect t="11862" r="43930" b="3867"/>
          <a:stretch/>
        </p:blipFill>
        <p:spPr>
          <a:xfrm>
            <a:off x="75084" y="932407"/>
            <a:ext cx="6038850" cy="5535079"/>
          </a:xfrm>
          <a:prstGeom prst="rect">
            <a:avLst/>
          </a:prstGeom>
        </p:spPr>
      </p:pic>
      <p:sp>
        <p:nvSpPr>
          <p:cNvPr id="3" name="Rectángulo redondeado 2"/>
          <p:cNvSpPr/>
          <p:nvPr/>
        </p:nvSpPr>
        <p:spPr>
          <a:xfrm>
            <a:off x="230090" y="203986"/>
            <a:ext cx="11835939" cy="575938"/>
          </a:xfrm>
          <a:prstGeom prst="round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a:t>Descentralizar los servicios</a:t>
            </a:r>
            <a:endParaRPr lang="en-US" sz="3200" dirty="0"/>
          </a:p>
        </p:txBody>
      </p:sp>
      <p:sp>
        <p:nvSpPr>
          <p:cNvPr id="4" name="Elipse 3"/>
          <p:cNvSpPr/>
          <p:nvPr/>
        </p:nvSpPr>
        <p:spPr>
          <a:xfrm>
            <a:off x="363440" y="932407"/>
            <a:ext cx="1828800" cy="1676400"/>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400" dirty="0"/>
              <a:t>5 </a:t>
            </a:r>
            <a:r>
              <a:rPr lang="es-ES" sz="2400" dirty="0"/>
              <a:t>regiones </a:t>
            </a:r>
            <a:endParaRPr lang="en-US" sz="2400" dirty="0"/>
          </a:p>
        </p:txBody>
      </p:sp>
      <p:grpSp>
        <p:nvGrpSpPr>
          <p:cNvPr id="6" name="Grupo 5"/>
          <p:cNvGrpSpPr/>
          <p:nvPr/>
        </p:nvGrpSpPr>
        <p:grpSpPr>
          <a:xfrm>
            <a:off x="6624315" y="1573840"/>
            <a:ext cx="5040312" cy="3465303"/>
            <a:chOff x="5954713" y="1825835"/>
            <a:chExt cx="5040312" cy="3465303"/>
          </a:xfrm>
        </p:grpSpPr>
        <p:pic>
          <p:nvPicPr>
            <p:cNvPr id="13" name="Imagen 57">
              <a:extLst>
                <a:ext uri="{FF2B5EF4-FFF2-40B4-BE49-F238E27FC236}">
                  <a16:creationId xmlns:a16="http://schemas.microsoft.com/office/drawing/2014/main" id="{22ED34C0-7BED-472E-8BA8-DD58A24A40C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b="19609"/>
            <a:stretch>
              <a:fillRect/>
            </a:stretch>
          </p:blipFill>
          <p:spPr bwMode="auto">
            <a:xfrm>
              <a:off x="5954713" y="1835150"/>
              <a:ext cx="2436812"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n 59">
              <a:extLst>
                <a:ext uri="{FF2B5EF4-FFF2-40B4-BE49-F238E27FC236}">
                  <a16:creationId xmlns:a16="http://schemas.microsoft.com/office/drawing/2014/main" id="{64767C8C-D6E4-4A16-83A7-F8F6EEBADD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948" t="28276" r="32240" b="11266"/>
            <a:stretch>
              <a:fillRect/>
            </a:stretch>
          </p:blipFill>
          <p:spPr bwMode="auto">
            <a:xfrm>
              <a:off x="5954713" y="3840163"/>
              <a:ext cx="2436812"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n 60">
              <a:extLst>
                <a:ext uri="{FF2B5EF4-FFF2-40B4-BE49-F238E27FC236}">
                  <a16:creationId xmlns:a16="http://schemas.microsoft.com/office/drawing/2014/main" id="{0B39A5AC-D6C2-4600-A718-3D82A00BE894}"/>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558213" y="3840163"/>
              <a:ext cx="2436812"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n 17">
              <a:extLst>
                <a:ext uri="{FF2B5EF4-FFF2-40B4-BE49-F238E27FC236}">
                  <a16:creationId xmlns:a16="http://schemas.microsoft.com/office/drawing/2014/main" id="{72BE3FB1-4187-4F14-8C4D-7BEB6C16024F}"/>
                </a:ext>
              </a:extLst>
            </p:cNvPr>
            <p:cNvPicPr>
              <a:picLocks noChangeAspect="1"/>
            </p:cNvPicPr>
            <p:nvPr/>
          </p:nvPicPr>
          <p:blipFill>
            <a:blip r:embed="rId7"/>
            <a:stretch>
              <a:fillRect/>
            </a:stretch>
          </p:blipFill>
          <p:spPr>
            <a:xfrm>
              <a:off x="8535988" y="1825835"/>
              <a:ext cx="2436812" cy="1879390"/>
            </a:xfrm>
            <a:prstGeom prst="rect">
              <a:avLst/>
            </a:prstGeom>
          </p:spPr>
        </p:pic>
      </p:grpSp>
      <p:sp>
        <p:nvSpPr>
          <p:cNvPr id="19" name="Título 1">
            <a:extLst>
              <a:ext uri="{FF2B5EF4-FFF2-40B4-BE49-F238E27FC236}">
                <a16:creationId xmlns:a16="http://schemas.microsoft.com/office/drawing/2014/main" id="{7EFE1D5B-E2B3-474A-9A64-5DC900A6FF04}"/>
              </a:ext>
            </a:extLst>
          </p:cNvPr>
          <p:cNvSpPr txBox="1">
            <a:spLocks/>
          </p:cNvSpPr>
          <p:nvPr/>
        </p:nvSpPr>
        <p:spPr>
          <a:xfrm>
            <a:off x="6498344" y="949952"/>
            <a:ext cx="5166283" cy="488950"/>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a:defRPr/>
            </a:pPr>
            <a:r>
              <a:rPr lang="es-MX" altLang="es-PE" sz="2000" b="1" dirty="0">
                <a:solidFill>
                  <a:srgbClr val="002060"/>
                </a:solidFill>
                <a:latin typeface="+mn-lt"/>
              </a:rPr>
              <a:t>Implementación de Servicios de Oncología pediátrica</a:t>
            </a:r>
          </a:p>
        </p:txBody>
      </p:sp>
      <p:sp>
        <p:nvSpPr>
          <p:cNvPr id="20" name="Rectángulo 19">
            <a:extLst>
              <a:ext uri="{FF2B5EF4-FFF2-40B4-BE49-F238E27FC236}">
                <a16:creationId xmlns:a16="http://schemas.microsoft.com/office/drawing/2014/main" id="{40593DB0-E363-439B-AC68-F746341D95D4}"/>
              </a:ext>
            </a:extLst>
          </p:cNvPr>
          <p:cNvSpPr/>
          <p:nvPr/>
        </p:nvSpPr>
        <p:spPr>
          <a:xfrm>
            <a:off x="6435628" y="5039143"/>
            <a:ext cx="3736975" cy="1754326"/>
          </a:xfrm>
          <a:prstGeom prst="rect">
            <a:avLst/>
          </a:prstGeom>
        </p:spPr>
        <p:txBody>
          <a:bodyPr>
            <a:spAutoFit/>
          </a:bodyPr>
          <a:lstStyle/>
          <a:p>
            <a:pPr>
              <a:defRPr/>
            </a:pPr>
            <a:r>
              <a:rPr lang="es-PE" b="1" dirty="0"/>
              <a:t>Lima:</a:t>
            </a:r>
          </a:p>
          <a:p>
            <a:pPr marL="285750" indent="-285750">
              <a:buFont typeface="Arial" panose="020B0604020202020204" pitchFamily="34" charset="0"/>
              <a:buChar char="•"/>
              <a:defRPr/>
            </a:pPr>
            <a:r>
              <a:rPr lang="es-PE" dirty="0">
                <a:solidFill>
                  <a:srgbClr val="F18500"/>
                </a:solidFill>
              </a:rPr>
              <a:t>INSN Breña </a:t>
            </a:r>
          </a:p>
          <a:p>
            <a:pPr marL="285750" indent="-285750">
              <a:buFont typeface="Arial" panose="020B0604020202020204" pitchFamily="34" charset="0"/>
              <a:buChar char="•"/>
              <a:defRPr/>
            </a:pPr>
            <a:r>
              <a:rPr lang="es-PE" dirty="0">
                <a:solidFill>
                  <a:srgbClr val="F18500"/>
                </a:solidFill>
              </a:rPr>
              <a:t>Hospital Carrión </a:t>
            </a:r>
            <a:endParaRPr lang="es-PE" dirty="0"/>
          </a:p>
          <a:p>
            <a:pPr marL="285750" indent="-285750">
              <a:buFont typeface="Arial" panose="020B0604020202020204" pitchFamily="34" charset="0"/>
              <a:buChar char="•"/>
              <a:defRPr/>
            </a:pPr>
            <a:r>
              <a:rPr lang="es-PE" dirty="0"/>
              <a:t>Hospital Dos de Mayo</a:t>
            </a:r>
          </a:p>
          <a:p>
            <a:pPr marL="285750" indent="-285750">
              <a:buFont typeface="Arial" panose="020B0604020202020204" pitchFamily="34" charset="0"/>
              <a:buChar char="•"/>
              <a:defRPr/>
            </a:pPr>
            <a:r>
              <a:rPr lang="es-PE" dirty="0"/>
              <a:t>Hospital Cayetano Heredia </a:t>
            </a:r>
          </a:p>
          <a:p>
            <a:pPr marL="285750" indent="-285750">
              <a:buFont typeface="Arial" panose="020B0604020202020204" pitchFamily="34" charset="0"/>
              <a:buChar char="•"/>
              <a:defRPr/>
            </a:pPr>
            <a:r>
              <a:rPr lang="es-PE" dirty="0"/>
              <a:t>Hospital María Auxiliadora </a:t>
            </a:r>
          </a:p>
        </p:txBody>
      </p:sp>
      <p:sp>
        <p:nvSpPr>
          <p:cNvPr id="12" name="Rectángulo 11"/>
          <p:cNvSpPr/>
          <p:nvPr/>
        </p:nvSpPr>
        <p:spPr>
          <a:xfrm>
            <a:off x="9311159" y="5039143"/>
            <a:ext cx="2880841" cy="1754326"/>
          </a:xfrm>
          <a:prstGeom prst="rect">
            <a:avLst/>
          </a:prstGeom>
        </p:spPr>
        <p:txBody>
          <a:bodyPr wrap="square">
            <a:spAutoFit/>
          </a:bodyPr>
          <a:lstStyle/>
          <a:p>
            <a:pPr>
              <a:defRPr/>
            </a:pPr>
            <a:r>
              <a:rPr lang="es-PE" b="1" dirty="0"/>
              <a:t>Regiones:</a:t>
            </a:r>
          </a:p>
          <a:p>
            <a:pPr marL="285750" indent="-285750">
              <a:buFont typeface="Arial" panose="020B0604020202020204" pitchFamily="34" charset="0"/>
              <a:buChar char="•"/>
              <a:defRPr/>
            </a:pPr>
            <a:r>
              <a:rPr lang="es-PE" dirty="0">
                <a:solidFill>
                  <a:srgbClr val="F18500"/>
                </a:solidFill>
              </a:rPr>
              <a:t>Hospital Belén de Trujillo</a:t>
            </a:r>
          </a:p>
          <a:p>
            <a:pPr marL="285750" indent="-285750">
              <a:buFont typeface="Arial" panose="020B0604020202020204" pitchFamily="34" charset="0"/>
              <a:buChar char="•"/>
              <a:defRPr/>
            </a:pPr>
            <a:r>
              <a:rPr lang="es-PE" dirty="0"/>
              <a:t>Hospital regional de Lambayeque</a:t>
            </a:r>
          </a:p>
          <a:p>
            <a:pPr marL="285750" indent="-285750">
              <a:buFont typeface="Arial" panose="020B0604020202020204" pitchFamily="34" charset="0"/>
              <a:buChar char="•"/>
              <a:defRPr/>
            </a:pPr>
            <a:r>
              <a:rPr lang="es-PE" dirty="0"/>
              <a:t>IREN Norte</a:t>
            </a:r>
          </a:p>
          <a:p>
            <a:pPr marL="285750" indent="-285750">
              <a:buFont typeface="Arial" panose="020B0604020202020204" pitchFamily="34" charset="0"/>
              <a:buChar char="•"/>
              <a:defRPr/>
            </a:pPr>
            <a:r>
              <a:rPr lang="es-PE" dirty="0">
                <a:solidFill>
                  <a:srgbClr val="F18500"/>
                </a:solidFill>
              </a:rPr>
              <a:t>IREN Centro</a:t>
            </a:r>
          </a:p>
        </p:txBody>
      </p:sp>
    </p:spTree>
    <p:extLst>
      <p:ext uri="{BB962C8B-B14F-4D97-AF65-F5344CB8AC3E}">
        <p14:creationId xmlns:p14="http://schemas.microsoft.com/office/powerpoint/2010/main" val="66887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9CA2771A-186A-48BE-9A9A-E1CD46A9BC7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3000" y="6724590"/>
            <a:ext cx="9906000" cy="133410"/>
          </a:xfrm>
          <a:prstGeom prst="rect">
            <a:avLst/>
          </a:prstGeom>
        </p:spPr>
      </p:pic>
      <p:sp>
        <p:nvSpPr>
          <p:cNvPr id="9" name="Rectángulo redondeado 8"/>
          <p:cNvSpPr/>
          <p:nvPr/>
        </p:nvSpPr>
        <p:spPr>
          <a:xfrm>
            <a:off x="178029" y="203986"/>
            <a:ext cx="11835939" cy="64603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3200" dirty="0"/>
              <a:t>Reducción % abandono de tratamiento en cáncer pediátrico</a:t>
            </a:r>
          </a:p>
        </p:txBody>
      </p:sp>
      <p:grpSp>
        <p:nvGrpSpPr>
          <p:cNvPr id="15" name="Grupo 14"/>
          <p:cNvGrpSpPr/>
          <p:nvPr/>
        </p:nvGrpSpPr>
        <p:grpSpPr>
          <a:xfrm>
            <a:off x="797906" y="2373832"/>
            <a:ext cx="3467289" cy="3129989"/>
            <a:chOff x="649050" y="1823460"/>
            <a:chExt cx="3467289" cy="3129989"/>
          </a:xfrm>
        </p:grpSpPr>
        <p:sp>
          <p:nvSpPr>
            <p:cNvPr id="2" name="Rectángulo 1"/>
            <p:cNvSpPr/>
            <p:nvPr/>
          </p:nvSpPr>
          <p:spPr>
            <a:xfrm>
              <a:off x="1045480" y="2422901"/>
              <a:ext cx="808075" cy="253054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p:cNvSpPr txBox="1"/>
            <p:nvPr/>
          </p:nvSpPr>
          <p:spPr>
            <a:xfrm>
              <a:off x="649050" y="1823460"/>
              <a:ext cx="1764076" cy="400110"/>
            </a:xfrm>
            <a:prstGeom prst="rect">
              <a:avLst/>
            </a:prstGeom>
            <a:noFill/>
          </p:spPr>
          <p:txBody>
            <a:bodyPr wrap="square" rtlCol="0">
              <a:spAutoFit/>
            </a:bodyPr>
            <a:lstStyle/>
            <a:p>
              <a:r>
                <a:rPr lang="es-ES" sz="2000" b="1" dirty="0"/>
                <a:t>Ene-Dic 2018</a:t>
              </a:r>
              <a:endParaRPr lang="en-US" sz="2000" b="1" dirty="0"/>
            </a:p>
          </p:txBody>
        </p:sp>
        <p:sp>
          <p:nvSpPr>
            <p:cNvPr id="12" name="CuadroTexto 11"/>
            <p:cNvSpPr txBox="1"/>
            <p:nvPr/>
          </p:nvSpPr>
          <p:spPr>
            <a:xfrm>
              <a:off x="1002950" y="2911146"/>
              <a:ext cx="971216" cy="461665"/>
            </a:xfrm>
            <a:prstGeom prst="rect">
              <a:avLst/>
            </a:prstGeom>
            <a:noFill/>
          </p:spPr>
          <p:txBody>
            <a:bodyPr wrap="square" rtlCol="0">
              <a:spAutoFit/>
            </a:bodyPr>
            <a:lstStyle/>
            <a:p>
              <a:r>
                <a:rPr lang="es-ES" sz="2400" dirty="0">
                  <a:solidFill>
                    <a:schemeClr val="bg1"/>
                  </a:solidFill>
                </a:rPr>
                <a:t>18.65</a:t>
              </a:r>
              <a:endParaRPr lang="en-US" sz="2400" dirty="0">
                <a:solidFill>
                  <a:schemeClr val="bg1"/>
                </a:solidFill>
              </a:endParaRPr>
            </a:p>
          </p:txBody>
        </p:sp>
        <p:grpSp>
          <p:nvGrpSpPr>
            <p:cNvPr id="14" name="Grupo 13"/>
            <p:cNvGrpSpPr/>
            <p:nvPr/>
          </p:nvGrpSpPr>
          <p:grpSpPr>
            <a:xfrm>
              <a:off x="2352263" y="3164508"/>
              <a:ext cx="1764076" cy="1783530"/>
              <a:chOff x="2201404" y="2975699"/>
              <a:chExt cx="1764076" cy="1783530"/>
            </a:xfrm>
          </p:grpSpPr>
          <p:sp>
            <p:nvSpPr>
              <p:cNvPr id="10" name="Rectángulo 9"/>
              <p:cNvSpPr/>
              <p:nvPr/>
            </p:nvSpPr>
            <p:spPr>
              <a:xfrm>
                <a:off x="2470243" y="3462057"/>
                <a:ext cx="740789" cy="12971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adroTexto 10"/>
              <p:cNvSpPr txBox="1"/>
              <p:nvPr/>
            </p:nvSpPr>
            <p:spPr>
              <a:xfrm>
                <a:off x="2201404" y="2975699"/>
                <a:ext cx="1764076" cy="400110"/>
              </a:xfrm>
              <a:prstGeom prst="rect">
                <a:avLst/>
              </a:prstGeom>
              <a:noFill/>
            </p:spPr>
            <p:txBody>
              <a:bodyPr wrap="square" rtlCol="0">
                <a:spAutoFit/>
              </a:bodyPr>
              <a:lstStyle/>
              <a:p>
                <a:r>
                  <a:rPr lang="es-ES" sz="2000" b="1" dirty="0"/>
                  <a:t>Ene-Dic 2021</a:t>
                </a:r>
                <a:endParaRPr lang="en-US" sz="2000" b="1" dirty="0"/>
              </a:p>
            </p:txBody>
          </p:sp>
          <p:sp>
            <p:nvSpPr>
              <p:cNvPr id="13" name="CuadroTexto 12"/>
              <p:cNvSpPr txBox="1"/>
              <p:nvPr/>
            </p:nvSpPr>
            <p:spPr>
              <a:xfrm>
                <a:off x="2584488" y="3816527"/>
                <a:ext cx="971216" cy="461665"/>
              </a:xfrm>
              <a:prstGeom prst="rect">
                <a:avLst/>
              </a:prstGeom>
              <a:noFill/>
            </p:spPr>
            <p:txBody>
              <a:bodyPr wrap="square" rtlCol="0">
                <a:spAutoFit/>
              </a:bodyPr>
              <a:lstStyle/>
              <a:p>
                <a:r>
                  <a:rPr lang="es-ES" sz="2400" dirty="0">
                    <a:solidFill>
                      <a:schemeClr val="bg1"/>
                    </a:solidFill>
                  </a:rPr>
                  <a:t>8.5</a:t>
                </a:r>
                <a:endParaRPr lang="en-US" sz="2400" dirty="0">
                  <a:solidFill>
                    <a:schemeClr val="bg1"/>
                  </a:solidFill>
                </a:endParaRPr>
              </a:p>
            </p:txBody>
          </p:sp>
        </p:grpSp>
        <p:sp>
          <p:nvSpPr>
            <p:cNvPr id="3" name="Elipse 2">
              <a:extLst>
                <a:ext uri="{FF2B5EF4-FFF2-40B4-BE49-F238E27FC236}">
                  <a16:creationId xmlns:a16="http://schemas.microsoft.com/office/drawing/2014/main" id="{D36C30B0-3BDE-4C48-A759-494A4E1923C9}"/>
                </a:ext>
              </a:extLst>
            </p:cNvPr>
            <p:cNvSpPr/>
            <p:nvPr/>
          </p:nvSpPr>
          <p:spPr>
            <a:xfrm>
              <a:off x="2352263" y="3713306"/>
              <a:ext cx="1311459" cy="1045724"/>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17" name="CuadroTexto 16"/>
          <p:cNvSpPr txBox="1"/>
          <p:nvPr/>
        </p:nvSpPr>
        <p:spPr>
          <a:xfrm>
            <a:off x="322466" y="1537595"/>
            <a:ext cx="4479031" cy="523220"/>
          </a:xfrm>
          <a:prstGeom prst="rect">
            <a:avLst/>
          </a:prstGeom>
          <a:noFill/>
        </p:spPr>
        <p:txBody>
          <a:bodyPr wrap="square" rtlCol="0">
            <a:spAutoFit/>
          </a:bodyPr>
          <a:lstStyle/>
          <a:p>
            <a:pPr algn="ctr"/>
            <a:r>
              <a:rPr lang="es-ES" sz="2800" b="1" dirty="0">
                <a:solidFill>
                  <a:srgbClr val="FF0000"/>
                </a:solidFill>
              </a:rPr>
              <a:t>Tasa de abandono (%)</a:t>
            </a:r>
            <a:endParaRPr lang="en-US" sz="2800" b="1" dirty="0">
              <a:solidFill>
                <a:srgbClr val="FF0000"/>
              </a:solidFill>
            </a:endParaRPr>
          </a:p>
        </p:txBody>
      </p:sp>
      <p:graphicFrame>
        <p:nvGraphicFramePr>
          <p:cNvPr id="18" name="Tabla 17">
            <a:extLst>
              <a:ext uri="{FF2B5EF4-FFF2-40B4-BE49-F238E27FC236}">
                <a16:creationId xmlns:a16="http://schemas.microsoft.com/office/drawing/2014/main" id="{F18A3408-208C-4095-83A8-2A4A6A7FF522}"/>
              </a:ext>
            </a:extLst>
          </p:cNvPr>
          <p:cNvGraphicFramePr>
            <a:graphicFrameLocks noGrp="1"/>
          </p:cNvGraphicFramePr>
          <p:nvPr>
            <p:extLst>
              <p:ext uri="{D42A27DB-BD31-4B8C-83A1-F6EECF244321}">
                <p14:modId xmlns:p14="http://schemas.microsoft.com/office/powerpoint/2010/main" val="463341208"/>
              </p:ext>
            </p:extLst>
          </p:nvPr>
        </p:nvGraphicFramePr>
        <p:xfrm>
          <a:off x="4379440" y="1130968"/>
          <a:ext cx="7673372" cy="5423309"/>
        </p:xfrm>
        <a:graphic>
          <a:graphicData uri="http://schemas.openxmlformats.org/drawingml/2006/table">
            <a:tbl>
              <a:tblPr firstRow="1" firstCol="1" bandRow="1">
                <a:tableStyleId>{3B4B98B0-60AC-42C2-AFA5-B58CD77FA1E5}</a:tableStyleId>
              </a:tblPr>
              <a:tblGrid>
                <a:gridCol w="3320771">
                  <a:extLst>
                    <a:ext uri="{9D8B030D-6E8A-4147-A177-3AD203B41FA5}">
                      <a16:colId xmlns:a16="http://schemas.microsoft.com/office/drawing/2014/main" val="1846911345"/>
                    </a:ext>
                  </a:extLst>
                </a:gridCol>
                <a:gridCol w="4352601">
                  <a:extLst>
                    <a:ext uri="{9D8B030D-6E8A-4147-A177-3AD203B41FA5}">
                      <a16:colId xmlns:a16="http://schemas.microsoft.com/office/drawing/2014/main" val="1115897359"/>
                    </a:ext>
                  </a:extLst>
                </a:gridCol>
              </a:tblGrid>
              <a:tr h="411127">
                <a:tc>
                  <a:txBody>
                    <a:bodyPr/>
                    <a:lstStyle/>
                    <a:p>
                      <a:pPr algn="ctr">
                        <a:lnSpc>
                          <a:spcPct val="107000"/>
                        </a:lnSpc>
                        <a:spcAft>
                          <a:spcPts val="800"/>
                        </a:spcAft>
                      </a:pPr>
                      <a:r>
                        <a:rPr lang="es-PE" sz="1800" dirty="0">
                          <a:effectLst/>
                          <a:latin typeface="Century Gothic" panose="020B0502020202020204" pitchFamily="34" charset="0"/>
                          <a:ea typeface="Arial Unicode MS" panose="020B0604020202020204" pitchFamily="34" charset="-128"/>
                          <a:cs typeface="Arial Unicode MS" panose="020B0604020202020204" pitchFamily="34" charset="-128"/>
                        </a:rPr>
                        <a:t>Ley</a:t>
                      </a:r>
                    </a:p>
                  </a:txBody>
                  <a:tcPr marL="68580" marR="68580" marT="0" marB="0"/>
                </a:tc>
                <a:tc>
                  <a:txBody>
                    <a:bodyPr/>
                    <a:lstStyle/>
                    <a:p>
                      <a:pPr algn="ctr">
                        <a:lnSpc>
                          <a:spcPct val="107000"/>
                        </a:lnSpc>
                        <a:spcAft>
                          <a:spcPts val="800"/>
                        </a:spcAft>
                      </a:pPr>
                      <a:r>
                        <a:rPr lang="es-PE" sz="2400" dirty="0">
                          <a:solidFill>
                            <a:schemeClr val="bg1"/>
                          </a:solidFill>
                          <a:effectLst/>
                          <a:latin typeface="Century Gothic" panose="020B0502020202020204" pitchFamily="34" charset="0"/>
                          <a:ea typeface="Arial Unicode MS" panose="020B0604020202020204" pitchFamily="34" charset="-128"/>
                        </a:rPr>
                        <a:t>Propuesta modificación</a:t>
                      </a:r>
                    </a:p>
                  </a:txBody>
                  <a:tcPr marL="68580" marR="68580" marT="0" marB="0">
                    <a:solidFill>
                      <a:srgbClr val="002060"/>
                    </a:solidFill>
                  </a:tcPr>
                </a:tc>
                <a:extLst>
                  <a:ext uri="{0D108BD9-81ED-4DB2-BD59-A6C34878D82A}">
                    <a16:rowId xmlns:a16="http://schemas.microsoft.com/office/drawing/2014/main" val="2322983061"/>
                  </a:ext>
                </a:extLst>
              </a:tr>
              <a:tr h="3648071">
                <a:tc rowSpan="2">
                  <a:txBody>
                    <a:bodyPr/>
                    <a:lstStyle/>
                    <a:p>
                      <a:pPr algn="ctr">
                        <a:lnSpc>
                          <a:spcPct val="107000"/>
                        </a:lnSpc>
                        <a:spcAft>
                          <a:spcPts val="800"/>
                        </a:spcAft>
                      </a:pPr>
                      <a:r>
                        <a:rPr lang="es-PE" sz="1400" b="1" dirty="0">
                          <a:solidFill>
                            <a:srgbClr val="000000"/>
                          </a:solidFill>
                          <a:effectLst/>
                          <a:latin typeface="Century Gothic" panose="020B0502020202020204" pitchFamily="34" charset="0"/>
                          <a:ea typeface="Arial Unicode MS" panose="020B0604020202020204" pitchFamily="34" charset="-128"/>
                          <a:cs typeface="Arial Unicode MS" panose="020B0604020202020204" pitchFamily="34" charset="-128"/>
                        </a:rPr>
                        <a:t>Artículo 6. Subsidio oncológico</a:t>
                      </a:r>
                      <a:endParaRPr lang="es-PE" sz="1400" dirty="0">
                        <a:effectLst/>
                        <a:latin typeface="Century Gothic" panose="020B0502020202020204" pitchFamily="34" charset="0"/>
                        <a:ea typeface="Arial Unicode MS" panose="020B0604020202020204" pitchFamily="34" charset="-128"/>
                        <a:cs typeface="Arial Unicode MS" panose="020B0604020202020204" pitchFamily="34" charset="-128"/>
                      </a:endParaRPr>
                    </a:p>
                    <a:p>
                      <a:pPr algn="ctr">
                        <a:lnSpc>
                          <a:spcPct val="107000"/>
                        </a:lnSpc>
                        <a:spcAft>
                          <a:spcPts val="800"/>
                        </a:spcAft>
                      </a:pPr>
                      <a:r>
                        <a:rPr lang="es-PE" sz="1400" b="1" dirty="0">
                          <a:solidFill>
                            <a:srgbClr val="000000"/>
                          </a:solidFill>
                          <a:effectLst/>
                          <a:latin typeface="Century Gothic" panose="020B0502020202020204" pitchFamily="34" charset="0"/>
                          <a:ea typeface="Arial Unicode MS" panose="020B0604020202020204" pitchFamily="34" charset="-128"/>
                          <a:cs typeface="Arial Unicode MS" panose="020B0604020202020204" pitchFamily="34" charset="-128"/>
                        </a:rPr>
                        <a:t>Las instituciones administradoras de fondos de aseguramiento en salud (IAFAS), públicas o privadas, otorgan un subsidio económico equivalente a dos remuneraciones mínimas vitales (RMV) </a:t>
                      </a:r>
                      <a:r>
                        <a:rPr lang="es-PE" sz="1400" b="1" u="sng" dirty="0">
                          <a:solidFill>
                            <a:srgbClr val="000000"/>
                          </a:solidFill>
                          <a:effectLst/>
                          <a:latin typeface="Century Gothic" panose="020B0502020202020204" pitchFamily="34" charset="0"/>
                          <a:ea typeface="Arial Unicode MS" panose="020B0604020202020204" pitchFamily="34" charset="-128"/>
                          <a:cs typeface="Arial Unicode MS" panose="020B0604020202020204" pitchFamily="34" charset="-128"/>
                        </a:rPr>
                        <a:t>al trabajador </a:t>
                      </a:r>
                      <a:r>
                        <a:rPr lang="es-PE" sz="1400" b="1" dirty="0">
                          <a:solidFill>
                            <a:srgbClr val="000000"/>
                          </a:solidFill>
                          <a:effectLst/>
                          <a:latin typeface="Century Gothic" panose="020B0502020202020204" pitchFamily="34" charset="0"/>
                          <a:ea typeface="Arial Unicode MS" panose="020B0604020202020204" pitchFamily="34" charset="-128"/>
                          <a:cs typeface="Arial Unicode MS" panose="020B0604020202020204" pitchFamily="34" charset="-128"/>
                        </a:rPr>
                        <a:t>por familia que tenga un niño o adolescente menor de 18 años que sea diagnosticado de cáncer, durante el tiempo que dure el tratamiento hospitalario a partir de confirmado el padecimiento de dicho mal debidamente certificado por médico especialista.</a:t>
                      </a:r>
                      <a:endParaRPr lang="es-PE" sz="1400" dirty="0">
                        <a:effectLst/>
                        <a:latin typeface="Century Gothic" panose="020B0502020202020204" pitchFamily="34" charset="0"/>
                        <a:ea typeface="Arial Unicode MS" panose="020B0604020202020204" pitchFamily="34" charset="-128"/>
                        <a:cs typeface="Arial Unicode MS" panose="020B0604020202020204" pitchFamily="34" charset="-128"/>
                      </a:endParaRPr>
                    </a:p>
                  </a:txBody>
                  <a:tcPr marL="68580" marR="68580" marT="0" marB="0"/>
                </a:tc>
                <a:tc>
                  <a:txBody>
                    <a:bodyPr/>
                    <a:lstStyle/>
                    <a:p>
                      <a:pPr algn="ctr"/>
                      <a:endParaRPr lang="es-ES" sz="1500" b="1" i="0" kern="1200" dirty="0">
                        <a:solidFill>
                          <a:schemeClr val="tx1"/>
                        </a:solidFill>
                        <a:effectLst/>
                        <a:latin typeface="Century Gothic" panose="020B0502020202020204" pitchFamily="34" charset="0"/>
                        <a:ea typeface="+mn-ea"/>
                        <a:cs typeface="Arial" panose="020B0604020202020204" pitchFamily="34" charset="0"/>
                      </a:endParaRPr>
                    </a:p>
                    <a:p>
                      <a:pPr algn="just"/>
                      <a:r>
                        <a:rPr lang="es-ES" sz="1500" b="1" i="0" kern="1200" dirty="0">
                          <a:solidFill>
                            <a:schemeClr val="tx1"/>
                          </a:solidFill>
                          <a:effectLst/>
                          <a:latin typeface="Century Gothic" panose="020B0502020202020204" pitchFamily="34" charset="0"/>
                          <a:ea typeface="+mn-ea"/>
                          <a:cs typeface="Arial" panose="020B0604020202020204" pitchFamily="34" charset="0"/>
                        </a:rPr>
                        <a:t>La institución administradora de fondos de aseguramiento en salud (IAFAS) </a:t>
                      </a:r>
                      <a:r>
                        <a:rPr lang="es-PE" sz="1500" b="1" i="0" kern="1200" dirty="0">
                          <a:solidFill>
                            <a:schemeClr val="tx1"/>
                          </a:solidFill>
                          <a:effectLst/>
                          <a:latin typeface="Century Gothic" panose="020B0502020202020204" pitchFamily="34" charset="0"/>
                          <a:ea typeface="+mn-ea"/>
                          <a:cs typeface="Arial" panose="020B0604020202020204" pitchFamily="34" charset="0"/>
                        </a:rPr>
                        <a:t>Seguro Integral de Salud (SIS), </a:t>
                      </a:r>
                      <a:r>
                        <a:rPr lang="es-ES" sz="1500" b="1" i="0" kern="1200" dirty="0">
                          <a:solidFill>
                            <a:schemeClr val="tx1"/>
                          </a:solidFill>
                          <a:effectLst/>
                          <a:latin typeface="Century Gothic" panose="020B0502020202020204" pitchFamily="34" charset="0"/>
                          <a:ea typeface="+mn-ea"/>
                          <a:cs typeface="Arial" panose="020B0604020202020204" pitchFamily="34" charset="0"/>
                        </a:rPr>
                        <a:t>otorga un subsidio económico equivalente a dos remuneraciones mínimas vitales (RMV) de forma bimestral, </a:t>
                      </a:r>
                      <a:r>
                        <a:rPr lang="es-ES" sz="1500" b="1" i="1" u="sng" kern="1200" dirty="0">
                          <a:solidFill>
                            <a:schemeClr val="tx1"/>
                          </a:solidFill>
                          <a:effectLst/>
                          <a:latin typeface="Century Gothic" panose="020B0502020202020204" pitchFamily="34" charset="0"/>
                          <a:ea typeface="+mn-ea"/>
                          <a:cs typeface="Arial" panose="020B0604020202020204" pitchFamily="34" charset="0"/>
                        </a:rPr>
                        <a:t>al representante por familia que tenga un niño o adolescente menor de 18 años afiliado a SIS</a:t>
                      </a:r>
                      <a:r>
                        <a:rPr lang="es-ES" sz="1500" b="1" i="0" kern="1200" dirty="0">
                          <a:solidFill>
                            <a:schemeClr val="tx1"/>
                          </a:solidFill>
                          <a:effectLst/>
                          <a:latin typeface="Century Gothic" panose="020B0502020202020204" pitchFamily="34" charset="0"/>
                          <a:ea typeface="+mn-ea"/>
                          <a:cs typeface="Arial" panose="020B0604020202020204" pitchFamily="34" charset="0"/>
                        </a:rPr>
                        <a:t>, que sea diagnosticado de cáncer, durante el tiempo que dure el tratamiento hospitalario a partir de confirmado el padecimiento de dicho mal debidamente certificado por médico especialista.</a:t>
                      </a:r>
                      <a:endParaRPr lang="es-PE" sz="1500" b="1" i="0" kern="1200" dirty="0">
                        <a:solidFill>
                          <a:schemeClr val="tx1"/>
                        </a:solidFill>
                        <a:effectLst/>
                        <a:latin typeface="Century Gothic" panose="020B0502020202020204" pitchFamily="34" charset="0"/>
                        <a:ea typeface="+mn-ea"/>
                        <a:cs typeface="Arial" panose="020B0604020202020204" pitchFamily="34" charset="0"/>
                      </a:endParaRPr>
                    </a:p>
                  </a:txBody>
                  <a:tcPr marL="68580" marR="68580" marT="0" marB="0">
                    <a:solidFill>
                      <a:schemeClr val="bg1">
                        <a:alpha val="20000"/>
                      </a:schemeClr>
                    </a:solidFill>
                  </a:tcPr>
                </a:tc>
                <a:extLst>
                  <a:ext uri="{0D108BD9-81ED-4DB2-BD59-A6C34878D82A}">
                    <a16:rowId xmlns:a16="http://schemas.microsoft.com/office/drawing/2014/main" val="2069350442"/>
                  </a:ext>
                </a:extLst>
              </a:tr>
              <a:tr h="1364111">
                <a:tc vMerge="1">
                  <a:txBody>
                    <a:bodyPr/>
                    <a:lstStyle/>
                    <a:p>
                      <a:endParaRPr lang="es-PE"/>
                    </a:p>
                  </a:txBody>
                  <a:tcPr/>
                </a:tc>
                <a:tc>
                  <a: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s-PE" sz="1500" b="1" i="0" dirty="0">
                          <a:solidFill>
                            <a:srgbClr val="000000"/>
                          </a:solidFill>
                          <a:effectLst/>
                          <a:latin typeface="Century Gothic" panose="020B0502020202020204" pitchFamily="34" charset="0"/>
                          <a:ea typeface="Arial Unicode MS" panose="020B0604020202020204" pitchFamily="34" charset="-128"/>
                          <a:cs typeface="Arial" panose="020B0604020202020204" pitchFamily="34" charset="0"/>
                        </a:rPr>
                        <a:t>El Ministerio de Salud emite las disposiciones complementarias que sean necesarias para la entrega del subsidio oncológico.</a:t>
                      </a:r>
                      <a:endParaRPr lang="es-PE" sz="1500" b="1" i="0" dirty="0">
                        <a:effectLst/>
                        <a:latin typeface="Century Gothic" panose="020B0502020202020204" pitchFamily="34" charset="0"/>
                        <a:ea typeface="Arial Unicode MS" panose="020B0604020202020204" pitchFamily="34" charset="-128"/>
                        <a:cs typeface="Arial" panose="020B0604020202020204" pitchFamily="34" charset="0"/>
                      </a:endParaRPr>
                    </a:p>
                    <a:p>
                      <a:pPr algn="just">
                        <a:lnSpc>
                          <a:spcPct val="107000"/>
                        </a:lnSpc>
                        <a:spcAft>
                          <a:spcPts val="800"/>
                        </a:spcAft>
                      </a:pPr>
                      <a:endParaRPr lang="es-PE" sz="1500" b="1" i="0" dirty="0">
                        <a:effectLst/>
                        <a:latin typeface="Century Gothic" panose="020B0502020202020204" pitchFamily="34" charset="0"/>
                        <a:ea typeface="Arial Unicode MS" panose="020B0604020202020204" pitchFamily="34" charset="-128"/>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981345699"/>
                  </a:ext>
                </a:extLst>
              </a:tr>
            </a:tbl>
          </a:graphicData>
        </a:graphic>
      </p:graphicFrame>
    </p:spTree>
    <p:extLst>
      <p:ext uri="{BB962C8B-B14F-4D97-AF65-F5344CB8AC3E}">
        <p14:creationId xmlns:p14="http://schemas.microsoft.com/office/powerpoint/2010/main" val="6225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5DBD601-F987-47CE-9B22-E5C2AE14B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2902"/>
            <a:ext cx="12192000" cy="5486400"/>
          </a:xfrm>
          <a:prstGeom prst="rect">
            <a:avLst/>
          </a:prstGeom>
        </p:spPr>
      </p:pic>
      <p:pic>
        <p:nvPicPr>
          <p:cNvPr id="5" name="object 5"/>
          <p:cNvPicPr/>
          <p:nvPr/>
        </p:nvPicPr>
        <p:blipFill>
          <a:blip r:embed="rId4" cstate="print"/>
          <a:stretch>
            <a:fillRect/>
          </a:stretch>
        </p:blipFill>
        <p:spPr>
          <a:xfrm>
            <a:off x="1" y="0"/>
            <a:ext cx="12191999" cy="896112"/>
          </a:xfrm>
          <a:prstGeom prst="rect">
            <a:avLst/>
          </a:prstGeom>
        </p:spPr>
      </p:pic>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7"/>
            <a:ext cx="12192000" cy="1145279"/>
          </a:xfrm>
          <a:prstGeom prst="rect">
            <a:avLst/>
          </a:prstGeom>
        </p:spPr>
      </p:pic>
      <p:sp>
        <p:nvSpPr>
          <p:cNvPr id="10" name="object 5">
            <a:extLst>
              <a:ext uri="{FF2B5EF4-FFF2-40B4-BE49-F238E27FC236}">
                <a16:creationId xmlns:a16="http://schemas.microsoft.com/office/drawing/2014/main" id="{3FFDC069-D46C-4B5A-BB34-A4511764D2BD}"/>
              </a:ext>
            </a:extLst>
          </p:cNvPr>
          <p:cNvSpPr/>
          <p:nvPr/>
        </p:nvSpPr>
        <p:spPr>
          <a:xfrm>
            <a:off x="5410200" y="4495799"/>
            <a:ext cx="6781800" cy="1813503"/>
          </a:xfrm>
          <a:custGeom>
            <a:avLst/>
            <a:gdLst/>
            <a:ahLst/>
            <a:cxnLst/>
            <a:rect l="l" t="t" r="r" b="b"/>
            <a:pathLst>
              <a:path w="5382895" h="3923029">
                <a:moveTo>
                  <a:pt x="5382768" y="0"/>
                </a:moveTo>
                <a:lnTo>
                  <a:pt x="1865884" y="0"/>
                </a:lnTo>
                <a:lnTo>
                  <a:pt x="0" y="1865884"/>
                </a:lnTo>
                <a:lnTo>
                  <a:pt x="0" y="3922776"/>
                </a:lnTo>
                <a:lnTo>
                  <a:pt x="5382768" y="3922776"/>
                </a:lnTo>
                <a:lnTo>
                  <a:pt x="5382768" y="0"/>
                </a:lnTo>
                <a:close/>
              </a:path>
            </a:pathLst>
          </a:custGeom>
          <a:solidFill>
            <a:srgbClr val="00AC99"/>
          </a:solidFill>
        </p:spPr>
        <p:txBody>
          <a:bodyPr wrap="square" lIns="0" tIns="0" rIns="0" bIns="0" rtlCol="0"/>
          <a:lstStyle/>
          <a:p>
            <a:endParaRPr/>
          </a:p>
        </p:txBody>
      </p:sp>
      <p:sp>
        <p:nvSpPr>
          <p:cNvPr id="8" name="object 8"/>
          <p:cNvSpPr txBox="1">
            <a:spLocks noGrp="1"/>
          </p:cNvSpPr>
          <p:nvPr>
            <p:ph type="title"/>
          </p:nvPr>
        </p:nvSpPr>
        <p:spPr>
          <a:xfrm>
            <a:off x="6705600" y="4805641"/>
            <a:ext cx="5199355" cy="1280735"/>
          </a:xfrm>
          <a:prstGeom prst="rect">
            <a:avLst/>
          </a:prstGeom>
        </p:spPr>
        <p:txBody>
          <a:bodyPr vert="horz" wrap="square" lIns="0" tIns="116205" rIns="0" bIns="0" rtlCol="0">
            <a:spAutoFit/>
          </a:bodyPr>
          <a:lstStyle/>
          <a:p>
            <a:pPr marL="12700" marR="5080" algn="ctr">
              <a:spcBef>
                <a:spcPts val="915"/>
              </a:spcBef>
            </a:pPr>
            <a:r>
              <a:rPr lang="es-ES" sz="2800" dirty="0">
                <a:solidFill>
                  <a:schemeClr val="bg1"/>
                </a:solidFill>
              </a:rPr>
              <a:t>Financiamiento en el marco de la Ley N° 31041 y su reglamento </a:t>
            </a:r>
          </a:p>
        </p:txBody>
      </p:sp>
    </p:spTree>
    <p:extLst>
      <p:ext uri="{BB962C8B-B14F-4D97-AF65-F5344CB8AC3E}">
        <p14:creationId xmlns:p14="http://schemas.microsoft.com/office/powerpoint/2010/main" val="309136354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5077</TotalTime>
  <Words>3468</Words>
  <Application>Microsoft Office PowerPoint</Application>
  <PresentationFormat>Panorámica</PresentationFormat>
  <Paragraphs>207</Paragraphs>
  <Slides>17</Slides>
  <Notes>17</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17</vt:i4>
      </vt:variant>
    </vt:vector>
  </HeadingPairs>
  <TitlesOfParts>
    <vt:vector size="26" baseType="lpstr">
      <vt:lpstr>Arial</vt:lpstr>
      <vt:lpstr>Arial Rounded MT Bold</vt:lpstr>
      <vt:lpstr>Calibri</vt:lpstr>
      <vt:lpstr>Calibri Light</vt:lpstr>
      <vt:lpstr>Century Gothic</vt:lpstr>
      <vt:lpstr>Tahoma</vt:lpstr>
      <vt:lpstr>Verdana</vt:lpstr>
      <vt:lpstr>Wingdings</vt:lpstr>
      <vt:lpstr>Tema de Office</vt:lpstr>
      <vt:lpstr>Presentación ante la Comisión</vt:lpstr>
      <vt:lpstr>Ley de Urgencia Médica para la Detección Oportuna y Atención Integral del Cáncer del Niño y del Adolescente (Ley N° 31041) y su reglamento Decreto Supremo N° 24- 20211-SA</vt:lpstr>
      <vt:lpstr>Presentación de PowerPoint</vt:lpstr>
      <vt:lpstr>Presentación de PowerPoint</vt:lpstr>
      <vt:lpstr>Presentación de PowerPoint</vt:lpstr>
      <vt:lpstr>Presentación de PowerPoint</vt:lpstr>
      <vt:lpstr>Presentación de PowerPoint</vt:lpstr>
      <vt:lpstr>Presentación de PowerPoint</vt:lpstr>
      <vt:lpstr>Financiamiento en el marco de la Ley N° 31041 y su reglamento </vt:lpstr>
      <vt:lpstr>CON RESPECTO A FINANCIAMIENTO</vt:lpstr>
      <vt:lpstr>Presentación de PowerPoint</vt:lpstr>
      <vt:lpstr>Proceso y abastecimiento de medicamentos y suministros para la atención de cáncer en los niños y adolescentes</vt:lpstr>
      <vt:lpstr>Presentación de PowerPoint</vt:lpstr>
      <vt:lpstr>Presentación de PowerPoint</vt:lpstr>
      <vt:lpstr>Presentación de PowerPoint</vt:lpstr>
      <vt:lpstr>Presentación de PowerPoint</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CONSULTORIO EXTERNOS</dc:creator>
  <cp:lastModifiedBy>Maria Elizabeth López López</cp:lastModifiedBy>
  <cp:revision>294</cp:revision>
  <dcterms:created xsi:type="dcterms:W3CDTF">2019-11-22T13:00:07Z</dcterms:created>
  <dcterms:modified xsi:type="dcterms:W3CDTF">2022-09-28T18:47:14Z</dcterms:modified>
</cp:coreProperties>
</file>