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media/image33.jpg" ContentType="image/jpeg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807" r:id="rId3"/>
    <p:sldMasterId id="2147483833" r:id="rId4"/>
  </p:sldMasterIdLst>
  <p:notesMasterIdLst>
    <p:notesMasterId r:id="rId21"/>
  </p:notesMasterIdLst>
  <p:sldIdLst>
    <p:sldId id="1208" r:id="rId5"/>
    <p:sldId id="1243" r:id="rId6"/>
    <p:sldId id="1204" r:id="rId7"/>
    <p:sldId id="1244" r:id="rId8"/>
    <p:sldId id="1242" r:id="rId9"/>
    <p:sldId id="1172" r:id="rId10"/>
    <p:sldId id="1233" r:id="rId11"/>
    <p:sldId id="1239" r:id="rId12"/>
    <p:sldId id="1236" r:id="rId13"/>
    <p:sldId id="1240" r:id="rId14"/>
    <p:sldId id="258" r:id="rId15"/>
    <p:sldId id="1237" r:id="rId16"/>
    <p:sldId id="1241" r:id="rId17"/>
    <p:sldId id="1238" r:id="rId18"/>
    <p:sldId id="1245" r:id="rId19"/>
    <p:sldId id="1228" r:id="rId20"/>
  </p:sldIdLst>
  <p:sldSz cx="12188825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A1B7CB"/>
    <a:srgbClr val="FFFFCC"/>
    <a:srgbClr val="002060"/>
    <a:srgbClr val="165CAE"/>
    <a:srgbClr val="D75C5C"/>
    <a:srgbClr val="BD314B"/>
    <a:srgbClr val="4F81BD"/>
    <a:srgbClr val="C00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249" autoAdjust="0"/>
  </p:normalViewPr>
  <p:slideViewPr>
    <p:cSldViewPr>
      <p:cViewPr varScale="1">
        <p:scale>
          <a:sx n="49" d="100"/>
          <a:sy n="49" d="100"/>
        </p:scale>
        <p:origin x="82" y="26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22962"/>
    </p:cViewPr>
  </p:sorterViewPr>
  <p:notesViewPr>
    <p:cSldViewPr>
      <p:cViewPr varScale="1">
        <p:scale>
          <a:sx n="52" d="100"/>
          <a:sy n="52" d="100"/>
        </p:scale>
        <p:origin x="286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3DAB9-5449-4105-95DA-6EDEBCBAAFC2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B1A38-6E0B-4B14-9633-5CB8F15F69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2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71CCB-92CE-4ADC-A9C9-631ABFC631D7}" type="slidenum">
              <a:rPr kumimoji="0" lang="es-P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P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62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71CCB-92CE-4ADC-A9C9-631ABFC631D7}" type="slidenum">
              <a:rPr kumimoji="0" lang="es-P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P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47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71CCB-92CE-4ADC-A9C9-631ABFC631D7}" type="slidenum">
              <a:rPr kumimoji="0" lang="es-P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P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93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86" indent="0" algn="ctr">
              <a:buNone/>
              <a:defRPr sz="2000"/>
            </a:lvl2pPr>
            <a:lvl3pPr marL="914171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4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3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2628" y="365126"/>
            <a:ext cx="262821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7982" y="365126"/>
            <a:ext cx="7732286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21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67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441" y="1577340"/>
            <a:ext cx="530213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18145" y="1873670"/>
            <a:ext cx="5129887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33" b="1" i="0">
                <a:solidFill>
                  <a:srgbClr val="004AA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448"/>
              <a:t>7/18/2023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15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98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162" y="2125980"/>
            <a:ext cx="10360501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324" y="3840480"/>
            <a:ext cx="85321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7/18/2023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20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274691" y="1"/>
            <a:ext cx="2914134" cy="1504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28464" y="225747"/>
            <a:ext cx="2799620" cy="596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7/18/2023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9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441" y="1577340"/>
            <a:ext cx="53021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18144" y="1873669"/>
            <a:ext cx="5129886" cy="205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33" b="1" i="0">
                <a:solidFill>
                  <a:srgbClr val="004AA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7/18/2023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29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121888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51" y="1639658"/>
            <a:ext cx="12188402" cy="3586057"/>
          </a:xfrm>
          <a:custGeom>
            <a:avLst/>
            <a:gdLst/>
            <a:ahLst/>
            <a:cxnLst/>
            <a:rect l="l" t="t" r="r" b="b"/>
            <a:pathLst>
              <a:path w="18287365" h="5379084">
                <a:moveTo>
                  <a:pt x="0" y="0"/>
                </a:moveTo>
                <a:lnTo>
                  <a:pt x="18287320" y="0"/>
                </a:lnTo>
                <a:lnTo>
                  <a:pt x="18287320" y="5378715"/>
                </a:lnTo>
                <a:lnTo>
                  <a:pt x="0" y="53787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274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7/18/2023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66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7/18/2023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55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7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8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30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78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4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54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CBD4AA0E-51CC-43AE-B045-6F11D1567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7"/>
            <a:ext cx="12188825" cy="685621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37E80FA-F273-477B-86B8-922684BB27CB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81B9B7-CD37-405A-A11A-5D1E7DA36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34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48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162" y="2125980"/>
            <a:ext cx="10360501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324" y="3840480"/>
            <a:ext cx="85321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09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274691" y="1"/>
            <a:ext cx="2914134" cy="1504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28464" y="225747"/>
            <a:ext cx="2799620" cy="596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21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441" y="1577340"/>
            <a:ext cx="53021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18144" y="1873669"/>
            <a:ext cx="5129886" cy="205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33" b="1" i="0">
                <a:solidFill>
                  <a:srgbClr val="004AA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75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121888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51" y="1639658"/>
            <a:ext cx="12188402" cy="3586057"/>
          </a:xfrm>
          <a:custGeom>
            <a:avLst/>
            <a:gdLst/>
            <a:ahLst/>
            <a:cxnLst/>
            <a:rect l="l" t="t" r="r" b="b"/>
            <a:pathLst>
              <a:path w="18287365" h="5379084">
                <a:moveTo>
                  <a:pt x="0" y="0"/>
                </a:moveTo>
                <a:lnTo>
                  <a:pt x="18287320" y="0"/>
                </a:lnTo>
                <a:lnTo>
                  <a:pt x="18287320" y="5378715"/>
                </a:lnTo>
                <a:lnTo>
                  <a:pt x="0" y="53787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274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51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29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30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417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10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88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28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02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76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70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805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7982" y="1825626"/>
            <a:ext cx="5180251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0592" y="1825626"/>
            <a:ext cx="5180251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5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774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538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48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832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76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1352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47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89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078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47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00" b="1"/>
            </a:lvl2pPr>
            <a:lvl3pPr marL="914171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41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CBD4AA0E-51CC-43AE-B045-6F11D1567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7"/>
            <a:ext cx="12188825" cy="685621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37E80FA-F273-477B-86B8-922684BB27CB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81B9B7-CD37-405A-A11A-5D1E7DA36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63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162" y="2125980"/>
            <a:ext cx="10360501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324" y="3840480"/>
            <a:ext cx="85321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914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274691" y="1"/>
            <a:ext cx="2914134" cy="1504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28464" y="225747"/>
            <a:ext cx="2799620" cy="596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60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441" y="1577340"/>
            <a:ext cx="53021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18144" y="1873669"/>
            <a:ext cx="5129886" cy="2051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33" b="1" i="0">
                <a:solidFill>
                  <a:srgbClr val="004AA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5644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1218882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51" y="1639658"/>
            <a:ext cx="12188402" cy="3586057"/>
          </a:xfrm>
          <a:custGeom>
            <a:avLst/>
            <a:gdLst/>
            <a:ahLst/>
            <a:cxnLst/>
            <a:rect l="l" t="t" r="r" b="b"/>
            <a:pathLst>
              <a:path w="18287365" h="5379084">
                <a:moveTo>
                  <a:pt x="0" y="0"/>
                </a:moveTo>
                <a:lnTo>
                  <a:pt x="18287320" y="0"/>
                </a:lnTo>
                <a:lnTo>
                  <a:pt x="18287320" y="5378715"/>
                </a:lnTo>
                <a:lnTo>
                  <a:pt x="0" y="53787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274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302519"/>
          </a:xfrm>
        </p:spPr>
        <p:txBody>
          <a:bodyPr lIns="0" tIns="0" rIns="0" bIns="0"/>
          <a:lstStyle>
            <a:lvl1pPr>
              <a:defRPr sz="1966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383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45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8660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74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8501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38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475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976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02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75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87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250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48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919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963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480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31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93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3888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592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5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37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300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602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799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024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3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4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1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679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045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1961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0619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70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204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150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28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0205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982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86" indent="0">
              <a:buNone/>
              <a:defRPr sz="2799"/>
            </a:lvl2pPr>
            <a:lvl3pPr marL="914171" indent="0">
              <a:buNone/>
              <a:defRPr sz="2399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s-PE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1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56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509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625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8261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8910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577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598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464AB1-2A2A-49A0-A84B-619EBF14D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7F700A2-813C-442A-92D0-529F6C4E4874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5151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CBD4AA0E-51CC-43AE-B045-6F11D1567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7"/>
            <a:ext cx="12188825" cy="685621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37E80FA-F273-477B-86B8-922684BB27CB}"/>
              </a:ext>
            </a:extLst>
          </p:cNvPr>
          <p:cNvSpPr/>
          <p:nvPr userDrawn="1"/>
        </p:nvSpPr>
        <p:spPr>
          <a:xfrm>
            <a:off x="-1588" y="216361"/>
            <a:ext cx="823494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81B9B7-CD37-405A-A11A-5D1E7DA36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412" y="6324600"/>
            <a:ext cx="2895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5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7982" y="1825626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8758FC9E-29DA-4617-8ECC-9959BB9DB397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18/07/2023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5E9DD309-5E13-4741-A472-3AA62ED15CE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s-P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6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805" r:id="rId13"/>
  </p:sldLayoutIdLst>
  <p:txStyles>
    <p:titleStyle>
      <a:lvl1pPr algn="l" defTabSz="91417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8" indent="-228543" algn="l" defTabSz="91417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1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441" y="1577340"/>
            <a:ext cx="10969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201" y="6377940"/>
            <a:ext cx="390042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441" y="6377940"/>
            <a:ext cx="280343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7/18/2023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5955" y="6377940"/>
            <a:ext cx="280343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48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448"/>
              <a:t>‹Nº›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9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761" r:id="rId6"/>
    <p:sldLayoutId id="2147483762" r:id="rId7"/>
    <p:sldLayoutId id="2147483765" r:id="rId8"/>
    <p:sldLayoutId id="2147483778" r:id="rId9"/>
    <p:sldLayoutId id="2147483792" r:id="rId10"/>
    <p:sldLayoutId id="2147483660" r:id="rId11"/>
    <p:sldLayoutId id="2147483806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724">
        <a:defRPr>
          <a:latin typeface="+mn-lt"/>
          <a:ea typeface="+mn-ea"/>
          <a:cs typeface="+mn-cs"/>
        </a:defRPr>
      </a:lvl2pPr>
      <a:lvl3pPr marL="609448">
        <a:defRPr>
          <a:latin typeface="+mn-lt"/>
          <a:ea typeface="+mn-ea"/>
          <a:cs typeface="+mn-cs"/>
        </a:defRPr>
      </a:lvl3pPr>
      <a:lvl4pPr marL="914171">
        <a:defRPr>
          <a:latin typeface="+mn-lt"/>
          <a:ea typeface="+mn-ea"/>
          <a:cs typeface="+mn-cs"/>
        </a:defRPr>
      </a:lvl4pPr>
      <a:lvl5pPr marL="1218895">
        <a:defRPr>
          <a:latin typeface="+mn-lt"/>
          <a:ea typeface="+mn-ea"/>
          <a:cs typeface="+mn-cs"/>
        </a:defRPr>
      </a:lvl5pPr>
      <a:lvl6pPr marL="1523619">
        <a:defRPr>
          <a:latin typeface="+mn-lt"/>
          <a:ea typeface="+mn-ea"/>
          <a:cs typeface="+mn-cs"/>
        </a:defRPr>
      </a:lvl6pPr>
      <a:lvl7pPr marL="1828343">
        <a:defRPr>
          <a:latin typeface="+mn-lt"/>
          <a:ea typeface="+mn-ea"/>
          <a:cs typeface="+mn-cs"/>
        </a:defRPr>
      </a:lvl7pPr>
      <a:lvl8pPr marL="2133067">
        <a:defRPr>
          <a:latin typeface="+mn-lt"/>
          <a:ea typeface="+mn-ea"/>
          <a:cs typeface="+mn-cs"/>
        </a:defRPr>
      </a:lvl8pPr>
      <a:lvl9pPr marL="243779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724">
        <a:defRPr>
          <a:latin typeface="+mn-lt"/>
          <a:ea typeface="+mn-ea"/>
          <a:cs typeface="+mn-cs"/>
        </a:defRPr>
      </a:lvl2pPr>
      <a:lvl3pPr marL="609448">
        <a:defRPr>
          <a:latin typeface="+mn-lt"/>
          <a:ea typeface="+mn-ea"/>
          <a:cs typeface="+mn-cs"/>
        </a:defRPr>
      </a:lvl3pPr>
      <a:lvl4pPr marL="914171">
        <a:defRPr>
          <a:latin typeface="+mn-lt"/>
          <a:ea typeface="+mn-ea"/>
          <a:cs typeface="+mn-cs"/>
        </a:defRPr>
      </a:lvl4pPr>
      <a:lvl5pPr marL="1218895">
        <a:defRPr>
          <a:latin typeface="+mn-lt"/>
          <a:ea typeface="+mn-ea"/>
          <a:cs typeface="+mn-cs"/>
        </a:defRPr>
      </a:lvl5pPr>
      <a:lvl6pPr marL="1523619">
        <a:defRPr>
          <a:latin typeface="+mn-lt"/>
          <a:ea typeface="+mn-ea"/>
          <a:cs typeface="+mn-cs"/>
        </a:defRPr>
      </a:lvl6pPr>
      <a:lvl7pPr marL="1828343">
        <a:defRPr>
          <a:latin typeface="+mn-lt"/>
          <a:ea typeface="+mn-ea"/>
          <a:cs typeface="+mn-cs"/>
        </a:defRPr>
      </a:lvl7pPr>
      <a:lvl8pPr marL="2133067">
        <a:defRPr>
          <a:latin typeface="+mn-lt"/>
          <a:ea typeface="+mn-ea"/>
          <a:cs typeface="+mn-cs"/>
        </a:defRPr>
      </a:lvl8pPr>
      <a:lvl9pPr marL="243779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441" y="1577340"/>
            <a:ext cx="10969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201" y="6377940"/>
            <a:ext cx="390042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441" y="6377940"/>
            <a:ext cx="280343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5955" y="6377940"/>
            <a:ext cx="280343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724">
        <a:defRPr>
          <a:latin typeface="+mn-lt"/>
          <a:ea typeface="+mn-ea"/>
          <a:cs typeface="+mn-cs"/>
        </a:defRPr>
      </a:lvl2pPr>
      <a:lvl3pPr marL="609448">
        <a:defRPr>
          <a:latin typeface="+mn-lt"/>
          <a:ea typeface="+mn-ea"/>
          <a:cs typeface="+mn-cs"/>
        </a:defRPr>
      </a:lvl3pPr>
      <a:lvl4pPr marL="914171">
        <a:defRPr>
          <a:latin typeface="+mn-lt"/>
          <a:ea typeface="+mn-ea"/>
          <a:cs typeface="+mn-cs"/>
        </a:defRPr>
      </a:lvl4pPr>
      <a:lvl5pPr marL="1218895">
        <a:defRPr>
          <a:latin typeface="+mn-lt"/>
          <a:ea typeface="+mn-ea"/>
          <a:cs typeface="+mn-cs"/>
        </a:defRPr>
      </a:lvl5pPr>
      <a:lvl6pPr marL="1523619">
        <a:defRPr>
          <a:latin typeface="+mn-lt"/>
          <a:ea typeface="+mn-ea"/>
          <a:cs typeface="+mn-cs"/>
        </a:defRPr>
      </a:lvl6pPr>
      <a:lvl7pPr marL="1828343">
        <a:defRPr>
          <a:latin typeface="+mn-lt"/>
          <a:ea typeface="+mn-ea"/>
          <a:cs typeface="+mn-cs"/>
        </a:defRPr>
      </a:lvl7pPr>
      <a:lvl8pPr marL="2133067">
        <a:defRPr>
          <a:latin typeface="+mn-lt"/>
          <a:ea typeface="+mn-ea"/>
          <a:cs typeface="+mn-cs"/>
        </a:defRPr>
      </a:lvl8pPr>
      <a:lvl9pPr marL="243779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724">
        <a:defRPr>
          <a:latin typeface="+mn-lt"/>
          <a:ea typeface="+mn-ea"/>
          <a:cs typeface="+mn-cs"/>
        </a:defRPr>
      </a:lvl2pPr>
      <a:lvl3pPr marL="609448">
        <a:defRPr>
          <a:latin typeface="+mn-lt"/>
          <a:ea typeface="+mn-ea"/>
          <a:cs typeface="+mn-cs"/>
        </a:defRPr>
      </a:lvl3pPr>
      <a:lvl4pPr marL="914171">
        <a:defRPr>
          <a:latin typeface="+mn-lt"/>
          <a:ea typeface="+mn-ea"/>
          <a:cs typeface="+mn-cs"/>
        </a:defRPr>
      </a:lvl4pPr>
      <a:lvl5pPr marL="1218895">
        <a:defRPr>
          <a:latin typeface="+mn-lt"/>
          <a:ea typeface="+mn-ea"/>
          <a:cs typeface="+mn-cs"/>
        </a:defRPr>
      </a:lvl5pPr>
      <a:lvl6pPr marL="1523619">
        <a:defRPr>
          <a:latin typeface="+mn-lt"/>
          <a:ea typeface="+mn-ea"/>
          <a:cs typeface="+mn-cs"/>
        </a:defRPr>
      </a:lvl6pPr>
      <a:lvl7pPr marL="1828343">
        <a:defRPr>
          <a:latin typeface="+mn-lt"/>
          <a:ea typeface="+mn-ea"/>
          <a:cs typeface="+mn-cs"/>
        </a:defRPr>
      </a:lvl7pPr>
      <a:lvl8pPr marL="2133067">
        <a:defRPr>
          <a:latin typeface="+mn-lt"/>
          <a:ea typeface="+mn-ea"/>
          <a:cs typeface="+mn-cs"/>
        </a:defRPr>
      </a:lvl8pPr>
      <a:lvl9pPr marL="243779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50577" y="741847"/>
            <a:ext cx="5487671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4D4A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441" y="1577340"/>
            <a:ext cx="10969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201" y="6377940"/>
            <a:ext cx="390042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441" y="6377940"/>
            <a:ext cx="280343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7/18/2023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5955" y="6377940"/>
            <a:ext cx="280343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4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7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  <p:sldLayoutId id="2147483877" r:id="rId44"/>
    <p:sldLayoutId id="2147483878" r:id="rId45"/>
    <p:sldLayoutId id="2147483879" r:id="rId46"/>
    <p:sldLayoutId id="2147483880" r:id="rId4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724">
        <a:defRPr>
          <a:latin typeface="+mn-lt"/>
          <a:ea typeface="+mn-ea"/>
          <a:cs typeface="+mn-cs"/>
        </a:defRPr>
      </a:lvl2pPr>
      <a:lvl3pPr marL="609448">
        <a:defRPr>
          <a:latin typeface="+mn-lt"/>
          <a:ea typeface="+mn-ea"/>
          <a:cs typeface="+mn-cs"/>
        </a:defRPr>
      </a:lvl3pPr>
      <a:lvl4pPr marL="914171">
        <a:defRPr>
          <a:latin typeface="+mn-lt"/>
          <a:ea typeface="+mn-ea"/>
          <a:cs typeface="+mn-cs"/>
        </a:defRPr>
      </a:lvl4pPr>
      <a:lvl5pPr marL="1218895">
        <a:defRPr>
          <a:latin typeface="+mn-lt"/>
          <a:ea typeface="+mn-ea"/>
          <a:cs typeface="+mn-cs"/>
        </a:defRPr>
      </a:lvl5pPr>
      <a:lvl6pPr marL="1523619">
        <a:defRPr>
          <a:latin typeface="+mn-lt"/>
          <a:ea typeface="+mn-ea"/>
          <a:cs typeface="+mn-cs"/>
        </a:defRPr>
      </a:lvl6pPr>
      <a:lvl7pPr marL="1828343">
        <a:defRPr>
          <a:latin typeface="+mn-lt"/>
          <a:ea typeface="+mn-ea"/>
          <a:cs typeface="+mn-cs"/>
        </a:defRPr>
      </a:lvl7pPr>
      <a:lvl8pPr marL="2133067">
        <a:defRPr>
          <a:latin typeface="+mn-lt"/>
          <a:ea typeface="+mn-ea"/>
          <a:cs typeface="+mn-cs"/>
        </a:defRPr>
      </a:lvl8pPr>
      <a:lvl9pPr marL="243779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724">
        <a:defRPr>
          <a:latin typeface="+mn-lt"/>
          <a:ea typeface="+mn-ea"/>
          <a:cs typeface="+mn-cs"/>
        </a:defRPr>
      </a:lvl2pPr>
      <a:lvl3pPr marL="609448">
        <a:defRPr>
          <a:latin typeface="+mn-lt"/>
          <a:ea typeface="+mn-ea"/>
          <a:cs typeface="+mn-cs"/>
        </a:defRPr>
      </a:lvl3pPr>
      <a:lvl4pPr marL="914171">
        <a:defRPr>
          <a:latin typeface="+mn-lt"/>
          <a:ea typeface="+mn-ea"/>
          <a:cs typeface="+mn-cs"/>
        </a:defRPr>
      </a:lvl4pPr>
      <a:lvl5pPr marL="1218895">
        <a:defRPr>
          <a:latin typeface="+mn-lt"/>
          <a:ea typeface="+mn-ea"/>
          <a:cs typeface="+mn-cs"/>
        </a:defRPr>
      </a:lvl5pPr>
      <a:lvl6pPr marL="1523619">
        <a:defRPr>
          <a:latin typeface="+mn-lt"/>
          <a:ea typeface="+mn-ea"/>
          <a:cs typeface="+mn-cs"/>
        </a:defRPr>
      </a:lvl6pPr>
      <a:lvl7pPr marL="1828343">
        <a:defRPr>
          <a:latin typeface="+mn-lt"/>
          <a:ea typeface="+mn-ea"/>
          <a:cs typeface="+mn-cs"/>
        </a:defRPr>
      </a:lvl7pPr>
      <a:lvl8pPr marL="2133067">
        <a:defRPr>
          <a:latin typeface="+mn-lt"/>
          <a:ea typeface="+mn-ea"/>
          <a:cs typeface="+mn-cs"/>
        </a:defRPr>
      </a:lvl8pPr>
      <a:lvl9pPr marL="243779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>
            <a:off x="4417112" y="-1223280"/>
            <a:ext cx="2841348" cy="37633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39877" y="6080304"/>
            <a:ext cx="3741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/>
            <a:r>
              <a:rPr lang="es-PE" sz="2000" dirty="0">
                <a:solidFill>
                  <a:prstClr val="white"/>
                </a:solidFill>
                <a:latin typeface="Calibri" panose="020F0502020204030204"/>
              </a:rPr>
              <a:t>27 de setiembre de 2019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513"/>
          <a:stretch/>
        </p:blipFill>
        <p:spPr>
          <a:xfrm>
            <a:off x="-3" y="894"/>
            <a:ext cx="7295876" cy="685621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25221" y="385"/>
            <a:ext cx="10163605" cy="6856723"/>
          </a:xfrm>
          <a:custGeom>
            <a:avLst/>
            <a:gdLst>
              <a:gd name="connsiteX0" fmla="*/ 0 w 12424228"/>
              <a:gd name="connsiteY0" fmla="*/ 0 h 6949857"/>
              <a:gd name="connsiteX1" fmla="*/ 12424228 w 12424228"/>
              <a:gd name="connsiteY1" fmla="*/ 0 h 6949857"/>
              <a:gd name="connsiteX2" fmla="*/ 12424228 w 12424228"/>
              <a:gd name="connsiteY2" fmla="*/ 6949857 h 6949857"/>
              <a:gd name="connsiteX3" fmla="*/ 0 w 12424228"/>
              <a:gd name="connsiteY3" fmla="*/ 6949857 h 6949857"/>
              <a:gd name="connsiteX4" fmla="*/ 0 w 12424228"/>
              <a:gd name="connsiteY4" fmla="*/ 0 h 6949857"/>
              <a:gd name="connsiteX0" fmla="*/ 0 w 12424228"/>
              <a:gd name="connsiteY0" fmla="*/ 14514 h 6964371"/>
              <a:gd name="connsiteX1" fmla="*/ 6574971 w 12424228"/>
              <a:gd name="connsiteY1" fmla="*/ 0 h 6964371"/>
              <a:gd name="connsiteX2" fmla="*/ 12424228 w 12424228"/>
              <a:gd name="connsiteY2" fmla="*/ 6964371 h 6964371"/>
              <a:gd name="connsiteX3" fmla="*/ 0 w 12424228"/>
              <a:gd name="connsiteY3" fmla="*/ 6964371 h 6964371"/>
              <a:gd name="connsiteX4" fmla="*/ 0 w 12424228"/>
              <a:gd name="connsiteY4" fmla="*/ 14514 h 6964371"/>
              <a:gd name="connsiteX0" fmla="*/ 0 w 12424228"/>
              <a:gd name="connsiteY0" fmla="*/ 26732 h 6976589"/>
              <a:gd name="connsiteX1" fmla="*/ 5814805 w 12424228"/>
              <a:gd name="connsiteY1" fmla="*/ 0 h 6976589"/>
              <a:gd name="connsiteX2" fmla="*/ 12424228 w 12424228"/>
              <a:gd name="connsiteY2" fmla="*/ 6976589 h 6976589"/>
              <a:gd name="connsiteX3" fmla="*/ 0 w 12424228"/>
              <a:gd name="connsiteY3" fmla="*/ 6976589 h 6976589"/>
              <a:gd name="connsiteX4" fmla="*/ 0 w 12424228"/>
              <a:gd name="connsiteY4" fmla="*/ 26732 h 6976589"/>
              <a:gd name="connsiteX0" fmla="*/ 0 w 9889685"/>
              <a:gd name="connsiteY0" fmla="*/ 26732 h 6976589"/>
              <a:gd name="connsiteX1" fmla="*/ 5814805 w 9889685"/>
              <a:gd name="connsiteY1" fmla="*/ 0 h 6976589"/>
              <a:gd name="connsiteX2" fmla="*/ 9889685 w 9889685"/>
              <a:gd name="connsiteY2" fmla="*/ 6976589 h 6976589"/>
              <a:gd name="connsiteX3" fmla="*/ 0 w 9889685"/>
              <a:gd name="connsiteY3" fmla="*/ 6976589 h 6976589"/>
              <a:gd name="connsiteX4" fmla="*/ 0 w 9889685"/>
              <a:gd name="connsiteY4" fmla="*/ 26732 h 6976589"/>
              <a:gd name="connsiteX0" fmla="*/ 0 w 9889685"/>
              <a:gd name="connsiteY0" fmla="*/ 0 h 6949857"/>
              <a:gd name="connsiteX1" fmla="*/ 4882988 w 9889685"/>
              <a:gd name="connsiteY1" fmla="*/ 28983 h 6949857"/>
              <a:gd name="connsiteX2" fmla="*/ 9889685 w 9889685"/>
              <a:gd name="connsiteY2" fmla="*/ 6949857 h 6949857"/>
              <a:gd name="connsiteX3" fmla="*/ 0 w 9889685"/>
              <a:gd name="connsiteY3" fmla="*/ 6949857 h 6949857"/>
              <a:gd name="connsiteX4" fmla="*/ 0 w 9889685"/>
              <a:gd name="connsiteY4" fmla="*/ 0 h 6949857"/>
              <a:gd name="connsiteX0" fmla="*/ 9760739 w 9889685"/>
              <a:gd name="connsiteY0" fmla="*/ 0 h 6949857"/>
              <a:gd name="connsiteX1" fmla="*/ 4882988 w 9889685"/>
              <a:gd name="connsiteY1" fmla="*/ 28983 h 6949857"/>
              <a:gd name="connsiteX2" fmla="*/ 9889685 w 9889685"/>
              <a:gd name="connsiteY2" fmla="*/ 6949857 h 6949857"/>
              <a:gd name="connsiteX3" fmla="*/ 0 w 9889685"/>
              <a:gd name="connsiteY3" fmla="*/ 6949857 h 6949857"/>
              <a:gd name="connsiteX4" fmla="*/ 9760739 w 9889685"/>
              <a:gd name="connsiteY4" fmla="*/ 0 h 6949857"/>
              <a:gd name="connsiteX0" fmla="*/ 4877751 w 6387963"/>
              <a:gd name="connsiteY0" fmla="*/ 0 h 6949857"/>
              <a:gd name="connsiteX1" fmla="*/ 0 w 6387963"/>
              <a:gd name="connsiteY1" fmla="*/ 28983 h 6949857"/>
              <a:gd name="connsiteX2" fmla="*/ 5006697 w 6387963"/>
              <a:gd name="connsiteY2" fmla="*/ 6949857 h 6949857"/>
              <a:gd name="connsiteX3" fmla="*/ 6387963 w 6387963"/>
              <a:gd name="connsiteY3" fmla="*/ 6767840 h 6949857"/>
              <a:gd name="connsiteX4" fmla="*/ 4877751 w 6387963"/>
              <a:gd name="connsiteY4" fmla="*/ 0 h 6949857"/>
              <a:gd name="connsiteX0" fmla="*/ 7390320 w 8900532"/>
              <a:gd name="connsiteY0" fmla="*/ 0 h 6858848"/>
              <a:gd name="connsiteX1" fmla="*/ 2512569 w 8900532"/>
              <a:gd name="connsiteY1" fmla="*/ 28983 h 6858848"/>
              <a:gd name="connsiteX2" fmla="*/ 0 w 8900532"/>
              <a:gd name="connsiteY2" fmla="*/ 6858848 h 6858848"/>
              <a:gd name="connsiteX3" fmla="*/ 8900532 w 8900532"/>
              <a:gd name="connsiteY3" fmla="*/ 6767840 h 6858848"/>
              <a:gd name="connsiteX4" fmla="*/ 7390320 w 8900532"/>
              <a:gd name="connsiteY4" fmla="*/ 0 h 6858848"/>
              <a:gd name="connsiteX0" fmla="*/ 11046623 w 12556835"/>
              <a:gd name="connsiteY0" fmla="*/ 0 h 6786040"/>
              <a:gd name="connsiteX1" fmla="*/ 6168872 w 12556835"/>
              <a:gd name="connsiteY1" fmla="*/ 28983 h 6786040"/>
              <a:gd name="connsiteX2" fmla="*/ 0 w 12556835"/>
              <a:gd name="connsiteY2" fmla="*/ 6786040 h 6786040"/>
              <a:gd name="connsiteX3" fmla="*/ 12556835 w 12556835"/>
              <a:gd name="connsiteY3" fmla="*/ 6767840 h 6786040"/>
              <a:gd name="connsiteX4" fmla="*/ 11046623 w 12556835"/>
              <a:gd name="connsiteY4" fmla="*/ 0 h 6786040"/>
              <a:gd name="connsiteX0" fmla="*/ 11046623 w 11142005"/>
              <a:gd name="connsiteY0" fmla="*/ 0 h 6822445"/>
              <a:gd name="connsiteX1" fmla="*/ 6168872 w 11142005"/>
              <a:gd name="connsiteY1" fmla="*/ 28983 h 6822445"/>
              <a:gd name="connsiteX2" fmla="*/ 0 w 11142005"/>
              <a:gd name="connsiteY2" fmla="*/ 6786040 h 6822445"/>
              <a:gd name="connsiteX3" fmla="*/ 11142005 w 11142005"/>
              <a:gd name="connsiteY3" fmla="*/ 6822445 h 6822445"/>
              <a:gd name="connsiteX4" fmla="*/ 11046623 w 11142005"/>
              <a:gd name="connsiteY4" fmla="*/ 0 h 6822445"/>
              <a:gd name="connsiteX0" fmla="*/ 11142005 w 11142005"/>
              <a:gd name="connsiteY0" fmla="*/ 0 h 6806920"/>
              <a:gd name="connsiteX1" fmla="*/ 6168872 w 11142005"/>
              <a:gd name="connsiteY1" fmla="*/ 13458 h 6806920"/>
              <a:gd name="connsiteX2" fmla="*/ 0 w 11142005"/>
              <a:gd name="connsiteY2" fmla="*/ 6770515 h 6806920"/>
              <a:gd name="connsiteX3" fmla="*/ 11142005 w 11142005"/>
              <a:gd name="connsiteY3" fmla="*/ 6806920 h 6806920"/>
              <a:gd name="connsiteX4" fmla="*/ 11142005 w 11142005"/>
              <a:gd name="connsiteY4" fmla="*/ 0 h 6806920"/>
              <a:gd name="connsiteX0" fmla="*/ 11158711 w 11158711"/>
              <a:gd name="connsiteY0" fmla="*/ 0 h 6806920"/>
              <a:gd name="connsiteX1" fmla="*/ 6185578 w 11158711"/>
              <a:gd name="connsiteY1" fmla="*/ 13458 h 6806920"/>
              <a:gd name="connsiteX2" fmla="*/ 0 w 11158711"/>
              <a:gd name="connsiteY2" fmla="*/ 6803145 h 6806920"/>
              <a:gd name="connsiteX3" fmla="*/ 11158711 w 11158711"/>
              <a:gd name="connsiteY3" fmla="*/ 6806920 h 6806920"/>
              <a:gd name="connsiteX4" fmla="*/ 11158711 w 11158711"/>
              <a:gd name="connsiteY4" fmla="*/ 0 h 6806920"/>
              <a:gd name="connsiteX0" fmla="*/ 10422972 w 10422972"/>
              <a:gd name="connsiteY0" fmla="*/ 0 h 6806920"/>
              <a:gd name="connsiteX1" fmla="*/ 5449839 w 10422972"/>
              <a:gd name="connsiteY1" fmla="*/ 13458 h 6806920"/>
              <a:gd name="connsiteX2" fmla="*/ 0 w 10422972"/>
              <a:gd name="connsiteY2" fmla="*/ 6775219 h 6806920"/>
              <a:gd name="connsiteX3" fmla="*/ 10422972 w 10422972"/>
              <a:gd name="connsiteY3" fmla="*/ 6806920 h 6806920"/>
              <a:gd name="connsiteX4" fmla="*/ 10422972 w 10422972"/>
              <a:gd name="connsiteY4" fmla="*/ 0 h 6806920"/>
              <a:gd name="connsiteX0" fmla="*/ 10380526 w 10380526"/>
              <a:gd name="connsiteY0" fmla="*/ 0 h 6806920"/>
              <a:gd name="connsiteX1" fmla="*/ 5407393 w 10380526"/>
              <a:gd name="connsiteY1" fmla="*/ 13458 h 6806920"/>
              <a:gd name="connsiteX2" fmla="*/ 0 w 10380526"/>
              <a:gd name="connsiteY2" fmla="*/ 6719368 h 6806920"/>
              <a:gd name="connsiteX3" fmla="*/ 10380526 w 10380526"/>
              <a:gd name="connsiteY3" fmla="*/ 6806920 h 6806920"/>
              <a:gd name="connsiteX4" fmla="*/ 10380526 w 10380526"/>
              <a:gd name="connsiteY4" fmla="*/ 0 h 6806920"/>
              <a:gd name="connsiteX0" fmla="*/ 10380526 w 10380526"/>
              <a:gd name="connsiteY0" fmla="*/ 0 h 6806920"/>
              <a:gd name="connsiteX1" fmla="*/ 5407393 w 10380526"/>
              <a:gd name="connsiteY1" fmla="*/ 13458 h 6806920"/>
              <a:gd name="connsiteX2" fmla="*/ 0 w 10380526"/>
              <a:gd name="connsiteY2" fmla="*/ 6775220 h 6806920"/>
              <a:gd name="connsiteX3" fmla="*/ 10380526 w 10380526"/>
              <a:gd name="connsiteY3" fmla="*/ 6806920 h 6806920"/>
              <a:gd name="connsiteX4" fmla="*/ 10380526 w 10380526"/>
              <a:gd name="connsiteY4" fmla="*/ 0 h 6806920"/>
              <a:gd name="connsiteX0" fmla="*/ 10380526 w 10380526"/>
              <a:gd name="connsiteY0" fmla="*/ 0 h 6806920"/>
              <a:gd name="connsiteX1" fmla="*/ 5407393 w 10380526"/>
              <a:gd name="connsiteY1" fmla="*/ 13458 h 6806920"/>
              <a:gd name="connsiteX2" fmla="*/ 0 w 10380526"/>
              <a:gd name="connsiteY2" fmla="*/ 6803145 h 6806920"/>
              <a:gd name="connsiteX3" fmla="*/ 10380526 w 10380526"/>
              <a:gd name="connsiteY3" fmla="*/ 6806920 h 6806920"/>
              <a:gd name="connsiteX4" fmla="*/ 10380526 w 10380526"/>
              <a:gd name="connsiteY4" fmla="*/ 0 h 6806920"/>
              <a:gd name="connsiteX0" fmla="*/ 10380526 w 10380526"/>
              <a:gd name="connsiteY0" fmla="*/ 28431 h 6835351"/>
              <a:gd name="connsiteX1" fmla="*/ 5690369 w 10380526"/>
              <a:gd name="connsiteY1" fmla="*/ 0 h 6835351"/>
              <a:gd name="connsiteX2" fmla="*/ 0 w 10380526"/>
              <a:gd name="connsiteY2" fmla="*/ 6831576 h 6835351"/>
              <a:gd name="connsiteX3" fmla="*/ 10380526 w 10380526"/>
              <a:gd name="connsiteY3" fmla="*/ 6835351 h 6835351"/>
              <a:gd name="connsiteX4" fmla="*/ 10380526 w 10380526"/>
              <a:gd name="connsiteY4" fmla="*/ 28431 h 6835351"/>
              <a:gd name="connsiteX0" fmla="*/ 10380526 w 10380526"/>
              <a:gd name="connsiteY0" fmla="*/ 506 h 6807426"/>
              <a:gd name="connsiteX1" fmla="*/ 5463988 w 10380526"/>
              <a:gd name="connsiteY1" fmla="*/ 0 h 6807426"/>
              <a:gd name="connsiteX2" fmla="*/ 0 w 10380526"/>
              <a:gd name="connsiteY2" fmla="*/ 6803651 h 6807426"/>
              <a:gd name="connsiteX3" fmla="*/ 10380526 w 10380526"/>
              <a:gd name="connsiteY3" fmla="*/ 6807426 h 6807426"/>
              <a:gd name="connsiteX4" fmla="*/ 10380526 w 10380526"/>
              <a:gd name="connsiteY4" fmla="*/ 506 h 6807426"/>
              <a:gd name="connsiteX0" fmla="*/ 10224888 w 10224888"/>
              <a:gd name="connsiteY0" fmla="*/ 506 h 6807426"/>
              <a:gd name="connsiteX1" fmla="*/ 5308350 w 10224888"/>
              <a:gd name="connsiteY1" fmla="*/ 0 h 6807426"/>
              <a:gd name="connsiteX2" fmla="*/ 0 w 10224888"/>
              <a:gd name="connsiteY2" fmla="*/ 6789689 h 6807426"/>
              <a:gd name="connsiteX3" fmla="*/ 10224888 w 10224888"/>
              <a:gd name="connsiteY3" fmla="*/ 6807426 h 6807426"/>
              <a:gd name="connsiteX4" fmla="*/ 10224888 w 10224888"/>
              <a:gd name="connsiteY4" fmla="*/ 506 h 6807426"/>
              <a:gd name="connsiteX0" fmla="*/ 10224888 w 10224888"/>
              <a:gd name="connsiteY0" fmla="*/ 506 h 6831578"/>
              <a:gd name="connsiteX1" fmla="*/ 5308350 w 10224888"/>
              <a:gd name="connsiteY1" fmla="*/ 0 h 6831578"/>
              <a:gd name="connsiteX2" fmla="*/ 0 w 10224888"/>
              <a:gd name="connsiteY2" fmla="*/ 6831578 h 6831578"/>
              <a:gd name="connsiteX3" fmla="*/ 10224888 w 10224888"/>
              <a:gd name="connsiteY3" fmla="*/ 6807426 h 6831578"/>
              <a:gd name="connsiteX4" fmla="*/ 10224888 w 10224888"/>
              <a:gd name="connsiteY4" fmla="*/ 506 h 6831578"/>
              <a:gd name="connsiteX0" fmla="*/ 10224888 w 10224888"/>
              <a:gd name="connsiteY0" fmla="*/ 506 h 6807426"/>
              <a:gd name="connsiteX1" fmla="*/ 5308350 w 10224888"/>
              <a:gd name="connsiteY1" fmla="*/ 0 h 6807426"/>
              <a:gd name="connsiteX2" fmla="*/ 0 w 10224888"/>
              <a:gd name="connsiteY2" fmla="*/ 6803652 h 6807426"/>
              <a:gd name="connsiteX3" fmla="*/ 10224888 w 10224888"/>
              <a:gd name="connsiteY3" fmla="*/ 6807426 h 6807426"/>
              <a:gd name="connsiteX4" fmla="*/ 10224888 w 10224888"/>
              <a:gd name="connsiteY4" fmla="*/ 506 h 680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4888" h="6807426">
                <a:moveTo>
                  <a:pt x="10224888" y="506"/>
                </a:moveTo>
                <a:lnTo>
                  <a:pt x="5308350" y="0"/>
                </a:lnTo>
                <a:lnTo>
                  <a:pt x="0" y="6803652"/>
                </a:lnTo>
                <a:lnTo>
                  <a:pt x="10224888" y="6807426"/>
                </a:lnTo>
                <a:lnTo>
                  <a:pt x="10224888" y="506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48"/>
            <a:endParaRPr lang="es-P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69701" y="2858661"/>
            <a:ext cx="68020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448"/>
            <a:endParaRPr lang="es-PE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r" defTabSz="609448"/>
            <a:r>
              <a:rPr lang="es-PE" sz="44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EL SISTEMA DE INSPECCIÓN DEL TRABAJO Y EL TRABAJO INFANTIL</a:t>
            </a:r>
          </a:p>
          <a:p>
            <a:pPr algn="r" defTabSz="609448"/>
            <a:endParaRPr lang="es-PE" sz="24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28285B4-B7A7-4F08-A2B3-C865B87D8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63" y="590502"/>
            <a:ext cx="4268176" cy="8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42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P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PREFACIO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ACCIONES REALIZADAS PARA INTERVENCIONES EFECTIVAS: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2422E28-9693-43A8-9ECC-510388793204}"/>
              </a:ext>
            </a:extLst>
          </p:cNvPr>
          <p:cNvSpPr/>
          <p:nvPr/>
        </p:nvSpPr>
        <p:spPr>
          <a:xfrm>
            <a:off x="4939910" y="3039158"/>
            <a:ext cx="1563498" cy="14478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/>
              <a:t>SUNAFIL</a:t>
            </a:r>
          </a:p>
          <a:p>
            <a:pPr algn="ctr"/>
            <a:r>
              <a:rPr lang="es-419" b="1" dirty="0"/>
              <a:t>GEIT-TFI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EDF781C-EBBF-4D0A-AE90-CD2344D69537}"/>
              </a:ext>
            </a:extLst>
          </p:cNvPr>
          <p:cNvSpPr/>
          <p:nvPr/>
        </p:nvSpPr>
        <p:spPr>
          <a:xfrm>
            <a:off x="3921084" y="1660548"/>
            <a:ext cx="3581400" cy="6912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tx2"/>
                </a:solidFill>
              </a:rPr>
              <a:t>Policía nacional del Perú (PNP)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D4BA602-2C77-41F1-BCDF-17DCFFFFB3A1}"/>
              </a:ext>
            </a:extLst>
          </p:cNvPr>
          <p:cNvSpPr/>
          <p:nvPr/>
        </p:nvSpPr>
        <p:spPr>
          <a:xfrm>
            <a:off x="1360098" y="3035770"/>
            <a:ext cx="2590800" cy="6912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tx2"/>
                </a:solidFill>
              </a:rPr>
              <a:t>Ministerio Público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E47FBA7-D507-45FA-B15D-F1F7F7FC5C1F}"/>
              </a:ext>
            </a:extLst>
          </p:cNvPr>
          <p:cNvSpPr/>
          <p:nvPr/>
        </p:nvSpPr>
        <p:spPr>
          <a:xfrm>
            <a:off x="907139" y="1027261"/>
            <a:ext cx="3880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b="1" dirty="0">
                <a:solidFill>
                  <a:srgbClr val="C00000"/>
                </a:solidFill>
              </a:rPr>
              <a:t>Articulación (operativos conjuntos):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2108CE9-4C2E-4A8D-8533-619B43E89B32}"/>
              </a:ext>
            </a:extLst>
          </p:cNvPr>
          <p:cNvSpPr/>
          <p:nvPr/>
        </p:nvSpPr>
        <p:spPr>
          <a:xfrm>
            <a:off x="7313612" y="3035770"/>
            <a:ext cx="2590800" cy="6912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tx2"/>
                </a:solidFill>
              </a:rPr>
              <a:t>Municipalidades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65C70C1-47E9-4D83-B6C0-12EFA04B72C2}"/>
              </a:ext>
            </a:extLst>
          </p:cNvPr>
          <p:cNvSpPr/>
          <p:nvPr/>
        </p:nvSpPr>
        <p:spPr>
          <a:xfrm>
            <a:off x="2349110" y="4795142"/>
            <a:ext cx="2590800" cy="6912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tx2"/>
                </a:solidFill>
              </a:rPr>
              <a:t>Ministerios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65C94F1-5906-48F0-9DE0-A1FE9344A38D}"/>
              </a:ext>
            </a:extLst>
          </p:cNvPr>
          <p:cNvSpPr/>
          <p:nvPr/>
        </p:nvSpPr>
        <p:spPr>
          <a:xfrm>
            <a:off x="6503408" y="4795142"/>
            <a:ext cx="2590800" cy="6912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tx2"/>
                </a:solidFill>
              </a:rPr>
              <a:t>Migraciones, etc. </a:t>
            </a: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0F747864-56C6-470F-8E1A-A74F905E2382}"/>
              </a:ext>
            </a:extLst>
          </p:cNvPr>
          <p:cNvSpPr/>
          <p:nvPr/>
        </p:nvSpPr>
        <p:spPr>
          <a:xfrm>
            <a:off x="5533690" y="2545605"/>
            <a:ext cx="356187" cy="35070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574B4FCB-DC25-4585-9BF7-B75102C6A151}"/>
              </a:ext>
            </a:extLst>
          </p:cNvPr>
          <p:cNvSpPr/>
          <p:nvPr/>
        </p:nvSpPr>
        <p:spPr>
          <a:xfrm rot="7879047">
            <a:off x="6720202" y="4311603"/>
            <a:ext cx="356187" cy="35070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D3AD5E3A-6D3A-45E8-AB20-91A3E0A7CA30}"/>
              </a:ext>
            </a:extLst>
          </p:cNvPr>
          <p:cNvSpPr/>
          <p:nvPr/>
        </p:nvSpPr>
        <p:spPr>
          <a:xfrm rot="13617133">
            <a:off x="4360137" y="4311915"/>
            <a:ext cx="356187" cy="35070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9" name="Flecha: hacia abajo 28">
            <a:extLst>
              <a:ext uri="{FF2B5EF4-FFF2-40B4-BE49-F238E27FC236}">
                <a16:creationId xmlns:a16="http://schemas.microsoft.com/office/drawing/2014/main" id="{1ACA2ECD-8347-44BA-8AD8-7B8B7D393925}"/>
              </a:ext>
            </a:extLst>
          </p:cNvPr>
          <p:cNvSpPr/>
          <p:nvPr/>
        </p:nvSpPr>
        <p:spPr>
          <a:xfrm rot="16730360">
            <a:off x="4421544" y="3222764"/>
            <a:ext cx="356187" cy="35070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30" name="Flecha: hacia abajo 29">
            <a:extLst>
              <a:ext uri="{FF2B5EF4-FFF2-40B4-BE49-F238E27FC236}">
                <a16:creationId xmlns:a16="http://schemas.microsoft.com/office/drawing/2014/main" id="{6183C6B3-357A-432A-B598-BE5699351121}"/>
              </a:ext>
            </a:extLst>
          </p:cNvPr>
          <p:cNvSpPr/>
          <p:nvPr/>
        </p:nvSpPr>
        <p:spPr>
          <a:xfrm rot="3577216">
            <a:off x="6730416" y="3227161"/>
            <a:ext cx="356187" cy="35070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89534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42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P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PREFACIO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prstClr val="white"/>
                </a:solidFill>
                <a:latin typeface="Calibri"/>
              </a:rPr>
              <a:t>ACCIONES </a:t>
            </a:r>
            <a:r>
              <a:rPr lang="en-US" sz="2000" b="1" dirty="0">
                <a:solidFill>
                  <a:prstClr val="white"/>
                </a:solidFill>
                <a:latin typeface="Calibri"/>
              </a:rPr>
              <a:t>REALIZADAS </a:t>
            </a:r>
            <a:r>
              <a:rPr lang="en-US" sz="2000" b="1" noProof="0" dirty="0">
                <a:solidFill>
                  <a:prstClr val="white"/>
                </a:solidFill>
                <a:latin typeface="Calibri"/>
              </a:rPr>
              <a:t>DE FISCALIZACIÓN: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D4026BD-CD50-4C8F-9AE5-5E74A0199169}"/>
              </a:ext>
            </a:extLst>
          </p:cNvPr>
          <p:cNvSpPr txBox="1"/>
          <p:nvPr/>
        </p:nvSpPr>
        <p:spPr>
          <a:xfrm>
            <a:off x="618079" y="2565580"/>
            <a:ext cx="3670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s-PE" dirty="0">
                <a:solidFill>
                  <a:srgbClr val="230050"/>
                </a:solidFill>
              </a:rPr>
              <a:t>Se realizaron </a:t>
            </a:r>
            <a:r>
              <a:rPr lang="es-PE" b="1" dirty="0">
                <a:solidFill>
                  <a:srgbClr val="230050"/>
                </a:solidFill>
              </a:rPr>
              <a:t>más de 5,700 fiscalizaciones</a:t>
            </a:r>
            <a:r>
              <a:rPr lang="es-PE" dirty="0">
                <a:solidFill>
                  <a:srgbClr val="230050"/>
                </a:solidFill>
              </a:rPr>
              <a:t> en materia de Trabajo Infantil a nivel nacional, desde el año 2014 a la fecha.</a:t>
            </a:r>
          </a:p>
          <a:p>
            <a:pPr lvl="0" algn="just">
              <a:buClr>
                <a:srgbClr val="C00000"/>
              </a:buClr>
              <a:defRPr/>
            </a:pPr>
            <a:endParaRPr lang="es-PE" dirty="0">
              <a:solidFill>
                <a:srgbClr val="230050"/>
              </a:solidFill>
            </a:endParaRPr>
          </a:p>
          <a:p>
            <a:pPr marL="342900" lvl="0" indent="-342900" algn="just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s-PE" dirty="0">
                <a:solidFill>
                  <a:srgbClr val="230050"/>
                </a:solidFill>
              </a:rPr>
              <a:t>El 25% de los casos fue en el Sector Comercio.</a:t>
            </a:r>
          </a:p>
          <a:p>
            <a:pPr lvl="0" algn="just">
              <a:buClr>
                <a:srgbClr val="C00000"/>
              </a:buClr>
              <a:defRPr/>
            </a:pPr>
            <a:endParaRPr lang="es-PE" dirty="0">
              <a:solidFill>
                <a:srgbClr val="230050"/>
              </a:solidFill>
            </a:endParaRPr>
          </a:p>
          <a:p>
            <a:pPr marL="342900" lvl="0" indent="-342900" algn="just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s-PE" dirty="0">
                <a:solidFill>
                  <a:srgbClr val="230050"/>
                </a:solidFill>
              </a:rPr>
              <a:t>Las regiones con mayor incidencia fueron Lima Metropolitana, La Libertad, Loreto y Tumbes.</a:t>
            </a:r>
            <a:endParaRPr lang="es-ES" dirty="0">
              <a:solidFill>
                <a:srgbClr val="230050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14441" y="1219200"/>
            <a:ext cx="3803571" cy="1152924"/>
            <a:chOff x="443705" y="4828976"/>
            <a:chExt cx="3972852" cy="1152924"/>
          </a:xfrm>
        </p:grpSpPr>
        <p:pic>
          <p:nvPicPr>
            <p:cNvPr id="47" name="Imagen 46"/>
            <p:cNvPicPr>
              <a:picLocks noChangeAspect="1"/>
            </p:cNvPicPr>
            <p:nvPr/>
          </p:nvPicPr>
          <p:blipFill rotWithShape="1">
            <a:blip r:embed="rId4"/>
            <a:srcRect l="6897"/>
            <a:stretch/>
          </p:blipFill>
          <p:spPr>
            <a:xfrm>
              <a:off x="443705" y="4828976"/>
              <a:ext cx="1986427" cy="1152924"/>
            </a:xfrm>
            <a:prstGeom prst="rect">
              <a:avLst/>
            </a:prstGeom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0131" y="4828976"/>
              <a:ext cx="1986426" cy="1152924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522" y="1208318"/>
            <a:ext cx="6980525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6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42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P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PREFACIO</a:t>
            </a:r>
          </a:p>
        </p:txBody>
      </p:sp>
      <p:sp>
        <p:nvSpPr>
          <p:cNvPr id="44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ACCIONES ESTRATEGICAS PARA IDENTIFICACIÓN DE CASOS: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22917" y="1025325"/>
            <a:ext cx="6350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900" b="1" dirty="0">
                <a:solidFill>
                  <a:srgbClr val="C00000"/>
                </a:solidFill>
              </a:rPr>
              <a:t>Alianzas estratégicas para la identificación de casos de trabajo infantil</a:t>
            </a:r>
          </a:p>
          <a:p>
            <a:pPr algn="just"/>
            <a:endParaRPr lang="es-PE" dirty="0">
              <a:solidFill>
                <a:srgbClr val="230050"/>
              </a:solidFill>
            </a:endParaRPr>
          </a:p>
        </p:txBody>
      </p:sp>
      <p:pic>
        <p:nvPicPr>
          <p:cNvPr id="14" name="Picture 2" descr="Agentes municipales fueron capacitados para identificar trabajo infantil y  forzoso - Diario Vo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802801"/>
            <a:ext cx="6350700" cy="40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31"/>
          <p:cNvSpPr txBox="1">
            <a:spLocks noChangeArrowheads="1"/>
          </p:cNvSpPr>
          <p:nvPr/>
        </p:nvSpPr>
        <p:spPr bwMode="auto">
          <a:xfrm>
            <a:off x="8819224" y="42230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PE" altLang="es-PE" sz="1800" b="1" dirty="0"/>
          </a:p>
        </p:txBody>
      </p:sp>
      <p:pic>
        <p:nvPicPr>
          <p:cNvPr id="17" name="Picture 4" descr="Resultado de imagen para POLICE VECTOR">
            <a:extLst>
              <a:ext uri="{FF2B5EF4-FFF2-40B4-BE49-F238E27FC236}">
                <a16:creationId xmlns:a16="http://schemas.microsoft.com/office/drawing/2014/main" id="{E3813A1D-1273-4576-8735-892E2483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727061" y="2428837"/>
            <a:ext cx="884441" cy="1144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uadroTexto 5">
            <a:extLst>
              <a:ext uri="{FF2B5EF4-FFF2-40B4-BE49-F238E27FC236}">
                <a16:creationId xmlns:a16="http://schemas.microsoft.com/office/drawing/2014/main" id="{6BE3171F-D8CD-4CBA-8323-7299408A9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999" y="3771012"/>
            <a:ext cx="12102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2400" b="1" dirty="0">
                <a:solidFill>
                  <a:srgbClr val="FF0000"/>
                </a:solidFill>
              </a:rPr>
              <a:t>112</a:t>
            </a:r>
          </a:p>
        </p:txBody>
      </p:sp>
      <p:sp>
        <p:nvSpPr>
          <p:cNvPr id="20" name="CuadroTexto 13">
            <a:extLst>
              <a:ext uri="{FF2B5EF4-FFF2-40B4-BE49-F238E27FC236}">
                <a16:creationId xmlns:a16="http://schemas.microsoft.com/office/drawing/2014/main" id="{13CF42BE-0676-4D6E-B5F0-450EB4231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999" y="2547049"/>
            <a:ext cx="12514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2400" b="1" dirty="0">
                <a:solidFill>
                  <a:srgbClr val="FF0000"/>
                </a:solidFill>
              </a:rPr>
              <a:t>4,053</a:t>
            </a:r>
          </a:p>
        </p:txBody>
      </p:sp>
      <p:pic>
        <p:nvPicPr>
          <p:cNvPr id="21" name="Picture 6" descr="Resultado de imagen para municipalidad VECTOR">
            <a:extLst>
              <a:ext uri="{FF2B5EF4-FFF2-40B4-BE49-F238E27FC236}">
                <a16:creationId xmlns:a16="http://schemas.microsoft.com/office/drawing/2014/main" id="{FF07EA6B-F241-4122-8764-8636B83B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1" y="3705924"/>
            <a:ext cx="50190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adroTexto 6">
            <a:extLst>
              <a:ext uri="{FF2B5EF4-FFF2-40B4-BE49-F238E27FC236}">
                <a16:creationId xmlns:a16="http://schemas.microsoft.com/office/drawing/2014/main" id="{F5E21926-BDA0-45DC-8ECA-CACD839B9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000" y="2955037"/>
            <a:ext cx="23573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1600" b="1" dirty="0"/>
              <a:t>Agentes municipales capacitados</a:t>
            </a:r>
          </a:p>
        </p:txBody>
      </p:sp>
      <p:sp>
        <p:nvSpPr>
          <p:cNvPr id="26" name="CuadroTexto 19">
            <a:extLst>
              <a:ext uri="{FF2B5EF4-FFF2-40B4-BE49-F238E27FC236}">
                <a16:creationId xmlns:a16="http://schemas.microsoft.com/office/drawing/2014/main" id="{D1AC33D5-5F88-4147-B77C-E1EA92BD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685" y="4152220"/>
            <a:ext cx="2459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1600" b="1" dirty="0"/>
              <a:t>Municipalidades a nivel nacional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6"/>
          <a:srcRect b="77591"/>
          <a:stretch/>
        </p:blipFill>
        <p:spPr>
          <a:xfrm>
            <a:off x="8119464" y="5061965"/>
            <a:ext cx="2565368" cy="574875"/>
          </a:xfrm>
          <a:prstGeom prst="rect">
            <a:avLst/>
          </a:prstGeom>
        </p:spPr>
      </p:pic>
      <p:sp>
        <p:nvSpPr>
          <p:cNvPr id="32" name="CuadroTexto 13">
            <a:extLst>
              <a:ext uri="{FF2B5EF4-FFF2-40B4-BE49-F238E27FC236}">
                <a16:creationId xmlns:a16="http://schemas.microsoft.com/office/drawing/2014/main" id="{BBFD3848-5D81-4C39-8712-087C38791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398" y="1855823"/>
            <a:ext cx="3243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1800" b="1" u="sng" dirty="0">
                <a:solidFill>
                  <a:srgbClr val="FF0000"/>
                </a:solidFill>
              </a:rPr>
              <a:t>EJECUCIÓN 2019-2021</a:t>
            </a:r>
          </a:p>
        </p:txBody>
      </p:sp>
    </p:spTree>
    <p:extLst>
      <p:ext uri="{BB962C8B-B14F-4D97-AF65-F5344CB8AC3E}">
        <p14:creationId xmlns:p14="http://schemas.microsoft.com/office/powerpoint/2010/main" val="54013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PREFACIO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sp>
        <p:nvSpPr>
          <p:cNvPr id="9" name="Rectangle 7"/>
          <p:cNvSpPr/>
          <p:nvPr/>
        </p:nvSpPr>
        <p:spPr>
          <a:xfrm>
            <a:off x="180913" y="4117538"/>
            <a:ext cx="1655766" cy="2923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17612" y="4038600"/>
            <a:ext cx="10103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Lima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5" descr="blob:https://web.whatsapp.com/5ee716c6-78a6-4f69-8ae8-301d72a9bc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7" descr="blob:https://web.whatsapp.com/5ee716c6-78a6-4f69-8ae8-301d72a9bc3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6DE2051-D8F5-45CF-9E72-F8968622154E}"/>
              </a:ext>
            </a:extLst>
          </p:cNvPr>
          <p:cNvSpPr txBox="1"/>
          <p:nvPr/>
        </p:nvSpPr>
        <p:spPr>
          <a:xfrm>
            <a:off x="710902" y="1266356"/>
            <a:ext cx="454899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 CHAMBA: </a:t>
            </a: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Colocación de cartelones (banners) en los principales lugares de afluencia de trabajadores de las empresas agroindustriales-agroexportadoras.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500" b="0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Resaltando mensajes de: </a:t>
            </a:r>
          </a:p>
          <a:p>
            <a:pPr marL="400050" marR="0" lvl="0" indent="-4000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Compromiso de empleadores sobre Formalización laboral, contra el Trabajo Infantil y Trabajo Forzoso, </a:t>
            </a:r>
          </a:p>
          <a:p>
            <a:pPr marL="400050" marR="0" lvl="0" indent="-4000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Pasos a seguir por un trabajador en caso de vulneración laboral,</a:t>
            </a:r>
          </a:p>
          <a:p>
            <a:pPr marL="400050" marR="0" lvl="0" indent="-4000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Ubicación, teléfonos, celulares, correos de Sunafil.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500" b="0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esta acción se ha obtenido resultados importantes, siendo los siguientes: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500" b="0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la fecha en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empresas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agroexportadoras de Piura, Lambayeque, La Libertad, Ancash e Ica se ha colocado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banners,</a:t>
            </a:r>
            <a:r>
              <a:rPr kumimoji="0" lang="es-ES" sz="1500" b="1" i="0" u="none" strike="noStrike" kern="1200" cap="none" spc="0" normalizeH="0" noProof="0" dirty="0">
                <a:ln>
                  <a:noFill/>
                </a:ln>
                <a:solidFill>
                  <a:srgbClr val="230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beneficiando a más de 150 mil trabajadores agrarios.</a:t>
            </a:r>
            <a:endParaRPr kumimoji="0" lang="es-PE" sz="1500" b="1" i="0" u="none" strike="noStrike" kern="1200" cap="none" spc="0" normalizeH="0" baseline="0" noProof="0" dirty="0">
              <a:ln>
                <a:noFill/>
              </a:ln>
              <a:solidFill>
                <a:srgbClr val="230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E8615D7-BA18-4ABC-94B3-F5C5286B924E}"/>
              </a:ext>
            </a:extLst>
          </p:cNvPr>
          <p:cNvGrpSpPr/>
          <p:nvPr/>
        </p:nvGrpSpPr>
        <p:grpSpPr>
          <a:xfrm>
            <a:off x="5464628" y="1143000"/>
            <a:ext cx="870495" cy="788678"/>
            <a:chOff x="6207441" y="5077324"/>
            <a:chExt cx="626269" cy="640588"/>
          </a:xfrm>
        </p:grpSpPr>
        <p:pic>
          <p:nvPicPr>
            <p:cNvPr id="1030" name="Picture 6" descr="PARA MIS TAREAS: MAPA POLÍTICO DE PIURA | Blackpink">
              <a:extLst>
                <a:ext uri="{FF2B5EF4-FFF2-40B4-BE49-F238E27FC236}">
                  <a16:creationId xmlns:a16="http://schemas.microsoft.com/office/drawing/2014/main" id="{966C8BE6-9FFD-4076-BC71-62E18F50B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441" y="5077324"/>
              <a:ext cx="626269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936AB91-95F8-489D-960A-4724623D0438}"/>
                </a:ext>
              </a:extLst>
            </p:cNvPr>
            <p:cNvSpPr txBox="1"/>
            <p:nvPr/>
          </p:nvSpPr>
          <p:spPr>
            <a:xfrm>
              <a:off x="6371275" y="5492925"/>
              <a:ext cx="362402" cy="224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Piura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AA31C2E4-A4ED-4E65-AC94-B2E5E2F68D1A}"/>
              </a:ext>
            </a:extLst>
          </p:cNvPr>
          <p:cNvGrpSpPr/>
          <p:nvPr/>
        </p:nvGrpSpPr>
        <p:grpSpPr>
          <a:xfrm>
            <a:off x="5497195" y="1995995"/>
            <a:ext cx="978217" cy="817657"/>
            <a:chOff x="7211885" y="5068026"/>
            <a:chExt cx="764622" cy="642589"/>
          </a:xfrm>
        </p:grpSpPr>
        <p:pic>
          <p:nvPicPr>
            <p:cNvPr id="1028" name="Picture 4" descr="Mapa de Chiclayo &gt;&gt; Ciudad de Chiclayo: Tienes que Conocerla">
              <a:extLst>
                <a:ext uri="{FF2B5EF4-FFF2-40B4-BE49-F238E27FC236}">
                  <a16:creationId xmlns:a16="http://schemas.microsoft.com/office/drawing/2014/main" id="{7C2E09C9-EE68-4110-8C6D-4CFD5A963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583" y="5068026"/>
              <a:ext cx="485226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A6F0B01-DB7B-462A-9CBD-3ADE895CE18E}"/>
                </a:ext>
              </a:extLst>
            </p:cNvPr>
            <p:cNvSpPr txBox="1"/>
            <p:nvPr/>
          </p:nvSpPr>
          <p:spPr>
            <a:xfrm>
              <a:off x="7211885" y="5492924"/>
              <a:ext cx="764622" cy="217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Lambayeque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4E80193-79EB-4DC3-B4E5-0DF36CED3BC0}"/>
              </a:ext>
            </a:extLst>
          </p:cNvPr>
          <p:cNvGrpSpPr/>
          <p:nvPr/>
        </p:nvGrpSpPr>
        <p:grpSpPr>
          <a:xfrm>
            <a:off x="5534495" y="2917089"/>
            <a:ext cx="870495" cy="791029"/>
            <a:chOff x="8473614" y="5060440"/>
            <a:chExt cx="719853" cy="67716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EEAB073-60B0-4A20-8D04-C14F71948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0407" y="5060440"/>
              <a:ext cx="626269" cy="457200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52331EF-C267-4AD1-9F00-F25C382DBF13}"/>
                </a:ext>
              </a:extLst>
            </p:cNvPr>
            <p:cNvSpPr txBox="1"/>
            <p:nvPr/>
          </p:nvSpPr>
          <p:spPr>
            <a:xfrm>
              <a:off x="8473614" y="5500481"/>
              <a:ext cx="719853" cy="237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 Libertad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AC9378CD-340E-45AB-9020-20C925C38CDF}"/>
              </a:ext>
            </a:extLst>
          </p:cNvPr>
          <p:cNvGrpSpPr/>
          <p:nvPr/>
        </p:nvGrpSpPr>
        <p:grpSpPr>
          <a:xfrm>
            <a:off x="5648987" y="3852581"/>
            <a:ext cx="635111" cy="821331"/>
            <a:chOff x="9644884" y="5060837"/>
            <a:chExt cx="486342" cy="651965"/>
          </a:xfrm>
        </p:grpSpPr>
        <p:pic>
          <p:nvPicPr>
            <p:cNvPr id="1032" name="Picture 8" descr="REGIÓN ANCASH PERU: Mapa de la Region Ancash y sus Provincias">
              <a:extLst>
                <a:ext uri="{FF2B5EF4-FFF2-40B4-BE49-F238E27FC236}">
                  <a16:creationId xmlns:a16="http://schemas.microsoft.com/office/drawing/2014/main" id="{43D3A506-99A0-4CD6-9F52-79807C787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4884" y="5060837"/>
              <a:ext cx="39649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364ECAFA-3B95-45AB-A692-5957EDC4A96F}"/>
                </a:ext>
              </a:extLst>
            </p:cNvPr>
            <p:cNvSpPr txBox="1"/>
            <p:nvPr/>
          </p:nvSpPr>
          <p:spPr>
            <a:xfrm>
              <a:off x="9645866" y="5492923"/>
              <a:ext cx="485360" cy="219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Ancash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294E6830-065C-4CE8-880E-60E78705ECBE}"/>
              </a:ext>
            </a:extLst>
          </p:cNvPr>
          <p:cNvGrpSpPr/>
          <p:nvPr/>
        </p:nvGrpSpPr>
        <p:grpSpPr>
          <a:xfrm>
            <a:off x="5731924" y="4883582"/>
            <a:ext cx="588770" cy="797166"/>
            <a:chOff x="10908707" y="5077324"/>
            <a:chExt cx="396493" cy="658493"/>
          </a:xfrm>
        </p:grpSpPr>
        <p:pic>
          <p:nvPicPr>
            <p:cNvPr id="1034" name="Picture 10" descr="Mapa de Ica">
              <a:extLst>
                <a:ext uri="{FF2B5EF4-FFF2-40B4-BE49-F238E27FC236}">
                  <a16:creationId xmlns:a16="http://schemas.microsoft.com/office/drawing/2014/main" id="{41FFA2A7-D65A-4AFD-AD25-7AA457F06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707" y="5077324"/>
              <a:ext cx="39649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3944EB1-1746-4FDF-BA7A-EA8009A0C5BB}"/>
                </a:ext>
              </a:extLst>
            </p:cNvPr>
            <p:cNvSpPr txBox="1"/>
            <p:nvPr/>
          </p:nvSpPr>
          <p:spPr>
            <a:xfrm>
              <a:off x="11033225" y="5507004"/>
              <a:ext cx="243319" cy="22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Ica</a:t>
              </a:r>
            </a:p>
          </p:txBody>
        </p:sp>
      </p:grpSp>
      <p:sp>
        <p:nvSpPr>
          <p:cNvPr id="2" name="AutoShape 2" descr="https://mail.google.com/mail/u/0?ui=2&amp;ik=724b59188a&amp;attid=0.1.1&amp;permmsgid=msg-f:1716162653224827373&amp;th=17d108d72a41f9ed&amp;view=fimg&amp;fur=ip&amp;sz=s0-l75-ft&amp;attbid=ANGjdJ_V8CGrENm_jYskm5APsWK3G9wDcU-2fcYirMUfmbuuOFq_LYv7MfNlzTjqjBb9LYWnwOzorHgRN00Jp3u3lMLPGmshvmnGR1EdmoNz7AtM9bahWlS-DJqOWmo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96" y="1319707"/>
            <a:ext cx="5462981" cy="4084041"/>
          </a:xfrm>
          <a:prstGeom prst="rect">
            <a:avLst/>
          </a:prstGeom>
        </p:spPr>
      </p:pic>
      <p:sp>
        <p:nvSpPr>
          <p:cNvPr id="29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b="1" dirty="0">
                <a:solidFill>
                  <a:prstClr val="white"/>
                </a:solidFill>
              </a:rPr>
              <a:t>ACCIONES ESTRATEGICAS PARA LA PREVENCIÓN:</a:t>
            </a:r>
          </a:p>
        </p:txBody>
      </p:sp>
    </p:spTree>
    <p:extLst>
      <p:ext uri="{BB962C8B-B14F-4D97-AF65-F5344CB8AC3E}">
        <p14:creationId xmlns:p14="http://schemas.microsoft.com/office/powerpoint/2010/main" val="383375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42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P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PREFACIO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ACCIONES REALIZADAS DE PREVENCIÓN: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78149" y="1061536"/>
            <a:ext cx="5600701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900" b="1" dirty="0">
                <a:solidFill>
                  <a:srgbClr val="C00000"/>
                </a:solidFill>
              </a:rPr>
              <a:t>Acciones preventivas </a:t>
            </a:r>
          </a:p>
          <a:p>
            <a:pPr algn="just"/>
            <a:endParaRPr lang="es-PE" dirty="0">
              <a:solidFill>
                <a:srgbClr val="230050"/>
              </a:solidFill>
            </a:endParaRPr>
          </a:p>
        </p:txBody>
      </p:sp>
      <p:pic>
        <p:nvPicPr>
          <p:cNvPr id="18" name="Picture 4" descr="Resultado de imagen para conferencia vector">
            <a:extLst>
              <a:ext uri="{FF2B5EF4-FFF2-40B4-BE49-F238E27FC236}">
                <a16:creationId xmlns:a16="http://schemas.microsoft.com/office/drawing/2014/main" id="{BC7592B2-F501-4FC0-85A5-E41B6317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26" y="2772044"/>
            <a:ext cx="5362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15">
            <a:extLst>
              <a:ext uri="{FF2B5EF4-FFF2-40B4-BE49-F238E27FC236}">
                <a16:creationId xmlns:a16="http://schemas.microsoft.com/office/drawing/2014/main" id="{303202EA-5B5F-435D-9840-08C1229A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05" y="2711541"/>
            <a:ext cx="1149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2400" b="1" dirty="0">
                <a:solidFill>
                  <a:srgbClr val="FF0000"/>
                </a:solidFill>
              </a:rPr>
              <a:t>189</a:t>
            </a:r>
          </a:p>
        </p:txBody>
      </p:sp>
      <p:pic>
        <p:nvPicPr>
          <p:cNvPr id="23" name="Picture 8" descr="Resultado de imagen para persona vector">
            <a:extLst>
              <a:ext uri="{FF2B5EF4-FFF2-40B4-BE49-F238E27FC236}">
                <a16:creationId xmlns:a16="http://schemas.microsoft.com/office/drawing/2014/main" id="{B41DDFFF-FC45-426D-862C-78F8FE15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54" y="4582652"/>
            <a:ext cx="29697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0">
            <a:extLst>
              <a:ext uri="{FF2B5EF4-FFF2-40B4-BE49-F238E27FC236}">
                <a16:creationId xmlns:a16="http://schemas.microsoft.com/office/drawing/2014/main" id="{BBECAD62-8B6A-4E5B-8E1F-9390639FB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382" y="3173206"/>
            <a:ext cx="1303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1600" b="1" dirty="0"/>
              <a:t>Conferencias informativas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412" y="3913620"/>
            <a:ext cx="1519663" cy="157278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1798" y="1723256"/>
            <a:ext cx="5545578" cy="20046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7187" y="3912141"/>
            <a:ext cx="1981200" cy="1552575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9"/>
          <a:srcRect l="3553" t="3598" r="4071" b="12352"/>
          <a:stretch/>
        </p:blipFill>
        <p:spPr>
          <a:xfrm>
            <a:off x="8935499" y="3912141"/>
            <a:ext cx="1981200" cy="1594464"/>
          </a:xfrm>
          <a:prstGeom prst="rect">
            <a:avLst/>
          </a:prstGeom>
        </p:spPr>
      </p:pic>
      <p:sp>
        <p:nvSpPr>
          <p:cNvPr id="36" name="CuadroTexto 13">
            <a:extLst>
              <a:ext uri="{FF2B5EF4-FFF2-40B4-BE49-F238E27FC236}">
                <a16:creationId xmlns:a16="http://schemas.microsoft.com/office/drawing/2014/main" id="{BBFD3848-5D81-4C39-8712-087C38791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32" y="2025828"/>
            <a:ext cx="1757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1800" b="1" u="sng" dirty="0">
                <a:solidFill>
                  <a:srgbClr val="FF0000"/>
                </a:solidFill>
              </a:rPr>
              <a:t>2019-2021</a:t>
            </a:r>
          </a:p>
        </p:txBody>
      </p:sp>
      <p:sp>
        <p:nvSpPr>
          <p:cNvPr id="37" name="CuadroTexto 13">
            <a:extLst>
              <a:ext uri="{FF2B5EF4-FFF2-40B4-BE49-F238E27FC236}">
                <a16:creationId xmlns:a16="http://schemas.microsoft.com/office/drawing/2014/main" id="{BBFD3848-5D81-4C39-8712-087C38791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47" y="2033832"/>
            <a:ext cx="1886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1800" b="1" u="sng" dirty="0">
                <a:solidFill>
                  <a:srgbClr val="FF0000"/>
                </a:solidFill>
              </a:rPr>
              <a:t>2014-2021</a:t>
            </a:r>
          </a:p>
        </p:txBody>
      </p:sp>
      <p:sp>
        <p:nvSpPr>
          <p:cNvPr id="38" name="CuadroTexto 30"/>
          <p:cNvSpPr txBox="1">
            <a:spLocks noChangeArrowheads="1"/>
          </p:cNvSpPr>
          <p:nvPr/>
        </p:nvSpPr>
        <p:spPr bwMode="auto">
          <a:xfrm>
            <a:off x="2494443" y="473678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PE" altLang="es-PE" sz="1800" b="1" dirty="0"/>
          </a:p>
        </p:txBody>
      </p:sp>
      <p:sp>
        <p:nvSpPr>
          <p:cNvPr id="39" name="CuadroTexto 15">
            <a:extLst>
              <a:ext uri="{FF2B5EF4-FFF2-40B4-BE49-F238E27FC236}">
                <a16:creationId xmlns:a16="http://schemas.microsoft.com/office/drawing/2014/main" id="{303202EA-5B5F-435D-9840-08C1229A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056" y="2700322"/>
            <a:ext cx="1149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2400" b="1" dirty="0">
                <a:solidFill>
                  <a:srgbClr val="FF0000"/>
                </a:solidFill>
              </a:rPr>
              <a:t>8,124</a:t>
            </a:r>
            <a:r>
              <a:rPr lang="es-PE" altLang="es-PE" sz="1400" b="1" dirty="0">
                <a:solidFill>
                  <a:schemeClr val="tx2"/>
                </a:solidFill>
              </a:rPr>
              <a:t>*</a:t>
            </a:r>
            <a:endParaRPr lang="es-PE" altLang="es-PE" sz="2400" b="1" dirty="0">
              <a:solidFill>
                <a:schemeClr val="tx2"/>
              </a:solidFill>
            </a:endParaRPr>
          </a:p>
        </p:txBody>
      </p:sp>
      <p:sp>
        <p:nvSpPr>
          <p:cNvPr id="40" name="CuadroTexto 17">
            <a:extLst>
              <a:ext uri="{FF2B5EF4-FFF2-40B4-BE49-F238E27FC236}">
                <a16:creationId xmlns:a16="http://schemas.microsoft.com/office/drawing/2014/main" id="{D57FD42C-B43B-45B2-B331-5ADE4934E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688" y="4483809"/>
            <a:ext cx="14713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2400" b="1" dirty="0">
                <a:solidFill>
                  <a:srgbClr val="FF0000"/>
                </a:solidFill>
              </a:rPr>
              <a:t>27,737</a:t>
            </a:r>
          </a:p>
        </p:txBody>
      </p:sp>
      <p:sp>
        <p:nvSpPr>
          <p:cNvPr id="45" name="CuadroTexto 20">
            <a:extLst>
              <a:ext uri="{FF2B5EF4-FFF2-40B4-BE49-F238E27FC236}">
                <a16:creationId xmlns:a16="http://schemas.microsoft.com/office/drawing/2014/main" id="{BBECAD62-8B6A-4E5B-8E1F-9390639FB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4033" y="3141428"/>
            <a:ext cx="13922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1600" b="1" dirty="0"/>
              <a:t>Orientaciones realizadas</a:t>
            </a:r>
          </a:p>
        </p:txBody>
      </p:sp>
      <p:sp>
        <p:nvSpPr>
          <p:cNvPr id="46" name="CuadroTexto 21">
            <a:extLst>
              <a:ext uri="{FF2B5EF4-FFF2-40B4-BE49-F238E27FC236}">
                <a16:creationId xmlns:a16="http://schemas.microsoft.com/office/drawing/2014/main" id="{9AFE5FDF-4CB8-4B9B-81B2-9B510272E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804" y="4915096"/>
            <a:ext cx="1471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PE" altLang="es-PE" sz="1600" b="1" dirty="0"/>
              <a:t>Personas orientadas</a:t>
            </a:r>
          </a:p>
        </p:txBody>
      </p:sp>
      <p:sp>
        <p:nvSpPr>
          <p:cNvPr id="3" name="Flecha derecha 2"/>
          <p:cNvSpPr/>
          <p:nvPr/>
        </p:nvSpPr>
        <p:spPr>
          <a:xfrm rot="3029614">
            <a:off x="2055812" y="3912141"/>
            <a:ext cx="438514" cy="27885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7" name="Flecha derecha 46"/>
          <p:cNvSpPr/>
          <p:nvPr/>
        </p:nvSpPr>
        <p:spPr>
          <a:xfrm rot="7974488">
            <a:off x="3397097" y="3909793"/>
            <a:ext cx="438514" cy="27885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CuadroTexto 3"/>
          <p:cNvSpPr txBox="1"/>
          <p:nvPr/>
        </p:nvSpPr>
        <p:spPr>
          <a:xfrm>
            <a:off x="1371186" y="5828426"/>
            <a:ext cx="3110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000" dirty="0"/>
              <a:t>* Fuente SIIT: Ordenes de orientación cerradas 08.11.21</a:t>
            </a:r>
          </a:p>
        </p:txBody>
      </p:sp>
    </p:spTree>
    <p:extLst>
      <p:ext uri="{BB962C8B-B14F-4D97-AF65-F5344CB8AC3E}">
        <p14:creationId xmlns:p14="http://schemas.microsoft.com/office/powerpoint/2010/main" val="3664335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531812" y="1295400"/>
            <a:ext cx="41603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Orientación y Difusión por casilla electrónica</a:t>
            </a: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Se utiliza la casilla electrónica como canal para la emisión de alertas laborales que recuerdan a los empleadores el cumplimiento oportuno de las normas sociolaborales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965824" y="106680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TEMAS DIFUNDIDOS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31812" y="3438943"/>
            <a:ext cx="5094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489,152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alertas laborales enviadas a través de casilla electrónica durante el 2021</a:t>
            </a:r>
          </a:p>
        </p:txBody>
      </p:sp>
      <p:sp>
        <p:nvSpPr>
          <p:cNvPr id="12" name="Rectangle 5"/>
          <p:cNvSpPr/>
          <p:nvPr/>
        </p:nvSpPr>
        <p:spPr>
          <a:xfrm>
            <a:off x="334331" y="304514"/>
            <a:ext cx="775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USO DE LAS TIC PARA LA ERRADICACION DEL TRABAJO INFANTIL</a:t>
            </a:r>
          </a:p>
        </p:txBody>
      </p:sp>
      <p:pic>
        <p:nvPicPr>
          <p:cNvPr id="3074" name="Picture 2" descr="Conozca la importancia de la casilla electrónica de Sunafil | Nacio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72" y="4474227"/>
            <a:ext cx="3289552" cy="185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4E6C0A5-3249-4451-83BB-9D92F99844B3}"/>
              </a:ext>
            </a:extLst>
          </p:cNvPr>
          <p:cNvSpPr txBox="1"/>
          <p:nvPr/>
        </p:nvSpPr>
        <p:spPr>
          <a:xfrm>
            <a:off x="5942012" y="1441725"/>
            <a:ext cx="5749834" cy="476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Prevención y Sanción del Hostigamiento Sexual en el Ámbito Laboral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Utilidades.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CTS.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Régimen </a:t>
            </a:r>
            <a:r>
              <a:rPr kumimoji="0" lang="es-P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Mype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Formalización Laboral.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Trabajo Infantil.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Gratificaciones Legales.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Conoce la Casilla Electrónica Sunafil.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Derechos de la Madre Trabajadora e Implementación de Lactario.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Lineamientos para la Fiscalización de las medidas de protección y prevención de los riesgos laborales en la agroindustria.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Comité de Seguridad y Salud en el Trabajo: Últimas disposiciones.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Prevención de riesgos laborales en los trabajadores municipales.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Prevención de riesgos ergonómicos en empresas cementeras y concreteras.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Prevención de riesgos ergonómicos en empresas constructoras.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¿Cómo podemos prevenir riesgos laborales? (</a:t>
            </a:r>
            <a:r>
              <a:rPr kumimoji="0" lang="es-P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IPER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).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Plan de Vigilancia en SST.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Autodiagnóstico de SST.</a:t>
            </a:r>
          </a:p>
          <a:p>
            <a:pPr marL="363220" marR="26289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rlito"/>
                <a:cs typeface="Carlito"/>
              </a:rPr>
              <a:t>Prevención de Riesgo Laboral en Tiempos de COVID-19.</a:t>
            </a:r>
          </a:p>
        </p:txBody>
      </p:sp>
    </p:spTree>
    <p:extLst>
      <p:ext uri="{BB962C8B-B14F-4D97-AF65-F5344CB8AC3E}">
        <p14:creationId xmlns:p14="http://schemas.microsoft.com/office/powerpoint/2010/main" val="361231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540487" y="2667000"/>
            <a:ext cx="70474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448"/>
            <a:endParaRPr lang="es-PE" sz="24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defTabSz="609448"/>
            <a:r>
              <a:rPr lang="es-PE" sz="54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E" sz="5400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8285B4-B7A7-4F08-A2B3-C865B87D8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487207"/>
            <a:ext cx="4268176" cy="8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18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24127" r="4889" b="9736"/>
          <a:stretch/>
        </p:blipFill>
        <p:spPr>
          <a:xfrm>
            <a:off x="411535" y="1024818"/>
            <a:ext cx="7225694" cy="5793199"/>
          </a:xfrm>
          <a:prstGeom prst="rect">
            <a:avLst/>
          </a:prstGeom>
        </p:spPr>
      </p:pic>
      <p:sp>
        <p:nvSpPr>
          <p:cNvPr id="2" name="Flecha derecha 1"/>
          <p:cNvSpPr/>
          <p:nvPr/>
        </p:nvSpPr>
        <p:spPr>
          <a:xfrm>
            <a:off x="7581245" y="3921418"/>
            <a:ext cx="719267" cy="715141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8364171" y="3571572"/>
            <a:ext cx="3555074" cy="1396127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Promover y fiscalizar el cumplimiento del ordenamiento sociolaboral y de seguridad y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salud en el trabajo</a:t>
            </a:r>
            <a:r>
              <a:rPr kumimoji="0" lang="es-PE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8C9FC8B-B4B2-4F72-9CDD-B6EAB25F51FF}"/>
              </a:ext>
            </a:extLst>
          </p:cNvPr>
          <p:cNvSpPr txBox="1">
            <a:spLocks/>
          </p:cNvSpPr>
          <p:nvPr/>
        </p:nvSpPr>
        <p:spPr>
          <a:xfrm>
            <a:off x="-5217" y="228600"/>
            <a:ext cx="8305729" cy="715142"/>
          </a:xfrm>
          <a:prstGeom prst="rect">
            <a:avLst/>
          </a:prstGeom>
          <a:solidFill>
            <a:srgbClr val="C00000"/>
          </a:solidFill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6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 Alineamiento del Sistema de Inspección del Trabajo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16763" y="5046055"/>
            <a:ext cx="1711880" cy="4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GESTIÓN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INSTITUCIONAL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21932" y="3315864"/>
            <a:ext cx="1279697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DIALOGO SOCIAL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869264" y="4107670"/>
            <a:ext cx="1430532" cy="3076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TRABAJO DIGNO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580997" y="2262708"/>
            <a:ext cx="1900253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PROMOVER EL EMPLEO, LA EMPLEABILIDAD Y LA PRODUCTIVIDAD LABORAL </a:t>
            </a:r>
          </a:p>
        </p:txBody>
      </p:sp>
      <p:pic>
        <p:nvPicPr>
          <p:cNvPr id="9" name="Imagen 8" descr="Resultado de imagen para sunafil 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34" y="1869334"/>
            <a:ext cx="2411502" cy="16210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redondeado 9"/>
          <p:cNvSpPr/>
          <p:nvPr/>
        </p:nvSpPr>
        <p:spPr>
          <a:xfrm>
            <a:off x="795119" y="5966722"/>
            <a:ext cx="6839285" cy="783193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Promover el empleo digno y productivo en un contexto de 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dialogo social y en condiciones de igualdad</a:t>
            </a:r>
          </a:p>
        </p:txBody>
      </p:sp>
    </p:spTree>
    <p:extLst>
      <p:ext uri="{BB962C8B-B14F-4D97-AF65-F5344CB8AC3E}">
        <p14:creationId xmlns:p14="http://schemas.microsoft.com/office/powerpoint/2010/main" val="55506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P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PREFACIO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sp>
        <p:nvSpPr>
          <p:cNvPr id="26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prstClr val="white"/>
                </a:solidFill>
                <a:latin typeface="Calibri"/>
              </a:rPr>
              <a:t>  HITOS DEL SISTEMA DE INSPECCIÓN DEL TRABAJO Y LA SUNAFIL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986" t="1410" r="2526" b="12536"/>
          <a:stretch/>
        </p:blipFill>
        <p:spPr>
          <a:xfrm>
            <a:off x="150812" y="974787"/>
            <a:ext cx="11887200" cy="51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0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404" y="316468"/>
            <a:ext cx="7771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E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FORTALECIMIENTO DEL SISTEMA DE INSPECCIÓN DE TRABAJO 2017-2021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3812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8" name="Grupo 176"/>
          <p:cNvGrpSpPr>
            <a:grpSpLocks/>
          </p:cNvGrpSpPr>
          <p:nvPr/>
        </p:nvGrpSpPr>
        <p:grpSpPr bwMode="auto">
          <a:xfrm>
            <a:off x="2360612" y="4144628"/>
            <a:ext cx="4779963" cy="1109998"/>
            <a:chOff x="1088296" y="3209513"/>
            <a:chExt cx="4595383" cy="981210"/>
          </a:xfrm>
        </p:grpSpPr>
        <p:sp>
          <p:nvSpPr>
            <p:cNvPr id="29" name="Redondear rectángulo de esquina del mismo lado 177"/>
            <p:cNvSpPr/>
            <p:nvPr/>
          </p:nvSpPr>
          <p:spPr>
            <a:xfrm rot="5400000">
              <a:off x="2895383" y="1402426"/>
              <a:ext cx="981210" cy="4595383"/>
            </a:xfrm>
            <a:prstGeom prst="round2Same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dondear rectángulo de esquina del mismo lado 4"/>
            <p:cNvSpPr/>
            <p:nvPr/>
          </p:nvSpPr>
          <p:spPr>
            <a:xfrm>
              <a:off x="1088296" y="3258972"/>
              <a:ext cx="4248936" cy="882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8232" tIns="6985" rIns="6985" bIns="6985" spcCol="1270" anchor="ctr"/>
            <a:lstStyle/>
            <a:p>
              <a:pPr marL="57150" lvl="1" indent="-57150" defTabSz="4889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Con el uso intensivo de la casilla electrónica bidireccional.</a:t>
              </a:r>
            </a:p>
            <a:p>
              <a:pPr marL="57150" lvl="1" indent="-57150" defTabSz="4889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modernas herramientas tecnológicas.</a:t>
              </a:r>
            </a:p>
            <a:p>
              <a:pPr marL="57150" lvl="1" indent="-57150" defTabSz="4889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una adecuada infraestructura tecnológica.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Con moderno Sistema de Gestión de la Información.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un Sistema de Inspección Digital.</a:t>
              </a:r>
            </a:p>
          </p:txBody>
        </p:sp>
      </p:grpSp>
      <p:grpSp>
        <p:nvGrpSpPr>
          <p:cNvPr id="31" name="Grupo 179"/>
          <p:cNvGrpSpPr>
            <a:grpSpLocks/>
          </p:cNvGrpSpPr>
          <p:nvPr/>
        </p:nvGrpSpPr>
        <p:grpSpPr bwMode="auto">
          <a:xfrm>
            <a:off x="2360611" y="5351468"/>
            <a:ext cx="4772025" cy="744537"/>
            <a:chOff x="1086492" y="4207120"/>
            <a:chExt cx="4588369" cy="745356"/>
          </a:xfrm>
        </p:grpSpPr>
        <p:sp>
          <p:nvSpPr>
            <p:cNvPr id="32" name="Redondear rectángulo de esquina del mismo lado 180"/>
            <p:cNvSpPr/>
            <p:nvPr/>
          </p:nvSpPr>
          <p:spPr>
            <a:xfrm rot="5400000">
              <a:off x="3007999" y="2285613"/>
              <a:ext cx="745356" cy="4588369"/>
            </a:xfrm>
            <a:prstGeom prst="round2Same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dondear rectángulo de esquina del mismo lado 4"/>
            <p:cNvSpPr/>
            <p:nvPr/>
          </p:nvSpPr>
          <p:spPr>
            <a:xfrm>
              <a:off x="1086493" y="4261479"/>
              <a:ext cx="4396040" cy="6722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8232" tIns="6985" rIns="6985" bIns="6985" spcCol="1270" anchor="ctr"/>
            <a:lstStyle/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Gremios de trabajadores y empresarios.</a:t>
              </a:r>
            </a:p>
            <a:p>
              <a:pPr marL="57150" lvl="1" indent="-57150" defTabSz="4889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GORES y Gobiernos Locales.</a:t>
              </a:r>
            </a:p>
            <a:p>
              <a:pPr marL="57150" lvl="1" indent="-57150" defTabSz="4889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entidades fiscalizadoras a nivel nacional e internacional.</a:t>
              </a:r>
            </a:p>
          </p:txBody>
        </p:sp>
      </p:grpSp>
      <p:grpSp>
        <p:nvGrpSpPr>
          <p:cNvPr id="34" name="Grupo 170"/>
          <p:cNvGrpSpPr>
            <a:grpSpLocks/>
          </p:cNvGrpSpPr>
          <p:nvPr/>
        </p:nvGrpSpPr>
        <p:grpSpPr bwMode="auto">
          <a:xfrm>
            <a:off x="2360612" y="1909432"/>
            <a:ext cx="4826002" cy="1101725"/>
            <a:chOff x="1043273" y="939400"/>
            <a:chExt cx="4640406" cy="1101684"/>
          </a:xfrm>
        </p:grpSpPr>
        <p:sp>
          <p:nvSpPr>
            <p:cNvPr id="35" name="Redondear rectángulo de esquina del mismo lado 171"/>
            <p:cNvSpPr/>
            <p:nvPr/>
          </p:nvSpPr>
          <p:spPr>
            <a:xfrm rot="5400000">
              <a:off x="2897563" y="-837103"/>
              <a:ext cx="931827" cy="4640404"/>
            </a:xfrm>
            <a:prstGeom prst="round2Same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 dirty="0"/>
            </a:p>
          </p:txBody>
        </p:sp>
        <p:sp>
          <p:nvSpPr>
            <p:cNvPr id="36" name="Redondear rectángulo de esquina del mismo lado 4"/>
            <p:cNvSpPr/>
            <p:nvPr/>
          </p:nvSpPr>
          <p:spPr>
            <a:xfrm>
              <a:off x="1043273" y="939400"/>
              <a:ext cx="3808488" cy="1101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8232" tIns="6985" rIns="6985" bIns="6985" spcCol="1270" anchor="ctr"/>
            <a:lstStyle/>
            <a:p>
              <a:pPr marL="57150" lvl="1" indent="-57150" defTabSz="4889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personal suficiente.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personal capacitado, equipado y especializado.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ética e integridad.</a:t>
              </a:r>
              <a:endParaRPr lang="es-PE" sz="1100" dirty="0">
                <a:solidFill>
                  <a:srgbClr val="C00000"/>
                </a:solidFill>
              </a:endParaRPr>
            </a:p>
            <a:p>
              <a:pPr marL="57150" lvl="1" indent="-57150" defTabSz="488950" eaLnBrk="1" fontAlgn="auto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un sistema de gestión del rendimiento.</a:t>
              </a:r>
            </a:p>
          </p:txBody>
        </p:sp>
      </p:grpSp>
      <p:grpSp>
        <p:nvGrpSpPr>
          <p:cNvPr id="37" name="Grupo 167"/>
          <p:cNvGrpSpPr>
            <a:grpSpLocks/>
          </p:cNvGrpSpPr>
          <p:nvPr/>
        </p:nvGrpSpPr>
        <p:grpSpPr bwMode="auto">
          <a:xfrm>
            <a:off x="2360612" y="929941"/>
            <a:ext cx="4824414" cy="933450"/>
            <a:chOff x="971741" y="-50571"/>
            <a:chExt cx="4638763" cy="931533"/>
          </a:xfrm>
        </p:grpSpPr>
        <p:sp>
          <p:nvSpPr>
            <p:cNvPr id="38" name="Redondear rectángulo de esquina del mismo lado 168"/>
            <p:cNvSpPr/>
            <p:nvPr/>
          </p:nvSpPr>
          <p:spPr>
            <a:xfrm rot="5400000">
              <a:off x="2825356" y="-1904185"/>
              <a:ext cx="931533" cy="4638762"/>
            </a:xfrm>
            <a:prstGeom prst="round2SameRect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Redondear rectángulo de esquina del mismo lado 4"/>
            <p:cNvSpPr/>
            <p:nvPr/>
          </p:nvSpPr>
          <p:spPr>
            <a:xfrm>
              <a:off x="971741" y="31201"/>
              <a:ext cx="4603655" cy="777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8232" tIns="6985" rIns="6985" bIns="6985" spcCol="1270" anchor="ctr"/>
            <a:lstStyle/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Intendencias Regionales en todo el país. (100%)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competencias exclusivas. </a:t>
              </a:r>
            </a:p>
            <a:p>
              <a:pPr marL="57150" lvl="1" indent="-57150" defTabSz="48895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PE" sz="1300" dirty="0">
                  <a:solidFill>
                    <a:schemeClr val="tx1"/>
                  </a:solidFill>
                </a:rPr>
                <a:t> Con Plataformas de Inspección de Trabajo (PIT)</a:t>
              </a:r>
            </a:p>
          </p:txBody>
        </p:sp>
      </p:grpSp>
      <p:sp>
        <p:nvSpPr>
          <p:cNvPr id="40" name="Redondear rectángulo de esquina del mismo lado 174"/>
          <p:cNvSpPr/>
          <p:nvPr/>
        </p:nvSpPr>
        <p:spPr>
          <a:xfrm rot="5400000">
            <a:off x="4252117" y="1110455"/>
            <a:ext cx="1030288" cy="4826000"/>
          </a:xfrm>
          <a:prstGeom prst="round2Same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2360612" y="3071845"/>
            <a:ext cx="4502151" cy="902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1" indent="-57150" defTabSz="4889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s-PE" sz="1300" dirty="0"/>
              <a:t>Con resultados predecibles y transparentes. </a:t>
            </a:r>
          </a:p>
          <a:p>
            <a:pPr marL="57150" lvl="1" indent="-57150" defTabSz="4889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s-PE" sz="1300" dirty="0"/>
              <a:t>Con enfoque preventivo y de asistencia técnica.</a:t>
            </a:r>
          </a:p>
          <a:p>
            <a:pPr marL="57150" lvl="1" indent="-57150" defTabSz="4889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s-PE" sz="1300" dirty="0"/>
              <a:t> Con enfoque proactivo en la atención de denuncias.</a:t>
            </a:r>
          </a:p>
          <a:p>
            <a:pPr marL="57150" lvl="1" indent="-57150" defTabSz="4889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s-PE" sz="1300" dirty="0"/>
              <a:t> Con intervenciones programadas, focalizadas y especializadas.</a:t>
            </a:r>
          </a:p>
        </p:txBody>
      </p:sp>
      <p:sp>
        <p:nvSpPr>
          <p:cNvPr id="65" name="Rectángulo 1"/>
          <p:cNvSpPr/>
          <p:nvPr/>
        </p:nvSpPr>
        <p:spPr>
          <a:xfrm>
            <a:off x="912812" y="914400"/>
            <a:ext cx="1289052" cy="97442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solidFill>
                  <a:prstClr val="white"/>
                </a:solidFill>
              </a:rPr>
              <a:t>Cobertura nacional</a:t>
            </a:r>
            <a:endParaRPr lang="es-PE" sz="1600" dirty="0"/>
          </a:p>
        </p:txBody>
      </p:sp>
      <p:sp>
        <p:nvSpPr>
          <p:cNvPr id="66" name="Rectángulo 153"/>
          <p:cNvSpPr/>
          <p:nvPr/>
        </p:nvSpPr>
        <p:spPr>
          <a:xfrm>
            <a:off x="919160" y="2005153"/>
            <a:ext cx="1289052" cy="89044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solidFill>
                  <a:prstClr val="white"/>
                </a:solidFill>
              </a:rPr>
              <a:t>Equipos Fortalecidos</a:t>
            </a:r>
            <a:endParaRPr lang="es-PE" sz="1600" dirty="0"/>
          </a:p>
        </p:txBody>
      </p:sp>
      <p:sp>
        <p:nvSpPr>
          <p:cNvPr id="67" name="Rectángulo 154"/>
          <p:cNvSpPr/>
          <p:nvPr/>
        </p:nvSpPr>
        <p:spPr>
          <a:xfrm>
            <a:off x="917575" y="3048000"/>
            <a:ext cx="1287519" cy="8904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solidFill>
                  <a:prstClr val="white"/>
                </a:solidFill>
              </a:rPr>
              <a:t>Moderno y predecible</a:t>
            </a:r>
            <a:endParaRPr lang="es-PE" sz="1600" dirty="0"/>
          </a:p>
        </p:txBody>
      </p:sp>
      <p:sp>
        <p:nvSpPr>
          <p:cNvPr id="68" name="Rectángulo 155"/>
          <p:cNvSpPr/>
          <p:nvPr/>
        </p:nvSpPr>
        <p:spPr>
          <a:xfrm>
            <a:off x="919160" y="4144627"/>
            <a:ext cx="1282923" cy="960773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 sz="2000"/>
          </a:p>
        </p:txBody>
      </p:sp>
      <p:sp>
        <p:nvSpPr>
          <p:cNvPr id="69" name="Rectángulo 156"/>
          <p:cNvSpPr/>
          <p:nvPr/>
        </p:nvSpPr>
        <p:spPr>
          <a:xfrm>
            <a:off x="919160" y="5257800"/>
            <a:ext cx="1289052" cy="888999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600" b="1" dirty="0">
                <a:solidFill>
                  <a:prstClr val="white"/>
                </a:solidFill>
              </a:rPr>
              <a:t>Articulado</a:t>
            </a:r>
            <a:endParaRPr lang="es-PE" sz="1600" dirty="0"/>
          </a:p>
        </p:txBody>
      </p:sp>
      <p:sp>
        <p:nvSpPr>
          <p:cNvPr id="70" name="Rectángulo 7"/>
          <p:cNvSpPr>
            <a:spLocks noChangeArrowheads="1"/>
          </p:cNvSpPr>
          <p:nvPr/>
        </p:nvSpPr>
        <p:spPr bwMode="auto">
          <a:xfrm>
            <a:off x="1049336" y="4191000"/>
            <a:ext cx="10731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s-PE" altLang="es-PE" sz="1600" b="1" dirty="0">
                <a:solidFill>
                  <a:srgbClr val="FFFFFF"/>
                </a:solidFill>
              </a:rPr>
              <a:t>Uso intensivo de las </a:t>
            </a:r>
            <a:r>
              <a:rPr lang="es-PE" altLang="es-PE" sz="1600" b="1" dirty="0" err="1">
                <a:solidFill>
                  <a:srgbClr val="FFFFFF"/>
                </a:solidFill>
              </a:rPr>
              <a:t>TICs</a:t>
            </a:r>
            <a:r>
              <a:rPr lang="es-PE" altLang="es-PE" sz="1600" b="1" dirty="0">
                <a:solidFill>
                  <a:srgbClr val="FFFFFF"/>
                </a:solidFill>
              </a:rPr>
              <a:t> </a:t>
            </a:r>
            <a:endParaRPr lang="es-PE" altLang="es-PE" sz="2000" dirty="0"/>
          </a:p>
        </p:txBody>
      </p:sp>
      <p:sp>
        <p:nvSpPr>
          <p:cNvPr id="71" name="CuadroTexto 3"/>
          <p:cNvSpPr txBox="1">
            <a:spLocks noChangeArrowheads="1"/>
          </p:cNvSpPr>
          <p:nvPr/>
        </p:nvSpPr>
        <p:spPr bwMode="auto">
          <a:xfrm>
            <a:off x="441324" y="1169988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PE" altLang="es-PE" sz="2400">
                <a:solidFill>
                  <a:srgbClr val="ED7D31"/>
                </a:solidFill>
              </a:rPr>
              <a:t>I.</a:t>
            </a:r>
          </a:p>
        </p:txBody>
      </p:sp>
      <p:sp>
        <p:nvSpPr>
          <p:cNvPr id="72" name="CuadroTexto 175"/>
          <p:cNvSpPr txBox="1">
            <a:spLocks noChangeArrowheads="1"/>
          </p:cNvSpPr>
          <p:nvPr/>
        </p:nvSpPr>
        <p:spPr bwMode="auto">
          <a:xfrm>
            <a:off x="401636" y="2195513"/>
            <a:ext cx="4154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PE" altLang="es-PE" sz="2400">
                <a:solidFill>
                  <a:srgbClr val="7F7F7F"/>
                </a:solidFill>
              </a:rPr>
              <a:t>II.</a:t>
            </a:r>
          </a:p>
        </p:txBody>
      </p:sp>
      <p:sp>
        <p:nvSpPr>
          <p:cNvPr id="73" name="CuadroTexto 190"/>
          <p:cNvSpPr txBox="1">
            <a:spLocks noChangeArrowheads="1"/>
          </p:cNvSpPr>
          <p:nvPr/>
        </p:nvSpPr>
        <p:spPr bwMode="auto">
          <a:xfrm>
            <a:off x="344169" y="3200400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PE" altLang="es-PE" sz="2400" dirty="0">
                <a:solidFill>
                  <a:srgbClr val="C00000"/>
                </a:solidFill>
              </a:rPr>
              <a:t>III.</a:t>
            </a:r>
          </a:p>
        </p:txBody>
      </p:sp>
      <p:sp>
        <p:nvSpPr>
          <p:cNvPr id="74" name="CuadroTexto 194"/>
          <p:cNvSpPr txBox="1">
            <a:spLocks noChangeArrowheads="1"/>
          </p:cNvSpPr>
          <p:nvPr/>
        </p:nvSpPr>
        <p:spPr bwMode="auto">
          <a:xfrm>
            <a:off x="368298" y="4419600"/>
            <a:ext cx="482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PE" altLang="es-PE" sz="2400" dirty="0">
                <a:solidFill>
                  <a:srgbClr val="4472C4"/>
                </a:solidFill>
              </a:rPr>
              <a:t>IV.</a:t>
            </a:r>
          </a:p>
        </p:txBody>
      </p:sp>
      <p:sp>
        <p:nvSpPr>
          <p:cNvPr id="75" name="CuadroTexto 195"/>
          <p:cNvSpPr txBox="1">
            <a:spLocks noChangeArrowheads="1"/>
          </p:cNvSpPr>
          <p:nvPr/>
        </p:nvSpPr>
        <p:spPr bwMode="auto">
          <a:xfrm>
            <a:off x="407986" y="5471466"/>
            <a:ext cx="405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PE" altLang="es-PE" sz="2400" dirty="0">
                <a:solidFill>
                  <a:srgbClr val="70AD47"/>
                </a:solidFill>
              </a:rPr>
              <a:t>V.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r="29838"/>
          <a:stretch/>
        </p:blipFill>
        <p:spPr>
          <a:xfrm>
            <a:off x="7618412" y="885884"/>
            <a:ext cx="4141961" cy="52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60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1263353" y="914400"/>
          <a:ext cx="9250659" cy="5121788"/>
        </p:xfrm>
        <a:graphic>
          <a:graphicData uri="http://schemas.openxmlformats.org/drawingml/2006/table">
            <a:tbl>
              <a:tblPr/>
              <a:tblGrid>
                <a:gridCol w="3657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0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6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5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822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Principales Indicadores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Incremento (%)</a:t>
                      </a:r>
                    </a:p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 2017 - 2021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394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600" noProof="0" dirty="0"/>
                        <a:t>Fiscalizaciones</a:t>
                      </a:r>
                      <a:r>
                        <a:rPr lang="es-PE" sz="1400" baseline="30000" noProof="0" dirty="0"/>
                        <a:t>1/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59,430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64,724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MX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93,241</a:t>
                      </a:r>
                      <a:endParaRPr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5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P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103,842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P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178,119</a:t>
                      </a:r>
                    </a:p>
                  </a:txBody>
                  <a:tcPr marL="0" marR="0" marT="558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394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500" noProof="0" dirty="0"/>
                        <a:t>Personas Orientadas </a:t>
                      </a:r>
                      <a:r>
                        <a:rPr lang="es-PE" sz="1600" baseline="30000" noProof="0" dirty="0"/>
                        <a:t>2/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276,176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350,958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415,138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779,678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1,181,770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328%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94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Formalización laboral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7,902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24,708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s-P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142,951</a:t>
                      </a:r>
                      <a:endParaRPr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8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s-P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102,311</a:t>
                      </a:r>
                    </a:p>
                  </a:txBody>
                  <a:tcPr marL="0" marR="0" marT="368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s-PE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300,000</a:t>
                      </a:r>
                    </a:p>
                  </a:txBody>
                  <a:tcPr marL="0" marR="0" marT="368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3696%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394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500" noProof="0" dirty="0"/>
                        <a:t>Empresas orientadas (%)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290%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394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Unidades económicas fiscalizadas (%)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18%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394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Inspecciones por denuncias (%)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-18.9%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394"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5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Inspecciones por operativos (%)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40%</a:t>
                      </a:r>
                    </a:p>
                  </a:txBody>
                  <a:tcPr marL="9523" marR="9523" marT="952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53.8%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549">
                <a:tc>
                  <a:txBody>
                    <a:bodyPr/>
                    <a:lstStyle/>
                    <a:p>
                      <a:pPr algn="l" rtl="0" fontAlgn="ctr"/>
                      <a:endParaRPr lang="es-PE" sz="1800" b="1" i="0" u="none" strike="noStrike" noProof="0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PE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6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6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Cobertura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968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Intendencias Regionales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738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Personal </a:t>
                      </a:r>
                      <a:r>
                        <a:rPr lang="es-PE" sz="16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Inspectivo</a:t>
                      </a:r>
                      <a:r>
                        <a:rPr lang="es-P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del SIT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464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671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724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799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822*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738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Plataforma</a:t>
                      </a:r>
                      <a:r>
                        <a:rPr lang="es-PE" sz="16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Inspección de Trabajo</a:t>
                      </a:r>
                      <a:endParaRPr lang="es-PE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P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297090"/>
                  </a:ext>
                </a:extLst>
              </a:tr>
              <a:tr h="468659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6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Presupuesto</a:t>
                      </a:r>
                      <a:endParaRPr lang="es-PE" sz="18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818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PIA (millones de soles)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86.4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141.2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160.8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169.2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186.4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968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PIM (millones de soles)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102.4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132.7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175.1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208.9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198.8</a:t>
                      </a:r>
                    </a:p>
                  </a:txBody>
                  <a:tcPr marL="9519" marR="9519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94%</a:t>
                      </a:r>
                    </a:p>
                  </a:txBody>
                  <a:tcPr marL="9520" marR="9520" marT="951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F4B2C62-6A5D-4A1F-8F94-F54147FBD824}"/>
              </a:ext>
            </a:extLst>
          </p:cNvPr>
          <p:cNvSpPr txBox="1"/>
          <p:nvPr/>
        </p:nvSpPr>
        <p:spPr>
          <a:xfrm>
            <a:off x="1263353" y="6148082"/>
            <a:ext cx="7008842" cy="57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126"/>
            <a:r>
              <a:rPr lang="es-ES" altLang="es-PE" sz="1050" dirty="0">
                <a:solidFill>
                  <a:prstClr val="black"/>
                </a:solidFill>
                <a:latin typeface="Calibri" panose="020F0502020204030204"/>
                <a:ea typeface="MS PGothic" panose="020B0600070205080204" pitchFamily="34" charset="-128"/>
              </a:rPr>
              <a:t>1/ Incorpora acciones de prevención y asesoría (presencial y por medios digitales)</a:t>
            </a:r>
          </a:p>
          <a:p>
            <a:pPr defTabSz="914126"/>
            <a:r>
              <a:rPr lang="es-PE" sz="1050" dirty="0">
                <a:solidFill>
                  <a:prstClr val="black"/>
                </a:solidFill>
                <a:latin typeface="Calibri" panose="020F0502020204030204" pitchFamily="34" charset="0"/>
              </a:rPr>
              <a:t>2/ A partir del 2019 se considera las inspecciones, las acciones previas y la gestión de cumplimiento. </a:t>
            </a:r>
          </a:p>
          <a:p>
            <a:pPr defTabSz="914126"/>
            <a:r>
              <a:rPr lang="es-PE" altLang="es-PE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(*) </a:t>
            </a:r>
            <a:r>
              <a:rPr lang="es-ES" altLang="es-PE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Proyectado al 31.12.2021, y sujeto a la disponibilidad de plazas vacantes para incorporar nuevos inspectores auxiliares</a:t>
            </a:r>
            <a:endParaRPr lang="es-ES" altLang="es-PE" sz="1050" dirty="0">
              <a:solidFill>
                <a:prstClr val="black"/>
              </a:solidFill>
              <a:latin typeface="Calibri" panose="020F0502020204030204"/>
              <a:ea typeface="MS PGothic" panose="020B0600070205080204" pitchFamily="34" charset="-128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6845" y="299299"/>
            <a:ext cx="8162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defRPr/>
            </a:pPr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CIFRAS DEL FORTALECIMIENTO DEL</a:t>
            </a:r>
            <a:r>
              <a:rPr lang="es-P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</a:t>
            </a:r>
            <a:r>
              <a:rPr lang="es-P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s-P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INSPECCIÓN</a:t>
            </a:r>
            <a:r>
              <a:rPr lang="es-PE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2017 - 2021</a:t>
            </a:r>
          </a:p>
        </p:txBody>
      </p:sp>
    </p:spTree>
    <p:extLst>
      <p:ext uri="{BB962C8B-B14F-4D97-AF65-F5344CB8AC3E}">
        <p14:creationId xmlns:p14="http://schemas.microsoft.com/office/powerpoint/2010/main" val="411088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57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P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PREFACIO</a:t>
            </a: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sp>
        <p:nvSpPr>
          <p:cNvPr id="60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prstClr val="white"/>
                </a:solidFill>
                <a:latin typeface="Calibri"/>
              </a:rPr>
              <a:t>  SITUACION DE SUNAFIL AL 2021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8577CD3-45AB-452D-9477-9E33043F0431}"/>
              </a:ext>
            </a:extLst>
          </p:cNvPr>
          <p:cNvSpPr txBox="1"/>
          <p:nvPr/>
        </p:nvSpPr>
        <p:spPr>
          <a:xfrm>
            <a:off x="7237412" y="3852940"/>
            <a:ext cx="3134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u="none" strike="noStrike" baseline="0" dirty="0">
                <a:solidFill>
                  <a:srgbClr val="C00000"/>
                </a:solidFill>
                <a:latin typeface="Eras Bold ITC" panose="020B0907030504020204" pitchFamily="34" charset="0"/>
              </a:rPr>
              <a:t>Tecnología</a:t>
            </a:r>
            <a:endParaRPr lang="es-PE" sz="2400" dirty="0"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315370-44E6-4933-A899-ED907B434971}"/>
              </a:ext>
            </a:extLst>
          </p:cNvPr>
          <p:cNvSpPr txBox="1"/>
          <p:nvPr/>
        </p:nvSpPr>
        <p:spPr>
          <a:xfrm>
            <a:off x="7237412" y="996380"/>
            <a:ext cx="4262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u="none" strike="noStrike" baseline="0" dirty="0">
                <a:solidFill>
                  <a:srgbClr val="C00000"/>
                </a:solidFill>
                <a:latin typeface="Eras Bold ITC" panose="020B0907030504020204" pitchFamily="34" charset="0"/>
              </a:rPr>
              <a:t>Procesos/Procedimientos</a:t>
            </a:r>
            <a:endParaRPr lang="es-PE" sz="2400" dirty="0"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2C95B6B-BAB5-4480-B0C8-18AAD9581670}"/>
              </a:ext>
            </a:extLst>
          </p:cNvPr>
          <p:cNvSpPr txBox="1"/>
          <p:nvPr/>
        </p:nvSpPr>
        <p:spPr>
          <a:xfrm>
            <a:off x="1783250" y="3852940"/>
            <a:ext cx="2710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2400" u="none" strike="noStrike" baseline="0" dirty="0">
                <a:solidFill>
                  <a:srgbClr val="C00000"/>
                </a:solidFill>
                <a:latin typeface="Eras Bold ITC" panose="020B0907030504020204" pitchFamily="34" charset="0"/>
              </a:rPr>
              <a:t>Cobertura</a:t>
            </a:r>
            <a:endParaRPr lang="es-PE" sz="2400" dirty="0"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77B600D-52F2-446B-A9B6-23A8A3A8E254}"/>
              </a:ext>
            </a:extLst>
          </p:cNvPr>
          <p:cNvSpPr txBox="1"/>
          <p:nvPr/>
        </p:nvSpPr>
        <p:spPr>
          <a:xfrm>
            <a:off x="1783250" y="990600"/>
            <a:ext cx="2710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2400" u="none" strike="noStrike" baseline="0" dirty="0">
                <a:solidFill>
                  <a:srgbClr val="C00000"/>
                </a:solidFill>
                <a:latin typeface="Eras Bold ITC" panose="020B0907030504020204" pitchFamily="34" charset="0"/>
              </a:rPr>
              <a:t>Organización</a:t>
            </a:r>
            <a:endParaRPr lang="es-PE" sz="2400" dirty="0"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21" name="36 CuadroTexto">
            <a:extLst>
              <a:ext uri="{FF2B5EF4-FFF2-40B4-BE49-F238E27FC236}">
                <a16:creationId xmlns:a16="http://schemas.microsoft.com/office/drawing/2014/main" id="{C976E363-AE33-4BB1-B5FF-CD120A11F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060" y="1597278"/>
            <a:ext cx="2828294" cy="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s-ES" altLang="es-PE" sz="1400" dirty="0">
              <a:cs typeface="Arial" panose="020B0604020202020204" pitchFamily="34" charset="0"/>
            </a:endParaRPr>
          </a:p>
        </p:txBody>
      </p:sp>
      <p:sp>
        <p:nvSpPr>
          <p:cNvPr id="22" name="36 CuadroTexto">
            <a:extLst>
              <a:ext uri="{FF2B5EF4-FFF2-40B4-BE49-F238E27FC236}">
                <a16:creationId xmlns:a16="http://schemas.microsoft.com/office/drawing/2014/main" id="{B0559649-C85D-4CC7-B558-206DE87B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38" y="1500401"/>
            <a:ext cx="3938474" cy="20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Creada mediante </a:t>
            </a:r>
            <a:r>
              <a:rPr lang="es-PE" altLang="es-PE" sz="1600" dirty="0">
                <a:solidFill>
                  <a:schemeClr val="accent1">
                    <a:lumMod val="50000"/>
                  </a:schemeClr>
                </a:solidFill>
              </a:rPr>
              <a:t>Ley 29981.</a:t>
            </a:r>
          </a:p>
          <a:p>
            <a:pPr algn="r"/>
            <a:r>
              <a:rPr lang="es-MX" altLang="es-PE" sz="1600" dirty="0">
                <a:solidFill>
                  <a:schemeClr val="accent1">
                    <a:lumMod val="50000"/>
                  </a:schemeClr>
                </a:solidFill>
              </a:rPr>
              <a:t>Autoridad Central del SIT.</a:t>
            </a:r>
          </a:p>
          <a:p>
            <a:pPr algn="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Consejo Directivo: </a:t>
            </a:r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Sunafil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Mtpe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algn="r"/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Pcm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Sunat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Essalud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s-MX" sz="1600" dirty="0" err="1">
                <a:solidFill>
                  <a:schemeClr val="accent1">
                    <a:lumMod val="50000"/>
                  </a:schemeClr>
                </a:solidFill>
              </a:rPr>
              <a:t>Gores</a:t>
            </a:r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PE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es-ES" altLang="es-PE" sz="1600" dirty="0">
                <a:solidFill>
                  <a:schemeClr val="accent1">
                    <a:lumMod val="50000"/>
                  </a:schemeClr>
                </a:solidFill>
              </a:rPr>
              <a:t>26 Intendencias Regionales y 7 PIT.</a:t>
            </a:r>
          </a:p>
          <a:p>
            <a:pPr algn="r"/>
            <a:r>
              <a:rPr lang="es-ES" altLang="es-PE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1,606 trabajadores, 799 inspectores.</a:t>
            </a:r>
          </a:p>
          <a:p>
            <a:pPr algn="r"/>
            <a:r>
              <a:rPr lang="es-PE" sz="160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Presupuesto anual de 198,8 millones.</a:t>
            </a:r>
          </a:p>
        </p:txBody>
      </p:sp>
      <p:sp>
        <p:nvSpPr>
          <p:cNvPr id="23" name="36 CuadroTexto">
            <a:extLst>
              <a:ext uri="{FF2B5EF4-FFF2-40B4-BE49-F238E27FC236}">
                <a16:creationId xmlns:a16="http://schemas.microsoft.com/office/drawing/2014/main" id="{467FFAFE-AB15-4D32-B72A-F5C433E2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44534"/>
            <a:ext cx="4013086" cy="195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r">
              <a:buFont typeface="Arial" panose="020B0604020202020204" pitchFamily="34" charset="0"/>
              <a:buChar char="•"/>
            </a:pPr>
            <a:endParaRPr lang="es-ES" altLang="es-PE" sz="1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r"/>
            <a:r>
              <a:rPr lang="es-ES" altLang="es-PE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100% de cobertura nacional.</a:t>
            </a:r>
          </a:p>
          <a:p>
            <a:pPr algn="r"/>
            <a:r>
              <a:rPr lang="es-ES" altLang="es-PE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380,024 empresas que declaran trabajadores.</a:t>
            </a:r>
          </a:p>
          <a:p>
            <a:pPr algn="r"/>
            <a:r>
              <a:rPr lang="es-ES" altLang="es-PE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266,536 establecimientos anexos.</a:t>
            </a:r>
          </a:p>
          <a:p>
            <a:pPr algn="r"/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5,447,024 trabajadores.</a:t>
            </a:r>
          </a:p>
          <a:p>
            <a:pPr algn="r"/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1,483,862 locadores.</a:t>
            </a:r>
          </a:p>
          <a:p>
            <a:pPr algn="r"/>
            <a:endParaRPr lang="es-PE" sz="1200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es-PE" sz="1200" dirty="0">
                <a:solidFill>
                  <a:schemeClr val="accent1">
                    <a:lumMod val="50000"/>
                  </a:schemeClr>
                </a:solidFill>
              </a:rPr>
              <a:t>Datos según PLAME 2020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80028D7-FDA6-423A-82F4-7EC18C6483F4}"/>
              </a:ext>
            </a:extLst>
          </p:cNvPr>
          <p:cNvSpPr/>
          <p:nvPr/>
        </p:nvSpPr>
        <p:spPr>
          <a:xfrm>
            <a:off x="4308557" y="1654261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71DD045-E27B-47F3-9925-A8941071B720}"/>
              </a:ext>
            </a:extLst>
          </p:cNvPr>
          <p:cNvSpPr/>
          <p:nvPr/>
        </p:nvSpPr>
        <p:spPr>
          <a:xfrm>
            <a:off x="4297348" y="1899912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3084740-3571-4F5E-A1B4-A419F50E492E}"/>
              </a:ext>
            </a:extLst>
          </p:cNvPr>
          <p:cNvSpPr/>
          <p:nvPr/>
        </p:nvSpPr>
        <p:spPr>
          <a:xfrm>
            <a:off x="4304039" y="2133600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D41EEFC-4089-4E4C-95C6-A1A67D259311}"/>
              </a:ext>
            </a:extLst>
          </p:cNvPr>
          <p:cNvSpPr/>
          <p:nvPr/>
        </p:nvSpPr>
        <p:spPr>
          <a:xfrm>
            <a:off x="4301350" y="2595000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0" name="36 CuadroTexto">
            <a:extLst>
              <a:ext uri="{FF2B5EF4-FFF2-40B4-BE49-F238E27FC236}">
                <a16:creationId xmlns:a16="http://schemas.microsoft.com/office/drawing/2014/main" id="{D888996E-4067-4908-8C7A-7707275F6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212" y="4327743"/>
            <a:ext cx="4427292" cy="184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Aplicativos web y </a:t>
            </a:r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mó</a:t>
            </a:r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viles.</a:t>
            </a:r>
            <a:endParaRPr lang="es-PE" altLang="es-PE" sz="1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Uso de drones y georreferenciación.</a:t>
            </a:r>
          </a:p>
          <a:p>
            <a:r>
              <a:rPr lang="es-PE" altLang="es-PE" sz="1600" dirty="0">
                <a:solidFill>
                  <a:schemeClr val="accent1">
                    <a:lumMod val="50000"/>
                  </a:schemeClr>
                </a:solidFill>
              </a:rPr>
              <a:t>Analítica de datos y Machine </a:t>
            </a:r>
            <a:r>
              <a:rPr lang="es-PE" altLang="es-PE" sz="1600" dirty="0" err="1">
                <a:solidFill>
                  <a:schemeClr val="accent1">
                    <a:lumMod val="50000"/>
                  </a:schemeClr>
                </a:solidFill>
              </a:rPr>
              <a:t>Learning</a:t>
            </a:r>
            <a:r>
              <a:rPr lang="es-PE" altLang="es-PE" sz="16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s-PE" altLang="es-PE" sz="1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Sistema de denuncias virtuales.</a:t>
            </a:r>
          </a:p>
          <a:p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Uso intensivo de la casilla electrónica con más de 2,26 millones de notificaciones (2020 y 2021).</a:t>
            </a:r>
          </a:p>
          <a:p>
            <a:r>
              <a:rPr lang="es-PE" sz="1600" b="0" i="0" u="none" strike="noStrike" dirty="0" err="1">
                <a:solidFill>
                  <a:schemeClr val="accent1">
                    <a:lumMod val="50000"/>
                  </a:schemeClr>
                </a:solidFill>
                <a:effectLst/>
              </a:rPr>
              <a:t>SMSLanding</a:t>
            </a:r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 (mensaje vía SMS).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C1150EE-4DD1-4ADE-993F-C91AAA79D90F}"/>
              </a:ext>
            </a:extLst>
          </p:cNvPr>
          <p:cNvSpPr txBox="1"/>
          <p:nvPr/>
        </p:nvSpPr>
        <p:spPr>
          <a:xfrm>
            <a:off x="7490405" y="1482858"/>
            <a:ext cx="44714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Equipos </a:t>
            </a:r>
            <a:r>
              <a:rPr lang="es-PE" sz="1600" b="0" i="0" u="none" strike="noStrike" dirty="0" err="1">
                <a:solidFill>
                  <a:schemeClr val="accent1">
                    <a:lumMod val="50000"/>
                  </a:schemeClr>
                </a:solidFill>
                <a:effectLst/>
              </a:rPr>
              <a:t>inspectivos</a:t>
            </a:r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 altamente especializados.</a:t>
            </a:r>
          </a:p>
          <a:p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29 Directivas, 28 Protocolos, 24 Lineamientos y 53</a:t>
            </a:r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 Criterios técnicos emitidos (2017 al 2021).</a:t>
            </a:r>
            <a:endParaRPr lang="es-PE" sz="1600" b="0" i="0" u="none" strike="noStrike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386,604 denuncias atendidas (2014 al 2021).</a:t>
            </a:r>
          </a:p>
          <a:p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470,691 fiscalizaciones (2014 al 2021).</a:t>
            </a:r>
          </a:p>
          <a:p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148,213 orientaciones </a:t>
            </a:r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(2014 al 2021).</a:t>
            </a:r>
          </a:p>
          <a:p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3,062 asistencias técnicas (</a:t>
            </a:r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2020 y 2021).</a:t>
            </a:r>
            <a:endParaRPr lang="es-PE" sz="1600" b="0" i="0" u="none" strike="noStrike" dirty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Certificación ISO 9001 e ISO 37001.</a:t>
            </a:r>
          </a:p>
          <a:p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Tribunal de </a:t>
            </a:r>
            <a:r>
              <a:rPr lang="es-PE" sz="1600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s-PE" sz="16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</a:rPr>
              <a:t>iscalización Laboral.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0F85050D-D742-4B9A-87D5-92C4C647BC1C}"/>
              </a:ext>
            </a:extLst>
          </p:cNvPr>
          <p:cNvSpPr/>
          <p:nvPr/>
        </p:nvSpPr>
        <p:spPr>
          <a:xfrm>
            <a:off x="4312314" y="4552601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35FFBE4-462B-45F2-990D-520FC99D9D58}"/>
              </a:ext>
            </a:extLst>
          </p:cNvPr>
          <p:cNvSpPr/>
          <p:nvPr/>
        </p:nvSpPr>
        <p:spPr>
          <a:xfrm>
            <a:off x="4312314" y="4781201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FDA8108B-2BD3-4B55-B4C1-9B5175BEBB69}"/>
              </a:ext>
            </a:extLst>
          </p:cNvPr>
          <p:cNvSpPr/>
          <p:nvPr/>
        </p:nvSpPr>
        <p:spPr>
          <a:xfrm>
            <a:off x="4304039" y="5519812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19E39BFE-9FE9-4E3C-B010-927643AA2D30}"/>
              </a:ext>
            </a:extLst>
          </p:cNvPr>
          <p:cNvSpPr/>
          <p:nvPr/>
        </p:nvSpPr>
        <p:spPr>
          <a:xfrm>
            <a:off x="7358451" y="1640603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B6524AED-A043-4A3B-BE6A-C4AB48C9691D}"/>
              </a:ext>
            </a:extLst>
          </p:cNvPr>
          <p:cNvSpPr/>
          <p:nvPr/>
        </p:nvSpPr>
        <p:spPr>
          <a:xfrm>
            <a:off x="7358492" y="1874167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63DB1FD5-7DCE-4AC8-9746-0C111B6DF1C0}"/>
              </a:ext>
            </a:extLst>
          </p:cNvPr>
          <p:cNvSpPr/>
          <p:nvPr/>
        </p:nvSpPr>
        <p:spPr>
          <a:xfrm>
            <a:off x="7355759" y="2588261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B8C9E61-DA32-43E7-97A9-3CF252D6ABB2}"/>
              </a:ext>
            </a:extLst>
          </p:cNvPr>
          <p:cNvSpPr/>
          <p:nvPr/>
        </p:nvSpPr>
        <p:spPr>
          <a:xfrm>
            <a:off x="7357961" y="2850477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D37B3DAE-B7CB-4D73-9B1A-680DF64CC651}"/>
              </a:ext>
            </a:extLst>
          </p:cNvPr>
          <p:cNvSpPr/>
          <p:nvPr/>
        </p:nvSpPr>
        <p:spPr>
          <a:xfrm>
            <a:off x="7385838" y="4469037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D5F7FF65-4209-4146-B668-10527A5CAAB3}"/>
              </a:ext>
            </a:extLst>
          </p:cNvPr>
          <p:cNvSpPr/>
          <p:nvPr/>
        </p:nvSpPr>
        <p:spPr>
          <a:xfrm>
            <a:off x="7385838" y="4718728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CF59188B-1EE7-456B-8275-3C250ACCB06F}"/>
              </a:ext>
            </a:extLst>
          </p:cNvPr>
          <p:cNvSpPr/>
          <p:nvPr/>
        </p:nvSpPr>
        <p:spPr>
          <a:xfrm>
            <a:off x="7389659" y="5435284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1B410ABB-E5D7-44FE-ABA2-118239354E24}"/>
              </a:ext>
            </a:extLst>
          </p:cNvPr>
          <p:cNvSpPr/>
          <p:nvPr/>
        </p:nvSpPr>
        <p:spPr>
          <a:xfrm>
            <a:off x="7385838" y="4953223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7115C40B-3E63-4E8A-80CB-7225C97793CE}"/>
              </a:ext>
            </a:extLst>
          </p:cNvPr>
          <p:cNvSpPr/>
          <p:nvPr/>
        </p:nvSpPr>
        <p:spPr>
          <a:xfrm>
            <a:off x="7385838" y="5202020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AED9C0FF-A43B-4455-B469-DB4AE659B9B4}"/>
              </a:ext>
            </a:extLst>
          </p:cNvPr>
          <p:cNvSpPr/>
          <p:nvPr/>
        </p:nvSpPr>
        <p:spPr>
          <a:xfrm>
            <a:off x="4307789" y="5028509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4248DE4E-DC78-4155-9733-01ED492401DA}"/>
              </a:ext>
            </a:extLst>
          </p:cNvPr>
          <p:cNvSpPr/>
          <p:nvPr/>
        </p:nvSpPr>
        <p:spPr>
          <a:xfrm>
            <a:off x="4304039" y="5282982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CC5C90C0-CE47-402B-A822-E606B17582D0}"/>
              </a:ext>
            </a:extLst>
          </p:cNvPr>
          <p:cNvSpPr/>
          <p:nvPr/>
        </p:nvSpPr>
        <p:spPr>
          <a:xfrm>
            <a:off x="7357961" y="2335969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B17C063C-8216-43CE-8320-34CE5BCFC01B}"/>
              </a:ext>
            </a:extLst>
          </p:cNvPr>
          <p:cNvSpPr/>
          <p:nvPr/>
        </p:nvSpPr>
        <p:spPr>
          <a:xfrm>
            <a:off x="7357961" y="3329201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05550E12-0867-4400-8275-E63BD499437D}"/>
              </a:ext>
            </a:extLst>
          </p:cNvPr>
          <p:cNvSpPr/>
          <p:nvPr/>
        </p:nvSpPr>
        <p:spPr>
          <a:xfrm>
            <a:off x="7357961" y="3076909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AAC1CE57-DA9E-410E-B6C7-7084A2000724}"/>
              </a:ext>
            </a:extLst>
          </p:cNvPr>
          <p:cNvSpPr/>
          <p:nvPr/>
        </p:nvSpPr>
        <p:spPr>
          <a:xfrm>
            <a:off x="7393961" y="5932800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DF24830E-9A76-496B-83E6-3F3E53DB0E53}"/>
              </a:ext>
            </a:extLst>
          </p:cNvPr>
          <p:cNvSpPr/>
          <p:nvPr/>
        </p:nvSpPr>
        <p:spPr>
          <a:xfrm>
            <a:off x="7357961" y="3573291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3644BF5F-D743-4B54-837F-5FA0940FDB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91" y="2189024"/>
            <a:ext cx="2776746" cy="2712913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5956AF52-1B72-4960-9619-C6E67C9D9606}"/>
              </a:ext>
            </a:extLst>
          </p:cNvPr>
          <p:cNvSpPr txBox="1"/>
          <p:nvPr/>
        </p:nvSpPr>
        <p:spPr>
          <a:xfrm>
            <a:off x="4961146" y="3176937"/>
            <a:ext cx="19121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600" b="1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SUNAFIL</a:t>
            </a:r>
            <a:endParaRPr lang="es-PE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CD41EEFC-4089-4E4C-95C6-A1A67D259311}"/>
              </a:ext>
            </a:extLst>
          </p:cNvPr>
          <p:cNvSpPr/>
          <p:nvPr/>
        </p:nvSpPr>
        <p:spPr>
          <a:xfrm>
            <a:off x="4265612" y="3128400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CD41EEFC-4089-4E4C-95C6-A1A67D259311}"/>
              </a:ext>
            </a:extLst>
          </p:cNvPr>
          <p:cNvSpPr/>
          <p:nvPr/>
        </p:nvSpPr>
        <p:spPr>
          <a:xfrm>
            <a:off x="4265612" y="2899800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15489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>
            <a:off x="4417112" y="-1223280"/>
            <a:ext cx="2841348" cy="376332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39877" y="6080304"/>
            <a:ext cx="3741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48"/>
            <a:r>
              <a:rPr lang="es-PE" sz="2000" dirty="0">
                <a:solidFill>
                  <a:prstClr val="white"/>
                </a:solidFill>
                <a:latin typeface="Calibri" panose="020F0502020204030204"/>
              </a:rPr>
              <a:t>27 de setiembre de 2019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lum contrast="20000"/>
          </a:blip>
          <a:srcRect b="513"/>
          <a:stretch/>
        </p:blipFill>
        <p:spPr>
          <a:xfrm>
            <a:off x="-3" y="894"/>
            <a:ext cx="7295876" cy="685621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456612" y="4250578"/>
            <a:ext cx="34342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448"/>
            <a:endParaRPr lang="es-PE" sz="28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r" defTabSz="609448"/>
            <a:endParaRPr lang="es-PE" sz="28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r" defTabSz="609448"/>
            <a:r>
              <a:rPr lang="es-PE" sz="28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SUNAFIL Y EL TRABAJO INFANTIL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89"/>
          <a:stretch/>
        </p:blipFill>
        <p:spPr>
          <a:xfrm>
            <a:off x="0" y="1"/>
            <a:ext cx="8075612" cy="6858000"/>
          </a:xfrm>
          <a:prstGeom prst="rect">
            <a:avLst/>
          </a:prstGeom>
        </p:spPr>
      </p:pic>
      <p:pic>
        <p:nvPicPr>
          <p:cNvPr id="1026" name="Picture 2" descr="Trabajo infantil: Sunafil realizó más de 4,000 inspecciones laborales a  nivel nacional | Noticias | Agencia Peruana de Noticias Andi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9011" cy="685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63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42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P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PREFACIO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  MARCO GENERAL: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A7B2648-BA0C-49B6-B271-4C2F94BD6399}"/>
              </a:ext>
            </a:extLst>
          </p:cNvPr>
          <p:cNvSpPr/>
          <p:nvPr/>
        </p:nvSpPr>
        <p:spPr>
          <a:xfrm>
            <a:off x="614441" y="1562702"/>
            <a:ext cx="7009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s-PE" dirty="0">
                <a:solidFill>
                  <a:srgbClr val="230050"/>
                </a:solidFill>
              </a:rPr>
              <a:t>Aspectos a considerar en la fiscalización:</a:t>
            </a:r>
          </a:p>
          <a:p>
            <a:pPr algn="just">
              <a:buClr>
                <a:srgbClr val="C00000"/>
              </a:buClr>
            </a:pPr>
            <a:endParaRPr lang="es-PE" sz="1050" dirty="0">
              <a:solidFill>
                <a:srgbClr val="230050"/>
              </a:solidFill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s-PE" sz="1600" dirty="0">
                <a:solidFill>
                  <a:srgbClr val="230050"/>
                </a:solidFill>
              </a:rPr>
              <a:t>Edad mínima para el trabajo (14 años): Código de los NNA y </a:t>
            </a:r>
            <a:r>
              <a:rPr lang="es-PE" sz="1600" dirty="0" err="1">
                <a:solidFill>
                  <a:srgbClr val="230050"/>
                </a:solidFill>
              </a:rPr>
              <a:t>Conv</a:t>
            </a:r>
            <a:r>
              <a:rPr lang="es-PE" sz="1600" dirty="0">
                <a:solidFill>
                  <a:srgbClr val="230050"/>
                </a:solidFill>
              </a:rPr>
              <a:t>. 138 de  la OIT (autorización trabajos ligeros: D.S. 018-2020-TR).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s-PE" sz="1600" dirty="0">
                <a:solidFill>
                  <a:srgbClr val="230050"/>
                </a:solidFill>
              </a:rPr>
              <a:t>Trabajos peligrosos hasta los 18 años: D. S. 003-2010-MIMDES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s-PE" sz="1600" dirty="0">
                <a:solidFill>
                  <a:srgbClr val="230050"/>
                </a:solidFill>
              </a:rPr>
              <a:t>Peores formas de trabajo infantil: Esclavitud y actividades ilícitas Convenio 182 de la OIT.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s-PE" sz="1600" dirty="0">
                <a:solidFill>
                  <a:srgbClr val="230050"/>
                </a:solidFill>
              </a:rPr>
              <a:t>Erradicación inmediata e intervención multisectorial.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s-PE" sz="1600" dirty="0">
                <a:solidFill>
                  <a:srgbClr val="230050"/>
                </a:solidFill>
              </a:rPr>
              <a:t>La ayuda familiar, No es parte de la política de erradicación.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s-PE" sz="1600" dirty="0">
                <a:solidFill>
                  <a:srgbClr val="230050"/>
                </a:solidFill>
              </a:rPr>
              <a:t>Derechos laborales: jornada laboral especial entre otros.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s-PE" sz="1600" dirty="0">
                <a:solidFill>
                  <a:srgbClr val="230050"/>
                </a:solidFill>
              </a:rPr>
              <a:t>Modalidades Formativas Laborales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63EAC3F-E169-4426-8C53-4236FFAAC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pic>
        <p:nvPicPr>
          <p:cNvPr id="17" name="Picture 2" descr="4 estrategias para acabar con el trabajo infantil">
            <a:extLst>
              <a:ext uri="{FF2B5EF4-FFF2-40B4-BE49-F238E27FC236}">
                <a16:creationId xmlns:a16="http://schemas.microsoft.com/office/drawing/2014/main" id="{47A04B2B-4C6B-4A4F-A4E2-D0052B935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2" y="1562702"/>
            <a:ext cx="3339056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48B5E84-E251-4AF1-AECA-6FA93B53B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012" y="3797902"/>
            <a:ext cx="3339057" cy="222189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DE7B0E4-3D12-4E11-A7B8-4C2B1FD103A7}"/>
              </a:ext>
            </a:extLst>
          </p:cNvPr>
          <p:cNvSpPr/>
          <p:nvPr/>
        </p:nvSpPr>
        <p:spPr>
          <a:xfrm>
            <a:off x="455613" y="4363469"/>
            <a:ext cx="7167934" cy="1650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2"/>
                </a:solidFill>
              </a:rPr>
              <a:t>Las peores formas de trabajo infantil y los trabajos peligrosos, son considerados como </a:t>
            </a:r>
            <a:r>
              <a:rPr lang="es-ES" sz="1600" b="1" dirty="0">
                <a:solidFill>
                  <a:schemeClr val="tx2"/>
                </a:solidFill>
              </a:rPr>
              <a:t>Infracción Muy Grave </a:t>
            </a:r>
            <a:r>
              <a:rPr lang="es-ES" sz="1600" dirty="0">
                <a:solidFill>
                  <a:schemeClr val="tx2"/>
                </a:solidFill>
              </a:rPr>
              <a:t>de carácter </a:t>
            </a:r>
            <a:r>
              <a:rPr lang="es-ES" sz="1600" b="1" dirty="0">
                <a:solidFill>
                  <a:schemeClr val="tx2"/>
                </a:solidFill>
              </a:rPr>
              <a:t>no subsanable</a:t>
            </a:r>
            <a:r>
              <a:rPr lang="es-ES" sz="1600" dirty="0">
                <a:solidFill>
                  <a:schemeClr val="tx2"/>
                </a:solidFill>
              </a:rPr>
              <a:t>, el cual se sanciona con:</a:t>
            </a:r>
          </a:p>
          <a:p>
            <a:pPr algn="just"/>
            <a:endParaRPr lang="es-ES" sz="1050" dirty="0">
              <a:solidFill>
                <a:schemeClr val="tx2"/>
              </a:solidFill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2"/>
                </a:solidFill>
              </a:rPr>
              <a:t>Con </a:t>
            </a:r>
            <a:r>
              <a:rPr lang="es-PE" sz="1600" b="1" dirty="0">
                <a:solidFill>
                  <a:schemeClr val="tx2"/>
                </a:solidFill>
              </a:rPr>
              <a:t>50 UIT </a:t>
            </a:r>
            <a:r>
              <a:rPr lang="es-PE" sz="1600" dirty="0">
                <a:solidFill>
                  <a:schemeClr val="tx2"/>
                </a:solidFill>
              </a:rPr>
              <a:t>cuando se trata de una micro empresa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2"/>
                </a:solidFill>
              </a:rPr>
              <a:t>Con </a:t>
            </a:r>
            <a:r>
              <a:rPr lang="es-PE" sz="1600" b="1" dirty="0">
                <a:solidFill>
                  <a:schemeClr val="tx2"/>
                </a:solidFill>
              </a:rPr>
              <a:t>100 UIT </a:t>
            </a:r>
            <a:r>
              <a:rPr lang="es-PE" sz="1600" dirty="0">
                <a:solidFill>
                  <a:schemeClr val="tx2"/>
                </a:solidFill>
              </a:rPr>
              <a:t>cuando se trata de una pequeña empresa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PE" sz="1600" dirty="0">
                <a:solidFill>
                  <a:schemeClr val="tx2"/>
                </a:solidFill>
              </a:rPr>
              <a:t>Con </a:t>
            </a:r>
            <a:r>
              <a:rPr lang="es-PE" sz="1600" b="1" dirty="0">
                <a:solidFill>
                  <a:schemeClr val="tx2"/>
                </a:solidFill>
              </a:rPr>
              <a:t>200 UIT </a:t>
            </a:r>
            <a:r>
              <a:rPr lang="es-PE" sz="1600" dirty="0">
                <a:solidFill>
                  <a:schemeClr val="tx2"/>
                </a:solidFill>
              </a:rPr>
              <a:t>cuando se trata de mediana y gran empresa</a:t>
            </a:r>
            <a:endParaRPr lang="es-ES" sz="1600" dirty="0">
              <a:solidFill>
                <a:schemeClr val="tx2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D0A5F8D-419D-4F13-8909-ADE06F4130C2}"/>
              </a:ext>
            </a:extLst>
          </p:cNvPr>
          <p:cNvSpPr/>
          <p:nvPr/>
        </p:nvSpPr>
        <p:spPr>
          <a:xfrm>
            <a:off x="989012" y="6070781"/>
            <a:ext cx="956468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700" dirty="0"/>
              <a:t>(*)Fuente: OIT https://www.ilo.org/global/standards/subjects-covered-by-international-labour-standards/child-labour/lang--es/index.htm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C538908-A11F-4BFB-86E4-83973A9A3D85}"/>
              </a:ext>
            </a:extLst>
          </p:cNvPr>
          <p:cNvSpPr/>
          <p:nvPr/>
        </p:nvSpPr>
        <p:spPr>
          <a:xfrm>
            <a:off x="614441" y="933459"/>
            <a:ext cx="776597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s-ES" b="1" dirty="0">
                <a:solidFill>
                  <a:srgbClr val="230050"/>
                </a:solidFill>
              </a:rPr>
              <a:t>El trabajo infantil es una violación de los derechos humanos fundamentales </a:t>
            </a:r>
            <a:r>
              <a:rPr lang="es-ES" sz="1100" dirty="0">
                <a:solidFill>
                  <a:srgbClr val="230050"/>
                </a:solidFill>
              </a:rPr>
              <a:t>(*)</a:t>
            </a:r>
            <a:endParaRPr lang="es-ES" b="1" dirty="0">
              <a:solidFill>
                <a:srgbClr val="23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45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3"/>
          </a:xfrm>
          <a:prstGeom prst="rect">
            <a:avLst/>
          </a:prstGeom>
        </p:spPr>
      </p:pic>
      <p:sp>
        <p:nvSpPr>
          <p:cNvPr id="42" name="Rectangle 5">
            <a:extLst>
              <a:ext uri="{FF2B5EF4-FFF2-40B4-BE49-F238E27FC236}">
                <a16:creationId xmlns:a16="http://schemas.microsoft.com/office/drawing/2014/main" id="{1EF49B1E-0C03-44CC-A512-555DE56E46FF}"/>
              </a:ext>
            </a:extLst>
          </p:cNvPr>
          <p:cNvSpPr/>
          <p:nvPr/>
        </p:nvSpPr>
        <p:spPr>
          <a:xfrm>
            <a:off x="614441" y="284104"/>
            <a:ext cx="1497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PE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PREFACIO</a:t>
            </a: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3"/>
          <a:srcRect l="21473" t="30166" r="17752" b="27962"/>
          <a:stretch/>
        </p:blipFill>
        <p:spPr>
          <a:xfrm>
            <a:off x="9829800" y="6334758"/>
            <a:ext cx="1600200" cy="44525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0" y="214574"/>
            <a:ext cx="10134600" cy="54563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ACCIONES REALIZADAS PARA INTERVENCIONES EFECTIVAS: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98511" y="1295400"/>
            <a:ext cx="4610101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900" b="1" dirty="0">
                <a:solidFill>
                  <a:srgbClr val="C00000"/>
                </a:solidFill>
              </a:rPr>
              <a:t>Conformación de un grupo especializado</a:t>
            </a:r>
          </a:p>
          <a:p>
            <a:pPr algn="just"/>
            <a:endParaRPr lang="es-PE" dirty="0">
              <a:solidFill>
                <a:srgbClr val="230050"/>
              </a:solidFill>
            </a:endParaRPr>
          </a:p>
          <a:p>
            <a:pPr algn="just"/>
            <a:r>
              <a:rPr lang="es-PE" dirty="0">
                <a:solidFill>
                  <a:srgbClr val="230050"/>
                </a:solidFill>
              </a:rPr>
              <a:t>Grupo especializado de Inspectores del Trabajo en Materia de Trabajo Forzoso y Trabajo Infantil </a:t>
            </a:r>
            <a:r>
              <a:rPr lang="es-PE" b="1" dirty="0">
                <a:solidFill>
                  <a:srgbClr val="230050"/>
                </a:solidFill>
              </a:rPr>
              <a:t>(GEIT-TFI SUNAFIL).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10156" t="24231" r="19531" b="6662"/>
          <a:stretch/>
        </p:blipFill>
        <p:spPr>
          <a:xfrm>
            <a:off x="824704" y="2895600"/>
            <a:ext cx="4497389" cy="25146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732586" y="1295400"/>
            <a:ext cx="45434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PE" sz="1900" b="1" dirty="0">
                <a:solidFill>
                  <a:srgbClr val="C00000"/>
                </a:solidFill>
              </a:rPr>
              <a:t>Normativa</a:t>
            </a:r>
          </a:p>
          <a:p>
            <a:pPr algn="just"/>
            <a:endParaRPr lang="es-PE" dirty="0">
              <a:solidFill>
                <a:srgbClr val="230050"/>
              </a:solidFill>
            </a:endParaRPr>
          </a:p>
          <a:p>
            <a:pPr algn="just"/>
            <a:r>
              <a:rPr lang="es-PE" dirty="0">
                <a:solidFill>
                  <a:srgbClr val="230050"/>
                </a:solidFill>
              </a:rPr>
              <a:t>“Protocolo de Actuación del Grupo especializado de Inspectores del Trabajo en Materia de Trabajo Forzoso y Trabajo Infantil”.</a:t>
            </a:r>
          </a:p>
          <a:p>
            <a:pPr algn="just"/>
            <a:endParaRPr lang="es-PE" sz="1000" dirty="0">
              <a:solidFill>
                <a:srgbClr val="23005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41248" t="16657" r="28120" b="4433"/>
          <a:stretch/>
        </p:blipFill>
        <p:spPr>
          <a:xfrm>
            <a:off x="6856412" y="2957180"/>
            <a:ext cx="1958336" cy="2527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798511" y="5409842"/>
            <a:ext cx="24368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PE" sz="1000" dirty="0">
                <a:solidFill>
                  <a:srgbClr val="230050"/>
                </a:solidFill>
              </a:rPr>
              <a:t>Creado mediante RS N° 005-2018-SUNAFIL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097487" y="4863722"/>
            <a:ext cx="19964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000" dirty="0">
                <a:solidFill>
                  <a:srgbClr val="230050"/>
                </a:solidFill>
              </a:rPr>
              <a:t>Aprobado mediante RS N° 152-2019 (versión 2 del Protocolo N° 001-2018-SUNAFIL/INII).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9080026" y="2926616"/>
            <a:ext cx="211978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>
                <a:solidFill>
                  <a:srgbClr val="230050"/>
                </a:solidFill>
              </a:rPr>
              <a:t>Con disposiciones del grupo en:</a:t>
            </a:r>
          </a:p>
          <a:p>
            <a:pPr algn="just"/>
            <a:endParaRPr lang="es-PE" dirty="0">
              <a:solidFill>
                <a:srgbClr val="23005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230050"/>
                </a:solidFill>
              </a:rPr>
              <a:t>Funciones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230050"/>
                </a:solidFill>
              </a:rPr>
              <a:t>Desplazamiento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230050"/>
                </a:solidFill>
              </a:rPr>
              <a:t>Resultados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PE" dirty="0">
              <a:solidFill>
                <a:srgbClr val="230050"/>
              </a:solidFill>
            </a:endParaRPr>
          </a:p>
          <a:p>
            <a:pPr algn="just"/>
            <a:endParaRPr lang="es-PE" sz="1000" dirty="0">
              <a:solidFill>
                <a:srgbClr val="230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485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24390</TotalTime>
  <Words>1447</Words>
  <Application>Microsoft Office PowerPoint</Application>
  <PresentationFormat>Personalizado</PresentationFormat>
  <Paragraphs>300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Eras Bold ITC</vt:lpstr>
      <vt:lpstr>Tahoma</vt:lpstr>
      <vt:lpstr>Wingdings</vt:lpstr>
      <vt:lpstr>Tema de Office</vt:lpstr>
      <vt:lpstr>2_Office Theme</vt:lpstr>
      <vt:lpstr>3_Office Theme</vt:lpstr>
      <vt:lpstr>4_Office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Jeniffer</dc:creator>
  <cp:lastModifiedBy>MARIA ELEZABETH</cp:lastModifiedBy>
  <cp:revision>625</cp:revision>
  <cp:lastPrinted>2021-10-28T22:31:03Z</cp:lastPrinted>
  <dcterms:created xsi:type="dcterms:W3CDTF">2021-01-19T17:40:29Z</dcterms:created>
  <dcterms:modified xsi:type="dcterms:W3CDTF">2023-07-19T02:21:22Z</dcterms:modified>
</cp:coreProperties>
</file>