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145707105" r:id="rId3"/>
    <p:sldId id="2145707107" r:id="rId4"/>
    <p:sldId id="2145707108" r:id="rId5"/>
    <p:sldId id="2145707109" r:id="rId6"/>
    <p:sldId id="2145707106" r:id="rId7"/>
    <p:sldId id="2145707096" r:id="rId8"/>
    <p:sldId id="280" r:id="rId9"/>
    <p:sldId id="2145707103" r:id="rId10"/>
    <p:sldId id="258" r:id="rId11"/>
    <p:sldId id="257" r:id="rId12"/>
    <p:sldId id="2145707002" r:id="rId13"/>
    <p:sldId id="2145707104" r:id="rId14"/>
    <p:sldId id="256" r:id="rId15"/>
    <p:sldId id="266" r:id="rId16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7" pos="211" userDrawn="1">
          <p15:clr>
            <a:srgbClr val="A4A3A4"/>
          </p15:clr>
        </p15:guide>
        <p15:guide id="8" pos="746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2" pos="3613" userDrawn="1">
          <p15:clr>
            <a:srgbClr val="A4A3A4"/>
          </p15:clr>
        </p15:guide>
        <p15:guide id="1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2D4"/>
    <a:srgbClr val="7545FD"/>
    <a:srgbClr val="3B9B7B"/>
    <a:srgbClr val="25AB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5" autoAdjust="0"/>
    <p:restoredTop sz="96374" autoAdjust="0"/>
  </p:normalViewPr>
  <p:slideViewPr>
    <p:cSldViewPr snapToGrid="0" showGuides="1">
      <p:cViewPr varScale="1">
        <p:scale>
          <a:sx n="85" d="100"/>
          <a:sy n="85" d="100"/>
        </p:scale>
        <p:origin x="874" y="53"/>
      </p:cViewPr>
      <p:guideLst>
        <p:guide orient="horz" pos="572"/>
        <p:guide pos="3840"/>
        <p:guide orient="horz" pos="3974"/>
        <p:guide orient="horz" pos="2387"/>
        <p:guide pos="211"/>
        <p:guide pos="7469"/>
        <p:guide orient="horz" pos="2160"/>
        <p:guide pos="3613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FBA49-A1A9-454F-88DD-15FF61CF0D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6BC95CA2-E971-4963-BB46-850FC94361D8}">
      <dgm:prSet custT="1"/>
      <dgm:spPr/>
      <dgm:t>
        <a:bodyPr/>
        <a:lstStyle/>
        <a:p>
          <a:r>
            <a:rPr lang="es-ES" sz="2800" b="1" dirty="0"/>
            <a:t>Líneas de acción</a:t>
          </a:r>
          <a:endParaRPr lang="es-PE" sz="2800" dirty="0"/>
        </a:p>
      </dgm:t>
    </dgm:pt>
    <dgm:pt modelId="{942A0D4F-4177-4EB6-8FED-C632440D3033}" type="parTrans" cxnId="{114EF1A6-F7A5-4A6B-89C1-EC7F7493A6A7}">
      <dgm:prSet/>
      <dgm:spPr/>
      <dgm:t>
        <a:bodyPr/>
        <a:lstStyle/>
        <a:p>
          <a:endParaRPr lang="es-PE" sz="4000"/>
        </a:p>
      </dgm:t>
    </dgm:pt>
    <dgm:pt modelId="{349A6790-F769-4C85-A365-EEAC2DBF204A}" type="sibTrans" cxnId="{114EF1A6-F7A5-4A6B-89C1-EC7F7493A6A7}">
      <dgm:prSet/>
      <dgm:spPr/>
      <dgm:t>
        <a:bodyPr/>
        <a:lstStyle/>
        <a:p>
          <a:endParaRPr lang="es-PE" sz="4000"/>
        </a:p>
      </dgm:t>
    </dgm:pt>
    <dgm:pt modelId="{F85A481E-1175-4207-B51A-9CDB675CF26D}" type="pres">
      <dgm:prSet presAssocID="{FAFFBA49-A1A9-454F-88DD-15FF61CF0DDA}" presName="CompostProcess" presStyleCnt="0">
        <dgm:presLayoutVars>
          <dgm:dir/>
          <dgm:resizeHandles val="exact"/>
        </dgm:presLayoutVars>
      </dgm:prSet>
      <dgm:spPr/>
    </dgm:pt>
    <dgm:pt modelId="{019CA579-5795-4196-9355-6AD19AC37F50}" type="pres">
      <dgm:prSet presAssocID="{FAFFBA49-A1A9-454F-88DD-15FF61CF0DDA}" presName="arrow" presStyleLbl="bgShp" presStyleIdx="0" presStyleCnt="1"/>
      <dgm:spPr/>
    </dgm:pt>
    <dgm:pt modelId="{EC60F387-D614-47D0-BDDD-9DBDD176C493}" type="pres">
      <dgm:prSet presAssocID="{FAFFBA49-A1A9-454F-88DD-15FF61CF0DDA}" presName="linearProcess" presStyleCnt="0"/>
      <dgm:spPr/>
    </dgm:pt>
    <dgm:pt modelId="{942B2FBB-49B2-4B6C-8ADA-272F5F25B5D1}" type="pres">
      <dgm:prSet presAssocID="{6BC95CA2-E971-4963-BB46-850FC94361D8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D9A8041B-9286-4ED2-A10E-37BF8D7A0DAC}" type="presOf" srcId="{6BC95CA2-E971-4963-BB46-850FC94361D8}" destId="{942B2FBB-49B2-4B6C-8ADA-272F5F25B5D1}" srcOrd="0" destOrd="0" presId="urn:microsoft.com/office/officeart/2005/8/layout/hProcess9"/>
    <dgm:cxn modelId="{83AF6E26-0733-4AFB-8952-25F7E8964DA8}" type="presOf" srcId="{FAFFBA49-A1A9-454F-88DD-15FF61CF0DDA}" destId="{F85A481E-1175-4207-B51A-9CDB675CF26D}" srcOrd="0" destOrd="0" presId="urn:microsoft.com/office/officeart/2005/8/layout/hProcess9"/>
    <dgm:cxn modelId="{114EF1A6-F7A5-4A6B-89C1-EC7F7493A6A7}" srcId="{FAFFBA49-A1A9-454F-88DD-15FF61CF0DDA}" destId="{6BC95CA2-E971-4963-BB46-850FC94361D8}" srcOrd="0" destOrd="0" parTransId="{942A0D4F-4177-4EB6-8FED-C632440D3033}" sibTransId="{349A6790-F769-4C85-A365-EEAC2DBF204A}"/>
    <dgm:cxn modelId="{0FE6202F-8144-44C4-B7C1-4CFBE7AD7E75}" type="presParOf" srcId="{F85A481E-1175-4207-B51A-9CDB675CF26D}" destId="{019CA579-5795-4196-9355-6AD19AC37F50}" srcOrd="0" destOrd="0" presId="urn:microsoft.com/office/officeart/2005/8/layout/hProcess9"/>
    <dgm:cxn modelId="{3DC37376-F4BE-4E4F-B31E-1F6FA85E7A5C}" type="presParOf" srcId="{F85A481E-1175-4207-B51A-9CDB675CF26D}" destId="{EC60F387-D614-47D0-BDDD-9DBDD176C493}" srcOrd="1" destOrd="0" presId="urn:microsoft.com/office/officeart/2005/8/layout/hProcess9"/>
    <dgm:cxn modelId="{43CE920A-C0D6-4160-9970-3C10AE2658CF}" type="presParOf" srcId="{EC60F387-D614-47D0-BDDD-9DBDD176C493}" destId="{942B2FBB-49B2-4B6C-8ADA-272F5F25B5D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A579-5795-4196-9355-6AD19AC37F50}">
      <dsp:nvSpPr>
        <dsp:cNvPr id="0" name=""/>
        <dsp:cNvSpPr/>
      </dsp:nvSpPr>
      <dsp:spPr>
        <a:xfrm>
          <a:off x="640685" y="0"/>
          <a:ext cx="7261097" cy="15124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2FBB-49B2-4B6C-8ADA-272F5F25B5D1}">
      <dsp:nvSpPr>
        <dsp:cNvPr id="0" name=""/>
        <dsp:cNvSpPr/>
      </dsp:nvSpPr>
      <dsp:spPr>
        <a:xfrm>
          <a:off x="2896430" y="453742"/>
          <a:ext cx="2749606" cy="60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Líneas de acción</a:t>
          </a:r>
          <a:endParaRPr lang="es-PE" sz="2800" kern="1200" dirty="0"/>
        </a:p>
      </dsp:txBody>
      <dsp:txXfrm>
        <a:off x="2925963" y="483275"/>
        <a:ext cx="2690540" cy="54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91604-7EEA-4D4A-A1E5-7B5D1E6D4D6B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E78A5-6332-42A3-B757-6FC088360DE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082ffb2383_1_6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1082ffb2383_1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06D00-86E0-4045-9C21-9E0064056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C2C02-335B-492D-88B8-619BE87FA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4252A-E927-4302-B678-E9CB48C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033964-5828-4922-9135-932BD9AB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93BC5-E6EA-4820-A51B-3C8AD11F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403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1D92-AEA1-4FED-BD54-141EFE02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D48F84-A25A-42F2-AF77-477A9D777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BDC8E-9F7F-4FD0-848B-F126C417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444AD5-CFAD-4280-98AF-BFEEC6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7463-CBD1-49D1-ACC8-876BE8F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9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BD51A9-0C4C-4373-A8FB-0DB8EBC91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749E95-BD27-4182-AF04-B0D68DB5A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04AEC-7BD7-41D9-B6C2-EFA2279A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E5EFA4-516D-4361-839A-E8F89C2B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05461-A95C-4E49-A29F-B10EE550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0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bg>
      <p:bgPr>
        <a:solidFill>
          <a:srgbClr val="F14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D4560C-F94B-1C46-AA64-628F3C1AC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210" y="3102361"/>
            <a:ext cx="9481580" cy="1133475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GRACIAS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F43176-30A5-CC43-BC5A-A386CD4D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9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714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6" lvl="1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63" lvl="2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50" lvl="3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38" lvl="4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26" lvl="5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7013" lvl="6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301" lvl="7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89" lvl="8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21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7EC5C-365E-4711-AFAB-419107B3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565E78-ED60-4086-A45B-7A5C5AAE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F7A1B-AD28-4000-AB3F-F52F599A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EAB82-CFA7-4DC8-BC7D-3D35B80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6620E-5B0A-4419-9906-370D1EFD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861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BF6F8-3F69-4F33-841E-370AEC8D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F4A08E-FFC9-44D3-9BE3-BA03F709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E3BC4-AD99-4FC3-A8FF-F66AEDF3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30A2F-61D8-4AF7-8173-6818B373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81D96-1E17-4CB5-A5EF-DA6B2812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68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46F50-F1BA-4C3A-BE81-4C9AB40B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7C13E-5040-4D2C-A0FF-BDD0D635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69E1D6-6339-42F6-8AB8-48B8AD01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22ADD2-8043-43D6-9192-88B7D451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D8BC6-FE12-4A67-81E9-79BA4318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6B7A41-5722-4452-B6D2-03D555C4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873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7B5E8-A92C-42A3-AD00-50564BDF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57CE77-816E-43CC-ADE2-6FEE8226F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09113-0796-4B68-9F22-E4FAF0260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A576F8-FB9C-4BC0-88E0-E258E0FDB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3F962E-2714-4206-AB2C-5F84B331B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FEAD53-D3D0-432F-AEDB-35F1D1B2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88E0F-4711-467F-92A3-E0C1B2F1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2B5A3D-65BB-4799-BA58-0E374DA9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1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117E6-26A9-40EA-97DB-BCCB6A19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C9BD1C-8DE8-4884-A415-92E6FA21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D45E8F-E50C-4575-B286-D68A9A9C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71F6E3-F0A3-43A2-B1B1-5A517571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533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9899C8-B7B3-4B45-8957-86D41D3F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25C52A-0448-4E37-A1C3-BE98644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E11C5-A6CE-42DE-9D90-DDFCF5EA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462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92686-1C33-44EF-A13E-2C0406E1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FAC04-EDC9-44EA-8AE2-4CC81F9C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43E746-F9A0-4F68-86D0-611208B7F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04079B-9BF8-40EB-BE3D-7FAED4AF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4AE560-BFCD-4CD2-B08D-640E80B6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3B57D5-C1FC-4559-A254-99058380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892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254AE-42A0-4512-AB20-EF618FD3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71B96F-BF6D-4FA9-9D40-3F07AF227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23DF83-D9BA-4F15-80B4-53C9CD4F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9FBDC2-060A-41F0-9DEF-B08F586D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0CFCEE-4B4A-42A5-9BD3-57CA0297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0A82DA-DEC5-4DA4-9ECB-1E14B052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767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FB5AF1-D432-44DF-85B3-72A0861F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0C6F0A-F27B-403B-8A3B-FF902DF4A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007D6-C673-4AD8-BD07-9F927E49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8415-8366-4359-B8C0-157E723FC907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B1D1C-DA80-48B1-98BE-1A6BE095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0D1F7-8129-4512-A1E4-C1846A32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0575-70E7-4A32-AFE8-E2E5C8C01B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86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18B05-5B8F-4843-93C3-2B8423667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927" y="909327"/>
            <a:ext cx="5978013" cy="2050413"/>
          </a:xfrm>
        </p:spPr>
        <p:txBody>
          <a:bodyPr>
            <a:noAutofit/>
          </a:bodyPr>
          <a:lstStyle/>
          <a:p>
            <a:r>
              <a:rPr lang="es-ES" sz="4400" dirty="0"/>
              <a:t>Infección y Mortalidad por COVID-19 según inmunización</a:t>
            </a:r>
            <a:endParaRPr lang="es-PE" sz="4400" dirty="0"/>
          </a:p>
        </p:txBody>
      </p:sp>
      <p:pic>
        <p:nvPicPr>
          <p:cNvPr id="3" name="Picture 2" descr="http://www.portal.ins.gob.pe/images/noticias/2016/MAYO/FACHADA_DEL_INS_JES%C3%9AS_MAR%C3%8DA.jpg">
            <a:extLst>
              <a:ext uri="{FF2B5EF4-FFF2-40B4-BE49-F238E27FC236}">
                <a16:creationId xmlns:a16="http://schemas.microsoft.com/office/drawing/2014/main" id="{0AB0D046-8961-4776-A97D-E63C8095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8302"/>
            <a:ext cx="3965825" cy="50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BFB2F50-38D0-4DBF-B1FE-A3A8EDBC0A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7839" y="4193661"/>
            <a:ext cx="730489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17">
            <a:extLst>
              <a:ext uri="{FF2B5EF4-FFF2-40B4-BE49-F238E27FC236}">
                <a16:creationId xmlns:a16="http://schemas.microsoft.com/office/drawing/2014/main" id="{49C27425-D770-4555-AC8A-D958333E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839" y="4257594"/>
            <a:ext cx="7381247" cy="15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9056" tIns="34529" rIns="69056" bIns="34529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n-US" sz="2000" b="1" dirty="0">
              <a:solidFill>
                <a:schemeClr val="accent5">
                  <a:lumMod val="75000"/>
                </a:schemeClr>
              </a:solidFill>
              <a:latin typeface="Segoe UI Semibold" pitchFamily="34" charset="0"/>
              <a:ea typeface="GulimChe" pitchFamily="49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PE" altLang="en-US" b="1" dirty="0">
                <a:solidFill>
                  <a:schemeClr val="accent5">
                    <a:lumMod val="75000"/>
                  </a:schemeClr>
                </a:solidFill>
                <a:latin typeface="Segoe UI Semibold" pitchFamily="34" charset="0"/>
                <a:ea typeface="GulimChe" pitchFamily="49" charset="-127"/>
              </a:rPr>
              <a:t>Instituto Nacional de Salud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23508" y="3279558"/>
            <a:ext cx="482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15 de diciembre 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8098A2-D710-44A9-866F-46048815A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" y="0"/>
            <a:ext cx="12185408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00DA3E-006D-45A5-BCFA-8CC1457894F5}"/>
              </a:ext>
            </a:extLst>
          </p:cNvPr>
          <p:cNvSpPr txBox="1"/>
          <p:nvPr/>
        </p:nvSpPr>
        <p:spPr>
          <a:xfrm>
            <a:off x="20008" y="2652674"/>
            <a:ext cx="8657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600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 Ministerio de Salud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EAB938-AC2D-423E-95E1-6AFE38181337}"/>
              </a:ext>
            </a:extLst>
          </p:cNvPr>
          <p:cNvSpPr txBox="1"/>
          <p:nvPr/>
        </p:nvSpPr>
        <p:spPr>
          <a:xfrm>
            <a:off x="4144542" y="4993385"/>
            <a:ext cx="174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s-PE" sz="2000" dirty="0">
                <a:solidFill>
                  <a:prstClr val="black"/>
                </a:solidFill>
                <a:latin typeface="Calibri" panose="020F0502020204030204" pitchFamily="34" charset="0"/>
              </a:rPr>
              <a:t>21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Enero 2022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B65066-71F8-4E43-9000-9A4FB0F46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171584F-3C3D-4EA3-8555-1E6891CA3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6508" r="70458" b="85079"/>
          <a:stretch/>
        </p:blipFill>
        <p:spPr>
          <a:xfrm>
            <a:off x="4550228" y="291610"/>
            <a:ext cx="2895600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AB27A12-24F8-48C1-8BD9-894FFABA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079" y="2023665"/>
            <a:ext cx="6519434" cy="326873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3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A la fecha hemos administrado </a:t>
            </a:r>
            <a:r>
              <a:rPr lang="es-PE" sz="2300" b="1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1,818,041 </a:t>
            </a:r>
            <a:r>
              <a:rPr lang="es-PE" sz="23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dosis a personal de MINEDU: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PE" sz="1900" dirty="0"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rimera dosis </a:t>
            </a:r>
            <a:r>
              <a:rPr lang="es-PE" sz="19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750,234</a:t>
            </a: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 (96% de cobertura en relación a la meta nacional)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PE" sz="1900" dirty="0"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Segunda dosis</a:t>
            </a: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9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727,871</a:t>
            </a: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 (93% de cobertura)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Refuerzo </a:t>
            </a:r>
            <a:r>
              <a:rPr lang="es-PE" sz="19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339,936</a:t>
            </a:r>
            <a:r>
              <a:rPr lang="es-PE" sz="19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 dosis (43% de cobertura).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300" dirty="0">
                <a:effectLst/>
                <a:latin typeface="Calibri Light (Títulos)"/>
                <a:ea typeface="Calibri" panose="020F0502020204030204" pitchFamily="34" charset="0"/>
                <a:cs typeface="Times New Roman" panose="02020603050405020304" pitchFamily="18" charset="0"/>
              </a:rPr>
              <a:t>El escenario urbano, alcanza una cobertura del 94% (530,564 protegidos) y el 91% en zona rural (197 307protegidos).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F2117E-F591-41DA-B8E7-6894706B0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943884-F4BE-4BA7-AF6F-999EFB26E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/>
          <a:stretch/>
        </p:blipFill>
        <p:spPr>
          <a:xfrm>
            <a:off x="160005" y="1930106"/>
            <a:ext cx="4584523" cy="32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0782EA-DF1D-474C-B39E-B79A1F4C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76E200-143E-422D-8C69-E7E85EE0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474"/>
            <a:ext cx="12192000" cy="59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9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2C79FC7-0902-47F4-9BD7-2613C1668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554" y="787353"/>
            <a:ext cx="10515600" cy="604138"/>
          </a:xfrm>
        </p:spPr>
        <p:txBody>
          <a:bodyPr>
            <a:noAutofit/>
          </a:bodyPr>
          <a:lstStyle/>
          <a:p>
            <a:pPr algn="ctr"/>
            <a:r>
              <a:rPr lang="es-PE" sz="3600" b="1" dirty="0">
                <a:latin typeface="Arial Narrow" panose="020B0606020202030204" pitchFamily="34" charset="0"/>
              </a:rPr>
              <a:t>Cierre nacional de brechas</a:t>
            </a: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F8477909-8FD1-4A72-90AF-2D6DD8169A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778" y="60796"/>
            <a:ext cx="2125448" cy="46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arcador de contenido 9" descr="C:\Users\Jeus\Downloads\WhatsApp Image 2021-12-10 at 6.39.02 PM.jpe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4056" y="1609655"/>
            <a:ext cx="3725900" cy="27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Jeus\Downloads\WhatsApp Image 2021-12-12 at 9.58.52 AM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609656"/>
            <a:ext cx="4173680" cy="27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Jeus\Downloads\WhatsApp Image 2021-12-12 at 11.41.27 AM.jpe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0653" y="4162104"/>
            <a:ext cx="4368189" cy="27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Jeus\Downloads\WhatsApp Image 2021-12-12 at 2.39.46 PM (1)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4313781"/>
            <a:ext cx="4173680" cy="254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Jeus\Downloads\WhatsApp Image 2021-12-12 at 4.51.57 PM.jpe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56" y="1609654"/>
            <a:ext cx="3711007" cy="2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blob:https://web.whatsapp.com/ef5147fe-8fb9-4af2-9bd1-e1475dd3a8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/>
          <a:srcRect t="16436" b="20460"/>
          <a:stretch/>
        </p:blipFill>
        <p:spPr>
          <a:xfrm>
            <a:off x="4634056" y="4208094"/>
            <a:ext cx="3136597" cy="2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5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AB27A12-24F8-48C1-8BD9-894FFABA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368"/>
            <a:ext cx="10515600" cy="329662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brecha observada es de </a:t>
            </a:r>
            <a:r>
              <a:rPr lang="es-PE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32,784</a:t>
            </a:r>
            <a:r>
              <a:rPr lang="es-PE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trabajadores no vacunados, y </a:t>
            </a:r>
            <a:r>
              <a:rPr lang="es-PE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22,363</a:t>
            </a:r>
            <a:r>
              <a:rPr lang="es-PE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pendientes de su segunda dosis, principalmente ubicados en Puno, Ucayali y Lima Norte.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3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387,935</a:t>
            </a:r>
            <a:r>
              <a:rPr lang="es-PE" sz="2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usuarios aun no acudieron por su dosis de refuerzo, atribuibles a diversas razones tales como acceso, enfermedad, indecisión entre otros.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2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 personas que falta vacunarse pueden hacerlo en cualquier centro de vacunación, instituciones educativas habilitadas o a través de las brigadas fijas e itinerantes urbanas y rurales a nivel nacional.</a:t>
            </a:r>
            <a:endParaRPr lang="es-PE" sz="2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F2117E-F591-41DA-B8E7-6894706B0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7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CC565C-8F6D-42B2-A92A-F65E17E5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08" y="0"/>
            <a:ext cx="8374181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9FABF0-FD95-4E35-81A7-52F26BD91C4C}"/>
              </a:ext>
            </a:extLst>
          </p:cNvPr>
          <p:cNvSpPr/>
          <p:nvPr/>
        </p:nvSpPr>
        <p:spPr>
          <a:xfrm>
            <a:off x="5043055" y="1154546"/>
            <a:ext cx="1921164" cy="581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78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3D73D12-A79D-46E2-BD3E-B0BD646D33C4}"/>
              </a:ext>
            </a:extLst>
          </p:cNvPr>
          <p:cNvGrpSpPr/>
          <p:nvPr/>
        </p:nvGrpSpPr>
        <p:grpSpPr>
          <a:xfrm>
            <a:off x="7123197" y="2706032"/>
            <a:ext cx="4373243" cy="1445936"/>
            <a:chOff x="5247249" y="2474930"/>
            <a:chExt cx="4373243" cy="1445936"/>
          </a:xfrm>
        </p:grpSpPr>
        <p:sp>
          <p:nvSpPr>
            <p:cNvPr id="4" name="Google Shape;285;p11">
              <a:extLst>
                <a:ext uri="{FF2B5EF4-FFF2-40B4-BE49-F238E27FC236}">
                  <a16:creationId xmlns:a16="http://schemas.microsoft.com/office/drawing/2014/main" id="{95DB1C6F-F24C-4094-8680-BB216F1C9DEA}"/>
                </a:ext>
              </a:extLst>
            </p:cNvPr>
            <p:cNvSpPr/>
            <p:nvPr/>
          </p:nvSpPr>
          <p:spPr>
            <a:xfrm>
              <a:off x="5247249" y="2474930"/>
              <a:ext cx="4373243" cy="1445936"/>
            </a:xfrm>
            <a:prstGeom prst="rect">
              <a:avLst/>
            </a:prstGeom>
            <a:solidFill>
              <a:srgbClr val="0083B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1951">
                <a:solidFill>
                  <a:srgbClr val="0083B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287;p11">
              <a:extLst>
                <a:ext uri="{FF2B5EF4-FFF2-40B4-BE49-F238E27FC236}">
                  <a16:creationId xmlns:a16="http://schemas.microsoft.com/office/drawing/2014/main" id="{C20D8FAB-3320-4FD9-B3A1-519708F5999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1642" t="18190" r="8240" b="28175"/>
            <a:stretch/>
          </p:blipFill>
          <p:spPr>
            <a:xfrm>
              <a:off x="7741948" y="2595329"/>
              <a:ext cx="1764923" cy="1205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F6045C1-218D-4B99-8DD9-4FD9C32E5EF7}"/>
                </a:ext>
              </a:extLst>
            </p:cNvPr>
            <p:cNvSpPr txBox="1"/>
            <p:nvPr/>
          </p:nvSpPr>
          <p:spPr>
            <a:xfrm>
              <a:off x="5363675" y="2857724"/>
              <a:ext cx="2968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Gracias</a:t>
              </a:r>
              <a:endParaRPr lang="es-PE" sz="3600" dirty="0">
                <a:solidFill>
                  <a:schemeClr val="bg1"/>
                </a:solidFill>
                <a:latin typeface="Lucida Handwriting" panose="03010101010101010101" pitchFamily="66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53DF537-3CF3-4769-9045-50FA968E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95" y="1606137"/>
            <a:ext cx="648061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E07BB-C969-47B0-8F82-6D37EBF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4" y="3000170"/>
            <a:ext cx="108818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600" b="1" dirty="0"/>
              <a:t>ORGANIZACIÓN Y ESTRATEGIA PARA LA VACUNACIÓN DE NIÑOS Y NIÑAS DE 5 a 11 AÑOS A NIVEL NACIONAL</a:t>
            </a:r>
            <a:br>
              <a:rPr lang="es-PE" sz="3600" dirty="0"/>
            </a:br>
            <a:endParaRPr lang="es-PE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367594-59F4-4E64-AF36-C75BEA413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9AF8A76-B9E9-4013-8F3E-5AA9456F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D788FA1-B071-4B93-A373-4F1243A3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1098621"/>
            <a:ext cx="8542468" cy="74291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Estrategias de vacunación en niños de 5 a 11 años</a:t>
            </a:r>
            <a:endParaRPr lang="es-PE" sz="2800" b="1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F2844C-9F6D-4226-A888-A787B917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8" y="1633230"/>
            <a:ext cx="8542468" cy="358201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B74D5C-6C63-45C1-94B8-A5392C28EC09}"/>
              </a:ext>
            </a:extLst>
          </p:cNvPr>
          <p:cNvGraphicFramePr/>
          <p:nvPr/>
        </p:nvGraphicFramePr>
        <p:xfrm>
          <a:off x="1824766" y="5345524"/>
          <a:ext cx="8542468" cy="151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FEFBDB9-F9AD-4FF5-A78E-77BBC1734B6F}"/>
              </a:ext>
            </a:extLst>
          </p:cNvPr>
          <p:cNvSpPr txBox="1">
            <a:spLocks/>
          </p:cNvSpPr>
          <p:nvPr/>
        </p:nvSpPr>
        <p:spPr>
          <a:xfrm>
            <a:off x="7204560" y="3312743"/>
            <a:ext cx="3192873" cy="148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95288" lvl="0" indent="-37146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6" lvl="1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5863" lvl="2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50" lvl="3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76438" lvl="4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71726" lvl="5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013" lvl="6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301" lvl="7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7589" lvl="8" indent="-3439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Hospitales</a:t>
            </a:r>
          </a:p>
          <a:p>
            <a:pPr marL="0" indent="0">
              <a:buNone/>
            </a:pPr>
            <a:r>
              <a:rPr lang="es-ES" sz="2000" dirty="0"/>
              <a:t>Centros de salud</a:t>
            </a:r>
          </a:p>
          <a:p>
            <a:pPr marL="0" indent="0">
              <a:buNone/>
            </a:pPr>
            <a:r>
              <a:rPr lang="es-ES" sz="2000" dirty="0"/>
              <a:t>Instituciones Educativas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92730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977FF3C-C7D2-4176-AEF7-4B47818E2582}"/>
              </a:ext>
            </a:extLst>
          </p:cNvPr>
          <p:cNvSpPr/>
          <p:nvPr/>
        </p:nvSpPr>
        <p:spPr>
          <a:xfrm>
            <a:off x="3864634" y="1173330"/>
            <a:ext cx="7942137" cy="517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 la fecha los grupos priorizados para la vacunación contra el COVID-19 con comorbilidades o situaciones de vulnerabilidad que han sido recomendados por el Equipo Consultivo de Alto Nivel, son los siguientes (Resolución Ministerial N°809-2021-MINSA):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Síndrome de Down.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hemodiálisis y enfermedades crónicas.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enfermedades raras y huérfanas.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trastornos mentales y del neurodesarrollo.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en espera o con trasplantes de órganos.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Pacientes oncológicos.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Obesidad tipo I,II Y III</a:t>
            </a: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Diabetes tipo I Y II</a:t>
            </a: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con artritis reumatoide y psoriasis</a:t>
            </a: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afectadas con TBC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Personas viviendo con VIH.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076325" indent="-269875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_tradnl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Otras recomendaciones del Comité Consultivo de alto nivel.</a:t>
            </a:r>
            <a:endParaRPr lang="es-PE" dirty="0"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257C6A-719C-4F8E-B71B-9157BCEF4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pic>
        <p:nvPicPr>
          <p:cNvPr id="1026" name="Picture 2" descr="Vacunación de personas con Síndrome de Down se realizó en Pasco, Piura y  Callao">
            <a:extLst>
              <a:ext uri="{FF2B5EF4-FFF2-40B4-BE49-F238E27FC236}">
                <a16:creationId xmlns:a16="http://schemas.microsoft.com/office/drawing/2014/main" id="{632D83B2-DB00-41EB-A28B-A090D644A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8" y="1726716"/>
            <a:ext cx="4066001" cy="4682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2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E07BB-C969-47B0-8F82-6D37EBF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4" y="3000170"/>
            <a:ext cx="10881852" cy="1325563"/>
          </a:xfrm>
        </p:spPr>
        <p:txBody>
          <a:bodyPr>
            <a:normAutofit/>
          </a:bodyPr>
          <a:lstStyle/>
          <a:p>
            <a:pPr algn="ctr"/>
            <a:r>
              <a:rPr lang="es-PE" sz="3600" b="1" dirty="0"/>
              <a:t>CRONOGRAMA DEL PROCESO DE VACUNACIÓN</a:t>
            </a:r>
            <a:br>
              <a:rPr lang="es-PE" sz="3600" dirty="0"/>
            </a:br>
            <a:endParaRPr lang="es-PE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367594-59F4-4E64-AF36-C75BEA413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13C1D6-3577-4B81-9611-A6DB01C39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253720F-0FD8-4D58-B373-D58BBCB7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36" y="743319"/>
            <a:ext cx="8543925" cy="718538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Programación nacional</a:t>
            </a:r>
            <a:endParaRPr lang="es-PE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31006E2-2FC8-4CD8-8A79-4C8B125C5BD6}"/>
              </a:ext>
            </a:extLst>
          </p:cNvPr>
          <p:cNvSpPr txBox="1">
            <a:spLocks/>
          </p:cNvSpPr>
          <p:nvPr/>
        </p:nvSpPr>
        <p:spPr>
          <a:xfrm>
            <a:off x="1267167" y="4730712"/>
            <a:ext cx="9587724" cy="154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Niños de 5 a 8 años: 1 254 201 (por dos dosis: 2 508 402 dosis)  </a:t>
            </a:r>
          </a:p>
          <a:p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Ámbitos urbano y resto urbano.</a:t>
            </a:r>
            <a:endParaRPr lang="es-PE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67164F-19B0-494C-BE2C-3739DF5E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18" y="1560303"/>
            <a:ext cx="9331343" cy="31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E07BB-C969-47B0-8F82-6D37EBF5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81" y="2987229"/>
            <a:ext cx="108818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PE" sz="3600" b="1" dirty="0"/>
              <a:t>ARTICULACIÓN CON EL SECTOR EDUCACIÓN PARA EL RETORNO A CLASES PRESENCIALES ESCOLARES 2022 Y MEDIDAS QUE SE TOMARÁN EN CONSIDERACIÓN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F14FF-2A9B-4633-8E71-86FD2F01D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1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82ffb2383_1_623"/>
          <p:cNvSpPr txBox="1"/>
          <p:nvPr/>
        </p:nvSpPr>
        <p:spPr>
          <a:xfrm>
            <a:off x="242250" y="3724730"/>
            <a:ext cx="117075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Vacunación completa para COVID-19 a </a:t>
            </a:r>
            <a:r>
              <a:rPr kumimoji="0" lang="es-ES" alt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niños, niñas, adolescentes, profesores, administrativos (comunidad educativa)</a:t>
            </a: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: 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Es la medida de prevención más efectiva contra la COVID-19. </a:t>
            </a: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Uso de mascarillas: 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El uso de mascarilla es obligatorio para circular por las vías de uso público y en espacios cerrados. Se debe usar mascarillas que tenga buena capacidad de filtración y ajuste al rostro, esto es posible con el uso de </a:t>
            </a: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doble mascarilla 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(una quirúrgica, de tres pliegues, debajo y sobre ella una mascarilla comunitaria) o una</a:t>
            </a: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KN95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Ventilación: 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Asegurar que los ambientes tengan ventilación adecuada, de preferencia natural, manteniendo las ventanas abiertas. Es recomendable priorizar las actividades en espacios abiertos.</a:t>
            </a: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Distanciamiento físico: </a:t>
            </a:r>
            <a:r>
              <a:rPr lang="es-ES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La distancia mínima es de 1 metro y de 1.5 metros en situaciones donde no se asegura el uso permanente de mascarillas, como en comedores.</a:t>
            </a:r>
            <a:endParaRPr sz="1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37A56C-E445-4056-8129-7DF17E3B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pic>
        <p:nvPicPr>
          <p:cNvPr id="510" name="Google Shape;510;g1082ffb2383_1_623"/>
          <p:cNvPicPr preferRelativeResize="0"/>
          <p:nvPr/>
        </p:nvPicPr>
        <p:blipFill rotWithShape="1">
          <a:blip r:embed="rId4">
            <a:alphaModFix/>
          </a:blip>
          <a:srcRect t="27310" b="51614"/>
          <a:stretch/>
        </p:blipFill>
        <p:spPr>
          <a:xfrm>
            <a:off x="2514683" y="2110368"/>
            <a:ext cx="6858001" cy="1445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46768D-CFD3-456C-A87D-D150D2A99C9B}"/>
              </a:ext>
            </a:extLst>
          </p:cNvPr>
          <p:cNvSpPr/>
          <p:nvPr/>
        </p:nvSpPr>
        <p:spPr>
          <a:xfrm>
            <a:off x="8257310" y="2617043"/>
            <a:ext cx="397163" cy="12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F49EF2A-B7BA-458F-93BD-F4F9E8D0211A}"/>
              </a:ext>
            </a:extLst>
          </p:cNvPr>
          <p:cNvSpPr txBox="1">
            <a:spLocks/>
          </p:cNvSpPr>
          <p:nvPr/>
        </p:nvSpPr>
        <p:spPr>
          <a:xfrm>
            <a:off x="242250" y="803219"/>
            <a:ext cx="11707500" cy="144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300" dirty="0"/>
              <a:t>Los lineamientos para la prevención y control de la COVID-19 en el Perú se han establecido en la </a:t>
            </a:r>
            <a:r>
              <a:rPr lang="es-ES" sz="2300" dirty="0"/>
              <a:t>Norma Técnica de Salud N° 178-MINSA/DGIESP-2021, Norma Técnica de Salud para la prevención y control de la COVID-19 en el Perú.</a:t>
            </a:r>
            <a:endParaRPr lang="es-PE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009632-B9A6-4364-B79D-CCAD164E3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381"/>
          <a:stretch/>
        </p:blipFill>
        <p:spPr>
          <a:xfrm>
            <a:off x="0" y="-34985"/>
            <a:ext cx="12192001" cy="120831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2EBE63F-4695-45DC-9CF7-3013A68B7498}"/>
              </a:ext>
            </a:extLst>
          </p:cNvPr>
          <p:cNvSpPr txBox="1">
            <a:spLocks/>
          </p:cNvSpPr>
          <p:nvPr/>
        </p:nvSpPr>
        <p:spPr>
          <a:xfrm>
            <a:off x="525765" y="1273795"/>
            <a:ext cx="10881852" cy="120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dirty="0"/>
              <a:t>Adicionalmente, el Ministerio de Salud, a través de la Dirección General de Intervenciones Estratégicas en Salud Pública,  viene trabajando el </a:t>
            </a:r>
            <a:r>
              <a:rPr lang="es-ES" sz="2200" b="1" dirty="0"/>
              <a:t>“PLAN DE RETORNO SALUDABLE A LA ESCUELA”, </a:t>
            </a:r>
            <a:r>
              <a:rPr lang="es-ES" sz="2200" dirty="0"/>
              <a:t>que tiene como fin contribuir a mantener el estado de salud de los niños, niñas y adolescentes que desarrollan actividades escolares, así como de la comunidad educativa, de </a:t>
            </a:r>
            <a:r>
              <a:rPr lang="es-ES" sz="2200" b="1" dirty="0"/>
              <a:t>manera integral.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7F6D962-E7F8-4D09-A2C6-8F526F9DE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89588"/>
              </p:ext>
            </p:extLst>
          </p:nvPr>
        </p:nvGraphicFramePr>
        <p:xfrm>
          <a:off x="1491673" y="2768379"/>
          <a:ext cx="8950036" cy="32150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75018">
                  <a:extLst>
                    <a:ext uri="{9D8B030D-6E8A-4147-A177-3AD203B41FA5}">
                      <a16:colId xmlns:a16="http://schemas.microsoft.com/office/drawing/2014/main" val="3174122860"/>
                    </a:ext>
                  </a:extLst>
                </a:gridCol>
                <a:gridCol w="4475018">
                  <a:extLst>
                    <a:ext uri="{9D8B030D-6E8A-4147-A177-3AD203B41FA5}">
                      <a16:colId xmlns:a16="http://schemas.microsoft.com/office/drawing/2014/main" val="3363329150"/>
                    </a:ext>
                  </a:extLst>
                </a:gridCol>
              </a:tblGrid>
              <a:tr h="43382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Acciones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Actividades</a:t>
                      </a:r>
                      <a:endParaRPr lang="es-P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545189"/>
                  </a:ext>
                </a:extLst>
              </a:tr>
              <a:tr h="1390602">
                <a:tc>
                  <a:txBody>
                    <a:bodyPr/>
                    <a:lstStyle/>
                    <a:p>
                      <a:r>
                        <a:rPr lang="es-PE" dirty="0"/>
                        <a:t>Acciones integradas priorizadas antes del retorno a clases.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Vacunación contra la COVID-19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Alimentación saludable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Salud ocular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Salud bucal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28152"/>
                  </a:ext>
                </a:extLst>
              </a:tr>
              <a:tr h="1390602">
                <a:tc>
                  <a:txBody>
                    <a:bodyPr/>
                    <a:lstStyle/>
                    <a:p>
                      <a:r>
                        <a:rPr lang="es-ES" dirty="0"/>
                        <a:t>Acciones integradas durante el desarrollo de clases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Vacunación según edad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Activación de protocolos para prevenir y controlar la COVID-19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Cuidado integral de la salud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397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50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30444</TotalTime>
  <Words>704</Words>
  <Application>Microsoft Office PowerPoint</Application>
  <PresentationFormat>Panorámica</PresentationFormat>
  <Paragraphs>58</Paragraphs>
  <Slides>15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Calibri Light (Títulos)</vt:lpstr>
      <vt:lpstr>Lucida Handwriting</vt:lpstr>
      <vt:lpstr>Segoe UI Semibold</vt:lpstr>
      <vt:lpstr>Tema de Office</vt:lpstr>
      <vt:lpstr>Infección y Mortalidad por COVID-19 según inmunización</vt:lpstr>
      <vt:lpstr>ORGANIZACIÓN Y ESTRATEGIA PARA LA VACUNACIÓN DE NIÑOS Y NIÑAS DE 5 a 11 AÑOS A NIVEL NACIONAL </vt:lpstr>
      <vt:lpstr>Estrategias de vacunación en niños de 5 a 11 años</vt:lpstr>
      <vt:lpstr>Presentación de PowerPoint</vt:lpstr>
      <vt:lpstr>CRONOGRAMA DEL PROCESO DE VACUNACIÓN </vt:lpstr>
      <vt:lpstr>Programación nacional</vt:lpstr>
      <vt:lpstr>ARTICULACIÓN CON EL SECTOR EDUCACIÓN PARA EL RETORNO A CLASES PRESENCIALES ESCOLARES 2022 Y MEDIDAS QUE SE TOMARÁN EN CONSIDERACIÓN</vt:lpstr>
      <vt:lpstr>Presentación de PowerPoint</vt:lpstr>
      <vt:lpstr>Presentación de PowerPoint</vt:lpstr>
      <vt:lpstr>Presentación de PowerPoint</vt:lpstr>
      <vt:lpstr>Presentación de PowerPoint</vt:lpstr>
      <vt:lpstr>Cierre nacional de brechas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Manuel Ruiz Olano</dc:creator>
  <cp:lastModifiedBy>MARIA ELEZABETH</cp:lastModifiedBy>
  <cp:revision>521</cp:revision>
  <cp:lastPrinted>2022-01-18T13:54:24Z</cp:lastPrinted>
  <dcterms:created xsi:type="dcterms:W3CDTF">2021-06-22T19:31:11Z</dcterms:created>
  <dcterms:modified xsi:type="dcterms:W3CDTF">2023-07-19T01:38:51Z</dcterms:modified>
</cp:coreProperties>
</file>