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434" r:id="rId3"/>
    <p:sldId id="450" r:id="rId4"/>
    <p:sldId id="440" r:id="rId5"/>
    <p:sldId id="443" r:id="rId6"/>
    <p:sldId id="436" r:id="rId7"/>
    <p:sldId id="435" r:id="rId8"/>
    <p:sldId id="445" r:id="rId9"/>
    <p:sldId id="437" r:id="rId10"/>
    <p:sldId id="294" r:id="rId11"/>
    <p:sldId id="449" r:id="rId12"/>
    <p:sldId id="448" r:id="rId13"/>
    <p:sldId id="257" r:id="rId14"/>
    <p:sldId id="442" r:id="rId15"/>
    <p:sldId id="441" r:id="rId16"/>
    <p:sldId id="451" r:id="rId17"/>
    <p:sldId id="452" r:id="rId18"/>
    <p:sldId id="453" r:id="rId19"/>
    <p:sldId id="456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9" d="100"/>
          <a:sy n="49" d="100"/>
        </p:scale>
        <p:origin x="8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4D883D-B8E3-4B82-82DA-45640101B021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26A95433-D711-4B04-A120-2226D9D5786F}">
      <dgm:prSet phldrT="[Texto]" custT="1"/>
      <dgm:spPr/>
      <dgm:t>
        <a:bodyPr/>
        <a:lstStyle/>
        <a:p>
          <a:r>
            <a:rPr kumimoji="0" lang="es-PE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12 proyectos, producto de asociación fortaleciendo redes.</a:t>
          </a:r>
          <a:endParaRPr lang="es-PE" sz="1400" b="0" dirty="0"/>
        </a:p>
      </dgm:t>
    </dgm:pt>
    <dgm:pt modelId="{7552A856-0338-4EC7-BD88-65808C0CD218}" type="parTrans" cxnId="{7D140C16-0A2A-478C-B1AF-F14475310898}">
      <dgm:prSet/>
      <dgm:spPr/>
      <dgm:t>
        <a:bodyPr/>
        <a:lstStyle/>
        <a:p>
          <a:endParaRPr lang="es-PE" sz="1400" b="0"/>
        </a:p>
      </dgm:t>
    </dgm:pt>
    <dgm:pt modelId="{76EE4597-BAFA-46AE-AF70-BFE7ED2EFDB4}" type="sibTrans" cxnId="{7D140C16-0A2A-478C-B1AF-F14475310898}">
      <dgm:prSet/>
      <dgm:spPr/>
      <dgm:t>
        <a:bodyPr/>
        <a:lstStyle/>
        <a:p>
          <a:endParaRPr lang="es-PE" sz="1400" b="0"/>
        </a:p>
      </dgm:t>
    </dgm:pt>
    <dgm:pt modelId="{C91303B0-0F81-4966-87C7-36D302EBF1A7}">
      <dgm:prSet phldrT="[Texto]" custT="1"/>
      <dgm:spPr/>
      <dgm:t>
        <a:bodyPr/>
        <a:lstStyle/>
        <a:p>
          <a:r>
            <a:rPr kumimoji="0" lang="es-PE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05 instituciones privadas que trabajan con ETP: </a:t>
          </a:r>
          <a:r>
            <a:rPr kumimoji="0" lang="es-MX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Perú </a:t>
          </a:r>
          <a:r>
            <a:rPr kumimoji="0" lang="es-MX" sz="1400" b="0" i="0" u="none" strike="noStrike" cap="none" spc="0" normalizeH="0" baseline="0" noProof="0" dirty="0" err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Inka</a:t>
          </a:r>
          <a:r>
            <a:rPr kumimoji="0" lang="es-MX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, Emprende Ideas, </a:t>
          </a:r>
          <a:r>
            <a:rPr kumimoji="0" lang="es-MX" sz="1400" b="0" i="0" u="none" strike="noStrike" cap="none" spc="0" normalizeH="0" baseline="0" noProof="0" dirty="0" err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Agroandino</a:t>
          </a:r>
          <a:r>
            <a:rPr kumimoji="0" lang="es-MX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, Sol y café, Cámara de comercio de Jaén.</a:t>
          </a:r>
          <a:endParaRPr lang="es-PE" sz="1400" b="0" dirty="0"/>
        </a:p>
      </dgm:t>
    </dgm:pt>
    <dgm:pt modelId="{CA671625-CDF6-4324-B9B8-BB6EF8559BE0}" type="parTrans" cxnId="{D820852C-0751-4E6F-BB82-5C922C6D1F4F}">
      <dgm:prSet/>
      <dgm:spPr/>
      <dgm:t>
        <a:bodyPr/>
        <a:lstStyle/>
        <a:p>
          <a:endParaRPr lang="es-PE" sz="1400" b="0"/>
        </a:p>
      </dgm:t>
    </dgm:pt>
    <dgm:pt modelId="{23305003-FF6F-454E-900D-7F352025AB0C}" type="sibTrans" cxnId="{D820852C-0751-4E6F-BB82-5C922C6D1F4F}">
      <dgm:prSet/>
      <dgm:spPr/>
      <dgm:t>
        <a:bodyPr/>
        <a:lstStyle/>
        <a:p>
          <a:endParaRPr lang="es-PE" sz="1400" b="0"/>
        </a:p>
      </dgm:t>
    </dgm:pt>
    <dgm:pt modelId="{F7245C8C-ABB0-45FF-BAA9-47D631B809F9}">
      <dgm:prSet phldrT="[Texto]" custT="1"/>
      <dgm:spPr/>
      <dgm:t>
        <a:bodyPr/>
        <a:lstStyle/>
        <a:p>
          <a:pPr>
            <a:buClrTx/>
            <a:buSzTx/>
            <a:buFontTx/>
            <a:buAutoNum type="arabicPeriod"/>
          </a:pPr>
          <a:r>
            <a:rPr lang="es-ES" sz="1400" b="0" dirty="0">
              <a:solidFill>
                <a:prstClr val="black"/>
              </a:solidFill>
              <a:latin typeface="Calibri" panose="020F0502020204030204"/>
            </a:rPr>
            <a:t>Existe una brecha  significativa en saneamiento de locales escolares, el 24% por problemas de límites en sus propiedades.</a:t>
          </a:r>
          <a:endParaRPr lang="es-PE" sz="1400" b="0" dirty="0"/>
        </a:p>
      </dgm:t>
    </dgm:pt>
    <dgm:pt modelId="{793D0247-FCED-46DE-B64C-EDCA64F76591}" type="parTrans" cxnId="{CF05FBA7-31B5-417F-8B31-8E3BDD960E1C}">
      <dgm:prSet/>
      <dgm:spPr/>
      <dgm:t>
        <a:bodyPr/>
        <a:lstStyle/>
        <a:p>
          <a:endParaRPr lang="es-PE" sz="1400" b="0"/>
        </a:p>
      </dgm:t>
    </dgm:pt>
    <dgm:pt modelId="{D9F186DB-893F-471D-9110-9D1A0B3A8A33}" type="sibTrans" cxnId="{CF05FBA7-31B5-417F-8B31-8E3BDD960E1C}">
      <dgm:prSet/>
      <dgm:spPr/>
      <dgm:t>
        <a:bodyPr/>
        <a:lstStyle/>
        <a:p>
          <a:endParaRPr lang="es-PE" sz="1400" b="0"/>
        </a:p>
      </dgm:t>
    </dgm:pt>
    <dgm:pt modelId="{712B84DF-678F-4FA3-9A39-2A0C5C741413}">
      <dgm:prSet phldrT="[Texto]" custT="1"/>
      <dgm:spPr/>
      <dgm:t>
        <a:bodyPr/>
        <a:lstStyle/>
        <a:p>
          <a:pPr>
            <a:buClrTx/>
            <a:buSzTx/>
            <a:buFontTx/>
            <a:buAutoNum type="arabicPeriod"/>
          </a:pPr>
          <a:r>
            <a:rPr lang="es-ES" sz="1400" b="0" dirty="0">
              <a:solidFill>
                <a:prstClr val="black"/>
              </a:solidFill>
              <a:latin typeface="Calibri" panose="020F0502020204030204"/>
            </a:rPr>
            <a:t>Los CETPRO están en un proceso de reorganización para cumplir con las condiciones básicas de calidad para lograr el licenciamiento y la implementación de los lineamientos académicos generales en le año 2022.</a:t>
          </a:r>
          <a:endParaRPr lang="es-PE" sz="1400" b="0" dirty="0"/>
        </a:p>
      </dgm:t>
    </dgm:pt>
    <dgm:pt modelId="{822363AA-093B-4142-A22C-194359DB563C}" type="parTrans" cxnId="{474418AB-62A2-47C0-A270-9FB6D9102FF4}">
      <dgm:prSet/>
      <dgm:spPr/>
      <dgm:t>
        <a:bodyPr/>
        <a:lstStyle/>
        <a:p>
          <a:endParaRPr lang="es-PE" sz="1400" b="0"/>
        </a:p>
      </dgm:t>
    </dgm:pt>
    <dgm:pt modelId="{71A57DEA-6952-4A5A-9FD1-21075844AD8A}" type="sibTrans" cxnId="{474418AB-62A2-47C0-A270-9FB6D9102FF4}">
      <dgm:prSet/>
      <dgm:spPr/>
      <dgm:t>
        <a:bodyPr/>
        <a:lstStyle/>
        <a:p>
          <a:endParaRPr lang="es-PE" sz="1400" b="0"/>
        </a:p>
      </dgm:t>
    </dgm:pt>
    <dgm:pt modelId="{F0A0CFC1-B4C9-46C6-A1E4-211CF95FF42C}">
      <dgm:prSet phldrT="[Texto]" custT="1"/>
      <dgm:spPr/>
      <dgm:t>
        <a:bodyPr/>
        <a:lstStyle/>
        <a:p>
          <a:pPr>
            <a:buClrTx/>
            <a:buSzTx/>
            <a:buFontTx/>
            <a:buAutoNum type="arabicPeriod"/>
          </a:pPr>
          <a:r>
            <a:rPr kumimoji="0" lang="es-ES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A nivel de la región </a:t>
          </a:r>
          <a:r>
            <a:rPr lang="es-ES" sz="1400" b="0" dirty="0">
              <a:solidFill>
                <a:prstClr val="black"/>
              </a:solidFill>
              <a:latin typeface="Calibri" panose="020F0502020204030204"/>
            </a:rPr>
            <a:t>Cajamarca se viene trabajando por la creación de 4 CETPRO en convenio, 2 con FE Y ALEGRIA y 2 con Municipalidades distritales, para contribuir con el desarrollo de la educación técnica. </a:t>
          </a:r>
          <a:endParaRPr lang="es-PE" sz="1400" b="0" dirty="0"/>
        </a:p>
      </dgm:t>
    </dgm:pt>
    <dgm:pt modelId="{89893840-9850-42D8-A438-8BCAFA0E454B}" type="parTrans" cxnId="{272EBDFB-8FF2-43F3-A221-24FD1F76F5E0}">
      <dgm:prSet/>
      <dgm:spPr/>
      <dgm:t>
        <a:bodyPr/>
        <a:lstStyle/>
        <a:p>
          <a:endParaRPr lang="es-PE" sz="1400" b="0"/>
        </a:p>
      </dgm:t>
    </dgm:pt>
    <dgm:pt modelId="{E57360F0-04FC-4A52-AA9D-0660E86819B9}" type="sibTrans" cxnId="{272EBDFB-8FF2-43F3-A221-24FD1F76F5E0}">
      <dgm:prSet/>
      <dgm:spPr/>
      <dgm:t>
        <a:bodyPr/>
        <a:lstStyle/>
        <a:p>
          <a:endParaRPr lang="es-PE" sz="1400" b="0"/>
        </a:p>
      </dgm:t>
    </dgm:pt>
    <dgm:pt modelId="{09D71377-A1EE-40CD-A6C6-4C651CEBE7A3}" type="pres">
      <dgm:prSet presAssocID="{984D883D-B8E3-4B82-82DA-45640101B021}" presName="linear" presStyleCnt="0">
        <dgm:presLayoutVars>
          <dgm:dir/>
          <dgm:animLvl val="lvl"/>
          <dgm:resizeHandles val="exact"/>
        </dgm:presLayoutVars>
      </dgm:prSet>
      <dgm:spPr/>
    </dgm:pt>
    <dgm:pt modelId="{8AB0E4F6-9E95-443D-BC5B-FBEF81976845}" type="pres">
      <dgm:prSet presAssocID="{26A95433-D711-4B04-A120-2226D9D5786F}" presName="parentLin" presStyleCnt="0"/>
      <dgm:spPr/>
    </dgm:pt>
    <dgm:pt modelId="{AC073295-8975-4B59-AC21-2E3E07075D2F}" type="pres">
      <dgm:prSet presAssocID="{26A95433-D711-4B04-A120-2226D9D5786F}" presName="parentLeftMargin" presStyleLbl="node1" presStyleIdx="0" presStyleCnt="5"/>
      <dgm:spPr/>
    </dgm:pt>
    <dgm:pt modelId="{E900AB12-3A68-4322-99AF-4FE01C2828A6}" type="pres">
      <dgm:prSet presAssocID="{26A95433-D711-4B04-A120-2226D9D5786F}" presName="parentText" presStyleLbl="node1" presStyleIdx="0" presStyleCnt="5" custScaleX="128560">
        <dgm:presLayoutVars>
          <dgm:chMax val="0"/>
          <dgm:bulletEnabled val="1"/>
        </dgm:presLayoutVars>
      </dgm:prSet>
      <dgm:spPr/>
    </dgm:pt>
    <dgm:pt modelId="{62E8DBD9-CE5E-4716-BA91-A583598E91AE}" type="pres">
      <dgm:prSet presAssocID="{26A95433-D711-4B04-A120-2226D9D5786F}" presName="negativeSpace" presStyleCnt="0"/>
      <dgm:spPr/>
    </dgm:pt>
    <dgm:pt modelId="{B4B4413B-6F25-4CE9-8F89-9A63C7A80574}" type="pres">
      <dgm:prSet presAssocID="{26A95433-D711-4B04-A120-2226D9D5786F}" presName="childText" presStyleLbl="conFgAcc1" presStyleIdx="0" presStyleCnt="5">
        <dgm:presLayoutVars>
          <dgm:bulletEnabled val="1"/>
        </dgm:presLayoutVars>
      </dgm:prSet>
      <dgm:spPr/>
    </dgm:pt>
    <dgm:pt modelId="{373B72DA-D8B9-4C39-96E5-E5CCB0D7782A}" type="pres">
      <dgm:prSet presAssocID="{76EE4597-BAFA-46AE-AF70-BFE7ED2EFDB4}" presName="spaceBetweenRectangles" presStyleCnt="0"/>
      <dgm:spPr/>
    </dgm:pt>
    <dgm:pt modelId="{DEFA2D67-DE6C-45B9-8679-E36AB104D426}" type="pres">
      <dgm:prSet presAssocID="{C91303B0-0F81-4966-87C7-36D302EBF1A7}" presName="parentLin" presStyleCnt="0"/>
      <dgm:spPr/>
    </dgm:pt>
    <dgm:pt modelId="{70BCEDD8-C3DA-40C7-A59F-EA4B6B980B32}" type="pres">
      <dgm:prSet presAssocID="{C91303B0-0F81-4966-87C7-36D302EBF1A7}" presName="parentLeftMargin" presStyleLbl="node1" presStyleIdx="0" presStyleCnt="5"/>
      <dgm:spPr/>
    </dgm:pt>
    <dgm:pt modelId="{7DC07A69-7535-4F2E-99B2-13DD18E4B403}" type="pres">
      <dgm:prSet presAssocID="{C91303B0-0F81-4966-87C7-36D302EBF1A7}" presName="parentText" presStyleLbl="node1" presStyleIdx="1" presStyleCnt="5" custScaleX="128560">
        <dgm:presLayoutVars>
          <dgm:chMax val="0"/>
          <dgm:bulletEnabled val="1"/>
        </dgm:presLayoutVars>
      </dgm:prSet>
      <dgm:spPr/>
    </dgm:pt>
    <dgm:pt modelId="{9D1913E4-1B12-4B68-979A-CAD2B79BEB7B}" type="pres">
      <dgm:prSet presAssocID="{C91303B0-0F81-4966-87C7-36D302EBF1A7}" presName="negativeSpace" presStyleCnt="0"/>
      <dgm:spPr/>
    </dgm:pt>
    <dgm:pt modelId="{9743C618-179F-45D5-82CE-DDECEE4D16A2}" type="pres">
      <dgm:prSet presAssocID="{C91303B0-0F81-4966-87C7-36D302EBF1A7}" presName="childText" presStyleLbl="conFgAcc1" presStyleIdx="1" presStyleCnt="5">
        <dgm:presLayoutVars>
          <dgm:bulletEnabled val="1"/>
        </dgm:presLayoutVars>
      </dgm:prSet>
      <dgm:spPr/>
    </dgm:pt>
    <dgm:pt modelId="{9BC31DCF-1B47-4552-9CDC-D4AD681F9460}" type="pres">
      <dgm:prSet presAssocID="{23305003-FF6F-454E-900D-7F352025AB0C}" presName="spaceBetweenRectangles" presStyleCnt="0"/>
      <dgm:spPr/>
    </dgm:pt>
    <dgm:pt modelId="{CD4333DC-A9E9-4816-8C5D-AB09F3134484}" type="pres">
      <dgm:prSet presAssocID="{F7245C8C-ABB0-45FF-BAA9-47D631B809F9}" presName="parentLin" presStyleCnt="0"/>
      <dgm:spPr/>
    </dgm:pt>
    <dgm:pt modelId="{389A9B93-570E-4FD8-8E31-3DD7A66A68D6}" type="pres">
      <dgm:prSet presAssocID="{F7245C8C-ABB0-45FF-BAA9-47D631B809F9}" presName="parentLeftMargin" presStyleLbl="node1" presStyleIdx="1" presStyleCnt="5"/>
      <dgm:spPr/>
    </dgm:pt>
    <dgm:pt modelId="{9F88BA7C-532B-492C-9BC3-9A402C161B00}" type="pres">
      <dgm:prSet presAssocID="{F7245C8C-ABB0-45FF-BAA9-47D631B809F9}" presName="parentText" presStyleLbl="node1" presStyleIdx="2" presStyleCnt="5" custScaleX="128560">
        <dgm:presLayoutVars>
          <dgm:chMax val="0"/>
          <dgm:bulletEnabled val="1"/>
        </dgm:presLayoutVars>
      </dgm:prSet>
      <dgm:spPr/>
    </dgm:pt>
    <dgm:pt modelId="{6A942E01-ECAD-47F0-AAB8-727376C97454}" type="pres">
      <dgm:prSet presAssocID="{F7245C8C-ABB0-45FF-BAA9-47D631B809F9}" presName="negativeSpace" presStyleCnt="0"/>
      <dgm:spPr/>
    </dgm:pt>
    <dgm:pt modelId="{99944285-6024-425D-BD94-A1A9034C8A6D}" type="pres">
      <dgm:prSet presAssocID="{F7245C8C-ABB0-45FF-BAA9-47D631B809F9}" presName="childText" presStyleLbl="conFgAcc1" presStyleIdx="2" presStyleCnt="5">
        <dgm:presLayoutVars>
          <dgm:bulletEnabled val="1"/>
        </dgm:presLayoutVars>
      </dgm:prSet>
      <dgm:spPr/>
    </dgm:pt>
    <dgm:pt modelId="{D4492B06-BC91-4A44-AB6D-B37EFF7E8F85}" type="pres">
      <dgm:prSet presAssocID="{D9F186DB-893F-471D-9110-9D1A0B3A8A33}" presName="spaceBetweenRectangles" presStyleCnt="0"/>
      <dgm:spPr/>
    </dgm:pt>
    <dgm:pt modelId="{B44D90C8-96E2-4645-BEC9-C6EBB2662B0C}" type="pres">
      <dgm:prSet presAssocID="{F0A0CFC1-B4C9-46C6-A1E4-211CF95FF42C}" presName="parentLin" presStyleCnt="0"/>
      <dgm:spPr/>
    </dgm:pt>
    <dgm:pt modelId="{8E27207A-B666-4EE6-B948-90A5A753B87A}" type="pres">
      <dgm:prSet presAssocID="{F0A0CFC1-B4C9-46C6-A1E4-211CF95FF42C}" presName="parentLeftMargin" presStyleLbl="node1" presStyleIdx="2" presStyleCnt="5"/>
      <dgm:spPr/>
    </dgm:pt>
    <dgm:pt modelId="{9E65EE45-E4E4-4838-B94C-2479FD7D2E15}" type="pres">
      <dgm:prSet presAssocID="{F0A0CFC1-B4C9-46C6-A1E4-211CF95FF42C}" presName="parentText" presStyleLbl="node1" presStyleIdx="3" presStyleCnt="5" custScaleX="128560" custScaleY="138931">
        <dgm:presLayoutVars>
          <dgm:chMax val="0"/>
          <dgm:bulletEnabled val="1"/>
        </dgm:presLayoutVars>
      </dgm:prSet>
      <dgm:spPr/>
    </dgm:pt>
    <dgm:pt modelId="{A7FBC65E-7433-4290-A538-736EB2638A3E}" type="pres">
      <dgm:prSet presAssocID="{F0A0CFC1-B4C9-46C6-A1E4-211CF95FF42C}" presName="negativeSpace" presStyleCnt="0"/>
      <dgm:spPr/>
    </dgm:pt>
    <dgm:pt modelId="{011E6DA3-0787-4FA8-A866-4B725EBE2EDE}" type="pres">
      <dgm:prSet presAssocID="{F0A0CFC1-B4C9-46C6-A1E4-211CF95FF42C}" presName="childText" presStyleLbl="conFgAcc1" presStyleIdx="3" presStyleCnt="5">
        <dgm:presLayoutVars>
          <dgm:bulletEnabled val="1"/>
        </dgm:presLayoutVars>
      </dgm:prSet>
      <dgm:spPr/>
    </dgm:pt>
    <dgm:pt modelId="{261AADB3-FEFE-432A-977F-E11C0188DC94}" type="pres">
      <dgm:prSet presAssocID="{E57360F0-04FC-4A52-AA9D-0660E86819B9}" presName="spaceBetweenRectangles" presStyleCnt="0"/>
      <dgm:spPr/>
    </dgm:pt>
    <dgm:pt modelId="{48FD5F48-83AC-4DD5-9273-1C16A125E3F7}" type="pres">
      <dgm:prSet presAssocID="{712B84DF-678F-4FA3-9A39-2A0C5C741413}" presName="parentLin" presStyleCnt="0"/>
      <dgm:spPr/>
    </dgm:pt>
    <dgm:pt modelId="{0E06611F-0A60-43AB-975C-BF9263DC3037}" type="pres">
      <dgm:prSet presAssocID="{712B84DF-678F-4FA3-9A39-2A0C5C741413}" presName="parentLeftMargin" presStyleLbl="node1" presStyleIdx="3" presStyleCnt="5"/>
      <dgm:spPr/>
    </dgm:pt>
    <dgm:pt modelId="{394EDDB5-A99A-4357-A7A4-893772496E18}" type="pres">
      <dgm:prSet presAssocID="{712B84DF-678F-4FA3-9A39-2A0C5C741413}" presName="parentText" presStyleLbl="node1" presStyleIdx="4" presStyleCnt="5" custScaleX="128560" custScaleY="138489">
        <dgm:presLayoutVars>
          <dgm:chMax val="0"/>
          <dgm:bulletEnabled val="1"/>
        </dgm:presLayoutVars>
      </dgm:prSet>
      <dgm:spPr/>
    </dgm:pt>
    <dgm:pt modelId="{389A107B-C337-49A8-8516-2124793C6A68}" type="pres">
      <dgm:prSet presAssocID="{712B84DF-678F-4FA3-9A39-2A0C5C741413}" presName="negativeSpace" presStyleCnt="0"/>
      <dgm:spPr/>
    </dgm:pt>
    <dgm:pt modelId="{AA379F76-B660-4518-BE84-609829F94E38}" type="pres">
      <dgm:prSet presAssocID="{712B84DF-678F-4FA3-9A39-2A0C5C74141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D140C16-0A2A-478C-B1AF-F14475310898}" srcId="{984D883D-B8E3-4B82-82DA-45640101B021}" destId="{26A95433-D711-4B04-A120-2226D9D5786F}" srcOrd="0" destOrd="0" parTransId="{7552A856-0338-4EC7-BD88-65808C0CD218}" sibTransId="{76EE4597-BAFA-46AE-AF70-BFE7ED2EFDB4}"/>
    <dgm:cxn modelId="{5B1DF524-8AD3-4DD4-A633-E80D6F05F71E}" type="presOf" srcId="{26A95433-D711-4B04-A120-2226D9D5786F}" destId="{E900AB12-3A68-4322-99AF-4FE01C2828A6}" srcOrd="1" destOrd="0" presId="urn:microsoft.com/office/officeart/2005/8/layout/list1"/>
    <dgm:cxn modelId="{D820852C-0751-4E6F-BB82-5C922C6D1F4F}" srcId="{984D883D-B8E3-4B82-82DA-45640101B021}" destId="{C91303B0-0F81-4966-87C7-36D302EBF1A7}" srcOrd="1" destOrd="0" parTransId="{CA671625-CDF6-4324-B9B8-BB6EF8559BE0}" sibTransId="{23305003-FF6F-454E-900D-7F352025AB0C}"/>
    <dgm:cxn modelId="{06112E39-9E2A-4FF1-88AC-8306188CCBBC}" type="presOf" srcId="{C91303B0-0F81-4966-87C7-36D302EBF1A7}" destId="{70BCEDD8-C3DA-40C7-A59F-EA4B6B980B32}" srcOrd="0" destOrd="0" presId="urn:microsoft.com/office/officeart/2005/8/layout/list1"/>
    <dgm:cxn modelId="{01DEBF5F-7FAC-4E0B-9BC8-027CBD520986}" type="presOf" srcId="{712B84DF-678F-4FA3-9A39-2A0C5C741413}" destId="{394EDDB5-A99A-4357-A7A4-893772496E18}" srcOrd="1" destOrd="0" presId="urn:microsoft.com/office/officeart/2005/8/layout/list1"/>
    <dgm:cxn modelId="{E37D526D-9770-4985-B6A8-8EBFB5350745}" type="presOf" srcId="{F7245C8C-ABB0-45FF-BAA9-47D631B809F9}" destId="{9F88BA7C-532B-492C-9BC3-9A402C161B00}" srcOrd="1" destOrd="0" presId="urn:microsoft.com/office/officeart/2005/8/layout/list1"/>
    <dgm:cxn modelId="{97819657-93D3-4AE9-88BA-EB03CC93350B}" type="presOf" srcId="{F7245C8C-ABB0-45FF-BAA9-47D631B809F9}" destId="{389A9B93-570E-4FD8-8E31-3DD7A66A68D6}" srcOrd="0" destOrd="0" presId="urn:microsoft.com/office/officeart/2005/8/layout/list1"/>
    <dgm:cxn modelId="{AFA62996-44E1-4D67-A51D-375986AAD84D}" type="presOf" srcId="{C91303B0-0F81-4966-87C7-36D302EBF1A7}" destId="{7DC07A69-7535-4F2E-99B2-13DD18E4B403}" srcOrd="1" destOrd="0" presId="urn:microsoft.com/office/officeart/2005/8/layout/list1"/>
    <dgm:cxn modelId="{6B09A3A5-A3AB-44BF-9A05-5D079040FB2E}" type="presOf" srcId="{984D883D-B8E3-4B82-82DA-45640101B021}" destId="{09D71377-A1EE-40CD-A6C6-4C651CEBE7A3}" srcOrd="0" destOrd="0" presId="urn:microsoft.com/office/officeart/2005/8/layout/list1"/>
    <dgm:cxn modelId="{CF05FBA7-31B5-417F-8B31-8E3BDD960E1C}" srcId="{984D883D-B8E3-4B82-82DA-45640101B021}" destId="{F7245C8C-ABB0-45FF-BAA9-47D631B809F9}" srcOrd="2" destOrd="0" parTransId="{793D0247-FCED-46DE-B64C-EDCA64F76591}" sibTransId="{D9F186DB-893F-471D-9110-9D1A0B3A8A33}"/>
    <dgm:cxn modelId="{474418AB-62A2-47C0-A270-9FB6D9102FF4}" srcId="{984D883D-B8E3-4B82-82DA-45640101B021}" destId="{712B84DF-678F-4FA3-9A39-2A0C5C741413}" srcOrd="4" destOrd="0" parTransId="{822363AA-093B-4142-A22C-194359DB563C}" sibTransId="{71A57DEA-6952-4A5A-9FD1-21075844AD8A}"/>
    <dgm:cxn modelId="{8B5F6CC7-6D63-428D-812B-4BE0B47FC21E}" type="presOf" srcId="{712B84DF-678F-4FA3-9A39-2A0C5C741413}" destId="{0E06611F-0A60-43AB-975C-BF9263DC3037}" srcOrd="0" destOrd="0" presId="urn:microsoft.com/office/officeart/2005/8/layout/list1"/>
    <dgm:cxn modelId="{919DC3CD-B497-4C30-8D62-96E4F4AE1B40}" type="presOf" srcId="{F0A0CFC1-B4C9-46C6-A1E4-211CF95FF42C}" destId="{8E27207A-B666-4EE6-B948-90A5A753B87A}" srcOrd="0" destOrd="0" presId="urn:microsoft.com/office/officeart/2005/8/layout/list1"/>
    <dgm:cxn modelId="{9FF747DC-6912-4865-81E6-C575C1E2BC9E}" type="presOf" srcId="{F0A0CFC1-B4C9-46C6-A1E4-211CF95FF42C}" destId="{9E65EE45-E4E4-4838-B94C-2479FD7D2E15}" srcOrd="1" destOrd="0" presId="urn:microsoft.com/office/officeart/2005/8/layout/list1"/>
    <dgm:cxn modelId="{25AF3AF7-D656-4E28-BF4D-314744BA8A8D}" type="presOf" srcId="{26A95433-D711-4B04-A120-2226D9D5786F}" destId="{AC073295-8975-4B59-AC21-2E3E07075D2F}" srcOrd="0" destOrd="0" presId="urn:microsoft.com/office/officeart/2005/8/layout/list1"/>
    <dgm:cxn modelId="{272EBDFB-8FF2-43F3-A221-24FD1F76F5E0}" srcId="{984D883D-B8E3-4B82-82DA-45640101B021}" destId="{F0A0CFC1-B4C9-46C6-A1E4-211CF95FF42C}" srcOrd="3" destOrd="0" parTransId="{89893840-9850-42D8-A438-8BCAFA0E454B}" sibTransId="{E57360F0-04FC-4A52-AA9D-0660E86819B9}"/>
    <dgm:cxn modelId="{C2AD6C30-51D0-4684-B962-639F11230EDA}" type="presParOf" srcId="{09D71377-A1EE-40CD-A6C6-4C651CEBE7A3}" destId="{8AB0E4F6-9E95-443D-BC5B-FBEF81976845}" srcOrd="0" destOrd="0" presId="urn:microsoft.com/office/officeart/2005/8/layout/list1"/>
    <dgm:cxn modelId="{7BEC3A7F-A5E2-4200-82B7-0C1C2084BF23}" type="presParOf" srcId="{8AB0E4F6-9E95-443D-BC5B-FBEF81976845}" destId="{AC073295-8975-4B59-AC21-2E3E07075D2F}" srcOrd="0" destOrd="0" presId="urn:microsoft.com/office/officeart/2005/8/layout/list1"/>
    <dgm:cxn modelId="{3828EE6A-9DE3-4E44-AD1C-E6A6949FE985}" type="presParOf" srcId="{8AB0E4F6-9E95-443D-BC5B-FBEF81976845}" destId="{E900AB12-3A68-4322-99AF-4FE01C2828A6}" srcOrd="1" destOrd="0" presId="urn:microsoft.com/office/officeart/2005/8/layout/list1"/>
    <dgm:cxn modelId="{1052C28F-7226-40C2-BF1A-B2892FCCCE09}" type="presParOf" srcId="{09D71377-A1EE-40CD-A6C6-4C651CEBE7A3}" destId="{62E8DBD9-CE5E-4716-BA91-A583598E91AE}" srcOrd="1" destOrd="0" presId="urn:microsoft.com/office/officeart/2005/8/layout/list1"/>
    <dgm:cxn modelId="{08F6B484-7F56-447C-A280-75FD2B9B6887}" type="presParOf" srcId="{09D71377-A1EE-40CD-A6C6-4C651CEBE7A3}" destId="{B4B4413B-6F25-4CE9-8F89-9A63C7A80574}" srcOrd="2" destOrd="0" presId="urn:microsoft.com/office/officeart/2005/8/layout/list1"/>
    <dgm:cxn modelId="{3CF27195-C15D-45B1-B1D5-308DA97E91D7}" type="presParOf" srcId="{09D71377-A1EE-40CD-A6C6-4C651CEBE7A3}" destId="{373B72DA-D8B9-4C39-96E5-E5CCB0D7782A}" srcOrd="3" destOrd="0" presId="urn:microsoft.com/office/officeart/2005/8/layout/list1"/>
    <dgm:cxn modelId="{290D9F74-AAFC-4756-A9A2-94090EB3F29B}" type="presParOf" srcId="{09D71377-A1EE-40CD-A6C6-4C651CEBE7A3}" destId="{DEFA2D67-DE6C-45B9-8679-E36AB104D426}" srcOrd="4" destOrd="0" presId="urn:microsoft.com/office/officeart/2005/8/layout/list1"/>
    <dgm:cxn modelId="{540E6FD8-5231-4106-9E3F-3912E661939D}" type="presParOf" srcId="{DEFA2D67-DE6C-45B9-8679-E36AB104D426}" destId="{70BCEDD8-C3DA-40C7-A59F-EA4B6B980B32}" srcOrd="0" destOrd="0" presId="urn:microsoft.com/office/officeart/2005/8/layout/list1"/>
    <dgm:cxn modelId="{24BB000C-BCE4-4481-A512-CAD9E37F831D}" type="presParOf" srcId="{DEFA2D67-DE6C-45B9-8679-E36AB104D426}" destId="{7DC07A69-7535-4F2E-99B2-13DD18E4B403}" srcOrd="1" destOrd="0" presId="urn:microsoft.com/office/officeart/2005/8/layout/list1"/>
    <dgm:cxn modelId="{7CAF9DBF-EAFE-4BB3-84EC-00928D13AE93}" type="presParOf" srcId="{09D71377-A1EE-40CD-A6C6-4C651CEBE7A3}" destId="{9D1913E4-1B12-4B68-979A-CAD2B79BEB7B}" srcOrd="5" destOrd="0" presId="urn:microsoft.com/office/officeart/2005/8/layout/list1"/>
    <dgm:cxn modelId="{A5D10839-9F2C-4114-B145-392EC0FDBE3D}" type="presParOf" srcId="{09D71377-A1EE-40CD-A6C6-4C651CEBE7A3}" destId="{9743C618-179F-45D5-82CE-DDECEE4D16A2}" srcOrd="6" destOrd="0" presId="urn:microsoft.com/office/officeart/2005/8/layout/list1"/>
    <dgm:cxn modelId="{0E42DB2D-B4C7-43A1-8A98-3ACE09969571}" type="presParOf" srcId="{09D71377-A1EE-40CD-A6C6-4C651CEBE7A3}" destId="{9BC31DCF-1B47-4552-9CDC-D4AD681F9460}" srcOrd="7" destOrd="0" presId="urn:microsoft.com/office/officeart/2005/8/layout/list1"/>
    <dgm:cxn modelId="{667024F8-B33F-4AB1-9DA0-057E7D75E852}" type="presParOf" srcId="{09D71377-A1EE-40CD-A6C6-4C651CEBE7A3}" destId="{CD4333DC-A9E9-4816-8C5D-AB09F3134484}" srcOrd="8" destOrd="0" presId="urn:microsoft.com/office/officeart/2005/8/layout/list1"/>
    <dgm:cxn modelId="{12691D37-03E8-40C1-BB88-6270B92F1119}" type="presParOf" srcId="{CD4333DC-A9E9-4816-8C5D-AB09F3134484}" destId="{389A9B93-570E-4FD8-8E31-3DD7A66A68D6}" srcOrd="0" destOrd="0" presId="urn:microsoft.com/office/officeart/2005/8/layout/list1"/>
    <dgm:cxn modelId="{DDABA6BC-76A4-44AE-86B3-B5EF76B439AC}" type="presParOf" srcId="{CD4333DC-A9E9-4816-8C5D-AB09F3134484}" destId="{9F88BA7C-532B-492C-9BC3-9A402C161B00}" srcOrd="1" destOrd="0" presId="urn:microsoft.com/office/officeart/2005/8/layout/list1"/>
    <dgm:cxn modelId="{FE057E83-4AED-4C53-8B3F-79F666D43C02}" type="presParOf" srcId="{09D71377-A1EE-40CD-A6C6-4C651CEBE7A3}" destId="{6A942E01-ECAD-47F0-AAB8-727376C97454}" srcOrd="9" destOrd="0" presId="urn:microsoft.com/office/officeart/2005/8/layout/list1"/>
    <dgm:cxn modelId="{6C8C3598-09A7-46A4-BB8C-08B66B2FC437}" type="presParOf" srcId="{09D71377-A1EE-40CD-A6C6-4C651CEBE7A3}" destId="{99944285-6024-425D-BD94-A1A9034C8A6D}" srcOrd="10" destOrd="0" presId="urn:microsoft.com/office/officeart/2005/8/layout/list1"/>
    <dgm:cxn modelId="{EF70FBE5-DFD9-43EF-BA26-4F6D050560BE}" type="presParOf" srcId="{09D71377-A1EE-40CD-A6C6-4C651CEBE7A3}" destId="{D4492B06-BC91-4A44-AB6D-B37EFF7E8F85}" srcOrd="11" destOrd="0" presId="urn:microsoft.com/office/officeart/2005/8/layout/list1"/>
    <dgm:cxn modelId="{9E644994-1608-4DBD-A89D-FEBE280DB17F}" type="presParOf" srcId="{09D71377-A1EE-40CD-A6C6-4C651CEBE7A3}" destId="{B44D90C8-96E2-4645-BEC9-C6EBB2662B0C}" srcOrd="12" destOrd="0" presId="urn:microsoft.com/office/officeart/2005/8/layout/list1"/>
    <dgm:cxn modelId="{CD8D449C-6DCE-40B1-951D-B46F12275C5B}" type="presParOf" srcId="{B44D90C8-96E2-4645-BEC9-C6EBB2662B0C}" destId="{8E27207A-B666-4EE6-B948-90A5A753B87A}" srcOrd="0" destOrd="0" presId="urn:microsoft.com/office/officeart/2005/8/layout/list1"/>
    <dgm:cxn modelId="{51605369-67FA-441B-BFFC-ACE4551BABD3}" type="presParOf" srcId="{B44D90C8-96E2-4645-BEC9-C6EBB2662B0C}" destId="{9E65EE45-E4E4-4838-B94C-2479FD7D2E15}" srcOrd="1" destOrd="0" presId="urn:microsoft.com/office/officeart/2005/8/layout/list1"/>
    <dgm:cxn modelId="{4C8BEC0B-E28F-40DC-B712-95B7723A01D0}" type="presParOf" srcId="{09D71377-A1EE-40CD-A6C6-4C651CEBE7A3}" destId="{A7FBC65E-7433-4290-A538-736EB2638A3E}" srcOrd="13" destOrd="0" presId="urn:microsoft.com/office/officeart/2005/8/layout/list1"/>
    <dgm:cxn modelId="{45A697B6-752F-4441-8E0A-F829439FCB2C}" type="presParOf" srcId="{09D71377-A1EE-40CD-A6C6-4C651CEBE7A3}" destId="{011E6DA3-0787-4FA8-A866-4B725EBE2EDE}" srcOrd="14" destOrd="0" presId="urn:microsoft.com/office/officeart/2005/8/layout/list1"/>
    <dgm:cxn modelId="{B8A14D0D-8C24-4D83-BE51-CBDD062A88A6}" type="presParOf" srcId="{09D71377-A1EE-40CD-A6C6-4C651CEBE7A3}" destId="{261AADB3-FEFE-432A-977F-E11C0188DC94}" srcOrd="15" destOrd="0" presId="urn:microsoft.com/office/officeart/2005/8/layout/list1"/>
    <dgm:cxn modelId="{36C8110A-EADC-4A66-B340-066C8B0BF061}" type="presParOf" srcId="{09D71377-A1EE-40CD-A6C6-4C651CEBE7A3}" destId="{48FD5F48-83AC-4DD5-9273-1C16A125E3F7}" srcOrd="16" destOrd="0" presId="urn:microsoft.com/office/officeart/2005/8/layout/list1"/>
    <dgm:cxn modelId="{45EF7F52-C4A5-4A9A-AC01-3C0563A9B1EA}" type="presParOf" srcId="{48FD5F48-83AC-4DD5-9273-1C16A125E3F7}" destId="{0E06611F-0A60-43AB-975C-BF9263DC3037}" srcOrd="0" destOrd="0" presId="urn:microsoft.com/office/officeart/2005/8/layout/list1"/>
    <dgm:cxn modelId="{281AD10E-6F91-42E2-B3E7-6B7DCBB29438}" type="presParOf" srcId="{48FD5F48-83AC-4DD5-9273-1C16A125E3F7}" destId="{394EDDB5-A99A-4357-A7A4-893772496E18}" srcOrd="1" destOrd="0" presId="urn:microsoft.com/office/officeart/2005/8/layout/list1"/>
    <dgm:cxn modelId="{17124B2F-6165-4D81-9263-13B00E4015A4}" type="presParOf" srcId="{09D71377-A1EE-40CD-A6C6-4C651CEBE7A3}" destId="{389A107B-C337-49A8-8516-2124793C6A68}" srcOrd="17" destOrd="0" presId="urn:microsoft.com/office/officeart/2005/8/layout/list1"/>
    <dgm:cxn modelId="{8171500B-B9F1-4EDF-A055-26B74425427C}" type="presParOf" srcId="{09D71377-A1EE-40CD-A6C6-4C651CEBE7A3}" destId="{AA379F76-B660-4518-BE84-609829F94E3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4D883D-B8E3-4B82-82DA-45640101B021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26A95433-D711-4B04-A120-2226D9D5786F}">
      <dgm:prSet phldrT="[Texto]" custT="1"/>
      <dgm:spPr/>
      <dgm:t>
        <a:bodyPr/>
        <a:lstStyle/>
        <a:p>
          <a:r>
            <a:rPr lang="es-ES" sz="1400" b="0" dirty="0">
              <a:solidFill>
                <a:prstClr val="black"/>
              </a:solidFill>
              <a:latin typeface="Calibri" panose="020F0502020204030204"/>
            </a:rPr>
            <a:t>El 70% de CETPROS han logrado implementar medidas sanitarias para el retorno a presencialidad, en tanto el 30% todavía no tiene esas condiciones básicas.</a:t>
          </a:r>
          <a:endParaRPr lang="es-PE" sz="1400" b="0" dirty="0"/>
        </a:p>
      </dgm:t>
    </dgm:pt>
    <dgm:pt modelId="{7552A856-0338-4EC7-BD88-65808C0CD218}" type="parTrans" cxnId="{7D140C16-0A2A-478C-B1AF-F14475310898}">
      <dgm:prSet/>
      <dgm:spPr/>
      <dgm:t>
        <a:bodyPr/>
        <a:lstStyle/>
        <a:p>
          <a:endParaRPr lang="es-PE" sz="1400" b="0"/>
        </a:p>
      </dgm:t>
    </dgm:pt>
    <dgm:pt modelId="{76EE4597-BAFA-46AE-AF70-BFE7ED2EFDB4}" type="sibTrans" cxnId="{7D140C16-0A2A-478C-B1AF-F14475310898}">
      <dgm:prSet/>
      <dgm:spPr/>
      <dgm:t>
        <a:bodyPr/>
        <a:lstStyle/>
        <a:p>
          <a:endParaRPr lang="es-PE" sz="1400" b="0"/>
        </a:p>
      </dgm:t>
    </dgm:pt>
    <dgm:pt modelId="{C91303B0-0F81-4966-87C7-36D302EBF1A7}">
      <dgm:prSet phldrT="[Texto]" custT="1"/>
      <dgm:spPr/>
      <dgm:t>
        <a:bodyPr/>
        <a:lstStyle/>
        <a:p>
          <a:r>
            <a:rPr lang="es-ES" sz="1400" b="0" dirty="0">
              <a:solidFill>
                <a:prstClr val="black"/>
              </a:solidFill>
              <a:latin typeface="Calibri" panose="020F0502020204030204"/>
            </a:rPr>
            <a:t>El 33% de los CETPROS están brindado el servicio educativo  semipresencial. La metodología se hace en talleres virtuales, cuestionarios y otros.</a:t>
          </a:r>
          <a:endParaRPr lang="es-PE" sz="1400" b="0" dirty="0"/>
        </a:p>
      </dgm:t>
    </dgm:pt>
    <dgm:pt modelId="{CA671625-CDF6-4324-B9B8-BB6EF8559BE0}" type="parTrans" cxnId="{D820852C-0751-4E6F-BB82-5C922C6D1F4F}">
      <dgm:prSet/>
      <dgm:spPr/>
      <dgm:t>
        <a:bodyPr/>
        <a:lstStyle/>
        <a:p>
          <a:endParaRPr lang="es-PE" sz="1400" b="0"/>
        </a:p>
      </dgm:t>
    </dgm:pt>
    <dgm:pt modelId="{23305003-FF6F-454E-900D-7F352025AB0C}" type="sibTrans" cxnId="{D820852C-0751-4E6F-BB82-5C922C6D1F4F}">
      <dgm:prSet/>
      <dgm:spPr/>
      <dgm:t>
        <a:bodyPr/>
        <a:lstStyle/>
        <a:p>
          <a:endParaRPr lang="es-PE" sz="1400" b="0"/>
        </a:p>
      </dgm:t>
    </dgm:pt>
    <dgm:pt modelId="{F7245C8C-ABB0-45FF-BAA9-47D631B809F9}">
      <dgm:prSet phldrT="[Texto]" custT="1"/>
      <dgm:spPr/>
      <dgm:t>
        <a:bodyPr/>
        <a:lstStyle/>
        <a:p>
          <a:pPr>
            <a:buClrTx/>
            <a:buSzTx/>
            <a:buFontTx/>
            <a:buAutoNum type="arabicPeriod"/>
          </a:pPr>
          <a:r>
            <a:rPr lang="es-ES" sz="1400" b="0" dirty="0">
              <a:solidFill>
                <a:prstClr val="black"/>
              </a:solidFill>
              <a:latin typeface="Calibri" panose="020F0502020204030204"/>
            </a:rPr>
            <a:t>Se cuenta con 55 proyectos emprendidos por estudiantes de manera individual y 33 en asociatividad en toda la región. El desafío es ampliar la cobertura de la MYPES  a partir de la ETP.</a:t>
          </a:r>
          <a:endParaRPr lang="es-PE" sz="1400" b="0" dirty="0"/>
        </a:p>
      </dgm:t>
    </dgm:pt>
    <dgm:pt modelId="{793D0247-FCED-46DE-B64C-EDCA64F76591}" type="parTrans" cxnId="{CF05FBA7-31B5-417F-8B31-8E3BDD960E1C}">
      <dgm:prSet/>
      <dgm:spPr/>
      <dgm:t>
        <a:bodyPr/>
        <a:lstStyle/>
        <a:p>
          <a:endParaRPr lang="es-PE" sz="1400" b="0"/>
        </a:p>
      </dgm:t>
    </dgm:pt>
    <dgm:pt modelId="{D9F186DB-893F-471D-9110-9D1A0B3A8A33}" type="sibTrans" cxnId="{CF05FBA7-31B5-417F-8B31-8E3BDD960E1C}">
      <dgm:prSet/>
      <dgm:spPr/>
      <dgm:t>
        <a:bodyPr/>
        <a:lstStyle/>
        <a:p>
          <a:endParaRPr lang="es-PE" sz="1400" b="0"/>
        </a:p>
      </dgm:t>
    </dgm:pt>
    <dgm:pt modelId="{712B84DF-678F-4FA3-9A39-2A0C5C741413}">
      <dgm:prSet phldrT="[Texto]" custT="1"/>
      <dgm:spPr/>
      <dgm:t>
        <a:bodyPr/>
        <a:lstStyle/>
        <a:p>
          <a:pPr>
            <a:buClrTx/>
            <a:buSzTx/>
            <a:buFontTx/>
            <a:buAutoNum type="arabicPeriod"/>
          </a:pPr>
          <a:r>
            <a:rPr lang="es-ES" sz="1400" b="0" dirty="0">
              <a:solidFill>
                <a:prstClr val="black"/>
              </a:solidFill>
            </a:rPr>
            <a:t>El equipamiento y acceso a la tecnología es una brecha que exige el compromiso de gobiernos locales, el Ministerio de Comunicaciones y Transporte, la empresa privada.</a:t>
          </a:r>
          <a:endParaRPr lang="es-PE" sz="1400" b="0" dirty="0"/>
        </a:p>
      </dgm:t>
    </dgm:pt>
    <dgm:pt modelId="{822363AA-093B-4142-A22C-194359DB563C}" type="parTrans" cxnId="{474418AB-62A2-47C0-A270-9FB6D9102FF4}">
      <dgm:prSet/>
      <dgm:spPr/>
      <dgm:t>
        <a:bodyPr/>
        <a:lstStyle/>
        <a:p>
          <a:endParaRPr lang="es-PE" sz="1400" b="0"/>
        </a:p>
      </dgm:t>
    </dgm:pt>
    <dgm:pt modelId="{71A57DEA-6952-4A5A-9FD1-21075844AD8A}" type="sibTrans" cxnId="{474418AB-62A2-47C0-A270-9FB6D9102FF4}">
      <dgm:prSet/>
      <dgm:spPr/>
      <dgm:t>
        <a:bodyPr/>
        <a:lstStyle/>
        <a:p>
          <a:endParaRPr lang="es-PE" sz="1400" b="0"/>
        </a:p>
      </dgm:t>
    </dgm:pt>
    <dgm:pt modelId="{F0A0CFC1-B4C9-46C6-A1E4-211CF95FF42C}">
      <dgm:prSet phldrT="[Texto]" custT="1"/>
      <dgm:spPr/>
      <dgm:t>
        <a:bodyPr/>
        <a:lstStyle/>
        <a:p>
          <a:pPr>
            <a:buClrTx/>
            <a:buSzTx/>
            <a:buFontTx/>
            <a:buAutoNum type="arabicPeriod"/>
          </a:pPr>
          <a:r>
            <a:rPr lang="es-PE" sz="1400" b="0" dirty="0">
              <a:solidFill>
                <a:prstClr val="black"/>
              </a:solidFill>
            </a:rPr>
            <a:t>Sólo 14 de los 34 CETPROS cuentan con plataforma virtual, 7 lo hacen por </a:t>
          </a:r>
          <a:r>
            <a:rPr lang="es-PE" sz="1400" b="0" dirty="0" err="1">
              <a:solidFill>
                <a:prstClr val="black"/>
              </a:solidFill>
            </a:rPr>
            <a:t>classroom</a:t>
          </a:r>
          <a:r>
            <a:rPr lang="es-PE" sz="1400" b="0" dirty="0">
              <a:solidFill>
                <a:prstClr val="black"/>
              </a:solidFill>
            </a:rPr>
            <a:t>. La brecha es amplia, según los directivos en su mayoría es por falta de recursos económicos.</a:t>
          </a:r>
          <a:endParaRPr lang="es-PE" sz="1400" b="0" dirty="0"/>
        </a:p>
      </dgm:t>
    </dgm:pt>
    <dgm:pt modelId="{89893840-9850-42D8-A438-8BCAFA0E454B}" type="parTrans" cxnId="{272EBDFB-8FF2-43F3-A221-24FD1F76F5E0}">
      <dgm:prSet/>
      <dgm:spPr/>
      <dgm:t>
        <a:bodyPr/>
        <a:lstStyle/>
        <a:p>
          <a:endParaRPr lang="es-PE" sz="1400" b="0"/>
        </a:p>
      </dgm:t>
    </dgm:pt>
    <dgm:pt modelId="{E57360F0-04FC-4A52-AA9D-0660E86819B9}" type="sibTrans" cxnId="{272EBDFB-8FF2-43F3-A221-24FD1F76F5E0}">
      <dgm:prSet/>
      <dgm:spPr/>
      <dgm:t>
        <a:bodyPr/>
        <a:lstStyle/>
        <a:p>
          <a:endParaRPr lang="es-PE" sz="1400" b="0"/>
        </a:p>
      </dgm:t>
    </dgm:pt>
    <dgm:pt modelId="{09D71377-A1EE-40CD-A6C6-4C651CEBE7A3}" type="pres">
      <dgm:prSet presAssocID="{984D883D-B8E3-4B82-82DA-45640101B021}" presName="linear" presStyleCnt="0">
        <dgm:presLayoutVars>
          <dgm:dir/>
          <dgm:animLvl val="lvl"/>
          <dgm:resizeHandles val="exact"/>
        </dgm:presLayoutVars>
      </dgm:prSet>
      <dgm:spPr/>
    </dgm:pt>
    <dgm:pt modelId="{8AB0E4F6-9E95-443D-BC5B-FBEF81976845}" type="pres">
      <dgm:prSet presAssocID="{26A95433-D711-4B04-A120-2226D9D5786F}" presName="parentLin" presStyleCnt="0"/>
      <dgm:spPr/>
    </dgm:pt>
    <dgm:pt modelId="{AC073295-8975-4B59-AC21-2E3E07075D2F}" type="pres">
      <dgm:prSet presAssocID="{26A95433-D711-4B04-A120-2226D9D5786F}" presName="parentLeftMargin" presStyleLbl="node1" presStyleIdx="0" presStyleCnt="5"/>
      <dgm:spPr/>
    </dgm:pt>
    <dgm:pt modelId="{E900AB12-3A68-4322-99AF-4FE01C2828A6}" type="pres">
      <dgm:prSet presAssocID="{26A95433-D711-4B04-A120-2226D9D5786F}" presName="parentText" presStyleLbl="node1" presStyleIdx="0" presStyleCnt="5" custScaleX="128560" custScaleY="128160">
        <dgm:presLayoutVars>
          <dgm:chMax val="0"/>
          <dgm:bulletEnabled val="1"/>
        </dgm:presLayoutVars>
      </dgm:prSet>
      <dgm:spPr/>
    </dgm:pt>
    <dgm:pt modelId="{62E8DBD9-CE5E-4716-BA91-A583598E91AE}" type="pres">
      <dgm:prSet presAssocID="{26A95433-D711-4B04-A120-2226D9D5786F}" presName="negativeSpace" presStyleCnt="0"/>
      <dgm:spPr/>
    </dgm:pt>
    <dgm:pt modelId="{B4B4413B-6F25-4CE9-8F89-9A63C7A80574}" type="pres">
      <dgm:prSet presAssocID="{26A95433-D711-4B04-A120-2226D9D5786F}" presName="childText" presStyleLbl="conFgAcc1" presStyleIdx="0" presStyleCnt="5">
        <dgm:presLayoutVars>
          <dgm:bulletEnabled val="1"/>
        </dgm:presLayoutVars>
      </dgm:prSet>
      <dgm:spPr/>
    </dgm:pt>
    <dgm:pt modelId="{373B72DA-D8B9-4C39-96E5-E5CCB0D7782A}" type="pres">
      <dgm:prSet presAssocID="{76EE4597-BAFA-46AE-AF70-BFE7ED2EFDB4}" presName="spaceBetweenRectangles" presStyleCnt="0"/>
      <dgm:spPr/>
    </dgm:pt>
    <dgm:pt modelId="{DEFA2D67-DE6C-45B9-8679-E36AB104D426}" type="pres">
      <dgm:prSet presAssocID="{C91303B0-0F81-4966-87C7-36D302EBF1A7}" presName="parentLin" presStyleCnt="0"/>
      <dgm:spPr/>
    </dgm:pt>
    <dgm:pt modelId="{70BCEDD8-C3DA-40C7-A59F-EA4B6B980B32}" type="pres">
      <dgm:prSet presAssocID="{C91303B0-0F81-4966-87C7-36D302EBF1A7}" presName="parentLeftMargin" presStyleLbl="node1" presStyleIdx="0" presStyleCnt="5"/>
      <dgm:spPr/>
    </dgm:pt>
    <dgm:pt modelId="{7DC07A69-7535-4F2E-99B2-13DD18E4B403}" type="pres">
      <dgm:prSet presAssocID="{C91303B0-0F81-4966-87C7-36D302EBF1A7}" presName="parentText" presStyleLbl="node1" presStyleIdx="1" presStyleCnt="5" custScaleX="128560" custScaleY="118940">
        <dgm:presLayoutVars>
          <dgm:chMax val="0"/>
          <dgm:bulletEnabled val="1"/>
        </dgm:presLayoutVars>
      </dgm:prSet>
      <dgm:spPr/>
    </dgm:pt>
    <dgm:pt modelId="{9D1913E4-1B12-4B68-979A-CAD2B79BEB7B}" type="pres">
      <dgm:prSet presAssocID="{C91303B0-0F81-4966-87C7-36D302EBF1A7}" presName="negativeSpace" presStyleCnt="0"/>
      <dgm:spPr/>
    </dgm:pt>
    <dgm:pt modelId="{9743C618-179F-45D5-82CE-DDECEE4D16A2}" type="pres">
      <dgm:prSet presAssocID="{C91303B0-0F81-4966-87C7-36D302EBF1A7}" presName="childText" presStyleLbl="conFgAcc1" presStyleIdx="1" presStyleCnt="5">
        <dgm:presLayoutVars>
          <dgm:bulletEnabled val="1"/>
        </dgm:presLayoutVars>
      </dgm:prSet>
      <dgm:spPr/>
    </dgm:pt>
    <dgm:pt modelId="{9BC31DCF-1B47-4552-9CDC-D4AD681F9460}" type="pres">
      <dgm:prSet presAssocID="{23305003-FF6F-454E-900D-7F352025AB0C}" presName="spaceBetweenRectangles" presStyleCnt="0"/>
      <dgm:spPr/>
    </dgm:pt>
    <dgm:pt modelId="{CD4333DC-A9E9-4816-8C5D-AB09F3134484}" type="pres">
      <dgm:prSet presAssocID="{F7245C8C-ABB0-45FF-BAA9-47D631B809F9}" presName="parentLin" presStyleCnt="0"/>
      <dgm:spPr/>
    </dgm:pt>
    <dgm:pt modelId="{389A9B93-570E-4FD8-8E31-3DD7A66A68D6}" type="pres">
      <dgm:prSet presAssocID="{F7245C8C-ABB0-45FF-BAA9-47D631B809F9}" presName="parentLeftMargin" presStyleLbl="node1" presStyleIdx="1" presStyleCnt="5"/>
      <dgm:spPr/>
    </dgm:pt>
    <dgm:pt modelId="{9F88BA7C-532B-492C-9BC3-9A402C161B00}" type="pres">
      <dgm:prSet presAssocID="{F7245C8C-ABB0-45FF-BAA9-47D631B809F9}" presName="parentText" presStyleLbl="node1" presStyleIdx="2" presStyleCnt="5" custScaleX="128560" custScaleY="147435">
        <dgm:presLayoutVars>
          <dgm:chMax val="0"/>
          <dgm:bulletEnabled val="1"/>
        </dgm:presLayoutVars>
      </dgm:prSet>
      <dgm:spPr/>
    </dgm:pt>
    <dgm:pt modelId="{6A942E01-ECAD-47F0-AAB8-727376C97454}" type="pres">
      <dgm:prSet presAssocID="{F7245C8C-ABB0-45FF-BAA9-47D631B809F9}" presName="negativeSpace" presStyleCnt="0"/>
      <dgm:spPr/>
    </dgm:pt>
    <dgm:pt modelId="{99944285-6024-425D-BD94-A1A9034C8A6D}" type="pres">
      <dgm:prSet presAssocID="{F7245C8C-ABB0-45FF-BAA9-47D631B809F9}" presName="childText" presStyleLbl="conFgAcc1" presStyleIdx="2" presStyleCnt="5">
        <dgm:presLayoutVars>
          <dgm:bulletEnabled val="1"/>
        </dgm:presLayoutVars>
      </dgm:prSet>
      <dgm:spPr/>
    </dgm:pt>
    <dgm:pt modelId="{D4492B06-BC91-4A44-AB6D-B37EFF7E8F85}" type="pres">
      <dgm:prSet presAssocID="{D9F186DB-893F-471D-9110-9D1A0B3A8A33}" presName="spaceBetweenRectangles" presStyleCnt="0"/>
      <dgm:spPr/>
    </dgm:pt>
    <dgm:pt modelId="{B44D90C8-96E2-4645-BEC9-C6EBB2662B0C}" type="pres">
      <dgm:prSet presAssocID="{F0A0CFC1-B4C9-46C6-A1E4-211CF95FF42C}" presName="parentLin" presStyleCnt="0"/>
      <dgm:spPr/>
    </dgm:pt>
    <dgm:pt modelId="{8E27207A-B666-4EE6-B948-90A5A753B87A}" type="pres">
      <dgm:prSet presAssocID="{F0A0CFC1-B4C9-46C6-A1E4-211CF95FF42C}" presName="parentLeftMargin" presStyleLbl="node1" presStyleIdx="2" presStyleCnt="5"/>
      <dgm:spPr/>
    </dgm:pt>
    <dgm:pt modelId="{9E65EE45-E4E4-4838-B94C-2479FD7D2E15}" type="pres">
      <dgm:prSet presAssocID="{F0A0CFC1-B4C9-46C6-A1E4-211CF95FF42C}" presName="parentText" presStyleLbl="node1" presStyleIdx="3" presStyleCnt="5" custScaleX="128560" custScaleY="145207">
        <dgm:presLayoutVars>
          <dgm:chMax val="0"/>
          <dgm:bulletEnabled val="1"/>
        </dgm:presLayoutVars>
      </dgm:prSet>
      <dgm:spPr/>
    </dgm:pt>
    <dgm:pt modelId="{A7FBC65E-7433-4290-A538-736EB2638A3E}" type="pres">
      <dgm:prSet presAssocID="{F0A0CFC1-B4C9-46C6-A1E4-211CF95FF42C}" presName="negativeSpace" presStyleCnt="0"/>
      <dgm:spPr/>
    </dgm:pt>
    <dgm:pt modelId="{011E6DA3-0787-4FA8-A866-4B725EBE2EDE}" type="pres">
      <dgm:prSet presAssocID="{F0A0CFC1-B4C9-46C6-A1E4-211CF95FF42C}" presName="childText" presStyleLbl="conFgAcc1" presStyleIdx="3" presStyleCnt="5">
        <dgm:presLayoutVars>
          <dgm:bulletEnabled val="1"/>
        </dgm:presLayoutVars>
      </dgm:prSet>
      <dgm:spPr/>
    </dgm:pt>
    <dgm:pt modelId="{261AADB3-FEFE-432A-977F-E11C0188DC94}" type="pres">
      <dgm:prSet presAssocID="{E57360F0-04FC-4A52-AA9D-0660E86819B9}" presName="spaceBetweenRectangles" presStyleCnt="0"/>
      <dgm:spPr/>
    </dgm:pt>
    <dgm:pt modelId="{48FD5F48-83AC-4DD5-9273-1C16A125E3F7}" type="pres">
      <dgm:prSet presAssocID="{712B84DF-678F-4FA3-9A39-2A0C5C741413}" presName="parentLin" presStyleCnt="0"/>
      <dgm:spPr/>
    </dgm:pt>
    <dgm:pt modelId="{0E06611F-0A60-43AB-975C-BF9263DC3037}" type="pres">
      <dgm:prSet presAssocID="{712B84DF-678F-4FA3-9A39-2A0C5C741413}" presName="parentLeftMargin" presStyleLbl="node1" presStyleIdx="3" presStyleCnt="5"/>
      <dgm:spPr/>
    </dgm:pt>
    <dgm:pt modelId="{394EDDB5-A99A-4357-A7A4-893772496E18}" type="pres">
      <dgm:prSet presAssocID="{712B84DF-678F-4FA3-9A39-2A0C5C741413}" presName="parentText" presStyleLbl="node1" presStyleIdx="4" presStyleCnt="5" custScaleX="128560">
        <dgm:presLayoutVars>
          <dgm:chMax val="0"/>
          <dgm:bulletEnabled val="1"/>
        </dgm:presLayoutVars>
      </dgm:prSet>
      <dgm:spPr/>
    </dgm:pt>
    <dgm:pt modelId="{389A107B-C337-49A8-8516-2124793C6A68}" type="pres">
      <dgm:prSet presAssocID="{712B84DF-678F-4FA3-9A39-2A0C5C741413}" presName="negativeSpace" presStyleCnt="0"/>
      <dgm:spPr/>
    </dgm:pt>
    <dgm:pt modelId="{AA379F76-B660-4518-BE84-609829F94E38}" type="pres">
      <dgm:prSet presAssocID="{712B84DF-678F-4FA3-9A39-2A0C5C74141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D140C16-0A2A-478C-B1AF-F14475310898}" srcId="{984D883D-B8E3-4B82-82DA-45640101B021}" destId="{26A95433-D711-4B04-A120-2226D9D5786F}" srcOrd="0" destOrd="0" parTransId="{7552A856-0338-4EC7-BD88-65808C0CD218}" sibTransId="{76EE4597-BAFA-46AE-AF70-BFE7ED2EFDB4}"/>
    <dgm:cxn modelId="{5B1DF524-8AD3-4DD4-A633-E80D6F05F71E}" type="presOf" srcId="{26A95433-D711-4B04-A120-2226D9D5786F}" destId="{E900AB12-3A68-4322-99AF-4FE01C2828A6}" srcOrd="1" destOrd="0" presId="urn:microsoft.com/office/officeart/2005/8/layout/list1"/>
    <dgm:cxn modelId="{D820852C-0751-4E6F-BB82-5C922C6D1F4F}" srcId="{984D883D-B8E3-4B82-82DA-45640101B021}" destId="{C91303B0-0F81-4966-87C7-36D302EBF1A7}" srcOrd="1" destOrd="0" parTransId="{CA671625-CDF6-4324-B9B8-BB6EF8559BE0}" sibTransId="{23305003-FF6F-454E-900D-7F352025AB0C}"/>
    <dgm:cxn modelId="{06112E39-9E2A-4FF1-88AC-8306188CCBBC}" type="presOf" srcId="{C91303B0-0F81-4966-87C7-36D302EBF1A7}" destId="{70BCEDD8-C3DA-40C7-A59F-EA4B6B980B32}" srcOrd="0" destOrd="0" presId="urn:microsoft.com/office/officeart/2005/8/layout/list1"/>
    <dgm:cxn modelId="{01DEBF5F-7FAC-4E0B-9BC8-027CBD520986}" type="presOf" srcId="{712B84DF-678F-4FA3-9A39-2A0C5C741413}" destId="{394EDDB5-A99A-4357-A7A4-893772496E18}" srcOrd="1" destOrd="0" presId="urn:microsoft.com/office/officeart/2005/8/layout/list1"/>
    <dgm:cxn modelId="{E37D526D-9770-4985-B6A8-8EBFB5350745}" type="presOf" srcId="{F7245C8C-ABB0-45FF-BAA9-47D631B809F9}" destId="{9F88BA7C-532B-492C-9BC3-9A402C161B00}" srcOrd="1" destOrd="0" presId="urn:microsoft.com/office/officeart/2005/8/layout/list1"/>
    <dgm:cxn modelId="{97819657-93D3-4AE9-88BA-EB03CC93350B}" type="presOf" srcId="{F7245C8C-ABB0-45FF-BAA9-47D631B809F9}" destId="{389A9B93-570E-4FD8-8E31-3DD7A66A68D6}" srcOrd="0" destOrd="0" presId="urn:microsoft.com/office/officeart/2005/8/layout/list1"/>
    <dgm:cxn modelId="{AFA62996-44E1-4D67-A51D-375986AAD84D}" type="presOf" srcId="{C91303B0-0F81-4966-87C7-36D302EBF1A7}" destId="{7DC07A69-7535-4F2E-99B2-13DD18E4B403}" srcOrd="1" destOrd="0" presId="urn:microsoft.com/office/officeart/2005/8/layout/list1"/>
    <dgm:cxn modelId="{6B09A3A5-A3AB-44BF-9A05-5D079040FB2E}" type="presOf" srcId="{984D883D-B8E3-4B82-82DA-45640101B021}" destId="{09D71377-A1EE-40CD-A6C6-4C651CEBE7A3}" srcOrd="0" destOrd="0" presId="urn:microsoft.com/office/officeart/2005/8/layout/list1"/>
    <dgm:cxn modelId="{CF05FBA7-31B5-417F-8B31-8E3BDD960E1C}" srcId="{984D883D-B8E3-4B82-82DA-45640101B021}" destId="{F7245C8C-ABB0-45FF-BAA9-47D631B809F9}" srcOrd="2" destOrd="0" parTransId="{793D0247-FCED-46DE-B64C-EDCA64F76591}" sibTransId="{D9F186DB-893F-471D-9110-9D1A0B3A8A33}"/>
    <dgm:cxn modelId="{474418AB-62A2-47C0-A270-9FB6D9102FF4}" srcId="{984D883D-B8E3-4B82-82DA-45640101B021}" destId="{712B84DF-678F-4FA3-9A39-2A0C5C741413}" srcOrd="4" destOrd="0" parTransId="{822363AA-093B-4142-A22C-194359DB563C}" sibTransId="{71A57DEA-6952-4A5A-9FD1-21075844AD8A}"/>
    <dgm:cxn modelId="{8B5F6CC7-6D63-428D-812B-4BE0B47FC21E}" type="presOf" srcId="{712B84DF-678F-4FA3-9A39-2A0C5C741413}" destId="{0E06611F-0A60-43AB-975C-BF9263DC3037}" srcOrd="0" destOrd="0" presId="urn:microsoft.com/office/officeart/2005/8/layout/list1"/>
    <dgm:cxn modelId="{919DC3CD-B497-4C30-8D62-96E4F4AE1B40}" type="presOf" srcId="{F0A0CFC1-B4C9-46C6-A1E4-211CF95FF42C}" destId="{8E27207A-B666-4EE6-B948-90A5A753B87A}" srcOrd="0" destOrd="0" presId="urn:microsoft.com/office/officeart/2005/8/layout/list1"/>
    <dgm:cxn modelId="{9FF747DC-6912-4865-81E6-C575C1E2BC9E}" type="presOf" srcId="{F0A0CFC1-B4C9-46C6-A1E4-211CF95FF42C}" destId="{9E65EE45-E4E4-4838-B94C-2479FD7D2E15}" srcOrd="1" destOrd="0" presId="urn:microsoft.com/office/officeart/2005/8/layout/list1"/>
    <dgm:cxn modelId="{25AF3AF7-D656-4E28-BF4D-314744BA8A8D}" type="presOf" srcId="{26A95433-D711-4B04-A120-2226D9D5786F}" destId="{AC073295-8975-4B59-AC21-2E3E07075D2F}" srcOrd="0" destOrd="0" presId="urn:microsoft.com/office/officeart/2005/8/layout/list1"/>
    <dgm:cxn modelId="{272EBDFB-8FF2-43F3-A221-24FD1F76F5E0}" srcId="{984D883D-B8E3-4B82-82DA-45640101B021}" destId="{F0A0CFC1-B4C9-46C6-A1E4-211CF95FF42C}" srcOrd="3" destOrd="0" parTransId="{89893840-9850-42D8-A438-8BCAFA0E454B}" sibTransId="{E57360F0-04FC-4A52-AA9D-0660E86819B9}"/>
    <dgm:cxn modelId="{C2AD6C30-51D0-4684-B962-639F11230EDA}" type="presParOf" srcId="{09D71377-A1EE-40CD-A6C6-4C651CEBE7A3}" destId="{8AB0E4F6-9E95-443D-BC5B-FBEF81976845}" srcOrd="0" destOrd="0" presId="urn:microsoft.com/office/officeart/2005/8/layout/list1"/>
    <dgm:cxn modelId="{7BEC3A7F-A5E2-4200-82B7-0C1C2084BF23}" type="presParOf" srcId="{8AB0E4F6-9E95-443D-BC5B-FBEF81976845}" destId="{AC073295-8975-4B59-AC21-2E3E07075D2F}" srcOrd="0" destOrd="0" presId="urn:microsoft.com/office/officeart/2005/8/layout/list1"/>
    <dgm:cxn modelId="{3828EE6A-9DE3-4E44-AD1C-E6A6949FE985}" type="presParOf" srcId="{8AB0E4F6-9E95-443D-BC5B-FBEF81976845}" destId="{E900AB12-3A68-4322-99AF-4FE01C2828A6}" srcOrd="1" destOrd="0" presId="urn:microsoft.com/office/officeart/2005/8/layout/list1"/>
    <dgm:cxn modelId="{1052C28F-7226-40C2-BF1A-B2892FCCCE09}" type="presParOf" srcId="{09D71377-A1EE-40CD-A6C6-4C651CEBE7A3}" destId="{62E8DBD9-CE5E-4716-BA91-A583598E91AE}" srcOrd="1" destOrd="0" presId="urn:microsoft.com/office/officeart/2005/8/layout/list1"/>
    <dgm:cxn modelId="{08F6B484-7F56-447C-A280-75FD2B9B6887}" type="presParOf" srcId="{09D71377-A1EE-40CD-A6C6-4C651CEBE7A3}" destId="{B4B4413B-6F25-4CE9-8F89-9A63C7A80574}" srcOrd="2" destOrd="0" presId="urn:microsoft.com/office/officeart/2005/8/layout/list1"/>
    <dgm:cxn modelId="{3CF27195-C15D-45B1-B1D5-308DA97E91D7}" type="presParOf" srcId="{09D71377-A1EE-40CD-A6C6-4C651CEBE7A3}" destId="{373B72DA-D8B9-4C39-96E5-E5CCB0D7782A}" srcOrd="3" destOrd="0" presId="urn:microsoft.com/office/officeart/2005/8/layout/list1"/>
    <dgm:cxn modelId="{290D9F74-AAFC-4756-A9A2-94090EB3F29B}" type="presParOf" srcId="{09D71377-A1EE-40CD-A6C6-4C651CEBE7A3}" destId="{DEFA2D67-DE6C-45B9-8679-E36AB104D426}" srcOrd="4" destOrd="0" presId="urn:microsoft.com/office/officeart/2005/8/layout/list1"/>
    <dgm:cxn modelId="{540E6FD8-5231-4106-9E3F-3912E661939D}" type="presParOf" srcId="{DEFA2D67-DE6C-45B9-8679-E36AB104D426}" destId="{70BCEDD8-C3DA-40C7-A59F-EA4B6B980B32}" srcOrd="0" destOrd="0" presId="urn:microsoft.com/office/officeart/2005/8/layout/list1"/>
    <dgm:cxn modelId="{24BB000C-BCE4-4481-A512-CAD9E37F831D}" type="presParOf" srcId="{DEFA2D67-DE6C-45B9-8679-E36AB104D426}" destId="{7DC07A69-7535-4F2E-99B2-13DD18E4B403}" srcOrd="1" destOrd="0" presId="urn:microsoft.com/office/officeart/2005/8/layout/list1"/>
    <dgm:cxn modelId="{7CAF9DBF-EAFE-4BB3-84EC-00928D13AE93}" type="presParOf" srcId="{09D71377-A1EE-40CD-A6C6-4C651CEBE7A3}" destId="{9D1913E4-1B12-4B68-979A-CAD2B79BEB7B}" srcOrd="5" destOrd="0" presId="urn:microsoft.com/office/officeart/2005/8/layout/list1"/>
    <dgm:cxn modelId="{A5D10839-9F2C-4114-B145-392EC0FDBE3D}" type="presParOf" srcId="{09D71377-A1EE-40CD-A6C6-4C651CEBE7A3}" destId="{9743C618-179F-45D5-82CE-DDECEE4D16A2}" srcOrd="6" destOrd="0" presId="urn:microsoft.com/office/officeart/2005/8/layout/list1"/>
    <dgm:cxn modelId="{0E42DB2D-B4C7-43A1-8A98-3ACE09969571}" type="presParOf" srcId="{09D71377-A1EE-40CD-A6C6-4C651CEBE7A3}" destId="{9BC31DCF-1B47-4552-9CDC-D4AD681F9460}" srcOrd="7" destOrd="0" presId="urn:microsoft.com/office/officeart/2005/8/layout/list1"/>
    <dgm:cxn modelId="{667024F8-B33F-4AB1-9DA0-057E7D75E852}" type="presParOf" srcId="{09D71377-A1EE-40CD-A6C6-4C651CEBE7A3}" destId="{CD4333DC-A9E9-4816-8C5D-AB09F3134484}" srcOrd="8" destOrd="0" presId="urn:microsoft.com/office/officeart/2005/8/layout/list1"/>
    <dgm:cxn modelId="{12691D37-03E8-40C1-BB88-6270B92F1119}" type="presParOf" srcId="{CD4333DC-A9E9-4816-8C5D-AB09F3134484}" destId="{389A9B93-570E-4FD8-8E31-3DD7A66A68D6}" srcOrd="0" destOrd="0" presId="urn:microsoft.com/office/officeart/2005/8/layout/list1"/>
    <dgm:cxn modelId="{DDABA6BC-76A4-44AE-86B3-B5EF76B439AC}" type="presParOf" srcId="{CD4333DC-A9E9-4816-8C5D-AB09F3134484}" destId="{9F88BA7C-532B-492C-9BC3-9A402C161B00}" srcOrd="1" destOrd="0" presId="urn:microsoft.com/office/officeart/2005/8/layout/list1"/>
    <dgm:cxn modelId="{FE057E83-4AED-4C53-8B3F-79F666D43C02}" type="presParOf" srcId="{09D71377-A1EE-40CD-A6C6-4C651CEBE7A3}" destId="{6A942E01-ECAD-47F0-AAB8-727376C97454}" srcOrd="9" destOrd="0" presId="urn:microsoft.com/office/officeart/2005/8/layout/list1"/>
    <dgm:cxn modelId="{6C8C3598-09A7-46A4-BB8C-08B66B2FC437}" type="presParOf" srcId="{09D71377-A1EE-40CD-A6C6-4C651CEBE7A3}" destId="{99944285-6024-425D-BD94-A1A9034C8A6D}" srcOrd="10" destOrd="0" presId="urn:microsoft.com/office/officeart/2005/8/layout/list1"/>
    <dgm:cxn modelId="{EF70FBE5-DFD9-43EF-BA26-4F6D050560BE}" type="presParOf" srcId="{09D71377-A1EE-40CD-A6C6-4C651CEBE7A3}" destId="{D4492B06-BC91-4A44-AB6D-B37EFF7E8F85}" srcOrd="11" destOrd="0" presId="urn:microsoft.com/office/officeart/2005/8/layout/list1"/>
    <dgm:cxn modelId="{9E644994-1608-4DBD-A89D-FEBE280DB17F}" type="presParOf" srcId="{09D71377-A1EE-40CD-A6C6-4C651CEBE7A3}" destId="{B44D90C8-96E2-4645-BEC9-C6EBB2662B0C}" srcOrd="12" destOrd="0" presId="urn:microsoft.com/office/officeart/2005/8/layout/list1"/>
    <dgm:cxn modelId="{CD8D449C-6DCE-40B1-951D-B46F12275C5B}" type="presParOf" srcId="{B44D90C8-96E2-4645-BEC9-C6EBB2662B0C}" destId="{8E27207A-B666-4EE6-B948-90A5A753B87A}" srcOrd="0" destOrd="0" presId="urn:microsoft.com/office/officeart/2005/8/layout/list1"/>
    <dgm:cxn modelId="{51605369-67FA-441B-BFFC-ACE4551BABD3}" type="presParOf" srcId="{B44D90C8-96E2-4645-BEC9-C6EBB2662B0C}" destId="{9E65EE45-E4E4-4838-B94C-2479FD7D2E15}" srcOrd="1" destOrd="0" presId="urn:microsoft.com/office/officeart/2005/8/layout/list1"/>
    <dgm:cxn modelId="{4C8BEC0B-E28F-40DC-B712-95B7723A01D0}" type="presParOf" srcId="{09D71377-A1EE-40CD-A6C6-4C651CEBE7A3}" destId="{A7FBC65E-7433-4290-A538-736EB2638A3E}" srcOrd="13" destOrd="0" presId="urn:microsoft.com/office/officeart/2005/8/layout/list1"/>
    <dgm:cxn modelId="{45A697B6-752F-4441-8E0A-F829439FCB2C}" type="presParOf" srcId="{09D71377-A1EE-40CD-A6C6-4C651CEBE7A3}" destId="{011E6DA3-0787-4FA8-A866-4B725EBE2EDE}" srcOrd="14" destOrd="0" presId="urn:microsoft.com/office/officeart/2005/8/layout/list1"/>
    <dgm:cxn modelId="{B8A14D0D-8C24-4D83-BE51-CBDD062A88A6}" type="presParOf" srcId="{09D71377-A1EE-40CD-A6C6-4C651CEBE7A3}" destId="{261AADB3-FEFE-432A-977F-E11C0188DC94}" srcOrd="15" destOrd="0" presId="urn:microsoft.com/office/officeart/2005/8/layout/list1"/>
    <dgm:cxn modelId="{36C8110A-EADC-4A66-B340-066C8B0BF061}" type="presParOf" srcId="{09D71377-A1EE-40CD-A6C6-4C651CEBE7A3}" destId="{48FD5F48-83AC-4DD5-9273-1C16A125E3F7}" srcOrd="16" destOrd="0" presId="urn:microsoft.com/office/officeart/2005/8/layout/list1"/>
    <dgm:cxn modelId="{45EF7F52-C4A5-4A9A-AC01-3C0563A9B1EA}" type="presParOf" srcId="{48FD5F48-83AC-4DD5-9273-1C16A125E3F7}" destId="{0E06611F-0A60-43AB-975C-BF9263DC3037}" srcOrd="0" destOrd="0" presId="urn:microsoft.com/office/officeart/2005/8/layout/list1"/>
    <dgm:cxn modelId="{281AD10E-6F91-42E2-B3E7-6B7DCBB29438}" type="presParOf" srcId="{48FD5F48-83AC-4DD5-9273-1C16A125E3F7}" destId="{394EDDB5-A99A-4357-A7A4-893772496E18}" srcOrd="1" destOrd="0" presId="urn:microsoft.com/office/officeart/2005/8/layout/list1"/>
    <dgm:cxn modelId="{17124B2F-6165-4D81-9263-13B00E4015A4}" type="presParOf" srcId="{09D71377-A1EE-40CD-A6C6-4C651CEBE7A3}" destId="{389A107B-C337-49A8-8516-2124793C6A68}" srcOrd="17" destOrd="0" presId="urn:microsoft.com/office/officeart/2005/8/layout/list1"/>
    <dgm:cxn modelId="{8171500B-B9F1-4EDF-A055-26B74425427C}" type="presParOf" srcId="{09D71377-A1EE-40CD-A6C6-4C651CEBE7A3}" destId="{AA379F76-B660-4518-BE84-609829F94E3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DA7606-ECB1-4613-ACB9-A251FA830F8C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E65B4EA-DF88-4450-BA85-D5DBB25CBCF8}">
      <dgm:prSet phldrT="[Texto]" custT="1"/>
      <dgm:spPr>
        <a:solidFill>
          <a:srgbClr val="00B0F0"/>
        </a:solid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s-PE" sz="3200" dirty="0"/>
            <a:t>Elaboración-Implementación</a:t>
          </a:r>
        </a:p>
      </dgm:t>
    </dgm:pt>
    <dgm:pt modelId="{71156234-6DA1-479D-B472-B88761FC64F5}" type="parTrans" cxnId="{A972B59D-509C-4417-B8D4-C0009F6A2199}">
      <dgm:prSet/>
      <dgm:spPr/>
      <dgm:t>
        <a:bodyPr/>
        <a:lstStyle/>
        <a:p>
          <a:endParaRPr lang="es-PE"/>
        </a:p>
      </dgm:t>
    </dgm:pt>
    <dgm:pt modelId="{17AAF42E-76B6-4702-A989-7F4A23340F1C}" type="sibTrans" cxnId="{A972B59D-509C-4417-B8D4-C0009F6A2199}">
      <dgm:prSet/>
      <dgm:spPr/>
      <dgm:t>
        <a:bodyPr/>
        <a:lstStyle/>
        <a:p>
          <a:endParaRPr lang="es-PE"/>
        </a:p>
      </dgm:t>
    </dgm:pt>
    <dgm:pt modelId="{C38DD65B-28C7-47D9-8A0C-B826121D5A3B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2060"/>
        </a:solid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PE" dirty="0">
              <a:solidFill>
                <a:schemeClr val="bg1"/>
              </a:solidFill>
            </a:rPr>
            <a:t>Implementación - Desarrollo</a:t>
          </a:r>
        </a:p>
      </dgm:t>
    </dgm:pt>
    <dgm:pt modelId="{A7B9E055-39C9-41E5-8BB1-2C29A6BB087A}" type="parTrans" cxnId="{8498D63B-41E3-4B6E-A420-0F982D7124F9}">
      <dgm:prSet/>
      <dgm:spPr/>
      <dgm:t>
        <a:bodyPr/>
        <a:lstStyle/>
        <a:p>
          <a:endParaRPr lang="es-PE"/>
        </a:p>
      </dgm:t>
    </dgm:pt>
    <dgm:pt modelId="{AEB9F931-FB78-4570-BC47-BD5B44B594CC}" type="sibTrans" cxnId="{8498D63B-41E3-4B6E-A420-0F982D7124F9}">
      <dgm:prSet/>
      <dgm:spPr/>
      <dgm:t>
        <a:bodyPr/>
        <a:lstStyle/>
        <a:p>
          <a:endParaRPr lang="es-PE"/>
        </a:p>
      </dgm:t>
    </dgm:pt>
    <dgm:pt modelId="{E0C31F5F-8FB5-4AAF-8BB8-8D2354A140D6}" type="pres">
      <dgm:prSet presAssocID="{3CDA7606-ECB1-4613-ACB9-A251FA830F8C}" presName="Name0" presStyleCnt="0">
        <dgm:presLayoutVars>
          <dgm:dir/>
          <dgm:animLvl val="lvl"/>
          <dgm:resizeHandles val="exact"/>
        </dgm:presLayoutVars>
      </dgm:prSet>
      <dgm:spPr/>
    </dgm:pt>
    <dgm:pt modelId="{B6BC9155-DC0F-4D4A-9566-0C669F6F4151}" type="pres">
      <dgm:prSet presAssocID="{5E65B4EA-DF88-4450-BA85-D5DBB25CBCF8}" presName="parTxOnly" presStyleLbl="node1" presStyleIdx="0" presStyleCnt="2" custScaleY="32034">
        <dgm:presLayoutVars>
          <dgm:chMax val="0"/>
          <dgm:chPref val="0"/>
          <dgm:bulletEnabled val="1"/>
        </dgm:presLayoutVars>
      </dgm:prSet>
      <dgm:spPr/>
    </dgm:pt>
    <dgm:pt modelId="{1BD5D53D-C87E-48B0-A8EC-7574EAEBEF81}" type="pres">
      <dgm:prSet presAssocID="{17AAF42E-76B6-4702-A989-7F4A23340F1C}" presName="parTxOnlySpace" presStyleCnt="0"/>
      <dgm:spPr/>
    </dgm:pt>
    <dgm:pt modelId="{43B7BE4D-1BE1-49BF-9D24-CBA6387D593F}" type="pres">
      <dgm:prSet presAssocID="{C38DD65B-28C7-47D9-8A0C-B826121D5A3B}" presName="parTxOnly" presStyleLbl="node1" presStyleIdx="1" presStyleCnt="2" custScaleY="32364">
        <dgm:presLayoutVars>
          <dgm:chMax val="0"/>
          <dgm:chPref val="0"/>
          <dgm:bulletEnabled val="1"/>
        </dgm:presLayoutVars>
      </dgm:prSet>
      <dgm:spPr/>
    </dgm:pt>
  </dgm:ptLst>
  <dgm:cxnLst>
    <dgm:cxn modelId="{6A51F238-258E-47F5-A701-057304C008C3}" type="presOf" srcId="{3CDA7606-ECB1-4613-ACB9-A251FA830F8C}" destId="{E0C31F5F-8FB5-4AAF-8BB8-8D2354A140D6}" srcOrd="0" destOrd="0" presId="urn:microsoft.com/office/officeart/2005/8/layout/chevron1"/>
    <dgm:cxn modelId="{8498D63B-41E3-4B6E-A420-0F982D7124F9}" srcId="{3CDA7606-ECB1-4613-ACB9-A251FA830F8C}" destId="{C38DD65B-28C7-47D9-8A0C-B826121D5A3B}" srcOrd="1" destOrd="0" parTransId="{A7B9E055-39C9-41E5-8BB1-2C29A6BB087A}" sibTransId="{AEB9F931-FB78-4570-BC47-BD5B44B594CC}"/>
    <dgm:cxn modelId="{816CE59B-97C1-4750-A94C-0AAEF1937AE0}" type="presOf" srcId="{5E65B4EA-DF88-4450-BA85-D5DBB25CBCF8}" destId="{B6BC9155-DC0F-4D4A-9566-0C669F6F4151}" srcOrd="0" destOrd="0" presId="urn:microsoft.com/office/officeart/2005/8/layout/chevron1"/>
    <dgm:cxn modelId="{A972B59D-509C-4417-B8D4-C0009F6A2199}" srcId="{3CDA7606-ECB1-4613-ACB9-A251FA830F8C}" destId="{5E65B4EA-DF88-4450-BA85-D5DBB25CBCF8}" srcOrd="0" destOrd="0" parTransId="{71156234-6DA1-479D-B472-B88761FC64F5}" sibTransId="{17AAF42E-76B6-4702-A989-7F4A23340F1C}"/>
    <dgm:cxn modelId="{E8CD08EE-DF92-41AB-A338-12F2A10078E8}" type="presOf" srcId="{C38DD65B-28C7-47D9-8A0C-B826121D5A3B}" destId="{43B7BE4D-1BE1-49BF-9D24-CBA6387D593F}" srcOrd="0" destOrd="0" presId="urn:microsoft.com/office/officeart/2005/8/layout/chevron1"/>
    <dgm:cxn modelId="{514684C4-7B9A-42EF-B7A5-B6F5CD927512}" type="presParOf" srcId="{E0C31F5F-8FB5-4AAF-8BB8-8D2354A140D6}" destId="{B6BC9155-DC0F-4D4A-9566-0C669F6F4151}" srcOrd="0" destOrd="0" presId="urn:microsoft.com/office/officeart/2005/8/layout/chevron1"/>
    <dgm:cxn modelId="{5BCB793A-FDA0-4B12-A9B8-077693308336}" type="presParOf" srcId="{E0C31F5F-8FB5-4AAF-8BB8-8D2354A140D6}" destId="{1BD5D53D-C87E-48B0-A8EC-7574EAEBEF81}" srcOrd="1" destOrd="0" presId="urn:microsoft.com/office/officeart/2005/8/layout/chevron1"/>
    <dgm:cxn modelId="{00DAD3CE-7496-4378-8486-D5303A398D0E}" type="presParOf" srcId="{E0C31F5F-8FB5-4AAF-8BB8-8D2354A140D6}" destId="{43B7BE4D-1BE1-49BF-9D24-CBA6387D593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DA7606-ECB1-4613-ACB9-A251FA830F8C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E65B4EA-DF88-4450-BA85-D5DBB25CBCF8}">
      <dgm:prSet phldrT="[Texto]" custT="1"/>
      <dgm:spPr>
        <a:solidFill>
          <a:srgbClr val="00B0F0"/>
        </a:solid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s-PE" sz="3200" dirty="0"/>
            <a:t>Consolidación</a:t>
          </a:r>
        </a:p>
      </dgm:t>
    </dgm:pt>
    <dgm:pt modelId="{71156234-6DA1-479D-B472-B88761FC64F5}" type="parTrans" cxnId="{A972B59D-509C-4417-B8D4-C0009F6A2199}">
      <dgm:prSet/>
      <dgm:spPr/>
      <dgm:t>
        <a:bodyPr/>
        <a:lstStyle/>
        <a:p>
          <a:endParaRPr lang="es-PE"/>
        </a:p>
      </dgm:t>
    </dgm:pt>
    <dgm:pt modelId="{17AAF42E-76B6-4702-A989-7F4A23340F1C}" type="sibTrans" cxnId="{A972B59D-509C-4417-B8D4-C0009F6A2199}">
      <dgm:prSet/>
      <dgm:spPr/>
      <dgm:t>
        <a:bodyPr/>
        <a:lstStyle/>
        <a:p>
          <a:endParaRPr lang="es-PE"/>
        </a:p>
      </dgm:t>
    </dgm:pt>
    <dgm:pt modelId="{C38DD65B-28C7-47D9-8A0C-B826121D5A3B}">
      <dgm:prSet phldrT="[Tex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002060"/>
        </a:solidFill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PE" dirty="0">
              <a:solidFill>
                <a:schemeClr val="bg1"/>
              </a:solidFill>
            </a:rPr>
            <a:t>Sistematización</a:t>
          </a:r>
        </a:p>
      </dgm:t>
    </dgm:pt>
    <dgm:pt modelId="{A7B9E055-39C9-41E5-8BB1-2C29A6BB087A}" type="parTrans" cxnId="{8498D63B-41E3-4B6E-A420-0F982D7124F9}">
      <dgm:prSet/>
      <dgm:spPr/>
      <dgm:t>
        <a:bodyPr/>
        <a:lstStyle/>
        <a:p>
          <a:endParaRPr lang="es-PE"/>
        </a:p>
      </dgm:t>
    </dgm:pt>
    <dgm:pt modelId="{AEB9F931-FB78-4570-BC47-BD5B44B594CC}" type="sibTrans" cxnId="{8498D63B-41E3-4B6E-A420-0F982D7124F9}">
      <dgm:prSet/>
      <dgm:spPr/>
      <dgm:t>
        <a:bodyPr/>
        <a:lstStyle/>
        <a:p>
          <a:endParaRPr lang="es-PE"/>
        </a:p>
      </dgm:t>
    </dgm:pt>
    <dgm:pt modelId="{E0C31F5F-8FB5-4AAF-8BB8-8D2354A140D6}" type="pres">
      <dgm:prSet presAssocID="{3CDA7606-ECB1-4613-ACB9-A251FA830F8C}" presName="Name0" presStyleCnt="0">
        <dgm:presLayoutVars>
          <dgm:dir/>
          <dgm:animLvl val="lvl"/>
          <dgm:resizeHandles val="exact"/>
        </dgm:presLayoutVars>
      </dgm:prSet>
      <dgm:spPr/>
    </dgm:pt>
    <dgm:pt modelId="{B6BC9155-DC0F-4D4A-9566-0C669F6F4151}" type="pres">
      <dgm:prSet presAssocID="{5E65B4EA-DF88-4450-BA85-D5DBB25CBCF8}" presName="parTxOnly" presStyleLbl="node1" presStyleIdx="0" presStyleCnt="2" custScaleY="32034">
        <dgm:presLayoutVars>
          <dgm:chMax val="0"/>
          <dgm:chPref val="0"/>
          <dgm:bulletEnabled val="1"/>
        </dgm:presLayoutVars>
      </dgm:prSet>
      <dgm:spPr/>
    </dgm:pt>
    <dgm:pt modelId="{1BD5D53D-C87E-48B0-A8EC-7574EAEBEF81}" type="pres">
      <dgm:prSet presAssocID="{17AAF42E-76B6-4702-A989-7F4A23340F1C}" presName="parTxOnlySpace" presStyleCnt="0"/>
      <dgm:spPr/>
    </dgm:pt>
    <dgm:pt modelId="{43B7BE4D-1BE1-49BF-9D24-CBA6387D593F}" type="pres">
      <dgm:prSet presAssocID="{C38DD65B-28C7-47D9-8A0C-B826121D5A3B}" presName="parTxOnly" presStyleLbl="node1" presStyleIdx="1" presStyleCnt="2" custScaleY="32364">
        <dgm:presLayoutVars>
          <dgm:chMax val="0"/>
          <dgm:chPref val="0"/>
          <dgm:bulletEnabled val="1"/>
        </dgm:presLayoutVars>
      </dgm:prSet>
      <dgm:spPr/>
    </dgm:pt>
  </dgm:ptLst>
  <dgm:cxnLst>
    <dgm:cxn modelId="{6A51F238-258E-47F5-A701-057304C008C3}" type="presOf" srcId="{3CDA7606-ECB1-4613-ACB9-A251FA830F8C}" destId="{E0C31F5F-8FB5-4AAF-8BB8-8D2354A140D6}" srcOrd="0" destOrd="0" presId="urn:microsoft.com/office/officeart/2005/8/layout/chevron1"/>
    <dgm:cxn modelId="{8498D63B-41E3-4B6E-A420-0F982D7124F9}" srcId="{3CDA7606-ECB1-4613-ACB9-A251FA830F8C}" destId="{C38DD65B-28C7-47D9-8A0C-B826121D5A3B}" srcOrd="1" destOrd="0" parTransId="{A7B9E055-39C9-41E5-8BB1-2C29A6BB087A}" sibTransId="{AEB9F931-FB78-4570-BC47-BD5B44B594CC}"/>
    <dgm:cxn modelId="{816CE59B-97C1-4750-A94C-0AAEF1937AE0}" type="presOf" srcId="{5E65B4EA-DF88-4450-BA85-D5DBB25CBCF8}" destId="{B6BC9155-DC0F-4D4A-9566-0C669F6F4151}" srcOrd="0" destOrd="0" presId="urn:microsoft.com/office/officeart/2005/8/layout/chevron1"/>
    <dgm:cxn modelId="{A972B59D-509C-4417-B8D4-C0009F6A2199}" srcId="{3CDA7606-ECB1-4613-ACB9-A251FA830F8C}" destId="{5E65B4EA-DF88-4450-BA85-D5DBB25CBCF8}" srcOrd="0" destOrd="0" parTransId="{71156234-6DA1-479D-B472-B88761FC64F5}" sibTransId="{17AAF42E-76B6-4702-A989-7F4A23340F1C}"/>
    <dgm:cxn modelId="{E8CD08EE-DF92-41AB-A338-12F2A10078E8}" type="presOf" srcId="{C38DD65B-28C7-47D9-8A0C-B826121D5A3B}" destId="{43B7BE4D-1BE1-49BF-9D24-CBA6387D593F}" srcOrd="0" destOrd="0" presId="urn:microsoft.com/office/officeart/2005/8/layout/chevron1"/>
    <dgm:cxn modelId="{514684C4-7B9A-42EF-B7A5-B6F5CD927512}" type="presParOf" srcId="{E0C31F5F-8FB5-4AAF-8BB8-8D2354A140D6}" destId="{B6BC9155-DC0F-4D4A-9566-0C669F6F4151}" srcOrd="0" destOrd="0" presId="urn:microsoft.com/office/officeart/2005/8/layout/chevron1"/>
    <dgm:cxn modelId="{5BCB793A-FDA0-4B12-A9B8-077693308336}" type="presParOf" srcId="{E0C31F5F-8FB5-4AAF-8BB8-8D2354A140D6}" destId="{1BD5D53D-C87E-48B0-A8EC-7574EAEBEF81}" srcOrd="1" destOrd="0" presId="urn:microsoft.com/office/officeart/2005/8/layout/chevron1"/>
    <dgm:cxn modelId="{00DAD3CE-7496-4378-8486-D5303A398D0E}" type="presParOf" srcId="{E0C31F5F-8FB5-4AAF-8BB8-8D2354A140D6}" destId="{43B7BE4D-1BE1-49BF-9D24-CBA6387D593F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413B-6F25-4CE9-8F89-9A63C7A80574}">
      <dsp:nvSpPr>
        <dsp:cNvPr id="0" name=""/>
        <dsp:cNvSpPr/>
      </dsp:nvSpPr>
      <dsp:spPr>
        <a:xfrm>
          <a:off x="0" y="347255"/>
          <a:ext cx="512417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0AB12-3A68-4322-99AF-4FE01C2828A6}">
      <dsp:nvSpPr>
        <dsp:cNvPr id="0" name=""/>
        <dsp:cNvSpPr/>
      </dsp:nvSpPr>
      <dsp:spPr>
        <a:xfrm>
          <a:off x="256208" y="22535"/>
          <a:ext cx="4611346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577" tIns="0" rIns="1355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P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12 proyectos, producto de asociación fortaleciendo redes.</a:t>
          </a:r>
          <a:endParaRPr lang="es-PE" sz="1400" b="0" kern="1200" dirty="0"/>
        </a:p>
      </dsp:txBody>
      <dsp:txXfrm>
        <a:off x="287911" y="54238"/>
        <a:ext cx="4547940" cy="586034"/>
      </dsp:txXfrm>
    </dsp:sp>
    <dsp:sp modelId="{9743C618-179F-45D5-82CE-DDECEE4D16A2}">
      <dsp:nvSpPr>
        <dsp:cNvPr id="0" name=""/>
        <dsp:cNvSpPr/>
      </dsp:nvSpPr>
      <dsp:spPr>
        <a:xfrm>
          <a:off x="0" y="1345175"/>
          <a:ext cx="512417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07A69-7535-4F2E-99B2-13DD18E4B403}">
      <dsp:nvSpPr>
        <dsp:cNvPr id="0" name=""/>
        <dsp:cNvSpPr/>
      </dsp:nvSpPr>
      <dsp:spPr>
        <a:xfrm>
          <a:off x="256208" y="1020455"/>
          <a:ext cx="4611346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577" tIns="0" rIns="1355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s-PE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05 instituciones privadas que trabajan con ETP: </a:t>
          </a:r>
          <a:r>
            <a:rPr kumimoji="0" lang="es-MX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Perú </a:t>
          </a:r>
          <a:r>
            <a:rPr kumimoji="0" lang="es-MX" sz="14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Inka</a:t>
          </a:r>
          <a:r>
            <a:rPr kumimoji="0" lang="es-MX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, Emprende Ideas, </a:t>
          </a:r>
          <a:r>
            <a:rPr kumimoji="0" lang="es-MX" sz="1400" b="0" i="0" u="none" strike="noStrike" kern="1200" cap="none" spc="0" normalizeH="0" baseline="0" noProof="0" dirty="0" err="1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Agroandino</a:t>
          </a:r>
          <a:r>
            <a:rPr kumimoji="0" lang="es-MX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rPr>
            <a:t>, Sol y café, Cámara de comercio de Jaén.</a:t>
          </a:r>
          <a:endParaRPr lang="es-PE" sz="1400" b="0" kern="1200" dirty="0"/>
        </a:p>
      </dsp:txBody>
      <dsp:txXfrm>
        <a:off x="287911" y="1052158"/>
        <a:ext cx="4547940" cy="586034"/>
      </dsp:txXfrm>
    </dsp:sp>
    <dsp:sp modelId="{99944285-6024-425D-BD94-A1A9034C8A6D}">
      <dsp:nvSpPr>
        <dsp:cNvPr id="0" name=""/>
        <dsp:cNvSpPr/>
      </dsp:nvSpPr>
      <dsp:spPr>
        <a:xfrm>
          <a:off x="0" y="2343095"/>
          <a:ext cx="512417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8BA7C-532B-492C-9BC3-9A402C161B00}">
      <dsp:nvSpPr>
        <dsp:cNvPr id="0" name=""/>
        <dsp:cNvSpPr/>
      </dsp:nvSpPr>
      <dsp:spPr>
        <a:xfrm>
          <a:off x="256208" y="2018375"/>
          <a:ext cx="4611346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577" tIns="0" rIns="1355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" sz="1400" b="0" kern="1200" dirty="0">
              <a:solidFill>
                <a:prstClr val="black"/>
              </a:solidFill>
              <a:latin typeface="Calibri" panose="020F0502020204030204"/>
            </a:rPr>
            <a:t>Existe una brecha  significativa en saneamiento de locales escolares, el 24% por problemas de límites en sus propiedades.</a:t>
          </a:r>
          <a:endParaRPr lang="es-PE" sz="1400" b="0" kern="1200" dirty="0"/>
        </a:p>
      </dsp:txBody>
      <dsp:txXfrm>
        <a:off x="287911" y="2050078"/>
        <a:ext cx="4547940" cy="586034"/>
      </dsp:txXfrm>
    </dsp:sp>
    <dsp:sp modelId="{011E6DA3-0787-4FA8-A866-4B725EBE2EDE}">
      <dsp:nvSpPr>
        <dsp:cNvPr id="0" name=""/>
        <dsp:cNvSpPr/>
      </dsp:nvSpPr>
      <dsp:spPr>
        <a:xfrm>
          <a:off x="0" y="3593848"/>
          <a:ext cx="512417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5EE45-E4E4-4838-B94C-2479FD7D2E15}">
      <dsp:nvSpPr>
        <dsp:cNvPr id="0" name=""/>
        <dsp:cNvSpPr/>
      </dsp:nvSpPr>
      <dsp:spPr>
        <a:xfrm>
          <a:off x="256208" y="3016295"/>
          <a:ext cx="4611346" cy="90227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577" tIns="0" rIns="1355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A nivel de la región </a:t>
          </a:r>
          <a:r>
            <a:rPr lang="es-ES" sz="1400" b="0" kern="1200" dirty="0">
              <a:solidFill>
                <a:prstClr val="black"/>
              </a:solidFill>
              <a:latin typeface="Calibri" panose="020F0502020204030204"/>
            </a:rPr>
            <a:t>Cajamarca se viene trabajando por la creación de 4 CETPRO en convenio, 2 con FE Y ALEGRIA y 2 con Municipalidades distritales, para contribuir con el desarrollo de la educación técnica. </a:t>
          </a:r>
          <a:endParaRPr lang="es-PE" sz="1400" b="0" kern="1200" dirty="0"/>
        </a:p>
      </dsp:txBody>
      <dsp:txXfrm>
        <a:off x="300253" y="3060340"/>
        <a:ext cx="4523256" cy="814183"/>
      </dsp:txXfrm>
    </dsp:sp>
    <dsp:sp modelId="{AA379F76-B660-4518-BE84-609829F94E38}">
      <dsp:nvSpPr>
        <dsp:cNvPr id="0" name=""/>
        <dsp:cNvSpPr/>
      </dsp:nvSpPr>
      <dsp:spPr>
        <a:xfrm>
          <a:off x="0" y="4841731"/>
          <a:ext cx="5124174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EDDB5-A99A-4357-A7A4-893772496E18}">
      <dsp:nvSpPr>
        <dsp:cNvPr id="0" name=""/>
        <dsp:cNvSpPr/>
      </dsp:nvSpPr>
      <dsp:spPr>
        <a:xfrm>
          <a:off x="256208" y="4267048"/>
          <a:ext cx="4611346" cy="899402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577" tIns="0" rIns="1355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" sz="1400" b="0" kern="1200" dirty="0">
              <a:solidFill>
                <a:prstClr val="black"/>
              </a:solidFill>
              <a:latin typeface="Calibri" panose="020F0502020204030204"/>
            </a:rPr>
            <a:t>Los CETPRO están en un proceso de reorganización para cumplir con las condiciones básicas de calidad para lograr el licenciamiento y la implementación de los lineamientos académicos generales en le año 2022.</a:t>
          </a:r>
          <a:endParaRPr lang="es-PE" sz="1400" b="0" kern="1200" dirty="0"/>
        </a:p>
      </dsp:txBody>
      <dsp:txXfrm>
        <a:off x="300113" y="4310953"/>
        <a:ext cx="4523536" cy="811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413B-6F25-4CE9-8F89-9A63C7A80574}">
      <dsp:nvSpPr>
        <dsp:cNvPr id="0" name=""/>
        <dsp:cNvSpPr/>
      </dsp:nvSpPr>
      <dsp:spPr>
        <a:xfrm>
          <a:off x="0" y="544271"/>
          <a:ext cx="51241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0AB12-3A68-4322-99AF-4FE01C2828A6}">
      <dsp:nvSpPr>
        <dsp:cNvPr id="0" name=""/>
        <dsp:cNvSpPr/>
      </dsp:nvSpPr>
      <dsp:spPr>
        <a:xfrm>
          <a:off x="256208" y="82815"/>
          <a:ext cx="4611346" cy="75665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577" tIns="0" rIns="1355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prstClr val="black"/>
              </a:solidFill>
              <a:latin typeface="Calibri" panose="020F0502020204030204"/>
            </a:rPr>
            <a:t>El 70% de CETPROS han logrado implementar medidas sanitarias para el retorno a presencialidad, en tanto el 30% todavía no tiene esas condiciones básicas.</a:t>
          </a:r>
          <a:endParaRPr lang="es-PE" sz="1400" b="0" kern="1200" dirty="0"/>
        </a:p>
      </dsp:txBody>
      <dsp:txXfrm>
        <a:off x="293145" y="119752"/>
        <a:ext cx="4537472" cy="682782"/>
      </dsp:txXfrm>
    </dsp:sp>
    <dsp:sp modelId="{9743C618-179F-45D5-82CE-DDECEE4D16A2}">
      <dsp:nvSpPr>
        <dsp:cNvPr id="0" name=""/>
        <dsp:cNvSpPr/>
      </dsp:nvSpPr>
      <dsp:spPr>
        <a:xfrm>
          <a:off x="0" y="1563293"/>
          <a:ext cx="51241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07A69-7535-4F2E-99B2-13DD18E4B403}">
      <dsp:nvSpPr>
        <dsp:cNvPr id="0" name=""/>
        <dsp:cNvSpPr/>
      </dsp:nvSpPr>
      <dsp:spPr>
        <a:xfrm>
          <a:off x="256208" y="1156271"/>
          <a:ext cx="4611346" cy="7022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577" tIns="0" rIns="1355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kern="1200" dirty="0">
              <a:solidFill>
                <a:prstClr val="black"/>
              </a:solidFill>
              <a:latin typeface="Calibri" panose="020F0502020204030204"/>
            </a:rPr>
            <a:t>El 33% de los CETPROS están brindado el servicio educativo  semipresencial. La metodología se hace en talleres virtuales, cuestionarios y otros.</a:t>
          </a:r>
          <a:endParaRPr lang="es-PE" sz="1400" b="0" kern="1200" dirty="0"/>
        </a:p>
      </dsp:txBody>
      <dsp:txXfrm>
        <a:off x="290488" y="1190551"/>
        <a:ext cx="4542786" cy="633661"/>
      </dsp:txXfrm>
    </dsp:sp>
    <dsp:sp modelId="{99944285-6024-425D-BD94-A1A9034C8A6D}">
      <dsp:nvSpPr>
        <dsp:cNvPr id="0" name=""/>
        <dsp:cNvSpPr/>
      </dsp:nvSpPr>
      <dsp:spPr>
        <a:xfrm>
          <a:off x="0" y="2750549"/>
          <a:ext cx="51241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8BA7C-532B-492C-9BC3-9A402C161B00}">
      <dsp:nvSpPr>
        <dsp:cNvPr id="0" name=""/>
        <dsp:cNvSpPr/>
      </dsp:nvSpPr>
      <dsp:spPr>
        <a:xfrm>
          <a:off x="256208" y="2175293"/>
          <a:ext cx="4611346" cy="87045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577" tIns="0" rIns="1355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" sz="1400" b="0" kern="1200" dirty="0">
              <a:solidFill>
                <a:prstClr val="black"/>
              </a:solidFill>
              <a:latin typeface="Calibri" panose="020F0502020204030204"/>
            </a:rPr>
            <a:t>Se cuenta con 55 proyectos emprendidos por estudiantes de manera individual y 33 en asociatividad en toda la región. El desafío es ampliar la cobertura de la MYPES  a partir de la ETP.</a:t>
          </a:r>
          <a:endParaRPr lang="es-PE" sz="1400" b="0" kern="1200" dirty="0"/>
        </a:p>
      </dsp:txBody>
      <dsp:txXfrm>
        <a:off x="298700" y="2217785"/>
        <a:ext cx="4526362" cy="785472"/>
      </dsp:txXfrm>
    </dsp:sp>
    <dsp:sp modelId="{011E6DA3-0787-4FA8-A866-4B725EBE2EDE}">
      <dsp:nvSpPr>
        <dsp:cNvPr id="0" name=""/>
        <dsp:cNvSpPr/>
      </dsp:nvSpPr>
      <dsp:spPr>
        <a:xfrm>
          <a:off x="0" y="3924651"/>
          <a:ext cx="51241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5EE45-E4E4-4838-B94C-2479FD7D2E15}">
      <dsp:nvSpPr>
        <dsp:cNvPr id="0" name=""/>
        <dsp:cNvSpPr/>
      </dsp:nvSpPr>
      <dsp:spPr>
        <a:xfrm>
          <a:off x="256208" y="3362549"/>
          <a:ext cx="4611346" cy="8573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577" tIns="0" rIns="1355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PE" sz="1400" b="0" kern="1200" dirty="0">
              <a:solidFill>
                <a:prstClr val="black"/>
              </a:solidFill>
            </a:rPr>
            <a:t>Sólo 14 de los 34 CETPROS cuentan con plataforma virtual, 7 lo hacen por </a:t>
          </a:r>
          <a:r>
            <a:rPr lang="es-PE" sz="1400" b="0" kern="1200" dirty="0" err="1">
              <a:solidFill>
                <a:prstClr val="black"/>
              </a:solidFill>
            </a:rPr>
            <a:t>classroom</a:t>
          </a:r>
          <a:r>
            <a:rPr lang="es-PE" sz="1400" b="0" kern="1200" dirty="0">
              <a:solidFill>
                <a:prstClr val="black"/>
              </a:solidFill>
            </a:rPr>
            <a:t>. La brecha es amplia, según los directivos en su mayoría es por falta de recursos económicos.</a:t>
          </a:r>
          <a:endParaRPr lang="es-PE" sz="1400" b="0" kern="1200" dirty="0"/>
        </a:p>
      </dsp:txBody>
      <dsp:txXfrm>
        <a:off x="298058" y="3404399"/>
        <a:ext cx="4527646" cy="773602"/>
      </dsp:txXfrm>
    </dsp:sp>
    <dsp:sp modelId="{AA379F76-B660-4518-BE84-609829F94E38}">
      <dsp:nvSpPr>
        <dsp:cNvPr id="0" name=""/>
        <dsp:cNvSpPr/>
      </dsp:nvSpPr>
      <dsp:spPr>
        <a:xfrm>
          <a:off x="0" y="4831851"/>
          <a:ext cx="51241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EDDB5-A99A-4357-A7A4-893772496E18}">
      <dsp:nvSpPr>
        <dsp:cNvPr id="0" name=""/>
        <dsp:cNvSpPr/>
      </dsp:nvSpPr>
      <dsp:spPr>
        <a:xfrm>
          <a:off x="256208" y="4536651"/>
          <a:ext cx="4611346" cy="5904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577" tIns="0" rIns="13557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s-ES" sz="1400" b="0" kern="1200" dirty="0">
              <a:solidFill>
                <a:prstClr val="black"/>
              </a:solidFill>
            </a:rPr>
            <a:t>El equipamiento y acceso a la tecnología es una brecha que exige el compromiso de gobiernos locales, el Ministerio de Comunicaciones y Transporte, la empresa privada.</a:t>
          </a:r>
          <a:endParaRPr lang="es-PE" sz="1400" b="0" kern="1200" dirty="0"/>
        </a:p>
      </dsp:txBody>
      <dsp:txXfrm>
        <a:off x="285029" y="4565472"/>
        <a:ext cx="4553704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C9155-DC0F-4D4A-9566-0C669F6F4151}">
      <dsp:nvSpPr>
        <dsp:cNvPr id="0" name=""/>
        <dsp:cNvSpPr/>
      </dsp:nvSpPr>
      <dsp:spPr>
        <a:xfrm>
          <a:off x="10303" y="220140"/>
          <a:ext cx="6159149" cy="78920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/>
            <a:t>Elaboración-Implementación</a:t>
          </a:r>
        </a:p>
      </dsp:txBody>
      <dsp:txXfrm>
        <a:off x="404907" y="220140"/>
        <a:ext cx="5369941" cy="789208"/>
      </dsp:txXfrm>
    </dsp:sp>
    <dsp:sp modelId="{43B7BE4D-1BE1-49BF-9D24-CBA6387D593F}">
      <dsp:nvSpPr>
        <dsp:cNvPr id="0" name=""/>
        <dsp:cNvSpPr/>
      </dsp:nvSpPr>
      <dsp:spPr>
        <a:xfrm>
          <a:off x="5553537" y="216075"/>
          <a:ext cx="6159149" cy="797338"/>
        </a:xfrm>
        <a:prstGeom prst="chevron">
          <a:avLst/>
        </a:prstGeom>
        <a:solidFill>
          <a:srgbClr val="002060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500" kern="1200" dirty="0">
              <a:solidFill>
                <a:schemeClr val="bg1"/>
              </a:solidFill>
            </a:rPr>
            <a:t>Implementación - Desarrollo</a:t>
          </a:r>
        </a:p>
      </dsp:txBody>
      <dsp:txXfrm>
        <a:off x="5952206" y="216075"/>
        <a:ext cx="5361811" cy="797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C9155-DC0F-4D4A-9566-0C669F6F4151}">
      <dsp:nvSpPr>
        <dsp:cNvPr id="0" name=""/>
        <dsp:cNvSpPr/>
      </dsp:nvSpPr>
      <dsp:spPr>
        <a:xfrm>
          <a:off x="10303" y="220140"/>
          <a:ext cx="6159149" cy="78920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3200" kern="1200" dirty="0"/>
            <a:t>Consolidación</a:t>
          </a:r>
        </a:p>
      </dsp:txBody>
      <dsp:txXfrm>
        <a:off x="404907" y="220140"/>
        <a:ext cx="5369941" cy="789208"/>
      </dsp:txXfrm>
    </dsp:sp>
    <dsp:sp modelId="{43B7BE4D-1BE1-49BF-9D24-CBA6387D593F}">
      <dsp:nvSpPr>
        <dsp:cNvPr id="0" name=""/>
        <dsp:cNvSpPr/>
      </dsp:nvSpPr>
      <dsp:spPr>
        <a:xfrm>
          <a:off x="5553537" y="216075"/>
          <a:ext cx="6159149" cy="797338"/>
        </a:xfrm>
        <a:prstGeom prst="chevron">
          <a:avLst/>
        </a:prstGeom>
        <a:solidFill>
          <a:srgbClr val="002060"/>
        </a:solidFill>
        <a:ln w="6350" cap="flat" cmpd="sng" algn="ctr">
          <a:solidFill>
            <a:schemeClr val="accent5"/>
          </a:solidFill>
          <a:prstDash val="solid"/>
          <a:miter lim="800000"/>
        </a:ln>
        <a:effectLst>
          <a:glow rad="228600">
            <a:schemeClr val="accent4">
              <a:satMod val="175000"/>
              <a:alpha val="40000"/>
            </a:schemeClr>
          </a:glo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88024" tIns="62675" rIns="62675" bIns="6267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4700" kern="1200" dirty="0">
              <a:solidFill>
                <a:schemeClr val="bg1"/>
              </a:solidFill>
            </a:rPr>
            <a:t>Sistematización</a:t>
          </a:r>
        </a:p>
      </dsp:txBody>
      <dsp:txXfrm>
        <a:off x="5952206" y="216075"/>
        <a:ext cx="5361811" cy="797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E06B-7557-4170-A41E-D4D0EBBA484F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AF7EF-CE1F-41B9-B082-58DC790ACA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57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5496E-778B-4FF2-ACD5-C8405384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36C3C5-709D-47C6-B70C-51214B889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1DFB66-E2D3-4685-BBFA-F575A951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A02-E86C-4FB5-874F-087CE1E4DFDD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0DEA73-5C39-4756-ADA1-94D5030E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FE19B6-3496-41BF-9354-ED97A968D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142D-45F1-4C7A-8667-B49A07FB03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99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961AD-C69E-47CE-8EB8-E580A24E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D3C961-BCF1-4634-922E-DEF989A48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58C08-EFB2-460E-99B8-201C86DE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A02-E86C-4FB5-874F-087CE1E4DFDD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7CBBDA-8741-49CC-A80B-EFCF50ECD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B58FA5-EA8E-4C90-B6BD-41FFB385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142D-45F1-4C7A-8667-B49A07FB03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341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28DE24-FE9A-4FF9-9367-2C6B3F760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D1FA86-86F5-4F03-A8E7-2D7EEB5BC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8EB72-ABA0-4AFA-A42D-21206E13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A02-E86C-4FB5-874F-087CE1E4DFDD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BDDC42-5B4C-4B04-8E3B-EFC1F8C6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D5836B-C934-4309-8304-4B0C574F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142D-45F1-4C7A-8667-B49A07FB03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423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86BF3-F95F-482C-9E89-FCC2B8051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AF6BDE-37F6-448B-9C3A-5F8E4F534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11E95A-D749-491C-BA0D-E3B43BC87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246-B4AE-4F47-9BCE-58F9769AC69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58A665-A17A-4845-A960-D9BDEF16E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4CACF9-4AAC-4BA5-BB1E-21ABA9337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DB6F-D6D9-4FE5-8DF6-F5112DB8B3D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066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F1FEC-BD64-4519-A787-E3740D82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9D777F-8CDB-4013-95DE-743B1B810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6BC66-E6AE-4E8A-AA7F-F1B175FE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246-B4AE-4F47-9BCE-58F9769AC69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85F4C2-E453-4DFB-8888-7FBDDE8C4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375FEE-B28B-4185-93D7-12D30279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DB6F-D6D9-4FE5-8DF6-F5112DB8B3D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93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938DD-7EEB-41B2-B377-7FD8D790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59322D-8C3D-4CCA-B191-08D12689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7ED781-1A04-478B-ACD7-F72A15BED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246-B4AE-4F47-9BCE-58F9769AC69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366201-2E30-4440-A32B-5829BB222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D86B9F-B72C-4B51-A6A0-968F8B70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DB6F-D6D9-4FE5-8DF6-F5112DB8B3D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55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07949-807C-41F8-9092-C544B914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F113D9-204B-4F7C-A74A-690D35AE1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E559B0-8544-47C9-B25F-AD24541E0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2A7F6A-14F5-4815-BEAA-21D86326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246-B4AE-4F47-9BCE-58F9769AC69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C95891-4200-4895-9B0E-7AE9C9ED7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2B2CC3-AAAF-4550-8A3C-0CC0AD5E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DB6F-D6D9-4FE5-8DF6-F5112DB8B3D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1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5983D-C11F-48D2-AEB1-7CD027AD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056ACE-C315-40A4-A5B5-3E983E72A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5E5278-0164-4955-A299-19D0F3D31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D291F7-BDC5-46D1-9810-9D731D6B1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57A55E-D6A2-4857-8277-02D2E14CC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4889E04-B573-46CB-856E-A98CA108D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246-B4AE-4F47-9BCE-58F9769AC69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4A43EF-FBC3-4D56-8E8A-B2261BC8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2C809E-13DF-4BBF-B51B-EF08D550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DB6F-D6D9-4FE5-8DF6-F5112DB8B3D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4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83E65-2434-477F-831E-EA1602129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EF0966-1850-4EBD-835E-72786CB9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246-B4AE-4F47-9BCE-58F9769AC69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0080F-C9BC-4652-8542-1C7E370F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49FF5E0-6BBB-4ECE-8357-3508566A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DB6F-D6D9-4FE5-8DF6-F5112DB8B3D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6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F98764-7FEE-4AA1-8108-68743FCA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246-B4AE-4F47-9BCE-58F9769AC69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1AB22C-BCF7-4A49-9CA4-26F8FD8F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438D33-A87C-4EA7-8C01-02D916778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DB6F-D6D9-4FE5-8DF6-F5112DB8B3D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79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4DD28-A801-422C-AC77-0BF582C3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8DA971-B3AD-48B8-9B47-3DE899CC9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9C7ACC-AB03-4853-8D6F-F64FEE810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F6DAD-C766-4CFE-B5BE-26CBB692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246-B4AE-4F47-9BCE-58F9769AC69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5420B0-B85A-4251-9FB1-14E6A09E0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6F6637-A7DA-4BB2-8E08-D95AC0D4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DB6F-D6D9-4FE5-8DF6-F5112DB8B3D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6736A-9961-4E78-BCCB-7D9AC645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007EB-4A1B-4F9C-8E38-94ECAE5C9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D8439-47D6-466F-859B-8DC4B4D9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A02-E86C-4FB5-874F-087CE1E4DFDD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908F92-1D3B-44BD-B09D-647C07C69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44AAE-DF82-4F18-AA3A-5C66F0B2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142D-45F1-4C7A-8667-B49A07FB03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092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F4BD2-9145-466A-82E8-9E2BB885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A9F12E-84DE-4BFD-AF2D-8832711BAC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518862-F65A-4AAB-B10F-64361676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184157-A82A-4E42-847C-81E20E2F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246-B4AE-4F47-9BCE-58F9769AC69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C0F5A-C000-416E-B294-5FB09658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131F0AD-5473-4D06-9981-66A8353FD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DB6F-D6D9-4FE5-8DF6-F5112DB8B3D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50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64B59-56FE-4921-BBBC-DB3ABBFC3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560FCC7-3996-4779-906A-417F6E435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0B020E-6036-4C8A-BE19-62E435BB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246-B4AE-4F47-9BCE-58F9769AC69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79992D-FC3F-4B65-89B8-49367EFF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61DA80-EE78-417A-B135-C0358BA3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DB6F-D6D9-4FE5-8DF6-F5112DB8B3D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97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4E07B0F-B6F7-421E-8D02-7E3E2FD7C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7929E5-044F-44EA-8A87-0E28E82B9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97F98C-6385-4D4B-ABC6-9439E054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C246-B4AE-4F47-9BCE-58F9769AC69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18/07/2023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7B92E8-A727-476D-9354-103482F9C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6DF883-C7F2-4CC6-8C33-B3009726E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4DB6F-D6D9-4FE5-8DF6-F5112DB8B3D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93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C6749-FA59-4A94-BE61-2B052F8F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C76DFB-AA37-4432-B2F6-141F9D9A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B81FB4-E227-4AF4-8DF0-3A5ABFC0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A02-E86C-4FB5-874F-087CE1E4DFDD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16D5A7-D512-4BDB-B4DB-76FACE9F9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FD3E43-0BBE-4CF6-8A5B-D3901DA04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142D-45F1-4C7A-8667-B49A07FB03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81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CF644-8270-4B42-A94D-9F50BEF8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83D3F-B1C1-4C5C-ABC0-0CC67C84C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D1EDAE-D7B8-428E-91B2-776AC5083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9048C6-F9B7-4EFC-A78F-6893EE3A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A02-E86C-4FB5-874F-087CE1E4DFDD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7F6349-8637-4ED3-9371-5AA8512A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6EE20-8B9D-40F2-A641-2EE196AE7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142D-45F1-4C7A-8667-B49A07FB03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265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4E44A-AE52-4C45-B1DD-B5FB4D343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AFC43A-3901-45A4-B47A-0ED158CAD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3FE6F5-6BA7-49E6-B6EA-808534429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93E7CC-F6C0-44F3-9E0E-A2BB64507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E0B6241-5FAC-450A-909B-4F06F752D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555B493-D19F-4F45-9745-0AB2691A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A02-E86C-4FB5-874F-087CE1E4DFDD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F797B3-AC82-431F-88A3-2214DE33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0DCD3BC-1EE3-462D-8ED6-A1DED69E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142D-45F1-4C7A-8667-B49A07FB03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079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85CA1E-EE15-4187-BF96-3E475D34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204485-17AF-41E0-9856-859257C1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A02-E86C-4FB5-874F-087CE1E4DFDD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410071-4826-4251-8D17-858A6B79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3C0659-F227-4B25-AF9F-561F7829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142D-45F1-4C7A-8667-B49A07FB03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982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8F070E-3B41-4F75-A93B-BCE1FFE1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A02-E86C-4FB5-874F-087CE1E4DFDD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D4A4C9-5A90-4BFD-8155-93A988AE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C5C59E-3484-4C23-9296-AC1BA7AB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142D-45F1-4C7A-8667-B49A07FB03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144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14607-1F1C-43B7-B1AD-EA6065EA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7A87D9-427A-46AF-803D-A785E2E83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C58B04-9FFC-441D-B264-A586E013F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99BBAB-0CAE-4402-87CD-DDDF434F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A02-E86C-4FB5-874F-087CE1E4DFDD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099640-B9FC-407C-A166-D620D22D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E12944-2E9D-4786-961A-91DB840E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142D-45F1-4C7A-8667-B49A07FB03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364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D5BCB-2804-4869-8F43-9DBA7FEE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0AC5F84-6C39-4F10-AAD3-4DC4A039B5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F31A14-5BBD-4BBF-82F7-CC5ED4231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7A7059-9952-4E8C-841F-6186B25B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DFA02-E86C-4FB5-874F-087CE1E4DFDD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981470-61E1-4DD7-AA65-910133A7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798BB6-C5FD-48C7-A84A-C0EB1440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142D-45F1-4C7A-8667-B49A07FB03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0533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8FFF67-D07D-4C6A-927A-996E570B9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C2B70E-F213-4E6B-BD41-37CAD7A9D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23D119-8CF7-41D7-BD8F-21396BAD7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DFA02-E86C-4FB5-874F-087CE1E4DFDD}" type="datetimeFigureOut">
              <a:rPr lang="es-PE" smtClean="0"/>
              <a:t>18/07/2023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80CC5-9290-46FD-8608-E74004673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E16D10-E4D6-4995-8C88-ABF343160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0142D-45F1-4C7A-8667-B49A07FB037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620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2B181C-D159-4371-8492-CBA340771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950B02-52FD-45DF-9275-41ADC9C8F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5F84FB-F8CF-4C12-B3AB-6F0DC4E08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CBBC246-B4AE-4F47-9BCE-58F9769AC69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00"/>
              <a:t>18/07/2023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136045-9C80-49C3-AA63-2F339D340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3C3817-C453-4F90-868F-10EDDE01B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54DB6F-D6D9-4FE5-8DF6-F5112DB8B3D7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4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9;p30">
            <a:extLst>
              <a:ext uri="{FF2B5EF4-FFF2-40B4-BE49-F238E27FC236}">
                <a16:creationId xmlns:a16="http://schemas.microsoft.com/office/drawing/2014/main" id="{2FC1513F-49C5-4D30-A7AA-DAE523A9C37A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Imagen 14" descr="Un grupo de niños&#10;&#10;Descripción generada automáticamente con confianza media">
            <a:extLst>
              <a:ext uri="{FF2B5EF4-FFF2-40B4-BE49-F238E27FC236}">
                <a16:creationId xmlns:a16="http://schemas.microsoft.com/office/drawing/2014/main" id="{842BA7A6-994C-4E4C-9D79-7C287DDA4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7" y="1481587"/>
            <a:ext cx="3357439" cy="5052563"/>
          </a:xfrm>
          <a:prstGeom prst="rect">
            <a:avLst/>
          </a:prstGeom>
        </p:spPr>
      </p:pic>
      <p:pic>
        <p:nvPicPr>
          <p:cNvPr id="20" name="Imagen 19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0A758651-C84B-4B26-A64A-D037F13A8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15" y="0"/>
            <a:ext cx="2825083" cy="6858000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38A99886-9219-4581-81D4-2089B28B3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16" y="5295159"/>
            <a:ext cx="2200847" cy="1298561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DC270C5-470E-4CCC-BEF4-F492FCCF4457}"/>
              </a:ext>
            </a:extLst>
          </p:cNvPr>
          <p:cNvSpPr/>
          <p:nvPr/>
        </p:nvSpPr>
        <p:spPr>
          <a:xfrm>
            <a:off x="1295401" y="162429"/>
            <a:ext cx="80486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spc="-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Política Educativa Regional Escuela que Genera Desarrollo en la Comunidad. </a:t>
            </a:r>
            <a:r>
              <a:rPr lang="es-ES" sz="4000" b="0" cap="none" spc="-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Escuela - DECO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775C24A-8B4E-4C78-9AC4-31FAFACFCEAD}"/>
              </a:ext>
            </a:extLst>
          </p:cNvPr>
          <p:cNvSpPr/>
          <p:nvPr/>
        </p:nvSpPr>
        <p:spPr>
          <a:xfrm>
            <a:off x="1663619" y="2240293"/>
            <a:ext cx="865521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SEGUNDA SESIÓN ORDINARIA</a:t>
            </a:r>
          </a:p>
          <a:p>
            <a:pPr algn="ctr"/>
            <a:r>
              <a:rPr lang="es-MX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SEMIPRESENCIAL DESCENTRALIZADA  </a:t>
            </a:r>
          </a:p>
          <a:p>
            <a:pPr algn="ctr"/>
            <a:r>
              <a:rPr lang="es-MX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REGIÓN CAJAMARCA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28CCA50-2BE4-41B4-AF36-80644D9C63E6}"/>
              </a:ext>
            </a:extLst>
          </p:cNvPr>
          <p:cNvSpPr txBox="1"/>
          <p:nvPr/>
        </p:nvSpPr>
        <p:spPr>
          <a:xfrm>
            <a:off x="4078701" y="4028923"/>
            <a:ext cx="51414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b="1" dirty="0"/>
              <a:t>Acciones para el retorno de estudiantes que hayan interrumpido sus estudios por la pandemia y la situación de la conectividad y acceso de niñas, niños y adolescentes en la región Cajamarca.</a:t>
            </a:r>
          </a:p>
        </p:txBody>
      </p:sp>
      <p:pic>
        <p:nvPicPr>
          <p:cNvPr id="26" name="Imagen 25" descr="Logotipo&#10;&#10;Descripción generada automáticamente">
            <a:extLst>
              <a:ext uri="{FF2B5EF4-FFF2-40B4-BE49-F238E27FC236}">
                <a16:creationId xmlns:a16="http://schemas.microsoft.com/office/drawing/2014/main" id="{D99235C0-970F-43F0-8F51-99DFA3546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41" y="99541"/>
            <a:ext cx="2533648" cy="219158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BBCF8809-191E-4FA9-B8D3-D14A8CBAB3C3}"/>
              </a:ext>
            </a:extLst>
          </p:cNvPr>
          <p:cNvSpPr/>
          <p:nvPr/>
        </p:nvSpPr>
        <p:spPr>
          <a:xfrm>
            <a:off x="9390744" y="2633916"/>
            <a:ext cx="2801254" cy="2308324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600" b="1" cap="none" spc="0" dirty="0">
                <a:ln/>
                <a:solidFill>
                  <a:schemeClr val="accent4"/>
                </a:solidFill>
                <a:effectLst/>
              </a:rPr>
              <a:t>Nuestra actitud,</a:t>
            </a:r>
          </a:p>
          <a:p>
            <a:pPr algn="ctr"/>
            <a:r>
              <a:rPr lang="es-ES" sz="3600" b="1" cap="none" spc="0" dirty="0">
                <a:ln/>
                <a:solidFill>
                  <a:schemeClr val="accent4"/>
                </a:solidFill>
                <a:effectLst/>
              </a:rPr>
              <a:t> es la luz del camino.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74C3F174-7085-44D5-9308-8FFF66A00D7E}"/>
              </a:ext>
            </a:extLst>
          </p:cNvPr>
          <p:cNvSpPr txBox="1">
            <a:spLocks/>
          </p:cNvSpPr>
          <p:nvPr/>
        </p:nvSpPr>
        <p:spPr>
          <a:xfrm>
            <a:off x="3991364" y="5481638"/>
            <a:ext cx="5103845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b="1" dirty="0">
                <a:solidFill>
                  <a:schemeClr val="tx1"/>
                </a:solidFill>
              </a:rPr>
              <a:t>Dr. José </a:t>
            </a:r>
            <a:r>
              <a:rPr lang="es-ES_tradnl" b="1" dirty="0" err="1">
                <a:solidFill>
                  <a:schemeClr val="tx1"/>
                </a:solidFill>
              </a:rPr>
              <a:t>Presvítero</a:t>
            </a:r>
            <a:r>
              <a:rPr lang="es-ES_tradnl" b="1" dirty="0">
                <a:solidFill>
                  <a:schemeClr val="tx1"/>
                </a:solidFill>
              </a:rPr>
              <a:t> Alarcón Zamora</a:t>
            </a:r>
          </a:p>
          <a:p>
            <a:pPr algn="ctr"/>
            <a:r>
              <a:rPr lang="es-ES_tradnl" b="1" dirty="0">
                <a:solidFill>
                  <a:schemeClr val="tx1"/>
                </a:solidFill>
              </a:rPr>
              <a:t>DIRECTOR REGIONAL DE EDUCACIÓN CAJAMARCA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61CDFC6-7F03-49B1-978E-87212DC3F651}"/>
              </a:ext>
            </a:extLst>
          </p:cNvPr>
          <p:cNvSpPr txBox="1">
            <a:spLocks/>
          </p:cNvSpPr>
          <p:nvPr/>
        </p:nvSpPr>
        <p:spPr>
          <a:xfrm>
            <a:off x="6828648" y="6153982"/>
            <a:ext cx="2218936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b="1" dirty="0">
                <a:solidFill>
                  <a:schemeClr val="tx1"/>
                </a:solidFill>
              </a:rPr>
              <a:t>29 de octubre 2021</a:t>
            </a:r>
            <a:endParaRPr lang="es-P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12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Conector recto de flecha 50"/>
          <p:cNvCxnSpPr>
            <a:cxnSpLocks/>
          </p:cNvCxnSpPr>
          <p:nvPr/>
        </p:nvCxnSpPr>
        <p:spPr>
          <a:xfrm flipH="1">
            <a:off x="5582804" y="3521934"/>
            <a:ext cx="17860" cy="1570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CuadroTexto 154"/>
          <p:cNvSpPr txBox="1"/>
          <p:nvPr/>
        </p:nvSpPr>
        <p:spPr>
          <a:xfrm>
            <a:off x="5760284" y="4250090"/>
            <a:ext cx="121325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Setiembre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AEB7E70-EF2C-4A33-83EC-206B97D40B6B}"/>
              </a:ext>
            </a:extLst>
          </p:cNvPr>
          <p:cNvCxnSpPr>
            <a:cxnSpLocks/>
          </p:cNvCxnSpPr>
          <p:nvPr/>
        </p:nvCxnSpPr>
        <p:spPr>
          <a:xfrm flipV="1">
            <a:off x="372881" y="4556582"/>
            <a:ext cx="11335662" cy="392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0F0BDC2-16AA-4EC4-BFCB-2C83322C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32" y="-7058"/>
            <a:ext cx="11943535" cy="506933"/>
          </a:xfrm>
          <a:solidFill>
            <a:srgbClr val="FFFFA3"/>
          </a:solidFill>
        </p:spPr>
        <p:txBody>
          <a:bodyPr>
            <a:noAutofit/>
          </a:bodyPr>
          <a:lstStyle/>
          <a:p>
            <a:pPr algn="ctr"/>
            <a:br>
              <a:rPr lang="es-ES" sz="2400" b="1" u="sng" dirty="0">
                <a:solidFill>
                  <a:srgbClr val="0070C0"/>
                </a:solidFill>
              </a:rPr>
            </a:br>
            <a:r>
              <a:rPr lang="es-ES" sz="2400" b="1" u="sng" dirty="0">
                <a:solidFill>
                  <a:srgbClr val="0070C0"/>
                </a:solidFill>
              </a:rPr>
              <a:t>ETAPA II: PROCESO PARTICIPATIVO PARA CONSOLIDACIÓN DEL DOCUMENTO PER AL 2036 </a:t>
            </a:r>
            <a:br>
              <a:rPr lang="es-ES" sz="2400" b="1" u="sng" dirty="0">
                <a:solidFill>
                  <a:srgbClr val="0070C0"/>
                </a:solidFill>
              </a:rPr>
            </a:br>
            <a:endParaRPr lang="es-PE" sz="2400" b="1" u="sng" dirty="0">
              <a:solidFill>
                <a:srgbClr val="0070C0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EF29175-C5E8-45D1-8363-ECAABE788E6D}"/>
              </a:ext>
            </a:extLst>
          </p:cNvPr>
          <p:cNvSpPr/>
          <p:nvPr/>
        </p:nvSpPr>
        <p:spPr>
          <a:xfrm>
            <a:off x="94585" y="4461840"/>
            <a:ext cx="278296" cy="2517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6F8A4-2EC2-45C7-8CA5-3B65BBB80586}"/>
              </a:ext>
            </a:extLst>
          </p:cNvPr>
          <p:cNvSpPr txBox="1"/>
          <p:nvPr/>
        </p:nvSpPr>
        <p:spPr>
          <a:xfrm>
            <a:off x="-72585" y="3907745"/>
            <a:ext cx="788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2021-I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94E55CA-164B-437E-853D-70BE718A4AD4}"/>
              </a:ext>
            </a:extLst>
          </p:cNvPr>
          <p:cNvSpPr/>
          <p:nvPr/>
        </p:nvSpPr>
        <p:spPr>
          <a:xfrm>
            <a:off x="5451953" y="4377949"/>
            <a:ext cx="278296" cy="2517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3B7FBC-1678-4DCD-AEA8-987D2B29DBAE}"/>
              </a:ext>
            </a:extLst>
          </p:cNvPr>
          <p:cNvSpPr txBox="1"/>
          <p:nvPr/>
        </p:nvSpPr>
        <p:spPr>
          <a:xfrm>
            <a:off x="5139238" y="4029359"/>
            <a:ext cx="94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2021-II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2" name="Diagrama 111">
            <a:extLst>
              <a:ext uri="{FF2B5EF4-FFF2-40B4-BE49-F238E27FC236}">
                <a16:creationId xmlns:a16="http://schemas.microsoft.com/office/drawing/2014/main" id="{326A3231-49B3-4A51-BE9F-83442DEC11EF}"/>
              </a:ext>
            </a:extLst>
          </p:cNvPr>
          <p:cNvGraphicFramePr/>
          <p:nvPr/>
        </p:nvGraphicFramePr>
        <p:xfrm>
          <a:off x="228600" y="255359"/>
          <a:ext cx="11722990" cy="122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Conector recto de flecha 20"/>
          <p:cNvCxnSpPr/>
          <p:nvPr/>
        </p:nvCxnSpPr>
        <p:spPr>
          <a:xfrm>
            <a:off x="4849797" y="6287157"/>
            <a:ext cx="195916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-15208" y="4646907"/>
            <a:ext cx="787331" cy="2211093"/>
          </a:xfrm>
          <a:prstGeom prst="rect">
            <a:avLst/>
          </a:prstGeom>
          <a:solidFill>
            <a:srgbClr val="99CC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PROCESOS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REGIONALES NACIONALES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6808959" y="5928503"/>
            <a:ext cx="1798867" cy="30777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PEAR 2021-II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6738959" y="2058898"/>
            <a:ext cx="26402" cy="219860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uadroTexto 108"/>
          <p:cNvSpPr txBox="1"/>
          <p:nvPr/>
        </p:nvSpPr>
        <p:spPr>
          <a:xfrm>
            <a:off x="8426563" y="4209883"/>
            <a:ext cx="16670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Noviembre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32858" y="2989493"/>
            <a:ext cx="1065637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 DE GESTIÓN 2020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4498868" y="2540174"/>
            <a:ext cx="885430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1719285" y="4629740"/>
            <a:ext cx="1199078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Marzo -Abril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1427287" y="4587531"/>
            <a:ext cx="24485" cy="410668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917144" y="6117718"/>
            <a:ext cx="4131101" cy="400110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PEAR 2021-I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610799" y="3412422"/>
            <a:ext cx="0" cy="81498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180" idx="2"/>
          </p:cNvCxnSpPr>
          <p:nvPr/>
        </p:nvCxnSpPr>
        <p:spPr>
          <a:xfrm flipH="1">
            <a:off x="5272709" y="3723080"/>
            <a:ext cx="28482" cy="963398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122" idx="2"/>
          </p:cNvCxnSpPr>
          <p:nvPr/>
        </p:nvCxnSpPr>
        <p:spPr>
          <a:xfrm>
            <a:off x="1079885" y="2569992"/>
            <a:ext cx="8512" cy="16574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461731" y="1800551"/>
            <a:ext cx="1236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Encuentros, mesas y talleres regionales y nacionales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1493126" y="3000400"/>
            <a:ext cx="27368" cy="122063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4778833" y="3136397"/>
            <a:ext cx="70964" cy="140570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5132349" y="5159634"/>
            <a:ext cx="93663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DECO: ETAPA II</a:t>
            </a: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8800186" y="5925975"/>
            <a:ext cx="1838254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SISTEMATIZACIÓN ER</a:t>
            </a:r>
          </a:p>
        </p:txBody>
      </p:sp>
      <p:cxnSp>
        <p:nvCxnSpPr>
          <p:cNvPr id="152" name="Conector recto de flecha 151"/>
          <p:cNvCxnSpPr/>
          <p:nvPr/>
        </p:nvCxnSpPr>
        <p:spPr>
          <a:xfrm>
            <a:off x="8611247" y="6287157"/>
            <a:ext cx="224905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153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9485127" y="4608277"/>
            <a:ext cx="0" cy="1371295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CuadroTexto 198"/>
          <p:cNvSpPr txBox="1"/>
          <p:nvPr/>
        </p:nvSpPr>
        <p:spPr>
          <a:xfrm>
            <a:off x="10235777" y="4608277"/>
            <a:ext cx="138696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Diciembre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CuadroTexto 226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0827379" y="5873365"/>
            <a:ext cx="1356184" cy="276999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2022-2036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9" name="Conector recto de flecha 228"/>
          <p:cNvCxnSpPr/>
          <p:nvPr/>
        </p:nvCxnSpPr>
        <p:spPr>
          <a:xfrm flipV="1">
            <a:off x="10614074" y="6184279"/>
            <a:ext cx="213305" cy="925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587151" y="5214671"/>
            <a:ext cx="2729202" cy="307777"/>
          </a:xfrm>
          <a:prstGeom prst="rect">
            <a:avLst/>
          </a:prstGeom>
          <a:solidFill>
            <a:srgbClr val="FFFFA3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Liderazgo DRE - UGEL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Conector recto de flecha 77"/>
          <p:cNvCxnSpPr/>
          <p:nvPr/>
        </p:nvCxnSpPr>
        <p:spPr>
          <a:xfrm flipV="1">
            <a:off x="2983507" y="5745880"/>
            <a:ext cx="0" cy="32534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adroTexto 83"/>
          <p:cNvSpPr txBox="1"/>
          <p:nvPr/>
        </p:nvSpPr>
        <p:spPr>
          <a:xfrm>
            <a:off x="540291" y="4194818"/>
            <a:ext cx="121325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Ene-Feb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2976347" y="4224876"/>
            <a:ext cx="134000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Mayo-Junio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4371472" y="4636386"/>
            <a:ext cx="107033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Julio-Agosto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8525095" y="1433840"/>
            <a:ext cx="1677874" cy="307777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VII FORO EDUCAR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9420244" y="1788289"/>
            <a:ext cx="0" cy="242422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echa derecha 16"/>
          <p:cNvSpPr/>
          <p:nvPr/>
        </p:nvSpPr>
        <p:spPr>
          <a:xfrm>
            <a:off x="11654766" y="4394689"/>
            <a:ext cx="296824" cy="2948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5596974" y="1484849"/>
            <a:ext cx="0" cy="537315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92" idx="2"/>
          </p:cNvCxnSpPr>
          <p:nvPr/>
        </p:nvCxnSpPr>
        <p:spPr>
          <a:xfrm>
            <a:off x="2493600" y="3091877"/>
            <a:ext cx="11233" cy="150400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91" idx="2"/>
          </p:cNvCxnSpPr>
          <p:nvPr/>
        </p:nvCxnSpPr>
        <p:spPr>
          <a:xfrm flipH="1">
            <a:off x="2648499" y="2049777"/>
            <a:ext cx="227622" cy="256058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2504833" y="1818945"/>
            <a:ext cx="742575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2197587" y="2861045"/>
            <a:ext cx="592026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3171239" y="2941710"/>
            <a:ext cx="94765" cy="126817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2199971" y="2738790"/>
            <a:ext cx="105516" cy="192604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4015809" y="2015704"/>
            <a:ext cx="88384" cy="2205335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1912960" y="3918552"/>
            <a:ext cx="2296" cy="75169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4384040" y="2592908"/>
            <a:ext cx="0" cy="197299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4228309" y="2051489"/>
            <a:ext cx="742575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3625729" y="3830009"/>
            <a:ext cx="20621" cy="39486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3207194" y="3291102"/>
            <a:ext cx="8783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CuadroTexto 157"/>
          <p:cNvSpPr txBox="1"/>
          <p:nvPr/>
        </p:nvSpPr>
        <p:spPr>
          <a:xfrm>
            <a:off x="7213308" y="4612358"/>
            <a:ext cx="121325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Octubre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8" name="Conector recto 16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8746762" y="2738790"/>
            <a:ext cx="13889" cy="1471778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8153180" y="2345385"/>
            <a:ext cx="93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7962318" y="2230725"/>
            <a:ext cx="16338" cy="234235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4924863" y="2953639"/>
            <a:ext cx="75265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 DE GESTIÓN EB 2021-I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1" name="Conector recto 180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7108613" y="3704000"/>
            <a:ext cx="3247" cy="90179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2" name="CuadroTexto 181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6463321" y="3111731"/>
            <a:ext cx="1288179" cy="5078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TALLERES PEDAGÓGICOS PROVINCIALES</a:t>
            </a:r>
          </a:p>
        </p:txBody>
      </p:sp>
      <p:cxnSp>
        <p:nvCxnSpPr>
          <p:cNvPr id="184" name="Conector recto 183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7645586" y="2842574"/>
            <a:ext cx="80714" cy="171824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7120858" y="2397203"/>
            <a:ext cx="875167" cy="5078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Encuentro Internacional EPJA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191" idx="2"/>
          </p:cNvCxnSpPr>
          <p:nvPr/>
        </p:nvCxnSpPr>
        <p:spPr>
          <a:xfrm flipH="1">
            <a:off x="5964523" y="2577508"/>
            <a:ext cx="62905" cy="169127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1" name="CuadroTexto 190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5603802" y="2069677"/>
            <a:ext cx="847252" cy="5078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 DE GESTIÓN ES y TP 2021-I</a:t>
            </a:r>
          </a:p>
        </p:txBody>
      </p: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8525095" y="3192786"/>
            <a:ext cx="0" cy="101709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7358628" y="1927348"/>
            <a:ext cx="1388133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REPORTE MENSUAL</a:t>
            </a:r>
          </a:p>
        </p:txBody>
      </p:sp>
      <p:cxnSp>
        <p:nvCxnSpPr>
          <p:cNvPr id="202" name="Conector recto 201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9542851" y="3014928"/>
            <a:ext cx="33112" cy="115445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3" name="CuadroTexto 202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9039350" y="2707987"/>
            <a:ext cx="746917" cy="2616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5" name="Conector recto 214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9826332" y="2091770"/>
            <a:ext cx="82" cy="214158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CuadroTexto 215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9436514" y="1893296"/>
            <a:ext cx="871950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6" name="Conector recto 255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257" idx="2"/>
          </p:cNvCxnSpPr>
          <p:nvPr/>
        </p:nvCxnSpPr>
        <p:spPr>
          <a:xfrm>
            <a:off x="10571029" y="3412415"/>
            <a:ext cx="0" cy="1047792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" name="CuadroTexto 256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0135054" y="3166194"/>
            <a:ext cx="871950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8" name="Conector recto 25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10262307" y="3176381"/>
            <a:ext cx="128680" cy="138020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0" name="Conector recto 259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10453784" y="1759012"/>
            <a:ext cx="611567" cy="281406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2" name="Conector recto 261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11460020" y="3925413"/>
            <a:ext cx="134213" cy="63116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4" name="Conector recto 273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11305154" y="2989493"/>
            <a:ext cx="99243" cy="164024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Conector recto 279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11158261" y="2319656"/>
            <a:ext cx="25454" cy="2222442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Flecha a la derecha con bandas 4"/>
          <p:cNvSpPr/>
          <p:nvPr/>
        </p:nvSpPr>
        <p:spPr>
          <a:xfrm>
            <a:off x="788955" y="5517508"/>
            <a:ext cx="360354" cy="633840"/>
          </a:xfrm>
          <a:prstGeom prst="stripedRightArrow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1213095-7143-47AF-924A-7B43CB38923F}"/>
              </a:ext>
            </a:extLst>
          </p:cNvPr>
          <p:cNvSpPr txBox="1"/>
          <p:nvPr/>
        </p:nvSpPr>
        <p:spPr>
          <a:xfrm>
            <a:off x="6327878" y="1734676"/>
            <a:ext cx="88543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Jornadas Post Balance</a:t>
            </a:r>
          </a:p>
        </p:txBody>
      </p:sp>
    </p:spTree>
    <p:extLst>
      <p:ext uri="{BB962C8B-B14F-4D97-AF65-F5344CB8AC3E}">
        <p14:creationId xmlns:p14="http://schemas.microsoft.com/office/powerpoint/2010/main" val="311349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9;p30">
            <a:extLst>
              <a:ext uri="{FF2B5EF4-FFF2-40B4-BE49-F238E27FC236}">
                <a16:creationId xmlns:a16="http://schemas.microsoft.com/office/drawing/2014/main" id="{36D40852-6811-4DA7-9536-6DAAA546F4D4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1EC4CA9-9A5A-493E-ADFE-7F64014F5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31"/>
          <a:stretch/>
        </p:blipFill>
        <p:spPr>
          <a:xfrm>
            <a:off x="6281531" y="3428999"/>
            <a:ext cx="4784035" cy="312045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110FF58-1ED4-4AF6-A3F9-00ACBDE34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61"/>
          <a:stretch/>
        </p:blipFill>
        <p:spPr>
          <a:xfrm>
            <a:off x="716196" y="818965"/>
            <a:ext cx="5090104" cy="3120455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26033D46-1B84-44ED-9CA1-9AA387AB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6858" y="151265"/>
            <a:ext cx="9783192" cy="464681"/>
          </a:xfrm>
          <a:solidFill>
            <a:srgbClr val="FFFFA3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s-ES" sz="2800" b="1" u="sng" dirty="0">
                <a:solidFill>
                  <a:srgbClr val="0070C0"/>
                </a:solidFill>
              </a:rPr>
            </a:br>
            <a:r>
              <a:rPr lang="es-ES" sz="2800" b="1" u="sng" dirty="0">
                <a:solidFill>
                  <a:srgbClr val="0070C0"/>
                </a:solidFill>
              </a:rPr>
              <a:t>ETAPA 3: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FORMULACIÓN TÉCNICA Y REDACCIÓN DEL PER AL 2036 </a:t>
            </a:r>
            <a:b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endParaRPr lang="es-PE" sz="28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00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E1F05-069D-4D12-AACE-459AB7A7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40" y="285293"/>
            <a:ext cx="10515600" cy="698682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</a:t>
            </a:r>
            <a:r>
              <a:rPr lang="es-MX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Semipresencialidad</a:t>
            </a:r>
            <a:endParaRPr lang="es-PE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6B9A7B-7869-4533-A85B-512A27246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3889" y="1055963"/>
            <a:ext cx="6017421" cy="511885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BE713B-72A9-4219-B214-484640D20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35" y="1034600"/>
            <a:ext cx="3722849" cy="3267834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12DA994-7038-4F42-8260-E8E5F24D0E17}"/>
              </a:ext>
            </a:extLst>
          </p:cNvPr>
          <p:cNvSpPr txBox="1"/>
          <p:nvPr/>
        </p:nvSpPr>
        <p:spPr>
          <a:xfrm>
            <a:off x="1118063" y="6305426"/>
            <a:ext cx="405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u="sng" dirty="0"/>
              <a:t>Fuente: </a:t>
            </a:r>
            <a:r>
              <a:rPr lang="es-PE" b="1" dirty="0"/>
              <a:t>Repositorio DRE Setiembre 2021</a:t>
            </a:r>
          </a:p>
        </p:txBody>
      </p:sp>
      <p:sp>
        <p:nvSpPr>
          <p:cNvPr id="9" name="Google Shape;179;p30">
            <a:extLst>
              <a:ext uri="{FF2B5EF4-FFF2-40B4-BE49-F238E27FC236}">
                <a16:creationId xmlns:a16="http://schemas.microsoft.com/office/drawing/2014/main" id="{4EF883A0-5D3B-4904-9B47-82167EFAAE2F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24DE5E-8FE1-4F24-B1E7-2F6C9B4A4D00}"/>
              </a:ext>
            </a:extLst>
          </p:cNvPr>
          <p:cNvSpPr txBox="1"/>
          <p:nvPr/>
        </p:nvSpPr>
        <p:spPr>
          <a:xfrm>
            <a:off x="5623889" y="6138425"/>
            <a:ext cx="367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u="sng" dirty="0"/>
              <a:t>Fuente: </a:t>
            </a:r>
            <a:r>
              <a:rPr lang="es-PE" b="1" dirty="0"/>
              <a:t>SARES al 15 de octubre 2021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F653391-DEE6-4922-BE0D-384E43AC492C}"/>
              </a:ext>
            </a:extLst>
          </p:cNvPr>
          <p:cNvSpPr/>
          <p:nvPr/>
        </p:nvSpPr>
        <p:spPr>
          <a:xfrm>
            <a:off x="2733260" y="1044538"/>
            <a:ext cx="535501" cy="326783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163F54-C133-43C2-A5B0-3971A74D623C}"/>
              </a:ext>
            </a:extLst>
          </p:cNvPr>
          <p:cNvSpPr/>
          <p:nvPr/>
        </p:nvSpPr>
        <p:spPr>
          <a:xfrm>
            <a:off x="6096000" y="2743200"/>
            <a:ext cx="1859166" cy="87219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E21479E-6BB9-4C51-AF39-59687285D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817" y="4346383"/>
            <a:ext cx="3498483" cy="1900618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615834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62EF5BF-B031-4FAC-8CFF-A0A0EDA1F5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858714"/>
              </p:ext>
            </p:extLst>
          </p:nvPr>
        </p:nvGraphicFramePr>
        <p:xfrm>
          <a:off x="937086" y="1096597"/>
          <a:ext cx="9995957" cy="4210050"/>
        </p:xfrm>
        <a:graphic>
          <a:graphicData uri="http://schemas.openxmlformats.org/drawingml/2006/table">
            <a:tbl>
              <a:tblPr/>
              <a:tblGrid>
                <a:gridCol w="1662359">
                  <a:extLst>
                    <a:ext uri="{9D8B030D-6E8A-4147-A177-3AD203B41FA5}">
                      <a16:colId xmlns:a16="http://schemas.microsoft.com/office/drawing/2014/main" val="2489320277"/>
                    </a:ext>
                  </a:extLst>
                </a:gridCol>
                <a:gridCol w="848794">
                  <a:extLst>
                    <a:ext uri="{9D8B030D-6E8A-4147-A177-3AD203B41FA5}">
                      <a16:colId xmlns:a16="http://schemas.microsoft.com/office/drawing/2014/main" val="4024235294"/>
                    </a:ext>
                  </a:extLst>
                </a:gridCol>
                <a:gridCol w="1003117">
                  <a:extLst>
                    <a:ext uri="{9D8B030D-6E8A-4147-A177-3AD203B41FA5}">
                      <a16:colId xmlns:a16="http://schemas.microsoft.com/office/drawing/2014/main" val="2058073880"/>
                    </a:ext>
                  </a:extLst>
                </a:gridCol>
                <a:gridCol w="1265473">
                  <a:extLst>
                    <a:ext uri="{9D8B030D-6E8A-4147-A177-3AD203B41FA5}">
                      <a16:colId xmlns:a16="http://schemas.microsoft.com/office/drawing/2014/main" val="2943877723"/>
                    </a:ext>
                  </a:extLst>
                </a:gridCol>
                <a:gridCol w="1142010">
                  <a:extLst>
                    <a:ext uri="{9D8B030D-6E8A-4147-A177-3AD203B41FA5}">
                      <a16:colId xmlns:a16="http://schemas.microsoft.com/office/drawing/2014/main" val="820007639"/>
                    </a:ext>
                  </a:extLst>
                </a:gridCol>
                <a:gridCol w="1990804">
                  <a:extLst>
                    <a:ext uri="{9D8B030D-6E8A-4147-A177-3AD203B41FA5}">
                      <a16:colId xmlns:a16="http://schemas.microsoft.com/office/drawing/2014/main" val="3491197736"/>
                    </a:ext>
                  </a:extLst>
                </a:gridCol>
                <a:gridCol w="709899">
                  <a:extLst>
                    <a:ext uri="{9D8B030D-6E8A-4147-A177-3AD203B41FA5}">
                      <a16:colId xmlns:a16="http://schemas.microsoft.com/office/drawing/2014/main" val="3201026770"/>
                    </a:ext>
                  </a:extLst>
                </a:gridCol>
                <a:gridCol w="1373501">
                  <a:extLst>
                    <a:ext uri="{9D8B030D-6E8A-4147-A177-3AD203B41FA5}">
                      <a16:colId xmlns:a16="http://schemas.microsoft.com/office/drawing/2014/main" val="2180233918"/>
                    </a:ext>
                  </a:extLst>
                </a:gridCol>
              </a:tblGrid>
              <a:tr h="255125"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UGEL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Primaria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Secundaria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Avanzado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Inicial e Intermedio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PRITE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02110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CAJABAMBA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963666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4554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019282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CELENDIN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054670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CHOTA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141965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CONTUMAZA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825490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CUTERVO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4619254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HUALGAYOC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074049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9966987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IGNACIO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3348531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MARCOS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110380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483414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PABLO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368206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SANTA CRUZ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684103"/>
                  </a:ext>
                </a:extLst>
              </a:tr>
              <a:tr h="238786">
                <a:tc>
                  <a:txBody>
                    <a:bodyPr/>
                    <a:lstStyle/>
                    <a:p>
                      <a:pPr algn="l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335180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E87E1F05-069D-4D12-AACE-459AB7A7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40" y="285293"/>
            <a:ext cx="10515600" cy="698682"/>
          </a:xfrm>
        </p:spPr>
        <p:txBody>
          <a:bodyPr>
            <a:noAutofit/>
          </a:bodyPr>
          <a:lstStyle/>
          <a:p>
            <a:r>
              <a:rPr lang="es-PE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Estudiantes NO </a:t>
            </a:r>
            <a:r>
              <a:rPr lang="es-MX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 en las actividades pedagógicas</a:t>
            </a:r>
            <a:endParaRPr lang="es-PE" sz="32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oogle Shape;179;p30">
            <a:extLst>
              <a:ext uri="{FF2B5EF4-FFF2-40B4-BE49-F238E27FC236}">
                <a16:creationId xmlns:a16="http://schemas.microsoft.com/office/drawing/2014/main" id="{4EF883A0-5D3B-4904-9B47-82167EFAAE2F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D55A55-D6E5-42D9-90DD-334134EB8D12}"/>
              </a:ext>
            </a:extLst>
          </p:cNvPr>
          <p:cNvSpPr/>
          <p:nvPr/>
        </p:nvSpPr>
        <p:spPr>
          <a:xfrm>
            <a:off x="937087" y="5004636"/>
            <a:ext cx="9737540" cy="30201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7BB257B-0BE7-4956-A840-26433BE67D68}"/>
              </a:ext>
            </a:extLst>
          </p:cNvPr>
          <p:cNvSpPr txBox="1"/>
          <p:nvPr/>
        </p:nvSpPr>
        <p:spPr>
          <a:xfrm>
            <a:off x="937086" y="5419269"/>
            <a:ext cx="31997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u="sng" dirty="0"/>
              <a:t>Fuente: </a:t>
            </a:r>
            <a:r>
              <a:rPr lang="es-PE" sz="1400" b="1" dirty="0"/>
              <a:t>Repositorio DRE Setiembre 2021</a:t>
            </a:r>
          </a:p>
        </p:txBody>
      </p:sp>
    </p:spTree>
    <p:extLst>
      <p:ext uri="{BB962C8B-B14F-4D97-AF65-F5344CB8AC3E}">
        <p14:creationId xmlns:p14="http://schemas.microsoft.com/office/powerpoint/2010/main" val="774201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4158340-6E9A-4A4C-88F4-768A5F4FF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24"/>
          <a:stretch/>
        </p:blipFill>
        <p:spPr>
          <a:xfrm>
            <a:off x="1172818" y="983975"/>
            <a:ext cx="10200460" cy="3975651"/>
          </a:xfrm>
          <a:prstGeom prst="rect">
            <a:avLst/>
          </a:prstGeom>
          <a:ln w="19050">
            <a:solidFill>
              <a:schemeClr val="accent5"/>
            </a:solidFill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7E1F05-069D-4D12-AACE-459AB7A7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36" y="210315"/>
            <a:ext cx="10515600" cy="698682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</a:t>
            </a:r>
            <a:r>
              <a:rPr lang="es-MX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Mantenimiento</a:t>
            </a:r>
            <a:endParaRPr lang="es-PE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2DA994-7038-4F42-8260-E8E5F24D0E17}"/>
              </a:ext>
            </a:extLst>
          </p:cNvPr>
          <p:cNvSpPr txBox="1"/>
          <p:nvPr/>
        </p:nvSpPr>
        <p:spPr>
          <a:xfrm>
            <a:off x="1172818" y="5009321"/>
            <a:ext cx="408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u="sng" dirty="0"/>
              <a:t>Fuente: </a:t>
            </a:r>
            <a:r>
              <a:rPr lang="es-PE" b="1" dirty="0"/>
              <a:t>Mi mantenimiento al 13.10.2021</a:t>
            </a:r>
          </a:p>
        </p:txBody>
      </p:sp>
      <p:sp>
        <p:nvSpPr>
          <p:cNvPr id="9" name="Google Shape;179;p30">
            <a:extLst>
              <a:ext uri="{FF2B5EF4-FFF2-40B4-BE49-F238E27FC236}">
                <a16:creationId xmlns:a16="http://schemas.microsoft.com/office/drawing/2014/main" id="{4EF883A0-5D3B-4904-9B47-82167EFAAE2F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F653391-DEE6-4922-BE0D-384E43AC492C}"/>
              </a:ext>
            </a:extLst>
          </p:cNvPr>
          <p:cNvSpPr/>
          <p:nvPr/>
        </p:nvSpPr>
        <p:spPr>
          <a:xfrm>
            <a:off x="7486160" y="934280"/>
            <a:ext cx="3887118" cy="405516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270DD8-F0E2-4872-924C-A5AEA9B202B1}"/>
              </a:ext>
            </a:extLst>
          </p:cNvPr>
          <p:cNvSpPr txBox="1"/>
          <p:nvPr/>
        </p:nvSpPr>
        <p:spPr>
          <a:xfrm>
            <a:off x="1172818" y="5531305"/>
            <a:ext cx="10200460" cy="830997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>
                <a:effectLst/>
                <a:latin typeface="Calibri" panose="020F050202020403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s-PE" sz="1600" dirty="0"/>
              <a:t>El gasto se invierte en: techos de las IIEE, , falso cielos, sistema de captación de aguas pluviales, muros de </a:t>
            </a:r>
            <a:r>
              <a:rPr lang="es-PE" sz="1600" dirty="0" err="1"/>
              <a:t>drywall</a:t>
            </a:r>
            <a:r>
              <a:rPr lang="es-PE" sz="1600" dirty="0"/>
              <a:t>, </a:t>
            </a:r>
            <a:r>
              <a:rPr lang="es-PE" sz="1600" dirty="0" err="1"/>
              <a:t>tarrajeos</a:t>
            </a:r>
            <a:r>
              <a:rPr lang="es-PE" sz="1600" dirty="0"/>
              <a:t>, aislamientos de muros, zócalos de muros, mejoras de pisos, puertas, rejas, ventanas de madera y vidrio, p</a:t>
            </a:r>
            <a:r>
              <a:rPr lang="es-MX" sz="1600" dirty="0" err="1"/>
              <a:t>asamanos</a:t>
            </a:r>
            <a:r>
              <a:rPr lang="es-MX" sz="1600" dirty="0"/>
              <a:t> y barandas, instalaciones eléctricas, instalaciones sanitarias, tanques elevados y biodigestor, y mobiliario.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73400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E1F05-069D-4D12-AACE-459AB7A7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36" y="210315"/>
            <a:ext cx="10515600" cy="698682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</a:t>
            </a:r>
            <a:r>
              <a:rPr lang="es-MX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noviembre y diciembre</a:t>
            </a:r>
            <a:endParaRPr lang="es-PE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oogle Shape;179;p30">
            <a:extLst>
              <a:ext uri="{FF2B5EF4-FFF2-40B4-BE49-F238E27FC236}">
                <a16:creationId xmlns:a16="http://schemas.microsoft.com/office/drawing/2014/main" id="{4EF883A0-5D3B-4904-9B47-82167EFAAE2F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1447B1-90D1-4411-82BF-A06633446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84424"/>
              </p:ext>
            </p:extLst>
          </p:nvPr>
        </p:nvGraphicFramePr>
        <p:xfrm>
          <a:off x="657225" y="908997"/>
          <a:ext cx="11106150" cy="5559488"/>
        </p:xfrm>
        <a:graphic>
          <a:graphicData uri="http://schemas.openxmlformats.org/drawingml/2006/table">
            <a:tbl>
              <a:tblPr/>
              <a:tblGrid>
                <a:gridCol w="1036566">
                  <a:extLst>
                    <a:ext uri="{9D8B030D-6E8A-4147-A177-3AD203B41FA5}">
                      <a16:colId xmlns:a16="http://schemas.microsoft.com/office/drawing/2014/main" val="1185925979"/>
                    </a:ext>
                  </a:extLst>
                </a:gridCol>
                <a:gridCol w="1154184">
                  <a:extLst>
                    <a:ext uri="{9D8B030D-6E8A-4147-A177-3AD203B41FA5}">
                      <a16:colId xmlns:a16="http://schemas.microsoft.com/office/drawing/2014/main" val="1650157795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3889940055"/>
                    </a:ext>
                  </a:extLst>
                </a:gridCol>
                <a:gridCol w="5781675">
                  <a:extLst>
                    <a:ext uri="{9D8B030D-6E8A-4147-A177-3AD203B41FA5}">
                      <a16:colId xmlns:a16="http://schemas.microsoft.com/office/drawing/2014/main" val="927705887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3309544861"/>
                    </a:ext>
                  </a:extLst>
                </a:gridCol>
              </a:tblGrid>
              <a:tr h="203728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MX" sz="11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AGENDA DE GESTIÓN EDUCATIVA REGIONAL - HACIA LA PRESENCIALIDAD PROGRESIVA  Y CIERRE DEL AÑO ESCOLAR  2021</a:t>
                      </a:r>
                    </a:p>
                  </a:txBody>
                  <a:tcPr marL="3260" marR="3260" marT="3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891268"/>
                  </a:ext>
                </a:extLst>
              </a:tr>
              <a:tr h="22230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ECOSISTEMA</a:t>
                      </a:r>
                    </a:p>
                  </a:txBody>
                  <a:tcPr marL="3260" marR="3260" marT="3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PRIORIDAD</a:t>
                      </a:r>
                      <a:b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2020 -2022</a:t>
                      </a:r>
                    </a:p>
                  </a:txBody>
                  <a:tcPr marL="3260" marR="3260" marT="3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 DERIVADOS DE LAS PRIORIDADES DEL BALANCE VI - RESULTADOS EDUCATIVOS 2021-I</a:t>
                      </a:r>
                    </a:p>
                  </a:txBody>
                  <a:tcPr marL="3260" marR="3260" marT="3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PROPUESTAS DE IMPLEMENTACIÓN ASUMIDAS EN LA JORNADA DE EVALUACIÓN: 21 Y 22 DE OCTUBRE - CUTERVO</a:t>
                      </a:r>
                    </a:p>
                  </a:txBody>
                  <a:tcPr marL="3260" marR="3260" marT="3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RESPONSABLES</a:t>
                      </a:r>
                    </a:p>
                  </a:txBody>
                  <a:tcPr marL="3260" marR="3260" marT="3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60763"/>
                  </a:ext>
                </a:extLst>
              </a:tr>
              <a:tr h="1510191">
                <a:tc>
                  <a:txBody>
                    <a:bodyPr/>
                    <a:lstStyle/>
                    <a:p>
                      <a:pPr algn="l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TERRITORIAL</a:t>
                      </a:r>
                    </a:p>
                  </a:txBody>
                  <a:tcPr marL="3260" marR="3260" marT="3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Articulación intersectorial e inter</a:t>
                      </a:r>
                    </a:p>
                    <a:p>
                      <a:pPr algn="l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institucional</a:t>
                      </a:r>
                    </a:p>
                  </a:txBody>
                  <a:tcPr marL="3260" marR="3260" marT="3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Avances y resultados tangibles de las mesas territoriales en provincia y distritos de cara a las condiciones para el retorno a las clases semipresenciales y presenciales de los estudiantes;</a:t>
                      </a:r>
                      <a:b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además del mapeo de IIEE que están trabajando presencial y/o semipresencial, especificando sus características pedagógicas</a:t>
                      </a:r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3260" marR="3260" marT="3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Consolidación de las condiciones básicas para el retorno al servicio educativo presencial y creación del entorno favorable para la calidad de los aprendizajes.</a:t>
                      </a:r>
                      <a:b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a) Capacitación al 100 % de directores de II.EE para subir información al SARES</a:t>
                      </a:r>
                      <a:b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b) Mesas de trabajo con la DISA</a:t>
                      </a:r>
                      <a:b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c) Difusión de las ventajas de vacunas</a:t>
                      </a:r>
                      <a:b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d) Reporte diario del índice de vacunados (docentes y pobladores)</a:t>
                      </a:r>
                      <a:b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e) Mesas de trabajo con municipalidades, autoridades comunales, directores que controlan, difunden requisitos y condiciones para el retorno a la presencialidad (mesas territoriales a nivel de distrito).</a:t>
                      </a:r>
                      <a:b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f) Emisión de normativa regional para retorno a la presencialidad de manera oficial (comunicado regional).</a:t>
                      </a:r>
                      <a:b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g) Especialistas  DREC-UGEL establecen prioridades pedagógicas a desarrollar con estudiantes  que retornan a la presencialidad.</a:t>
                      </a:r>
                      <a:b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h) La UGEL acompaña a las IIEE para  el retorno a la presencialidad.</a:t>
                      </a:r>
                      <a:b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br>
                        <a:rPr lang="es-MX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MX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260" marR="3260" marT="3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DRE: Director - DGP-DGI-DAJ</a:t>
                      </a:r>
                      <a:b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Director UGEL- Jefes de AGI-AGP</a:t>
                      </a:r>
                    </a:p>
                  </a:txBody>
                  <a:tcPr marL="3260" marR="3260" marT="32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83357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812DA994-7038-4F42-8260-E8E5F24D0E17}"/>
              </a:ext>
            </a:extLst>
          </p:cNvPr>
          <p:cNvSpPr txBox="1"/>
          <p:nvPr/>
        </p:nvSpPr>
        <p:spPr>
          <a:xfrm>
            <a:off x="939236" y="6463019"/>
            <a:ext cx="350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u="sng" dirty="0"/>
              <a:t>Fuente: Planificación PEAR DRECAJ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237521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E1F05-069D-4D12-AACE-459AB7A7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36" y="210315"/>
            <a:ext cx="10515600" cy="698682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</a:t>
            </a:r>
            <a:r>
              <a:rPr lang="es-MX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noviembre y diciembre</a:t>
            </a:r>
            <a:endParaRPr lang="es-PE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oogle Shape;179;p30">
            <a:extLst>
              <a:ext uri="{FF2B5EF4-FFF2-40B4-BE49-F238E27FC236}">
                <a16:creationId xmlns:a16="http://schemas.microsoft.com/office/drawing/2014/main" id="{4EF883A0-5D3B-4904-9B47-82167EFAAE2F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09DD45-BF5F-4EA7-9659-F325D171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9942"/>
              </p:ext>
            </p:extLst>
          </p:nvPr>
        </p:nvGraphicFramePr>
        <p:xfrm>
          <a:off x="809725" y="863832"/>
          <a:ext cx="10972700" cy="5810120"/>
        </p:xfrm>
        <a:graphic>
          <a:graphicData uri="http://schemas.openxmlformats.org/drawingml/2006/table">
            <a:tbl>
              <a:tblPr/>
              <a:tblGrid>
                <a:gridCol w="1295300">
                  <a:extLst>
                    <a:ext uri="{9D8B030D-6E8A-4147-A177-3AD203B41FA5}">
                      <a16:colId xmlns:a16="http://schemas.microsoft.com/office/drawing/2014/main" val="292888921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555628848"/>
                    </a:ext>
                  </a:extLst>
                </a:gridCol>
                <a:gridCol w="6819900">
                  <a:extLst>
                    <a:ext uri="{9D8B030D-6E8A-4147-A177-3AD203B41FA5}">
                      <a16:colId xmlns:a16="http://schemas.microsoft.com/office/drawing/2014/main" val="12668331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099838550"/>
                    </a:ext>
                  </a:extLst>
                </a:gridCol>
              </a:tblGrid>
              <a:tr h="2956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400" b="1" i="0" u="sng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AGENDA DE GESTIÓN EDUCATIVA REGIONAL - HACIA LA PRESENCIALIDAD PROGRESIVA  Y CIERRE DEL AÑO ESCOLAR  2021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435665"/>
                  </a:ext>
                </a:extLst>
              </a:tr>
              <a:tr h="48153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ECOSISTEMA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PRIORIDADES</a:t>
                      </a:r>
                      <a:b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2020 -2022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PROPUESTAS DE IMPLEMENTACIÓN ASUMIDAS EN LA JORNADA DE EVALUACIÓN: 21 Y 22 DE OCTUBRE - CUTERVO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RESPONSABLES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352867"/>
                  </a:ext>
                </a:extLst>
              </a:tr>
              <a:tr h="8448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INSTITUCIONAL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Viabilizar la implementación PER/PEL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Concreción del PER al 2036, con el fortalecimiento y participación activa del COPALE:</a:t>
                      </a:r>
                      <a:b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a) Reactivación COPALE: plan de trabajo para su funcionamiento.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b) COPALE y Comisiones Técnicas con trabajo permanente.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c) Socialización de las prioridades trabajadas en las provincias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  <a:b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d) Verificación de resultados de mesas temáticas territoriales.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DRE: COPARE</a:t>
                      </a:r>
                      <a:b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UGEL: COPALE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776470"/>
                  </a:ext>
                </a:extLst>
              </a:tr>
              <a:tr h="272934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1" i="0" u="none" strike="noStrike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Generación de condiciones básicas 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Intensificación de estrategias sostenidas por la comunidad educativa para la recuperación de estudiantes en riesgo de deserción y continuación de sus aprendizajes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a) Reporte semanal en línea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b) Planificación curricular con experiencias de aprendizaje complementarias a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AeC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c) Convenios con municipalidades para la adquisición de medios tecnológicos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d) Difusión y empoderamiento de los principios y procesos de la adecuación y adaptación curricular.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e) Seguimiento a estudiantes que están en riesgo de abandono con participación de actores: Empresa privada, gobiernos locales, entidades estatales, autoridades comunales.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f) Plan de intervención donde se articule participación de UGEL e ISP para sensibilización de familias de estudiantes sin conectividad.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g) Implementación de programa de voluntariado previo análisis legal de intervención.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h) Trabajar coordinadamente con los aliados como programa JUNTOS, QALIWARMA,</a:t>
                      </a:r>
                      <a:b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 y otros (bajo condiciones de bioseguridad).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DRE: DGP-DGI-DGA</a:t>
                      </a:r>
                      <a:b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UGEL: AGI-AGA- Especialistas AGP</a:t>
                      </a:r>
                    </a:p>
                  </a:txBody>
                  <a:tcPr marL="4730" marR="4730" marT="47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2663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391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E1F05-069D-4D12-AACE-459AB7A7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36" y="191265"/>
            <a:ext cx="10515600" cy="698682"/>
          </a:xfrm>
        </p:spPr>
        <p:txBody>
          <a:bodyPr>
            <a:normAutofit/>
          </a:bodyPr>
          <a:lstStyle/>
          <a:p>
            <a:r>
              <a:rPr lang="es-PE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</a:t>
            </a:r>
            <a:r>
              <a:rPr lang="es-MX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 noviembre y diciembre</a:t>
            </a:r>
            <a:endParaRPr lang="es-PE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Google Shape;179;p30">
            <a:extLst>
              <a:ext uri="{FF2B5EF4-FFF2-40B4-BE49-F238E27FC236}">
                <a16:creationId xmlns:a16="http://schemas.microsoft.com/office/drawing/2014/main" id="{4EF883A0-5D3B-4904-9B47-82167EFAAE2F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1B1A329-E0AF-41B3-A62B-541E1C52D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486382"/>
              </p:ext>
            </p:extLst>
          </p:nvPr>
        </p:nvGraphicFramePr>
        <p:xfrm>
          <a:off x="571500" y="932856"/>
          <a:ext cx="10915650" cy="5789001"/>
        </p:xfrm>
        <a:graphic>
          <a:graphicData uri="http://schemas.openxmlformats.org/drawingml/2006/table">
            <a:tbl>
              <a:tblPr/>
              <a:tblGrid>
                <a:gridCol w="1419225">
                  <a:extLst>
                    <a:ext uri="{9D8B030D-6E8A-4147-A177-3AD203B41FA5}">
                      <a16:colId xmlns:a16="http://schemas.microsoft.com/office/drawing/2014/main" val="2156069939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823812563"/>
                    </a:ext>
                  </a:extLst>
                </a:gridCol>
                <a:gridCol w="6438900">
                  <a:extLst>
                    <a:ext uri="{9D8B030D-6E8A-4147-A177-3AD203B41FA5}">
                      <a16:colId xmlns:a16="http://schemas.microsoft.com/office/drawing/2014/main" val="4099216174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79940535"/>
                    </a:ext>
                  </a:extLst>
                </a:gridCol>
              </a:tblGrid>
              <a:tr h="24968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MX" sz="1100" b="1" i="0" u="sng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AGENDA DE GESTIÓN EDUCATIVA REGIONAL - HACIA LA PRESENCIALIDAD PROGRESIVA  Y CIERRE DEL AÑO ESCOLAR  2021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113790"/>
                  </a:ext>
                </a:extLst>
              </a:tr>
              <a:tr h="40668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ECOSISTEMA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PRIORIDADES</a:t>
                      </a:r>
                      <a:b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2020 -2022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PROPUESTAS DE IMPLEMENTACIÓN ASUMIDAS EN LA JORNADA DE EVALUACIÓN: 21 Y 22 DE OCTUBRE - CUTERVO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RESPONSABLES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11801"/>
                  </a:ext>
                </a:extLst>
              </a:tr>
              <a:tr h="115455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E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PEDAGÓGICO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la Escuela- DECO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Escalamiento regional de estrategias de gestión para la implementación y desarrollo de la Escuela DECO (Guía)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a) Equipo técnico impulsor de la Escuela DECO en cada distrito.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b) Comisión de promoción de buenas prácticas de la Escuela DECO.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c) Capacitaciones para el empoderamiento del contenido de la Guía de la escuela DECO.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d) 01 taller presencial con directores y equipo académico y/o docente representativo.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e) Planificación de documentos de Gestión incorporando los lineamientos de </a:t>
                      </a:r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Políitica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Educativa Regional “Escuela DECO”.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DRE: DGP-DGI</a:t>
                      </a:r>
                      <a:b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UGEL: AGP-AGI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40869"/>
                  </a:ext>
                </a:extLst>
              </a:tr>
              <a:tr h="149971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de competencias  en los actores educativos (PSER)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Articulación institucional para el fortalecimiento y sostenibilidad técnica y financiera de la gestión del Programa SER: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a) Presupuesto UGEL para la implementación con recursos tecnológicos a formadores tutores.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b) Convenios y alianzas con Gobierno Central, GORE, Gobiernos Locales, MINEDU, Universidades y MEF.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c) Continuar gestión ante MINEDU en priorizar programa SER a nivel regional, así como con otras entidades para evitar cansancio y/o sobresaturación al maestro que le genera estrés y ansiedad.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d) Sistematizar información sobre docentes inscritos en los diferentes cursos y su conclusión satisfactoria.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e) Incorporar en el diseño de Formación en Servicio elementos motivadores adicionales y garantizar los recursos necesarios.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DRE: DGP-DGI-DGA</a:t>
                      </a:r>
                      <a:b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Director-AGI-AGA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853166"/>
                  </a:ext>
                </a:extLst>
              </a:tr>
              <a:tr h="104069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Monitoreo y acompañamiento a las comunidades educativas de EB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Concreción del sistema de monitoreo, acompañamiento y evaluación formativa del desempeño docente y directivo de las instituciones educativas.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a) Empoderamiento de la plataforma SIMON a directores y docentes.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b) Asistencia presencial de especialistas en UGEL y evaluación de condiciones en IIEE por ámbito geográfico para retorno a semipresencial.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c) Elaborar instrumentos comunes que permitan medir las variables en los aspectos de Gestión y Pedagógica</a:t>
                      </a:r>
                      <a:b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DRE: DGP</a:t>
                      </a:r>
                      <a:b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UGEL: Especialistas AGP</a:t>
                      </a:r>
                    </a:p>
                  </a:txBody>
                  <a:tcPr marL="3995" marR="3995" marT="39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957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53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9;p30">
            <a:extLst>
              <a:ext uri="{FF2B5EF4-FFF2-40B4-BE49-F238E27FC236}">
                <a16:creationId xmlns:a16="http://schemas.microsoft.com/office/drawing/2014/main" id="{2FC1513F-49C5-4D30-A7AA-DAE523A9C37A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Imagen 19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0A758651-C84B-4B26-A64A-D037F13A8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915" y="0"/>
            <a:ext cx="2825083" cy="6858000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38A99886-9219-4581-81D4-2089B28B3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16" y="5295159"/>
            <a:ext cx="2200847" cy="1298561"/>
          </a:xfrm>
          <a:prstGeom prst="rect">
            <a:avLst/>
          </a:prstGeom>
        </p:spPr>
      </p:pic>
      <p:pic>
        <p:nvPicPr>
          <p:cNvPr id="26" name="Imagen 25" descr="Logotipo&#10;&#10;Descripción generada automáticamente">
            <a:extLst>
              <a:ext uri="{FF2B5EF4-FFF2-40B4-BE49-F238E27FC236}">
                <a16:creationId xmlns:a16="http://schemas.microsoft.com/office/drawing/2014/main" id="{D99235C0-970F-43F0-8F51-99DFA3546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41" y="99541"/>
            <a:ext cx="2533648" cy="219158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BBCF8809-191E-4FA9-B8D3-D14A8CBAB3C3}"/>
              </a:ext>
            </a:extLst>
          </p:cNvPr>
          <p:cNvSpPr/>
          <p:nvPr/>
        </p:nvSpPr>
        <p:spPr>
          <a:xfrm>
            <a:off x="9390744" y="2633916"/>
            <a:ext cx="2801254" cy="2308324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600" b="1" cap="none" spc="0" dirty="0">
                <a:ln/>
                <a:solidFill>
                  <a:schemeClr val="accent4"/>
                </a:solidFill>
                <a:effectLst/>
              </a:rPr>
              <a:t>Nuestra actitud,</a:t>
            </a:r>
          </a:p>
          <a:p>
            <a:pPr algn="ctr"/>
            <a:r>
              <a:rPr lang="es-ES" sz="3600" b="1" cap="none" spc="0" dirty="0">
                <a:ln/>
                <a:solidFill>
                  <a:schemeClr val="accent4"/>
                </a:solidFill>
                <a:effectLst/>
              </a:rPr>
              <a:t> es la luz del camino.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61CDFC6-7F03-49B1-978E-87212DC3F651}"/>
              </a:ext>
            </a:extLst>
          </p:cNvPr>
          <p:cNvSpPr txBox="1">
            <a:spLocks/>
          </p:cNvSpPr>
          <p:nvPr/>
        </p:nvSpPr>
        <p:spPr>
          <a:xfrm>
            <a:off x="6828648" y="6153982"/>
            <a:ext cx="2218936" cy="650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b="1" dirty="0">
                <a:solidFill>
                  <a:schemeClr val="tx1"/>
                </a:solidFill>
              </a:rPr>
              <a:t>29 de octubre 2021</a:t>
            </a:r>
            <a:endParaRPr lang="es-PE" b="1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0E8ECB7-03A5-4F9C-B24F-3D6B7465D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1819275"/>
            <a:ext cx="5829300" cy="3238500"/>
          </a:xfrm>
          <a:prstGeom prst="rect">
            <a:avLst/>
          </a:prstGeom>
        </p:spPr>
      </p:pic>
      <p:pic>
        <p:nvPicPr>
          <p:cNvPr id="4098" name="Picture 2" descr="Marca Cajamarca - El Mercurio">
            <a:extLst>
              <a:ext uri="{FF2B5EF4-FFF2-40B4-BE49-F238E27FC236}">
                <a16:creationId xmlns:a16="http://schemas.microsoft.com/office/drawing/2014/main" id="{CD01FCC4-D58C-4F9A-B790-70956D87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981" y="3794551"/>
            <a:ext cx="5543550" cy="229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3DC270C5-470E-4CCC-BEF4-F492FCCF4457}"/>
              </a:ext>
            </a:extLst>
          </p:cNvPr>
          <p:cNvSpPr/>
          <p:nvPr/>
        </p:nvSpPr>
        <p:spPr>
          <a:xfrm>
            <a:off x="1295401" y="162429"/>
            <a:ext cx="804862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spc="-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Política Educativa Regional Escuela que Genera Desarrollo en la Comunidad. </a:t>
            </a:r>
            <a:r>
              <a:rPr lang="es-ES" sz="4000" b="0" cap="none" spc="-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Escuela - DECO</a:t>
            </a:r>
          </a:p>
        </p:txBody>
      </p:sp>
      <p:pic>
        <p:nvPicPr>
          <p:cNvPr id="15" name="Imagen 14" descr="Un grupo de niños&#10;&#10;Descripción generada automáticamente con confianza media">
            <a:extLst>
              <a:ext uri="{FF2B5EF4-FFF2-40B4-BE49-F238E27FC236}">
                <a16:creationId xmlns:a16="http://schemas.microsoft.com/office/drawing/2014/main" id="{842BA7A6-994C-4E4C-9D79-7C287DDA46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2" y="1481587"/>
            <a:ext cx="3357439" cy="50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8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7F2DF-C155-4361-9968-8B08AF4A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176282"/>
            <a:ext cx="10515600" cy="738118"/>
          </a:xfrm>
        </p:spPr>
        <p:txBody>
          <a:bodyPr/>
          <a:lstStyle/>
          <a:p>
            <a:r>
              <a:rPr lang="es-PE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Racionalización</a:t>
            </a:r>
          </a:p>
        </p:txBody>
      </p:sp>
      <p:sp>
        <p:nvSpPr>
          <p:cNvPr id="5" name="Google Shape;179;p30">
            <a:extLst>
              <a:ext uri="{FF2B5EF4-FFF2-40B4-BE49-F238E27FC236}">
                <a16:creationId xmlns:a16="http://schemas.microsoft.com/office/drawing/2014/main" id="{2FC1513F-49C5-4D30-A7AA-DAE523A9C37A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681E9F-9F3D-4752-A993-BEC230355ED5}"/>
              </a:ext>
            </a:extLst>
          </p:cNvPr>
          <p:cNvSpPr txBox="1"/>
          <p:nvPr/>
        </p:nvSpPr>
        <p:spPr>
          <a:xfrm>
            <a:off x="1132010" y="806280"/>
            <a:ext cx="609765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EXCEDENCIAS Y NECESIDADES/REQUERIMIENTO</a:t>
            </a:r>
            <a:endParaRPr lang="es-PE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7CC9626-2F63-4E5C-9D78-E30747CCA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69" t="33017" r="40808" b="43381"/>
          <a:stretch/>
        </p:blipFill>
        <p:spPr>
          <a:xfrm>
            <a:off x="11039061" y="80884"/>
            <a:ext cx="1132675" cy="928914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1B89347-950D-4CDA-BB8A-D29A4C1A1718}"/>
              </a:ext>
            </a:extLst>
          </p:cNvPr>
          <p:cNvGraphicFramePr>
            <a:graphicFrameLocks noGrp="1"/>
          </p:cNvGraphicFramePr>
          <p:nvPr/>
        </p:nvGraphicFramePr>
        <p:xfrm>
          <a:off x="1195969" y="1663451"/>
          <a:ext cx="7758542" cy="3723007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09545">
                  <a:extLst>
                    <a:ext uri="{9D8B030D-6E8A-4147-A177-3AD203B41FA5}">
                      <a16:colId xmlns:a16="http://schemas.microsoft.com/office/drawing/2014/main" val="2695444488"/>
                    </a:ext>
                  </a:extLst>
                </a:gridCol>
                <a:gridCol w="523469">
                  <a:extLst>
                    <a:ext uri="{9D8B030D-6E8A-4147-A177-3AD203B41FA5}">
                      <a16:colId xmlns:a16="http://schemas.microsoft.com/office/drawing/2014/main" val="3962720749"/>
                    </a:ext>
                  </a:extLst>
                </a:gridCol>
                <a:gridCol w="560859">
                  <a:extLst>
                    <a:ext uri="{9D8B030D-6E8A-4147-A177-3AD203B41FA5}">
                      <a16:colId xmlns:a16="http://schemas.microsoft.com/office/drawing/2014/main" val="2564420598"/>
                    </a:ext>
                  </a:extLst>
                </a:gridCol>
                <a:gridCol w="560859">
                  <a:extLst>
                    <a:ext uri="{9D8B030D-6E8A-4147-A177-3AD203B41FA5}">
                      <a16:colId xmlns:a16="http://schemas.microsoft.com/office/drawing/2014/main" val="1063213834"/>
                    </a:ext>
                  </a:extLst>
                </a:gridCol>
                <a:gridCol w="560859">
                  <a:extLst>
                    <a:ext uri="{9D8B030D-6E8A-4147-A177-3AD203B41FA5}">
                      <a16:colId xmlns:a16="http://schemas.microsoft.com/office/drawing/2014/main" val="4222336695"/>
                    </a:ext>
                  </a:extLst>
                </a:gridCol>
                <a:gridCol w="598248">
                  <a:extLst>
                    <a:ext uri="{9D8B030D-6E8A-4147-A177-3AD203B41FA5}">
                      <a16:colId xmlns:a16="http://schemas.microsoft.com/office/drawing/2014/main" val="2001040231"/>
                    </a:ext>
                  </a:extLst>
                </a:gridCol>
                <a:gridCol w="598248">
                  <a:extLst>
                    <a:ext uri="{9D8B030D-6E8A-4147-A177-3AD203B41FA5}">
                      <a16:colId xmlns:a16="http://schemas.microsoft.com/office/drawing/2014/main" val="4143485528"/>
                    </a:ext>
                  </a:extLst>
                </a:gridCol>
                <a:gridCol w="504773">
                  <a:extLst>
                    <a:ext uri="{9D8B030D-6E8A-4147-A177-3AD203B41FA5}">
                      <a16:colId xmlns:a16="http://schemas.microsoft.com/office/drawing/2014/main" val="1458152374"/>
                    </a:ext>
                  </a:extLst>
                </a:gridCol>
                <a:gridCol w="504773">
                  <a:extLst>
                    <a:ext uri="{9D8B030D-6E8A-4147-A177-3AD203B41FA5}">
                      <a16:colId xmlns:a16="http://schemas.microsoft.com/office/drawing/2014/main" val="4264153925"/>
                    </a:ext>
                  </a:extLst>
                </a:gridCol>
                <a:gridCol w="486077">
                  <a:extLst>
                    <a:ext uri="{9D8B030D-6E8A-4147-A177-3AD203B41FA5}">
                      <a16:colId xmlns:a16="http://schemas.microsoft.com/office/drawing/2014/main" val="775130522"/>
                    </a:ext>
                  </a:extLst>
                </a:gridCol>
                <a:gridCol w="616944">
                  <a:extLst>
                    <a:ext uri="{9D8B030D-6E8A-4147-A177-3AD203B41FA5}">
                      <a16:colId xmlns:a16="http://schemas.microsoft.com/office/drawing/2014/main" val="1794074395"/>
                    </a:ext>
                  </a:extLst>
                </a:gridCol>
                <a:gridCol w="616944">
                  <a:extLst>
                    <a:ext uri="{9D8B030D-6E8A-4147-A177-3AD203B41FA5}">
                      <a16:colId xmlns:a16="http://schemas.microsoft.com/office/drawing/2014/main" val="171672302"/>
                    </a:ext>
                  </a:extLst>
                </a:gridCol>
                <a:gridCol w="616944">
                  <a:extLst>
                    <a:ext uri="{9D8B030D-6E8A-4147-A177-3AD203B41FA5}">
                      <a16:colId xmlns:a16="http://schemas.microsoft.com/office/drawing/2014/main" val="395710389"/>
                    </a:ext>
                  </a:extLst>
                </a:gridCol>
              </a:tblGrid>
              <a:tr h="2391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PE" sz="1400" b="1" u="none" strike="noStrike" dirty="0">
                          <a:effectLst/>
                        </a:rPr>
                        <a:t>UGEL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 EXCEDENCIA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REQUERIMIENTO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764448"/>
                  </a:ext>
                </a:extLst>
              </a:tr>
              <a:tr h="33758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200" u="none" strike="noStrike" dirty="0">
                          <a:effectLst/>
                        </a:rPr>
                        <a:t>DIR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200" u="none" strike="noStrike" dirty="0">
                          <a:effectLst/>
                        </a:rPr>
                        <a:t>SUB DIR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200" u="none" strike="noStrike" dirty="0">
                          <a:effectLst/>
                        </a:rPr>
                        <a:t>JER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200" u="none" strike="noStrike" dirty="0">
                          <a:effectLst/>
                        </a:rPr>
                        <a:t>DOC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200" u="none" strike="noStrike" dirty="0">
                          <a:effectLst/>
                        </a:rPr>
                        <a:t>AUX. EDU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TOTAL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200" u="none" strike="noStrike" dirty="0">
                          <a:effectLst/>
                        </a:rPr>
                        <a:t>DIR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200" u="none" strike="noStrike" dirty="0">
                          <a:effectLst/>
                        </a:rPr>
                        <a:t>SUB DIR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200" u="none" strike="noStrike" dirty="0">
                          <a:effectLst/>
                        </a:rPr>
                        <a:t>JER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200" u="none" strike="noStrike" dirty="0">
                          <a:effectLst/>
                        </a:rPr>
                        <a:t>DOC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200" u="none" strike="noStrike" dirty="0">
                          <a:effectLst/>
                        </a:rPr>
                        <a:t>AUX. EDU</a:t>
                      </a:r>
                      <a:endParaRPr lang="es-P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TOTAL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925075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 dirty="0">
                          <a:effectLst/>
                        </a:rPr>
                        <a:t>Cajabamba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27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30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8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40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79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825091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 dirty="0">
                          <a:effectLst/>
                        </a:rPr>
                        <a:t>Cajamarca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49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 dirty="0">
                          <a:effectLst/>
                        </a:rPr>
                        <a:t>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52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46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82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84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212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416749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 dirty="0">
                          <a:effectLst/>
                        </a:rPr>
                        <a:t>Celendín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 dirty="0">
                          <a:effectLst/>
                        </a:rPr>
                        <a:t>53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56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9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 dirty="0">
                          <a:effectLst/>
                        </a:rPr>
                        <a:t>28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42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79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821743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 dirty="0">
                          <a:effectLst/>
                        </a:rPr>
                        <a:t>Chota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5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95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104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 dirty="0">
                          <a:effectLst/>
                        </a:rPr>
                        <a:t>7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60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38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105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64870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 dirty="0">
                          <a:effectLst/>
                        </a:rPr>
                        <a:t>Contumazá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29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34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5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>
                          <a:effectLst/>
                        </a:rPr>
                        <a:t>11</a:t>
                      </a:r>
                      <a:endParaRPr lang="es-P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925889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 dirty="0">
                          <a:effectLst/>
                        </a:rPr>
                        <a:t>Cutervo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 dirty="0">
                          <a:effectLst/>
                        </a:rPr>
                        <a:t>0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100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100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39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49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92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064582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>
                          <a:effectLst/>
                        </a:rPr>
                        <a:t>Hualgayoc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37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18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45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931670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 dirty="0">
                          <a:effectLst/>
                        </a:rPr>
                        <a:t>Jaén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8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75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86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15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63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99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140317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 dirty="0">
                          <a:effectLst/>
                        </a:rPr>
                        <a:t>San Ignacio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35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81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84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37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202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04807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 dirty="0">
                          <a:effectLst/>
                        </a:rPr>
                        <a:t>San Marcos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23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46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27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77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372310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 dirty="0">
                          <a:effectLst/>
                        </a:rPr>
                        <a:t>San Miguel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6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111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18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135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7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10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253679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 dirty="0">
                          <a:effectLst/>
                        </a:rPr>
                        <a:t>San Pablo 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35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39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6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65683"/>
                  </a:ext>
                </a:extLst>
              </a:tr>
              <a:tr h="239123">
                <a:tc>
                  <a:txBody>
                    <a:bodyPr/>
                    <a:lstStyle/>
                    <a:p>
                      <a:pPr algn="l" rtl="0" fontAlgn="t"/>
                      <a:r>
                        <a:rPr lang="es-PE" sz="1400" u="none" strike="noStrike" dirty="0">
                          <a:effectLst/>
                        </a:rPr>
                        <a:t>Santa Cruz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61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64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4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0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>
                          <a:effectLst/>
                        </a:rPr>
                        <a:t>12</a:t>
                      </a:r>
                      <a:endParaRPr lang="es-PE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s-PE" sz="1400" u="none" strike="noStrike" dirty="0">
                          <a:effectLst/>
                        </a:rPr>
                        <a:t>2</a:t>
                      </a:r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PE" sz="1400" b="1" u="none" strike="noStrike" dirty="0">
                          <a:effectLst/>
                        </a:rPr>
                        <a:t>20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1844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71701EF-32BF-42F8-9ED9-0AA08634E1F9}"/>
              </a:ext>
            </a:extLst>
          </p:cNvPr>
          <p:cNvGraphicFramePr>
            <a:graphicFrameLocks noGrp="1"/>
          </p:cNvGraphicFramePr>
          <p:nvPr/>
        </p:nvGraphicFramePr>
        <p:xfrm>
          <a:off x="1236112" y="5602823"/>
          <a:ext cx="3839128" cy="50673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292511">
                  <a:extLst>
                    <a:ext uri="{9D8B030D-6E8A-4147-A177-3AD203B41FA5}">
                      <a16:colId xmlns:a16="http://schemas.microsoft.com/office/drawing/2014/main" val="28926643"/>
                    </a:ext>
                  </a:extLst>
                </a:gridCol>
                <a:gridCol w="546617">
                  <a:extLst>
                    <a:ext uri="{9D8B030D-6E8A-4147-A177-3AD203B41FA5}">
                      <a16:colId xmlns:a16="http://schemas.microsoft.com/office/drawing/2014/main" val="2076825780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>
                          <a:effectLst/>
                        </a:rPr>
                        <a:t>TOTAL EXCEDENCIAS REGIONAL</a:t>
                      </a:r>
                      <a:endParaRPr lang="es-P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600" b="1" u="none" strike="noStrike" dirty="0">
                          <a:effectLst/>
                        </a:rPr>
                        <a:t>795</a:t>
                      </a:r>
                      <a:endParaRPr lang="es-PE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31614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>
                          <a:effectLst/>
                        </a:rPr>
                        <a:t>TOTAL REQUERIMIENTO REGIONAL</a:t>
                      </a:r>
                      <a:endParaRPr lang="es-P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600" b="1" u="none" strike="noStrike" dirty="0">
                          <a:effectLst/>
                        </a:rPr>
                        <a:t>1037</a:t>
                      </a:r>
                      <a:endParaRPr lang="es-PE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536777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3512A666-64E9-4EFB-8512-97F478EF3D27}"/>
              </a:ext>
            </a:extLst>
          </p:cNvPr>
          <p:cNvSpPr txBox="1"/>
          <p:nvPr/>
        </p:nvSpPr>
        <p:spPr>
          <a:xfrm>
            <a:off x="3155676" y="1247031"/>
            <a:ext cx="4301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4"/>
                </a:solidFill>
              </a:rPr>
              <a:t>EDUCACIÓN BÁSICA REGULAR (EBR)</a:t>
            </a:r>
            <a:endParaRPr lang="es-PE" sz="2000" b="1" dirty="0">
              <a:solidFill>
                <a:schemeClr val="accent4"/>
              </a:solidFill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64707C4-9AF5-47B4-AA3E-6654580DF5DD}"/>
              </a:ext>
            </a:extLst>
          </p:cNvPr>
          <p:cNvGraphicFramePr>
            <a:graphicFrameLocks noGrp="1"/>
          </p:cNvGraphicFramePr>
          <p:nvPr/>
        </p:nvGraphicFramePr>
        <p:xfrm>
          <a:off x="9649199" y="1074059"/>
          <a:ext cx="1697674" cy="117878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94369">
                  <a:extLst>
                    <a:ext uri="{9D8B030D-6E8A-4147-A177-3AD203B41FA5}">
                      <a16:colId xmlns:a16="http://schemas.microsoft.com/office/drawing/2014/main" val="1938749367"/>
                    </a:ext>
                  </a:extLst>
                </a:gridCol>
                <a:gridCol w="603305">
                  <a:extLst>
                    <a:ext uri="{9D8B030D-6E8A-4147-A177-3AD203B41FA5}">
                      <a16:colId xmlns:a16="http://schemas.microsoft.com/office/drawing/2014/main" val="1539224365"/>
                    </a:ext>
                  </a:extLst>
                </a:gridCol>
              </a:tblGrid>
              <a:tr h="2034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4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Mayor Necesidad:</a:t>
                      </a:r>
                      <a:endParaRPr lang="es-PE" sz="1400" b="1" i="0" u="sng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656459"/>
                  </a:ext>
                </a:extLst>
              </a:tr>
              <a:tr h="28724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Cajamarca</a:t>
                      </a:r>
                      <a:endParaRPr lang="es-P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</a:rPr>
                        <a:t>212</a:t>
                      </a:r>
                      <a:endParaRPr lang="es-P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2016288"/>
                  </a:ext>
                </a:extLst>
              </a:tr>
              <a:tr h="2034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 dirty="0">
                          <a:effectLst/>
                        </a:rPr>
                        <a:t>San Ignacio</a:t>
                      </a:r>
                      <a:endParaRPr lang="es-P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</a:rPr>
                        <a:t>202</a:t>
                      </a:r>
                      <a:endParaRPr lang="es-P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1179281"/>
                  </a:ext>
                </a:extLst>
              </a:tr>
              <a:tr h="2034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Chota</a:t>
                      </a:r>
                      <a:endParaRPr lang="es-P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</a:rPr>
                        <a:t>105</a:t>
                      </a:r>
                      <a:endParaRPr lang="es-P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1435400"/>
                  </a:ext>
                </a:extLst>
              </a:tr>
              <a:tr h="20346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Cutervo</a:t>
                      </a:r>
                      <a:endParaRPr lang="es-P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</a:rPr>
                        <a:t>92</a:t>
                      </a:r>
                      <a:endParaRPr lang="es-P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4319290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C9EE6805-7C97-4C17-84A8-DC1DE176EB80}"/>
              </a:ext>
            </a:extLst>
          </p:cNvPr>
          <p:cNvGraphicFramePr>
            <a:graphicFrameLocks noGrp="1"/>
          </p:cNvGraphicFramePr>
          <p:nvPr/>
        </p:nvGraphicFramePr>
        <p:xfrm>
          <a:off x="9649199" y="2675747"/>
          <a:ext cx="1697674" cy="111442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94369">
                  <a:extLst>
                    <a:ext uri="{9D8B030D-6E8A-4147-A177-3AD203B41FA5}">
                      <a16:colId xmlns:a16="http://schemas.microsoft.com/office/drawing/2014/main" val="3149785966"/>
                    </a:ext>
                  </a:extLst>
                </a:gridCol>
                <a:gridCol w="603305">
                  <a:extLst>
                    <a:ext uri="{9D8B030D-6E8A-4147-A177-3AD203B41FA5}">
                      <a16:colId xmlns:a16="http://schemas.microsoft.com/office/drawing/2014/main" val="13019824"/>
                    </a:ext>
                  </a:extLst>
                </a:gridCol>
              </a:tblGrid>
              <a:tr h="1852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E" sz="1400" b="1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Mayor Excedencia</a:t>
                      </a:r>
                      <a:r>
                        <a:rPr lang="es-PE" sz="1400" u="sng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es-PE" sz="1400" b="1" i="0" u="sng" strike="noStrik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58854"/>
                  </a:ext>
                </a:extLst>
              </a:tr>
              <a:tr h="185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San  Miguel</a:t>
                      </a:r>
                      <a:endParaRPr lang="es-P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135</a:t>
                      </a:r>
                      <a:endParaRPr lang="es-P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461767"/>
                  </a:ext>
                </a:extLst>
              </a:tr>
              <a:tr h="185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Chota</a:t>
                      </a:r>
                      <a:endParaRPr lang="es-P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</a:rPr>
                        <a:t>104</a:t>
                      </a:r>
                      <a:endParaRPr lang="es-P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2322163"/>
                  </a:ext>
                </a:extLst>
              </a:tr>
              <a:tr h="185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Cutervo</a:t>
                      </a:r>
                      <a:endParaRPr lang="es-P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>
                          <a:effectLst/>
                        </a:rPr>
                        <a:t>100</a:t>
                      </a:r>
                      <a:endParaRPr lang="es-P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7611247"/>
                  </a:ext>
                </a:extLst>
              </a:tr>
              <a:tr h="18528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u="none" strike="noStrike">
                          <a:effectLst/>
                        </a:rPr>
                        <a:t>Jaén</a:t>
                      </a:r>
                      <a:endParaRPr lang="es-P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E" sz="1400" u="none" strike="noStrike" dirty="0">
                          <a:effectLst/>
                        </a:rPr>
                        <a:t>86</a:t>
                      </a:r>
                      <a:endParaRPr lang="es-P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8976446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447DA6C0-2C14-4314-A8F2-0F593BE58E31}"/>
              </a:ext>
            </a:extLst>
          </p:cNvPr>
          <p:cNvSpPr txBox="1"/>
          <p:nvPr/>
        </p:nvSpPr>
        <p:spPr>
          <a:xfrm>
            <a:off x="9411020" y="4210386"/>
            <a:ext cx="21943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mayor excedencia se da en el nivel de primaria. Y la gran parte de requerimiento se da en el nivel de secundaria.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C7CE0B2-5FD6-4CB9-A549-C6C93B8D83CD}"/>
              </a:ext>
            </a:extLst>
          </p:cNvPr>
          <p:cNvSpPr txBox="1"/>
          <p:nvPr/>
        </p:nvSpPr>
        <p:spPr>
          <a:xfrm>
            <a:off x="1195969" y="6141252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b="1" u="sng" dirty="0"/>
              <a:t>Fuente: </a:t>
            </a:r>
            <a:r>
              <a:rPr lang="es-MX" dirty="0"/>
              <a:t>Información del proceso de racionalización </a:t>
            </a:r>
            <a:r>
              <a:rPr lang="es-PE" dirty="0"/>
              <a:t>UGEL</a:t>
            </a:r>
          </a:p>
        </p:txBody>
      </p:sp>
    </p:spTree>
    <p:extLst>
      <p:ext uri="{BB962C8B-B14F-4D97-AF65-F5344CB8AC3E}">
        <p14:creationId xmlns:p14="http://schemas.microsoft.com/office/powerpoint/2010/main" val="369524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7F2DF-C155-4361-9968-8B08AF4A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176282"/>
            <a:ext cx="10515600" cy="738118"/>
          </a:xfrm>
        </p:spPr>
        <p:txBody>
          <a:bodyPr/>
          <a:lstStyle/>
          <a:p>
            <a:r>
              <a:rPr lang="es-PE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Racionalización</a:t>
            </a:r>
          </a:p>
        </p:txBody>
      </p:sp>
      <p:sp>
        <p:nvSpPr>
          <p:cNvPr id="5" name="Google Shape;179;p30">
            <a:extLst>
              <a:ext uri="{FF2B5EF4-FFF2-40B4-BE49-F238E27FC236}">
                <a16:creationId xmlns:a16="http://schemas.microsoft.com/office/drawing/2014/main" id="{2FC1513F-49C5-4D30-A7AA-DAE523A9C37A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681E9F-9F3D-4752-A993-BEC230355ED5}"/>
              </a:ext>
            </a:extLst>
          </p:cNvPr>
          <p:cNvSpPr txBox="1"/>
          <p:nvPr/>
        </p:nvSpPr>
        <p:spPr>
          <a:xfrm>
            <a:off x="1120687" y="806280"/>
            <a:ext cx="609765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EXCEDENCIAS Y NECESIDADES/REQUERIMIENTO</a:t>
            </a:r>
            <a:endParaRPr lang="es-PE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7CC9626-2F63-4E5C-9D78-E30747CCA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69" t="33017" r="40808" b="43381"/>
          <a:stretch/>
        </p:blipFill>
        <p:spPr>
          <a:xfrm>
            <a:off x="11039061" y="80884"/>
            <a:ext cx="1132675" cy="9289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3F9AD9A-D96B-4E59-BCAA-F0F7A745F2D2}"/>
              </a:ext>
            </a:extLst>
          </p:cNvPr>
          <p:cNvSpPr txBox="1"/>
          <p:nvPr/>
        </p:nvSpPr>
        <p:spPr>
          <a:xfrm>
            <a:off x="3102409" y="1133659"/>
            <a:ext cx="5748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FFC000"/>
                </a:solidFill>
              </a:rPr>
              <a:t>EDUCACIÓN BÁSICA ESPECIAL (EBE)</a:t>
            </a:r>
          </a:p>
          <a:p>
            <a:pPr algn="ctr"/>
            <a:r>
              <a:rPr lang="es-ES" sz="1400" b="1" dirty="0">
                <a:solidFill>
                  <a:srgbClr val="FFC000"/>
                </a:solidFill>
              </a:rPr>
              <a:t>EDUCACIÓN BÁSICA ALTERNATIVA (EBA) </a:t>
            </a:r>
          </a:p>
          <a:p>
            <a:pPr algn="ctr"/>
            <a:r>
              <a:rPr lang="es-ES" sz="1400" b="1" dirty="0">
                <a:solidFill>
                  <a:srgbClr val="FFC000"/>
                </a:solidFill>
              </a:rPr>
              <a:t>CENTRO DE EDUCACIÓN TÉCNICO- PRODUCTIVA (CETPRO)</a:t>
            </a:r>
            <a:endParaRPr lang="es-PE" sz="1400" b="1" dirty="0">
              <a:solidFill>
                <a:srgbClr val="FFC000"/>
              </a:solidFill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3B691B1A-9D76-4C18-BD99-ED8F9A40C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04354"/>
              </p:ext>
            </p:extLst>
          </p:nvPr>
        </p:nvGraphicFramePr>
        <p:xfrm>
          <a:off x="2130247" y="1843313"/>
          <a:ext cx="7452594" cy="4507991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619831">
                  <a:extLst>
                    <a:ext uri="{9D8B030D-6E8A-4147-A177-3AD203B41FA5}">
                      <a16:colId xmlns:a16="http://schemas.microsoft.com/office/drawing/2014/main" val="1424008333"/>
                    </a:ext>
                  </a:extLst>
                </a:gridCol>
                <a:gridCol w="817418">
                  <a:extLst>
                    <a:ext uri="{9D8B030D-6E8A-4147-A177-3AD203B41FA5}">
                      <a16:colId xmlns:a16="http://schemas.microsoft.com/office/drawing/2014/main" val="1057769557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174064387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83914713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52760689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52301617"/>
                    </a:ext>
                  </a:extLst>
                </a:gridCol>
                <a:gridCol w="1177636">
                  <a:extLst>
                    <a:ext uri="{9D8B030D-6E8A-4147-A177-3AD203B41FA5}">
                      <a16:colId xmlns:a16="http://schemas.microsoft.com/office/drawing/2014/main" val="1817193764"/>
                    </a:ext>
                  </a:extLst>
                </a:gridCol>
              </a:tblGrid>
              <a:tr h="2689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UGEL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EBE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EBA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CETPRO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322593"/>
                  </a:ext>
                </a:extLst>
              </a:tr>
              <a:tr h="355107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u="none" strike="noStrike" dirty="0">
                          <a:effectLst/>
                        </a:rPr>
                        <a:t>Cant. </a:t>
                      </a:r>
                      <a:br>
                        <a:rPr lang="es-PE" sz="1050" b="1" u="none" strike="noStrike" dirty="0">
                          <a:effectLst/>
                        </a:rPr>
                      </a:br>
                      <a:r>
                        <a:rPr lang="es-PE" sz="1050" b="1" u="none" strike="noStrike" dirty="0">
                          <a:effectLst/>
                        </a:rPr>
                        <a:t>II. EE.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u="none" strike="noStrike" dirty="0">
                          <a:effectLst/>
                        </a:rPr>
                        <a:t>REQUERIMIENTO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u="none" strike="noStrike" dirty="0">
                          <a:effectLst/>
                        </a:rPr>
                        <a:t>Cant.</a:t>
                      </a:r>
                      <a:br>
                        <a:rPr lang="es-PE" sz="1050" b="1" u="none" strike="noStrike" dirty="0">
                          <a:effectLst/>
                        </a:rPr>
                      </a:br>
                      <a:r>
                        <a:rPr lang="es-PE" sz="1050" b="1" u="none" strike="noStrike" dirty="0">
                          <a:effectLst/>
                        </a:rPr>
                        <a:t> II. EE.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u="none" strike="noStrike" dirty="0">
                          <a:effectLst/>
                        </a:rPr>
                        <a:t>REQUERIMIENTO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u="none" strike="noStrike" dirty="0">
                          <a:effectLst/>
                        </a:rPr>
                        <a:t>Cant. </a:t>
                      </a:r>
                      <a:br>
                        <a:rPr lang="es-PE" sz="1050" b="1" u="none" strike="noStrike" dirty="0">
                          <a:effectLst/>
                        </a:rPr>
                      </a:br>
                      <a:r>
                        <a:rPr lang="es-PE" sz="1050" b="1" u="none" strike="noStrike" dirty="0">
                          <a:effectLst/>
                        </a:rPr>
                        <a:t>II. EE.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50" b="1" u="none" strike="noStrike" dirty="0">
                          <a:effectLst/>
                        </a:rPr>
                        <a:t>REQUERIMIENTO</a:t>
                      </a:r>
                      <a:endParaRPr lang="es-PE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94960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Cajamarca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1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10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10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4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15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6872519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Cajabamba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2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2241051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Celendín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           -   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4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5484538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Contumazá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3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           -   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5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4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6917719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Cutervo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1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           -   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4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3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7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2709104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Chota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1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5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3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6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0239024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Hualgayoc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</a:rPr>
                        <a:t>           -   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5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2213344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Jaén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5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14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603497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>
                          <a:effectLst/>
                        </a:rPr>
                        <a:t>San Ignacio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4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9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5631734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San Marcos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7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80359136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San Miguel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2453148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San Pablo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9323020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</a:rPr>
                        <a:t>Santa Cruz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2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           -   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</a:rPr>
                        <a:t>3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797977"/>
                  </a:ext>
                </a:extLst>
              </a:tr>
              <a:tr h="27742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TOTAL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17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12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33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19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30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b="1" u="none" strike="noStrike" dirty="0">
                          <a:effectLst/>
                        </a:rPr>
                        <a:t>82</a:t>
                      </a:r>
                      <a:endParaRPr lang="es-P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55078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23430C56-3DC0-4D9B-8F91-5ADF8CE8E876}"/>
              </a:ext>
            </a:extLst>
          </p:cNvPr>
          <p:cNvSpPr txBox="1"/>
          <p:nvPr/>
        </p:nvSpPr>
        <p:spPr>
          <a:xfrm>
            <a:off x="2060673" y="6351304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b="1" u="sng" dirty="0"/>
              <a:t>Fuente: </a:t>
            </a:r>
            <a:r>
              <a:rPr lang="es-MX" sz="1600" dirty="0"/>
              <a:t>Información del proceso de racionalización </a:t>
            </a:r>
            <a:r>
              <a:rPr lang="es-PE" sz="1600" dirty="0"/>
              <a:t>UGEL</a:t>
            </a:r>
          </a:p>
        </p:txBody>
      </p:sp>
    </p:spTree>
    <p:extLst>
      <p:ext uri="{BB962C8B-B14F-4D97-AF65-F5344CB8AC3E}">
        <p14:creationId xmlns:p14="http://schemas.microsoft.com/office/powerpoint/2010/main" val="366024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7F2DF-C155-4361-9968-8B08AF4A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176282"/>
            <a:ext cx="10515600" cy="738118"/>
          </a:xfrm>
        </p:spPr>
        <p:txBody>
          <a:bodyPr/>
          <a:lstStyle/>
          <a:p>
            <a:r>
              <a:rPr lang="es-PE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Racionalización</a:t>
            </a:r>
          </a:p>
        </p:txBody>
      </p:sp>
      <p:sp>
        <p:nvSpPr>
          <p:cNvPr id="5" name="Google Shape;179;p30">
            <a:extLst>
              <a:ext uri="{FF2B5EF4-FFF2-40B4-BE49-F238E27FC236}">
                <a16:creationId xmlns:a16="http://schemas.microsoft.com/office/drawing/2014/main" id="{2FC1513F-49C5-4D30-A7AA-DAE523A9C37A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681E9F-9F3D-4752-A993-BEC230355ED5}"/>
              </a:ext>
            </a:extLst>
          </p:cNvPr>
          <p:cNvSpPr txBox="1"/>
          <p:nvPr/>
        </p:nvSpPr>
        <p:spPr>
          <a:xfrm>
            <a:off x="1120687" y="806280"/>
            <a:ext cx="6097656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EXCEDENCIAS Y NECESIDADES/REQUERIMIENTO</a:t>
            </a:r>
            <a:endParaRPr lang="es-PE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7CC9626-2F63-4E5C-9D78-E30747CCA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69" t="33017" r="40808" b="43381"/>
          <a:stretch/>
        </p:blipFill>
        <p:spPr>
          <a:xfrm>
            <a:off x="11039061" y="80884"/>
            <a:ext cx="1132675" cy="92891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3F9AD9A-D96B-4E59-BCAA-F0F7A745F2D2}"/>
              </a:ext>
            </a:extLst>
          </p:cNvPr>
          <p:cNvSpPr txBox="1"/>
          <p:nvPr/>
        </p:nvSpPr>
        <p:spPr>
          <a:xfrm>
            <a:off x="3102408" y="1133659"/>
            <a:ext cx="609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FFC000"/>
                </a:solidFill>
              </a:rPr>
              <a:t>INSTITUTOS DE EDUCACIÓN SUPERIOR TECNOLÓGICA (IEST)</a:t>
            </a:r>
          </a:p>
          <a:p>
            <a:pPr algn="ctr"/>
            <a:r>
              <a:rPr lang="es-MX" sz="1600" b="1" dirty="0">
                <a:solidFill>
                  <a:srgbClr val="FFC000"/>
                </a:solidFill>
              </a:rPr>
              <a:t>ESCUELA DE EDUCACIÓN SUPERIOR PEDAGÓGICO (EESP)</a:t>
            </a:r>
            <a:endParaRPr lang="es-PE" sz="1600" b="1" dirty="0">
              <a:solidFill>
                <a:srgbClr val="FFC000"/>
              </a:solidFill>
            </a:endParaRPr>
          </a:p>
        </p:txBody>
      </p:sp>
      <p:pic>
        <p:nvPicPr>
          <p:cNvPr id="9" name="table">
            <a:extLst>
              <a:ext uri="{FF2B5EF4-FFF2-40B4-BE49-F238E27FC236}">
                <a16:creationId xmlns:a16="http://schemas.microsoft.com/office/drawing/2014/main" id="{A51EC4B1-0662-41CC-8BAB-E21FD96B7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408" y="1718434"/>
            <a:ext cx="6001175" cy="47140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E8F8AD2-ACFA-42F3-92C6-51FE5AABC475}"/>
              </a:ext>
            </a:extLst>
          </p:cNvPr>
          <p:cNvSpPr txBox="1"/>
          <p:nvPr/>
        </p:nvSpPr>
        <p:spPr>
          <a:xfrm>
            <a:off x="3005927" y="6343164"/>
            <a:ext cx="609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600" b="1" u="sng" dirty="0"/>
              <a:t>Fuente: </a:t>
            </a:r>
            <a:r>
              <a:rPr lang="es-MX" sz="1600" dirty="0"/>
              <a:t>Información del proceso de racionalización </a:t>
            </a:r>
            <a:r>
              <a:rPr lang="es-PE" sz="1600" dirty="0"/>
              <a:t>UGEL</a:t>
            </a:r>
          </a:p>
        </p:txBody>
      </p:sp>
    </p:spTree>
    <p:extLst>
      <p:ext uri="{BB962C8B-B14F-4D97-AF65-F5344CB8AC3E}">
        <p14:creationId xmlns:p14="http://schemas.microsoft.com/office/powerpoint/2010/main" val="328832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7F2DF-C155-4361-9968-8B08AF4A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176282"/>
            <a:ext cx="10515600" cy="738118"/>
          </a:xfrm>
        </p:spPr>
        <p:txBody>
          <a:bodyPr/>
          <a:lstStyle/>
          <a:p>
            <a:r>
              <a:rPr lang="es-PE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Educación Técnico-Productiva</a:t>
            </a:r>
          </a:p>
        </p:txBody>
      </p:sp>
      <p:sp>
        <p:nvSpPr>
          <p:cNvPr id="5" name="Google Shape;179;p30">
            <a:extLst>
              <a:ext uri="{FF2B5EF4-FFF2-40B4-BE49-F238E27FC236}">
                <a16:creationId xmlns:a16="http://schemas.microsoft.com/office/drawing/2014/main" id="{2FC1513F-49C5-4D30-A7AA-DAE523A9C37A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1B7440C-7C40-494F-993E-F1DE1AB1B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595756"/>
              </p:ext>
            </p:extLst>
          </p:nvPr>
        </p:nvGraphicFramePr>
        <p:xfrm>
          <a:off x="1057965" y="997962"/>
          <a:ext cx="51241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E894923-93B2-4221-BED8-C879E18F58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269759"/>
              </p:ext>
            </p:extLst>
          </p:nvPr>
        </p:nvGraphicFramePr>
        <p:xfrm>
          <a:off x="6408530" y="944217"/>
          <a:ext cx="51241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4194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7F2DF-C155-4361-9968-8B08AF4A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176282"/>
            <a:ext cx="10515600" cy="738118"/>
          </a:xfrm>
        </p:spPr>
        <p:txBody>
          <a:bodyPr/>
          <a:lstStyle/>
          <a:p>
            <a:r>
              <a:rPr lang="es-PE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Proyectos con Aliados</a:t>
            </a:r>
          </a:p>
        </p:txBody>
      </p:sp>
      <p:sp>
        <p:nvSpPr>
          <p:cNvPr id="5" name="Google Shape;179;p30">
            <a:extLst>
              <a:ext uri="{FF2B5EF4-FFF2-40B4-BE49-F238E27FC236}">
                <a16:creationId xmlns:a16="http://schemas.microsoft.com/office/drawing/2014/main" id="{2FC1513F-49C5-4D30-A7AA-DAE523A9C37A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DA3AE79-D9A5-42A7-969C-E572FB07B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56559"/>
              </p:ext>
            </p:extLst>
          </p:nvPr>
        </p:nvGraphicFramePr>
        <p:xfrm>
          <a:off x="882926" y="914400"/>
          <a:ext cx="10676283" cy="5188334"/>
        </p:xfrm>
        <a:graphic>
          <a:graphicData uri="http://schemas.openxmlformats.org/drawingml/2006/table">
            <a:tbl>
              <a:tblPr firstRow="1" firstCol="1" bandRow="1"/>
              <a:tblGrid>
                <a:gridCol w="675861">
                  <a:extLst>
                    <a:ext uri="{9D8B030D-6E8A-4147-A177-3AD203B41FA5}">
                      <a16:colId xmlns:a16="http://schemas.microsoft.com/office/drawing/2014/main" val="282379506"/>
                    </a:ext>
                  </a:extLst>
                </a:gridCol>
                <a:gridCol w="2733261">
                  <a:extLst>
                    <a:ext uri="{9D8B030D-6E8A-4147-A177-3AD203B41FA5}">
                      <a16:colId xmlns:a16="http://schemas.microsoft.com/office/drawing/2014/main" val="3849241129"/>
                    </a:ext>
                  </a:extLst>
                </a:gridCol>
                <a:gridCol w="3480352">
                  <a:extLst>
                    <a:ext uri="{9D8B030D-6E8A-4147-A177-3AD203B41FA5}">
                      <a16:colId xmlns:a16="http://schemas.microsoft.com/office/drawing/2014/main" val="3964412105"/>
                    </a:ext>
                  </a:extLst>
                </a:gridCol>
                <a:gridCol w="1628361">
                  <a:extLst>
                    <a:ext uri="{9D8B030D-6E8A-4147-A177-3AD203B41FA5}">
                      <a16:colId xmlns:a16="http://schemas.microsoft.com/office/drawing/2014/main" val="2603503018"/>
                    </a:ext>
                  </a:extLst>
                </a:gridCol>
                <a:gridCol w="2158448">
                  <a:extLst>
                    <a:ext uri="{9D8B030D-6E8A-4147-A177-3AD203B41FA5}">
                      <a16:colId xmlns:a16="http://schemas.microsoft.com/office/drawing/2014/main" val="3588966338"/>
                    </a:ext>
                  </a:extLst>
                </a:gridCol>
              </a:tblGrid>
              <a:tr h="99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INVERSIÓN/IOARR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 FINANCIERA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ENTIDAD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532201"/>
                  </a:ext>
                </a:extLst>
              </a:tr>
              <a:tr h="768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 Educativo Regional al 2036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 integral: lineamientos de política DECO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Sistematización de la política educativa regional: </a:t>
                      </a: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Articulación de estrategias Escuela-DECO – Proyectos de inversión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Pública - GOREC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UNESCO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149998"/>
                  </a:ext>
                </a:extLst>
              </a:tr>
              <a:tr h="768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 CREER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Creciendo con la educación rural en aulas multigrado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Público Privado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GRADE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291244"/>
                  </a:ext>
                </a:extLst>
              </a:tr>
              <a:tr h="1858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Implementación y equipamiento de CETPRO  e IST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Fortalecimiento de programas de estudio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Fe y Alegría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708921"/>
                  </a:ext>
                </a:extLst>
              </a:tr>
              <a:tr h="294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04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Alfabetización y Educación de Adultos 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de Jóvenes y adultos – Enfoque productivo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Pública - Privada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Fundación Dispurse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DVV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718752"/>
                  </a:ext>
                </a:extLst>
              </a:tr>
              <a:tr h="114128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05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Construcción módulos de locales escolares de madera permanente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 UNC – Facultad de Forestales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Privada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GOLD FIED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70395"/>
                  </a:ext>
                </a:extLst>
              </a:tr>
              <a:tr h="18585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Privada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COOP. SOL&amp;CAFE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997094"/>
                  </a:ext>
                </a:extLst>
              </a:tr>
              <a:tr h="29912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Digital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Aula virtual.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Capacitación a docentes.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Telefónica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Privada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FUNDACIÓN TELEFÓNICA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592302"/>
                  </a:ext>
                </a:extLst>
              </a:tr>
              <a:tr h="4240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Alfabetización digital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Público Privado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ONU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269552"/>
                  </a:ext>
                </a:extLst>
              </a:tr>
              <a:tr h="15716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Nosotras y la Tecnología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Alfabetización digital de niñas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Privado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INICTEL - UNI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229990"/>
                  </a:ext>
                </a:extLst>
              </a:tr>
              <a:tr h="114128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PRONATEL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752737"/>
                  </a:ext>
                </a:extLst>
              </a:tr>
              <a:tr h="23669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Embajada Británica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Generación TEC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494529"/>
                  </a:ext>
                </a:extLst>
              </a:tr>
              <a:tr h="646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Centros comunitarios Digitales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Voluntarios Senior (3)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Transferencia de tecnologías para el aprendizaje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Privada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NILE – KOIKA – Corea del Sur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DVV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Fundación Telefónica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318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2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7F2DF-C155-4361-9968-8B08AF4A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176282"/>
            <a:ext cx="10515600" cy="738118"/>
          </a:xfrm>
        </p:spPr>
        <p:txBody>
          <a:bodyPr/>
          <a:lstStyle/>
          <a:p>
            <a:r>
              <a:rPr lang="es-PE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Proyectos con Aliados</a:t>
            </a:r>
          </a:p>
        </p:txBody>
      </p:sp>
      <p:sp>
        <p:nvSpPr>
          <p:cNvPr id="5" name="Google Shape;179;p30">
            <a:extLst>
              <a:ext uri="{FF2B5EF4-FFF2-40B4-BE49-F238E27FC236}">
                <a16:creationId xmlns:a16="http://schemas.microsoft.com/office/drawing/2014/main" id="{2FC1513F-49C5-4D30-A7AA-DAE523A9C37A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ADA3AE79-D9A5-42A7-969C-E572FB07B2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943043"/>
              </p:ext>
            </p:extLst>
          </p:nvPr>
        </p:nvGraphicFramePr>
        <p:xfrm>
          <a:off x="718931" y="1162878"/>
          <a:ext cx="11052859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716487">
                  <a:extLst>
                    <a:ext uri="{9D8B030D-6E8A-4147-A177-3AD203B41FA5}">
                      <a16:colId xmlns:a16="http://schemas.microsoft.com/office/drawing/2014/main" val="282379506"/>
                    </a:ext>
                  </a:extLst>
                </a:gridCol>
                <a:gridCol w="2897557">
                  <a:extLst>
                    <a:ext uri="{9D8B030D-6E8A-4147-A177-3AD203B41FA5}">
                      <a16:colId xmlns:a16="http://schemas.microsoft.com/office/drawing/2014/main" val="3849241129"/>
                    </a:ext>
                  </a:extLst>
                </a:gridCol>
                <a:gridCol w="3287409">
                  <a:extLst>
                    <a:ext uri="{9D8B030D-6E8A-4147-A177-3AD203B41FA5}">
                      <a16:colId xmlns:a16="http://schemas.microsoft.com/office/drawing/2014/main" val="3964412105"/>
                    </a:ext>
                  </a:extLst>
                </a:gridCol>
                <a:gridCol w="2128386">
                  <a:extLst>
                    <a:ext uri="{9D8B030D-6E8A-4147-A177-3AD203B41FA5}">
                      <a16:colId xmlns:a16="http://schemas.microsoft.com/office/drawing/2014/main" val="2603503018"/>
                    </a:ext>
                  </a:extLst>
                </a:gridCol>
                <a:gridCol w="2023020">
                  <a:extLst>
                    <a:ext uri="{9D8B030D-6E8A-4147-A177-3AD203B41FA5}">
                      <a16:colId xmlns:a16="http://schemas.microsoft.com/office/drawing/2014/main" val="3588966338"/>
                    </a:ext>
                  </a:extLst>
                </a:gridCol>
              </a:tblGrid>
              <a:tr h="99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PROYECTOS DE INVERSIÓN/IOARR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DESCRIPCIÓN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FUENTE FINANCIERA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ENTIDAD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532201"/>
                  </a:ext>
                </a:extLst>
              </a:tr>
              <a:tr h="99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Fortalecimiento de la Educación Superior Tecnológica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ETP –EST - MINEDU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Pública – MINEDU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BID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994685"/>
                  </a:ext>
                </a:extLst>
              </a:tr>
              <a:tr h="99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Fortalecimiento de la Formación Técnica Secundaria 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Fondo concursable aprobado por SE COMPETITIVO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Público Privada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 – MINEDU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ALAC-YANACOCHA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CDE-EIP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COOP. SOL&amp;CAFE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121560"/>
                  </a:ext>
                </a:extLst>
              </a:tr>
              <a:tr h="366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Desarrollando competencias comunicativas del idioma inglés.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Capacitación a docentes de inglés de II.EE Básicas (Jaén y San Ignacio)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Público-Privado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</a:t>
                      </a: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PE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PE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teachers</a:t>
                      </a: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VZW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DRE CAJ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402124"/>
                  </a:ext>
                </a:extLst>
              </a:tr>
              <a:tr h="2170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Infancia y Familia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Sensibilización y capacitación a docentes y profesionales en Desarrollo Infantil Temprano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Público Privado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 Pikler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EPANI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952256"/>
                  </a:ext>
                </a:extLst>
              </a:tr>
              <a:tr h="2170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Programa de formación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Módulo de Convivencia, Familia y Comunidad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Módulo Competencias Directivas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Módulo de Herramientas Tecnológicas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Público Privado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Enseña Perú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Telefónica del Perú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010011"/>
                  </a:ext>
                </a:extLst>
              </a:tr>
              <a:tr h="57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Diplomado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Diplomado internacional en educación para personas jóvenes y adultas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Público Privado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DVV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855232"/>
                  </a:ext>
                </a:extLst>
              </a:tr>
              <a:tr h="8046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Acceso y conectividad – distrito de Hualgayoc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Instalación de antenas, conectividad y dotación de tabletas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Público Privado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Coimolache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Municipalidad Distirtal de Hulgayoc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UGEL Hualgayoc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277662"/>
                  </a:ext>
                </a:extLst>
              </a:tr>
              <a:tr h="574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Emprendimientos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Educación financiera y emprendimientos en secundaria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Público Privado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BCP</a:t>
                      </a:r>
                    </a:p>
                  </a:txBody>
                  <a:tcPr marL="4610" marR="4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36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853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77F2DF-C155-4361-9968-8B08AF4A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31" y="394117"/>
            <a:ext cx="10515600" cy="738118"/>
          </a:xfrm>
        </p:spPr>
        <p:txBody>
          <a:bodyPr/>
          <a:lstStyle/>
          <a:p>
            <a:r>
              <a:rPr lang="es-PE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PER al 2036</a:t>
            </a:r>
          </a:p>
        </p:txBody>
      </p:sp>
      <p:sp>
        <p:nvSpPr>
          <p:cNvPr id="5" name="Google Shape;179;p30">
            <a:extLst>
              <a:ext uri="{FF2B5EF4-FFF2-40B4-BE49-F238E27FC236}">
                <a16:creationId xmlns:a16="http://schemas.microsoft.com/office/drawing/2014/main" id="{2FC1513F-49C5-4D30-A7AA-DAE523A9C37A}"/>
              </a:ext>
            </a:extLst>
          </p:cNvPr>
          <p:cNvSpPr/>
          <p:nvPr/>
        </p:nvSpPr>
        <p:spPr>
          <a:xfrm>
            <a:off x="0" y="0"/>
            <a:ext cx="437322" cy="6858000"/>
          </a:xfrm>
          <a:prstGeom prst="rect">
            <a:avLst/>
          </a:prstGeom>
          <a:solidFill>
            <a:srgbClr val="537D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Llaves 2">
            <a:extLst>
              <a:ext uri="{FF2B5EF4-FFF2-40B4-BE49-F238E27FC236}">
                <a16:creationId xmlns:a16="http://schemas.microsoft.com/office/drawing/2014/main" id="{D285FE62-68DE-44DB-8CA5-B8D792F58115}"/>
              </a:ext>
            </a:extLst>
          </p:cNvPr>
          <p:cNvSpPr/>
          <p:nvPr/>
        </p:nvSpPr>
        <p:spPr>
          <a:xfrm>
            <a:off x="3448877" y="3237885"/>
            <a:ext cx="3606247" cy="1599110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F2C0BA-2AB8-4D63-BDAD-1C1A1CDB0EC0}"/>
              </a:ext>
            </a:extLst>
          </p:cNvPr>
          <p:cNvSpPr txBox="1"/>
          <p:nvPr/>
        </p:nvSpPr>
        <p:spPr>
          <a:xfrm>
            <a:off x="3495259" y="3211627"/>
            <a:ext cx="35598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dirty="0"/>
              <a:t>Se han realizado </a:t>
            </a:r>
            <a:r>
              <a:rPr lang="es-PE" sz="1700" b="1" dirty="0"/>
              <a:t>13 talleres presenciales con actores locales y 3 grupos focales con directivos y estudiantes </a:t>
            </a:r>
            <a:r>
              <a:rPr lang="es-PE" sz="1700" dirty="0"/>
              <a:t>para el recojo de ejes y líneas prioritarias alineados al PER DECO.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E1BA978D-413A-4925-9F8C-AA8CF0853671}"/>
              </a:ext>
            </a:extLst>
          </p:cNvPr>
          <p:cNvSpPr/>
          <p:nvPr/>
        </p:nvSpPr>
        <p:spPr>
          <a:xfrm>
            <a:off x="2395329" y="1509750"/>
            <a:ext cx="1053548" cy="52322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FC48345-38D0-47F2-BD07-19900D6912E0}"/>
              </a:ext>
            </a:extLst>
          </p:cNvPr>
          <p:cNvSpPr txBox="1"/>
          <p:nvPr/>
        </p:nvSpPr>
        <p:spPr>
          <a:xfrm>
            <a:off x="596348" y="1471664"/>
            <a:ext cx="1614429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Etapa I</a:t>
            </a:r>
          </a:p>
          <a:p>
            <a:pPr algn="ctr"/>
            <a:r>
              <a:rPr lang="es-PE" sz="2400" b="1" dirty="0"/>
              <a:t>2019-2020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86F045D-50AE-4137-9778-8477A94BDD32}"/>
              </a:ext>
            </a:extLst>
          </p:cNvPr>
          <p:cNvSpPr txBox="1"/>
          <p:nvPr/>
        </p:nvSpPr>
        <p:spPr>
          <a:xfrm>
            <a:off x="3448876" y="1471664"/>
            <a:ext cx="6728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ORGANIZACIÓN, PLANIFICACIÓN, SENSIBILIZACIÓN Y PROCESOS DE LA CONSTRUCCIÓN DEL PER AL 2036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A4C4745-8BBA-4411-B1F0-F030B8787EB1}"/>
              </a:ext>
            </a:extLst>
          </p:cNvPr>
          <p:cNvSpPr txBox="1"/>
          <p:nvPr/>
        </p:nvSpPr>
        <p:spPr>
          <a:xfrm>
            <a:off x="609110" y="2570672"/>
            <a:ext cx="1614429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Etapa II</a:t>
            </a:r>
          </a:p>
          <a:p>
            <a:pPr algn="ctr"/>
            <a:r>
              <a:rPr lang="es-PE" sz="2400" b="1" dirty="0"/>
              <a:t>2021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605CE1ED-B55B-4BF7-BEC7-2BF24BAF7B6D}"/>
              </a:ext>
            </a:extLst>
          </p:cNvPr>
          <p:cNvSpPr/>
          <p:nvPr/>
        </p:nvSpPr>
        <p:spPr>
          <a:xfrm>
            <a:off x="2395328" y="2557065"/>
            <a:ext cx="1053548" cy="52322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F8E7D0-0864-4F0A-A380-B8D8CD418A0A}"/>
              </a:ext>
            </a:extLst>
          </p:cNvPr>
          <p:cNvSpPr txBox="1"/>
          <p:nvPr/>
        </p:nvSpPr>
        <p:spPr>
          <a:xfrm>
            <a:off x="3416575" y="2495510"/>
            <a:ext cx="67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PROCESO PARTICIPATIVO PARA CONSOLIDACIÓN DEL DOCUMENTO PER AL 2036 </a:t>
            </a:r>
            <a:endParaRPr lang="es-PE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539272A-8099-4675-A755-382D1E0245AA}"/>
              </a:ext>
            </a:extLst>
          </p:cNvPr>
          <p:cNvSpPr txBox="1"/>
          <p:nvPr/>
        </p:nvSpPr>
        <p:spPr>
          <a:xfrm>
            <a:off x="3479359" y="520167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b="1" dirty="0">
                <a:solidFill>
                  <a:srgbClr val="2F5496"/>
                </a:solidFill>
                <a:latin typeface="Calibri" panose="020F0502020204030204" pitchFamily="34" charset="0"/>
              </a:rPr>
              <a:t>FORMULACIÓN TÉCNICA Y REDACCIÓN DEL PER AL 2036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9AE9C10-C66A-479F-9A3B-76409BD1B6E1}"/>
              </a:ext>
            </a:extLst>
          </p:cNvPr>
          <p:cNvSpPr txBox="1"/>
          <p:nvPr/>
        </p:nvSpPr>
        <p:spPr>
          <a:xfrm>
            <a:off x="609110" y="5226293"/>
            <a:ext cx="1614429" cy="8925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2800" b="1" dirty="0"/>
              <a:t>Etapa III</a:t>
            </a:r>
          </a:p>
          <a:p>
            <a:pPr algn="ctr"/>
            <a:r>
              <a:rPr lang="es-PE" sz="2400" b="1" dirty="0"/>
              <a:t>2021-2022</a:t>
            </a:r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26800E6E-E6AB-41C9-83DE-347464305273}"/>
              </a:ext>
            </a:extLst>
          </p:cNvPr>
          <p:cNvSpPr/>
          <p:nvPr/>
        </p:nvSpPr>
        <p:spPr>
          <a:xfrm>
            <a:off x="2363027" y="5157457"/>
            <a:ext cx="1053548" cy="52322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9A75A26-C083-4C1B-97BA-3877CCF391B1}"/>
              </a:ext>
            </a:extLst>
          </p:cNvPr>
          <p:cNvSpPr txBox="1"/>
          <p:nvPr/>
        </p:nvSpPr>
        <p:spPr>
          <a:xfrm>
            <a:off x="7224089" y="3211627"/>
            <a:ext cx="4204253" cy="1477328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PE" dirty="0"/>
              <a:t>Se ha tenido la participación de Consejo Nacional de Educación: Patricia De Aguirre, Delia Cieza, José Linares, MCLCP – Roy León, BID – Natalia Arteta y sistematizador GRADE Néstor Valdivia. Otros aliados.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86D7010-03EB-4124-B9D2-E203B0A2B345}"/>
              </a:ext>
            </a:extLst>
          </p:cNvPr>
          <p:cNvSpPr txBox="1"/>
          <p:nvPr/>
        </p:nvSpPr>
        <p:spPr>
          <a:xfrm>
            <a:off x="596348" y="4624976"/>
            <a:ext cx="2121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rgbClr val="FF0000"/>
                </a:solidFill>
              </a:rPr>
              <a:t>Siguientes pasos…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F1ADACE-8523-4D64-98B9-CD8F0EC9198C}"/>
              </a:ext>
            </a:extLst>
          </p:cNvPr>
          <p:cNvSpPr txBox="1"/>
          <p:nvPr/>
        </p:nvSpPr>
        <p:spPr>
          <a:xfrm>
            <a:off x="3495259" y="5749513"/>
            <a:ext cx="7933083" cy="646331"/>
          </a:xfrm>
          <a:prstGeom prst="rect">
            <a:avLst/>
          </a:prstGeom>
          <a:noFill/>
          <a:ln w="28575">
            <a:solidFill>
              <a:schemeClr val="accent4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P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Elaboración de la teoría del cambio sobre la base de la Política DECO: matriz lógica al 2036 </a:t>
            </a:r>
            <a:r>
              <a:rPr lang="es-PE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(Socialización y Validación descentralizada). Presentación. FORO EDUCAR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3538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Conector recto de flecha 263"/>
          <p:cNvCxnSpPr>
            <a:endCxn id="216" idx="2"/>
          </p:cNvCxnSpPr>
          <p:nvPr/>
        </p:nvCxnSpPr>
        <p:spPr>
          <a:xfrm flipV="1">
            <a:off x="8648276" y="2124128"/>
            <a:ext cx="1224213" cy="117106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endCxn id="130" idx="0"/>
          </p:cNvCxnSpPr>
          <p:nvPr/>
        </p:nvCxnSpPr>
        <p:spPr>
          <a:xfrm flipH="1">
            <a:off x="6701645" y="3508543"/>
            <a:ext cx="17860" cy="15702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CuadroTexto 154"/>
          <p:cNvSpPr txBox="1"/>
          <p:nvPr/>
        </p:nvSpPr>
        <p:spPr>
          <a:xfrm>
            <a:off x="5760284" y="4250090"/>
            <a:ext cx="121325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Ene-Feb-Mar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AEB7E70-EF2C-4A33-83EC-206B97D40B6B}"/>
              </a:ext>
            </a:extLst>
          </p:cNvPr>
          <p:cNvCxnSpPr>
            <a:cxnSpLocks/>
          </p:cNvCxnSpPr>
          <p:nvPr/>
        </p:nvCxnSpPr>
        <p:spPr>
          <a:xfrm flipV="1">
            <a:off x="372881" y="4556582"/>
            <a:ext cx="11335662" cy="3929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0F0BDC2-16AA-4EC4-BFCB-2C83322C9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5" y="63342"/>
            <a:ext cx="11929506" cy="464681"/>
          </a:xfrm>
          <a:solidFill>
            <a:srgbClr val="FFFFA3"/>
          </a:solidFill>
        </p:spPr>
        <p:txBody>
          <a:bodyPr>
            <a:noAutofit/>
          </a:bodyPr>
          <a:lstStyle/>
          <a:p>
            <a:pPr algn="ctr"/>
            <a:br>
              <a:rPr lang="es-ES" sz="2000" b="1" u="sng" dirty="0">
                <a:solidFill>
                  <a:srgbClr val="0070C0"/>
                </a:solidFill>
              </a:rPr>
            </a:br>
            <a:r>
              <a:rPr lang="es-ES" sz="2000" b="1" u="sng" dirty="0">
                <a:solidFill>
                  <a:srgbClr val="0070C0"/>
                </a:solidFill>
              </a:rPr>
              <a:t>ETAPA I: ORGANIZACIÓN, PLANIFICACIÓN, SENSIBILIZACIÓN Y PROCESOS DE LA CONSTRUCCIÓN DEL PER AL 2036</a:t>
            </a:r>
            <a:br>
              <a:rPr lang="es-ES" sz="2800" b="1" u="sng" dirty="0">
                <a:solidFill>
                  <a:srgbClr val="0070C0"/>
                </a:solidFill>
              </a:rPr>
            </a:br>
            <a:endParaRPr lang="es-PE" sz="2800" b="1" u="sng" dirty="0">
              <a:solidFill>
                <a:srgbClr val="0070C0"/>
              </a:solidFill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EF29175-C5E8-45D1-8363-ECAABE788E6D}"/>
              </a:ext>
            </a:extLst>
          </p:cNvPr>
          <p:cNvSpPr/>
          <p:nvPr/>
        </p:nvSpPr>
        <p:spPr>
          <a:xfrm>
            <a:off x="94585" y="4461840"/>
            <a:ext cx="278296" cy="2517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F6F8A4-2EC2-45C7-8CA5-3B65BBB80586}"/>
              </a:ext>
            </a:extLst>
          </p:cNvPr>
          <p:cNvSpPr txBox="1"/>
          <p:nvPr/>
        </p:nvSpPr>
        <p:spPr>
          <a:xfrm>
            <a:off x="-72826" y="4067924"/>
            <a:ext cx="788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94E55CA-164B-437E-853D-70BE718A4AD4}"/>
              </a:ext>
            </a:extLst>
          </p:cNvPr>
          <p:cNvSpPr/>
          <p:nvPr/>
        </p:nvSpPr>
        <p:spPr>
          <a:xfrm>
            <a:off x="5451953" y="4377949"/>
            <a:ext cx="278296" cy="25179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3B7FBC-1678-4DCD-AEA8-987D2B29DBAE}"/>
              </a:ext>
            </a:extLst>
          </p:cNvPr>
          <p:cNvSpPr txBox="1"/>
          <p:nvPr/>
        </p:nvSpPr>
        <p:spPr>
          <a:xfrm>
            <a:off x="5264036" y="3994763"/>
            <a:ext cx="808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2" name="Diagrama 111">
            <a:extLst>
              <a:ext uri="{FF2B5EF4-FFF2-40B4-BE49-F238E27FC236}">
                <a16:creationId xmlns:a16="http://schemas.microsoft.com/office/drawing/2014/main" id="{326A3231-49B3-4A51-BE9F-83442DEC11EF}"/>
              </a:ext>
            </a:extLst>
          </p:cNvPr>
          <p:cNvGraphicFramePr/>
          <p:nvPr/>
        </p:nvGraphicFramePr>
        <p:xfrm>
          <a:off x="228600" y="255359"/>
          <a:ext cx="11722990" cy="122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1" name="Conector recto de flecha 20"/>
          <p:cNvCxnSpPr/>
          <p:nvPr/>
        </p:nvCxnSpPr>
        <p:spPr>
          <a:xfrm>
            <a:off x="4849797" y="6287157"/>
            <a:ext cx="195916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-15208" y="4646907"/>
            <a:ext cx="787331" cy="2211093"/>
          </a:xfrm>
          <a:prstGeom prst="rect">
            <a:avLst/>
          </a:prstGeom>
          <a:solidFill>
            <a:srgbClr val="99CCFF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wordArt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PROCESOS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REGIONALES NACIONALES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6808959" y="5928503"/>
            <a:ext cx="1798867" cy="89255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de emergencia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Abril – agosto 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Respuesta rápida ante la crisis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endCxn id="155" idx="0"/>
          </p:cNvCxnSpPr>
          <p:nvPr/>
        </p:nvCxnSpPr>
        <p:spPr>
          <a:xfrm flipH="1">
            <a:off x="6366912" y="2051489"/>
            <a:ext cx="26402" cy="219860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uadroTexto 108"/>
          <p:cNvSpPr txBox="1"/>
          <p:nvPr/>
        </p:nvSpPr>
        <p:spPr>
          <a:xfrm>
            <a:off x="8426563" y="4209883"/>
            <a:ext cx="166706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Jul- 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Ago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32858" y="2989493"/>
            <a:ext cx="1065637" cy="6001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Diagnóstico –Línea Base inicial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4868656" y="3374384"/>
            <a:ext cx="70226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Foro Educar 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(5/12/19)</a:t>
            </a:r>
            <a:endParaRPr kumimoji="0" lang="es-PE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CuadroTexto 113"/>
          <p:cNvSpPr txBox="1"/>
          <p:nvPr/>
        </p:nvSpPr>
        <p:spPr>
          <a:xfrm>
            <a:off x="1719285" y="4629740"/>
            <a:ext cx="1199078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Abr-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-Jun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1427287" y="4587531"/>
            <a:ext cx="24485" cy="410668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427287" y="6117718"/>
            <a:ext cx="3367119" cy="400110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Construcción de la PER DECO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610799" y="3412422"/>
            <a:ext cx="0" cy="81498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113" idx="2"/>
          </p:cNvCxnSpPr>
          <p:nvPr/>
        </p:nvCxnSpPr>
        <p:spPr>
          <a:xfrm>
            <a:off x="5219787" y="3959159"/>
            <a:ext cx="0" cy="617072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122" idx="2"/>
          </p:cNvCxnSpPr>
          <p:nvPr/>
        </p:nvCxnSpPr>
        <p:spPr>
          <a:xfrm>
            <a:off x="1079885" y="2569992"/>
            <a:ext cx="8512" cy="16574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CuadroTexto 121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461731" y="1800551"/>
            <a:ext cx="1236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Encuentros, mesas y talleres regionales y nacionales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CuadroTexto 122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098556" y="2738790"/>
            <a:ext cx="84387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MCLCP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COPARE </a:t>
            </a:r>
            <a:r>
              <a:rPr kumimoji="0" lang="es-E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(29/01/19)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123" idx="2"/>
          </p:cNvCxnSpPr>
          <p:nvPr/>
        </p:nvCxnSpPr>
        <p:spPr>
          <a:xfrm flipH="1">
            <a:off x="1493125" y="3308177"/>
            <a:ext cx="27369" cy="912862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4849797" y="3119072"/>
            <a:ext cx="65620" cy="142302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4578089" y="2724281"/>
            <a:ext cx="8738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PriorizaciónPilotos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6233330" y="5078816"/>
            <a:ext cx="936630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CRISIS SANITARIA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15-03-20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CuadroTexto 150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8800186" y="5925975"/>
            <a:ext cx="1838254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Educativo Articulado Regional – PEAR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04 ecosistemas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2" name="Conector recto de flecha 151"/>
          <p:cNvCxnSpPr/>
          <p:nvPr/>
        </p:nvCxnSpPr>
        <p:spPr>
          <a:xfrm>
            <a:off x="8611247" y="6287157"/>
            <a:ext cx="224905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Conector recto 153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9485127" y="4608277"/>
            <a:ext cx="0" cy="1371295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CuadroTexto 198"/>
          <p:cNvSpPr txBox="1"/>
          <p:nvPr/>
        </p:nvSpPr>
        <p:spPr>
          <a:xfrm>
            <a:off x="10235777" y="4608277"/>
            <a:ext cx="1386964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Oct-Nov-Dic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7" name="CuadroTexto 226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0827379" y="5873365"/>
            <a:ext cx="1356184" cy="461665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Evaluación del PER 2007-2021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9" name="Conector recto de flecha 228"/>
          <p:cNvCxnSpPr/>
          <p:nvPr/>
        </p:nvCxnSpPr>
        <p:spPr>
          <a:xfrm flipV="1">
            <a:off x="10614074" y="6184279"/>
            <a:ext cx="213305" cy="925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587151" y="5214671"/>
            <a:ext cx="2729202" cy="523220"/>
          </a:xfrm>
          <a:prstGeom prst="rect">
            <a:avLst/>
          </a:prstGeom>
          <a:solidFill>
            <a:srgbClr val="FFFFA3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Liderazgo en la construcción del PEN al 2036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8" name="Conector recto de flecha 77"/>
          <p:cNvCxnSpPr/>
          <p:nvPr/>
        </p:nvCxnSpPr>
        <p:spPr>
          <a:xfrm flipV="1">
            <a:off x="2983507" y="5745880"/>
            <a:ext cx="0" cy="32534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adroTexto 83"/>
          <p:cNvSpPr txBox="1"/>
          <p:nvPr/>
        </p:nvSpPr>
        <p:spPr>
          <a:xfrm>
            <a:off x="540291" y="4194818"/>
            <a:ext cx="1213255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Ene-Feb-Mar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2976347" y="4224876"/>
            <a:ext cx="1340006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Julio-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ago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-Set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4371472" y="4636386"/>
            <a:ext cx="1070339" cy="30777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Octubre-Dic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8146750" y="1444026"/>
            <a:ext cx="1677874" cy="307777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 009- PEN  2036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69" idx="2"/>
          </p:cNvCxnSpPr>
          <p:nvPr/>
        </p:nvCxnSpPr>
        <p:spPr>
          <a:xfrm>
            <a:off x="8985687" y="1751803"/>
            <a:ext cx="0" cy="242422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Flecha derecha 16"/>
          <p:cNvSpPr/>
          <p:nvPr/>
        </p:nvSpPr>
        <p:spPr>
          <a:xfrm>
            <a:off x="11654766" y="4394689"/>
            <a:ext cx="296824" cy="29481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5596974" y="1484849"/>
            <a:ext cx="0" cy="537315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92" idx="2"/>
          </p:cNvCxnSpPr>
          <p:nvPr/>
        </p:nvCxnSpPr>
        <p:spPr>
          <a:xfrm>
            <a:off x="2493600" y="3553542"/>
            <a:ext cx="11233" cy="104233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91" idx="2"/>
          </p:cNvCxnSpPr>
          <p:nvPr/>
        </p:nvCxnSpPr>
        <p:spPr>
          <a:xfrm flipH="1">
            <a:off x="2648499" y="2388332"/>
            <a:ext cx="227622" cy="2222032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2504833" y="1818945"/>
            <a:ext cx="742575" cy="5693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balance regional </a:t>
            </a: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(28/6/19)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2197587" y="2861045"/>
            <a:ext cx="592026" cy="6924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Voces NOR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 338-19)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3171239" y="2941710"/>
            <a:ext cx="94765" cy="126817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2898693" y="2345385"/>
            <a:ext cx="9857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Construcción del marco PER DECO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2199971" y="2738790"/>
            <a:ext cx="105516" cy="192604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823444" y="2200003"/>
            <a:ext cx="7803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Inicio rediseño DRE-UGEL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Conector recto 106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4015809" y="2015704"/>
            <a:ext cx="88384" cy="2205335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3665037" y="1620602"/>
            <a:ext cx="87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Solicitud de Ord </a:t>
            </a:r>
            <a:r>
              <a:rPr kumimoji="0" lang="es-E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3" name="Conector recto 132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1912960" y="3918552"/>
            <a:ext cx="2296" cy="75169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" name="CuadroTexto 133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450096" y="3510015"/>
            <a:ext cx="86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Presentación CR/MCLCP</a:t>
            </a:r>
            <a:endParaRPr kumimoji="0" lang="es-PE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CuadroTexto 134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5987132" y="1498253"/>
            <a:ext cx="8218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Foro Educar VI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(27/02/20)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6" name="Conector recto 135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4522424" y="2603234"/>
            <a:ext cx="0" cy="197299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4228309" y="2051489"/>
            <a:ext cx="742575" cy="5693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 balance regional </a:t>
            </a: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(14/10/19)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endCxn id="85" idx="0"/>
          </p:cNvCxnSpPr>
          <p:nvPr/>
        </p:nvCxnSpPr>
        <p:spPr>
          <a:xfrm>
            <a:off x="3625729" y="3830009"/>
            <a:ext cx="20621" cy="39486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3207194" y="3291102"/>
            <a:ext cx="87831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CEFOP S. Pablo </a:t>
            </a: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(9/8/19)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CuadroTexto 157"/>
          <p:cNvSpPr txBox="1"/>
          <p:nvPr/>
        </p:nvSpPr>
        <p:spPr>
          <a:xfrm>
            <a:off x="7213308" y="4612358"/>
            <a:ext cx="1213255" cy="27699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Abr-</a:t>
            </a:r>
            <a:r>
              <a:rPr kumimoji="0" lang="es-E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-Jun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8" name="Conector recto 16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8746762" y="2738790"/>
            <a:ext cx="13889" cy="1471778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8153180" y="2345385"/>
            <a:ext cx="933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CT-</a:t>
            </a:r>
            <a:r>
              <a:rPr kumimoji="0" lang="es-E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</a:t>
            </a: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(14/07/20)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7962318" y="2230725"/>
            <a:ext cx="16338" cy="234235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CuadroTexto 172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7503844" y="2024128"/>
            <a:ext cx="9332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ETR-PSER</a:t>
            </a:r>
          </a:p>
        </p:txBody>
      </p:sp>
      <p:cxnSp>
        <p:nvCxnSpPr>
          <p:cNvPr id="179" name="Conector recto 178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5941368" y="3345177"/>
            <a:ext cx="3247" cy="90179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CuadroTexto 179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5601189" y="2785177"/>
            <a:ext cx="752656" cy="12464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 DE GESTIÓN 2019 - PEAR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Inicial-</a:t>
            </a: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 UGEL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1" name="Conector recto 180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7419285" y="3659018"/>
            <a:ext cx="3247" cy="90179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2" name="CuadroTexto 181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6973539" y="3099018"/>
            <a:ext cx="752761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</a:t>
            </a:r>
            <a:r>
              <a:rPr kumimoji="0" lang="es-E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4" name="Conector recto 183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7645586" y="2842574"/>
            <a:ext cx="80714" cy="171824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5" name="CuadroTexto 184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7120858" y="2397203"/>
            <a:ext cx="875167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Repositorio DECO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8" name="Conector recto 18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191" idx="2"/>
          </p:cNvCxnSpPr>
          <p:nvPr/>
        </p:nvCxnSpPr>
        <p:spPr>
          <a:xfrm flipH="1">
            <a:off x="6479414" y="2500475"/>
            <a:ext cx="364749" cy="180658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1" name="CuadroTexto 190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6420537" y="2069588"/>
            <a:ext cx="847252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GUÍA DECO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5" name="Conector recto 194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8525095" y="3192786"/>
            <a:ext cx="0" cy="101709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7947966" y="2761899"/>
            <a:ext cx="933285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Convenio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MINEDU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8" name="Conector recto 19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9295305" y="3659018"/>
            <a:ext cx="3385" cy="543175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0" name="CuadroTexto 199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9014872" y="3270101"/>
            <a:ext cx="5515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M0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PSER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2" name="Conector recto 201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9534246" y="3111732"/>
            <a:ext cx="20098" cy="10988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3" name="CuadroTexto 202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9039350" y="2707987"/>
            <a:ext cx="746917" cy="43088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010-20-GORE</a:t>
            </a: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8" name="Conector recto 20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>
            <a:off x="9672393" y="2527978"/>
            <a:ext cx="7135" cy="1681905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9" name="CuadroTexto 208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8995762" y="2137060"/>
            <a:ext cx="87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BALANCE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 I-20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5" name="Conector recto 214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9826332" y="2091770"/>
            <a:ext cx="82" cy="214158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CuadroTexto 215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9436514" y="1893296"/>
            <a:ext cx="871950" cy="2308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PEAR 2020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6" name="Conector recto 255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257" idx="2"/>
          </p:cNvCxnSpPr>
          <p:nvPr/>
        </p:nvCxnSpPr>
        <p:spPr>
          <a:xfrm>
            <a:off x="10569328" y="3940587"/>
            <a:ext cx="0" cy="67846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7" name="CuadroTexto 256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0133353" y="3325034"/>
            <a:ext cx="871950" cy="61555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CONSEJO CONSULT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14/10/20</a:t>
            </a:r>
            <a:endParaRPr kumimoji="0" lang="es-PE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8" name="Conector recto 257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259" idx="2"/>
          </p:cNvCxnSpPr>
          <p:nvPr/>
        </p:nvCxnSpPr>
        <p:spPr>
          <a:xfrm>
            <a:off x="10262307" y="3314881"/>
            <a:ext cx="128680" cy="124170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9" name="CuadroTexto 258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9826332" y="2945549"/>
            <a:ext cx="87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 FOR PSER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0" name="Conector recto 259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261" idx="2"/>
          </p:cNvCxnSpPr>
          <p:nvPr/>
        </p:nvCxnSpPr>
        <p:spPr>
          <a:xfrm>
            <a:off x="10453784" y="1897512"/>
            <a:ext cx="611567" cy="267556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1" name="CuadroTexto 260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0017809" y="1528180"/>
            <a:ext cx="87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 FOR PSER-E.PERÚ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2" name="Conector recto 261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11460020" y="3925413"/>
            <a:ext cx="134213" cy="63116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3" name="CuadroTexto 262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1321703" y="3597896"/>
            <a:ext cx="702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PEAR 2021 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7" name="Conector recto de flecha 186"/>
          <p:cNvCxnSpPr/>
          <p:nvPr/>
        </p:nvCxnSpPr>
        <p:spPr>
          <a:xfrm>
            <a:off x="6116349" y="3121737"/>
            <a:ext cx="1096959" cy="19314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ector recto de flecha 264"/>
          <p:cNvCxnSpPr>
            <a:endCxn id="263" idx="0"/>
          </p:cNvCxnSpPr>
          <p:nvPr/>
        </p:nvCxnSpPr>
        <p:spPr>
          <a:xfrm>
            <a:off x="9801941" y="2104749"/>
            <a:ext cx="1870956" cy="149314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Conector recto de flecha 269"/>
          <p:cNvCxnSpPr/>
          <p:nvPr/>
        </p:nvCxnSpPr>
        <p:spPr>
          <a:xfrm flipV="1">
            <a:off x="7527476" y="3305586"/>
            <a:ext cx="1083771" cy="2028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Conector recto 273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</p:cNvCxnSpPr>
          <p:nvPr/>
        </p:nvCxnSpPr>
        <p:spPr>
          <a:xfrm flipH="1">
            <a:off x="11305154" y="2989493"/>
            <a:ext cx="99243" cy="1640247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" name="CuadroTexto 275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1098550" y="2567056"/>
            <a:ext cx="7023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 PER – PLAN DE TRABAJO 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0" name="Conector recto 279">
            <a:extLst>
              <a:ext uri="{FF2B5EF4-FFF2-40B4-BE49-F238E27FC236}">
                <a16:creationId xmlns:a16="http://schemas.microsoft.com/office/drawing/2014/main" id="{AE375CF5-6838-4CCC-ADEE-19909E0D338F}"/>
              </a:ext>
            </a:extLst>
          </p:cNvPr>
          <p:cNvCxnSpPr>
            <a:cxnSpLocks/>
            <a:stCxn id="282" idx="2"/>
          </p:cNvCxnSpPr>
          <p:nvPr/>
        </p:nvCxnSpPr>
        <p:spPr>
          <a:xfrm flipH="1">
            <a:off x="11158261" y="2458156"/>
            <a:ext cx="25454" cy="2083942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2" name="CuadroTexto 281">
            <a:extLst>
              <a:ext uri="{FF2B5EF4-FFF2-40B4-BE49-F238E27FC236}">
                <a16:creationId xmlns:a16="http://schemas.microsoft.com/office/drawing/2014/main" id="{696D0805-0C84-44CD-ADA3-DE12376CE27F}"/>
              </a:ext>
            </a:extLst>
          </p:cNvPr>
          <p:cNvSpPr txBox="1"/>
          <p:nvPr/>
        </p:nvSpPr>
        <p:spPr>
          <a:xfrm>
            <a:off x="10576964" y="2088824"/>
            <a:ext cx="1213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EDICIÓN GUÍA DECO/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 PER - I ETAPA</a:t>
            </a:r>
            <a:endParaRPr kumimoji="0" lang="es-PE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echa a la derecha con bandas 4"/>
          <p:cNvSpPr/>
          <p:nvPr/>
        </p:nvSpPr>
        <p:spPr>
          <a:xfrm>
            <a:off x="788955" y="5517508"/>
            <a:ext cx="360354" cy="633840"/>
          </a:xfrm>
          <a:prstGeom prst="stripedRightArrow">
            <a:avLst/>
          </a:prstGeom>
          <a:solidFill>
            <a:srgbClr val="99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069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2957</Words>
  <Application>Microsoft Office PowerPoint</Application>
  <PresentationFormat>Panorámica</PresentationFormat>
  <Paragraphs>764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2_Tema de Office</vt:lpstr>
      <vt:lpstr>Presentación de PowerPoint</vt:lpstr>
      <vt:lpstr>I. Racionalización</vt:lpstr>
      <vt:lpstr>I. Racionalización</vt:lpstr>
      <vt:lpstr>I. Racionalización</vt:lpstr>
      <vt:lpstr>II. Educación Técnico-Productiva</vt:lpstr>
      <vt:lpstr>III. Proyectos con Aliados</vt:lpstr>
      <vt:lpstr>III. Proyectos con Aliados</vt:lpstr>
      <vt:lpstr>IV. PER al 2036</vt:lpstr>
      <vt:lpstr> ETAPA I: ORGANIZACIÓN, PLANIFICACIÓN, SENSIBILIZACIÓN Y PROCESOS DE LA CONSTRUCCIÓN DEL PER AL 2036 </vt:lpstr>
      <vt:lpstr> ETAPA II: PROCESO PARTICIPATIVO PARA CONSOLIDACIÓN DEL DOCUMENTO PER AL 2036  </vt:lpstr>
      <vt:lpstr> ETAPA 3: FORMULACIÓN TÉCNICA Y REDACCIÓN DEL PER AL 2036  </vt:lpstr>
      <vt:lpstr>V. Semipresencialidad</vt:lpstr>
      <vt:lpstr>V. Estudiantes NO participan en las actividades pedagógicas</vt:lpstr>
      <vt:lpstr>VI. Mantenimiento</vt:lpstr>
      <vt:lpstr>VI. Agenda noviembre y diciembre</vt:lpstr>
      <vt:lpstr>VI. Agenda noviembre y diciembre</vt:lpstr>
      <vt:lpstr>VI. Agenda noviembre y diciembre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Gloria Chávez Marín</dc:creator>
  <cp:lastModifiedBy>MARIA ELEZABETH</cp:lastModifiedBy>
  <cp:revision>76</cp:revision>
  <dcterms:created xsi:type="dcterms:W3CDTF">2021-10-18T21:34:55Z</dcterms:created>
  <dcterms:modified xsi:type="dcterms:W3CDTF">2023-07-19T02:29:05Z</dcterms:modified>
</cp:coreProperties>
</file>