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5"/>
  </p:notesMasterIdLst>
  <p:sldIdLst>
    <p:sldId id="342" r:id="rId2"/>
    <p:sldId id="523" r:id="rId3"/>
    <p:sldId id="464" r:id="rId4"/>
    <p:sldId id="566" r:id="rId5"/>
    <p:sldId id="575" r:id="rId6"/>
    <p:sldId id="551" r:id="rId7"/>
    <p:sldId id="576" r:id="rId8"/>
    <p:sldId id="577" r:id="rId9"/>
    <p:sldId id="578" r:id="rId10"/>
    <p:sldId id="579" r:id="rId11"/>
    <p:sldId id="580" r:id="rId12"/>
    <p:sldId id="581" r:id="rId13"/>
    <p:sldId id="526" r:id="rId14"/>
  </p:sldIdLst>
  <p:sldSz cx="12192000" cy="6858000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21" initials="R" lastIdx="1" clrIdx="0"/>
  <p:cmAuthor id="2" name="Estadistica" initials="E" lastIdx="1" clrIdx="1">
    <p:extLst>
      <p:ext uri="{19B8F6BF-5375-455C-9EA6-DF929625EA0E}">
        <p15:presenceInfo xmlns:p15="http://schemas.microsoft.com/office/powerpoint/2012/main" userId="Estadisti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2F2F2"/>
    <a:srgbClr val="FF3300"/>
    <a:srgbClr val="009A72"/>
    <a:srgbClr val="DAA600"/>
    <a:srgbClr val="098BB3"/>
    <a:srgbClr val="CC0000"/>
    <a:srgbClr val="E60000"/>
    <a:srgbClr val="CCCC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66" autoAdjust="0"/>
    <p:restoredTop sz="94660"/>
  </p:normalViewPr>
  <p:slideViewPr>
    <p:cSldViewPr snapToGrid="0">
      <p:cViewPr varScale="1">
        <p:scale>
          <a:sx n="51" d="100"/>
          <a:sy n="51" d="100"/>
        </p:scale>
        <p:origin x="67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sus\Downloads\CUADRO%20MAYOR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sus\Downloads\CUADRO%20MAYOR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sus\Downloads\CUADRO%20MAYOR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sus\Downloads\CUADRO%20MAYOR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sus\Downloads\CUADRO%20MAYOR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sus\Downloads\CUADRO%20MAYOR%20(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sus\Downloads\CUADRO%20MAYOR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VIOLENCIA FAMILIAR</a:t>
            </a:r>
            <a:endParaRPr lang="es-P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Hoja1!$A$10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Hoja1!$B$9:$H$9</c:f>
              <c:strCache>
                <c:ptCount val="7"/>
                <c:pt idx="0">
                  <c:v>HOMBRES MENORES</c:v>
                </c:pt>
                <c:pt idx="1">
                  <c:v>HOMBRES MAYORES</c:v>
                </c:pt>
                <c:pt idx="2">
                  <c:v>TOTAL HOMBRES</c:v>
                </c:pt>
                <c:pt idx="3">
                  <c:v>MUJERES MENORES</c:v>
                </c:pt>
                <c:pt idx="4">
                  <c:v>MUJERES MAYORES</c:v>
                </c:pt>
                <c:pt idx="5">
                  <c:v>TOTAL MUJERES</c:v>
                </c:pt>
                <c:pt idx="6">
                  <c:v>TOTAL VÍCTIMAS</c:v>
                </c:pt>
              </c:strCache>
            </c:strRef>
          </c:cat>
          <c:val>
            <c:numRef>
              <c:f>Hoja1!$B$10:$H$10</c:f>
              <c:numCache>
                <c:formatCode>General</c:formatCode>
                <c:ptCount val="7"/>
                <c:pt idx="0">
                  <c:v>117</c:v>
                </c:pt>
                <c:pt idx="1">
                  <c:v>1054</c:v>
                </c:pt>
                <c:pt idx="2">
                  <c:v>1171</c:v>
                </c:pt>
                <c:pt idx="3">
                  <c:v>276</c:v>
                </c:pt>
                <c:pt idx="4">
                  <c:v>6781</c:v>
                </c:pt>
                <c:pt idx="5">
                  <c:v>7057</c:v>
                </c:pt>
                <c:pt idx="6">
                  <c:v>8228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5C-4643-941E-E7DB334C5C0D}"/>
            </c:ext>
          </c:extLst>
        </c:ser>
        <c:ser>
          <c:idx val="1"/>
          <c:order val="1"/>
          <c:tx>
            <c:strRef>
              <c:f>Hoja1!$A$11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Hoja1!$B$9:$H$9</c:f>
              <c:strCache>
                <c:ptCount val="7"/>
                <c:pt idx="0">
                  <c:v>HOMBRES MENORES</c:v>
                </c:pt>
                <c:pt idx="1">
                  <c:v>HOMBRES MAYORES</c:v>
                </c:pt>
                <c:pt idx="2">
                  <c:v>TOTAL HOMBRES</c:v>
                </c:pt>
                <c:pt idx="3">
                  <c:v>MUJERES MENORES</c:v>
                </c:pt>
                <c:pt idx="4">
                  <c:v>MUJERES MAYORES</c:v>
                </c:pt>
                <c:pt idx="5">
                  <c:v>TOTAL MUJERES</c:v>
                </c:pt>
                <c:pt idx="6">
                  <c:v>TOTAL VÍCTIMAS</c:v>
                </c:pt>
              </c:strCache>
            </c:strRef>
          </c:cat>
          <c:val>
            <c:numRef>
              <c:f>Hoja1!$B$11:$H$11</c:f>
              <c:numCache>
                <c:formatCode>General</c:formatCode>
                <c:ptCount val="7"/>
                <c:pt idx="0">
                  <c:v>127</c:v>
                </c:pt>
                <c:pt idx="1">
                  <c:v>952</c:v>
                </c:pt>
                <c:pt idx="2">
                  <c:v>1079</c:v>
                </c:pt>
                <c:pt idx="3">
                  <c:v>376</c:v>
                </c:pt>
                <c:pt idx="4">
                  <c:v>6088</c:v>
                </c:pt>
                <c:pt idx="5">
                  <c:v>6464</c:v>
                </c:pt>
                <c:pt idx="6">
                  <c:v>7543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5C-4643-941E-E7DB334C5C0D}"/>
            </c:ext>
          </c:extLst>
        </c:ser>
        <c:ser>
          <c:idx val="2"/>
          <c:order val="2"/>
          <c:tx>
            <c:strRef>
              <c:f>Hoja1!$A$12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Hoja1!$B$9:$H$9</c:f>
              <c:strCache>
                <c:ptCount val="7"/>
                <c:pt idx="0">
                  <c:v>HOMBRES MENORES</c:v>
                </c:pt>
                <c:pt idx="1">
                  <c:v>HOMBRES MAYORES</c:v>
                </c:pt>
                <c:pt idx="2">
                  <c:v>TOTAL HOMBRES</c:v>
                </c:pt>
                <c:pt idx="3">
                  <c:v>MUJERES MENORES</c:v>
                </c:pt>
                <c:pt idx="4">
                  <c:v>MUJERES MAYORES</c:v>
                </c:pt>
                <c:pt idx="5">
                  <c:v>TOTAL MUJERES</c:v>
                </c:pt>
                <c:pt idx="6">
                  <c:v>TOTAL VÍCTIMAS</c:v>
                </c:pt>
              </c:strCache>
            </c:strRef>
          </c:cat>
          <c:val>
            <c:numRef>
              <c:f>Hoja1!$B$12:$H$12</c:f>
              <c:numCache>
                <c:formatCode>General</c:formatCode>
                <c:ptCount val="7"/>
                <c:pt idx="0">
                  <c:v>71</c:v>
                </c:pt>
                <c:pt idx="1">
                  <c:v>704</c:v>
                </c:pt>
                <c:pt idx="2">
                  <c:v>775</c:v>
                </c:pt>
                <c:pt idx="3">
                  <c:v>259</c:v>
                </c:pt>
                <c:pt idx="4">
                  <c:v>5024</c:v>
                </c:pt>
                <c:pt idx="5">
                  <c:v>5283</c:v>
                </c:pt>
                <c:pt idx="6">
                  <c:v>6058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5C-4643-941E-E7DB334C5C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9757584"/>
        <c:axId val="359764240"/>
      </c:barChart>
      <c:catAx>
        <c:axId val="35975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59764240"/>
        <c:crosses val="autoZero"/>
        <c:auto val="1"/>
        <c:lblAlgn val="ctr"/>
        <c:lblOffset val="100"/>
        <c:noMultiLvlLbl val="0"/>
      </c:catAx>
      <c:valAx>
        <c:axId val="35976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5975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VIOLENCIA SEXUAL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Hoja1!$B$3:$H$3</c:f>
              <c:strCache>
                <c:ptCount val="7"/>
                <c:pt idx="0">
                  <c:v>HOMBRES MENORES</c:v>
                </c:pt>
                <c:pt idx="1">
                  <c:v>HOMBRES MAYORES</c:v>
                </c:pt>
                <c:pt idx="2">
                  <c:v>TOTAL HOMBRES</c:v>
                </c:pt>
                <c:pt idx="3">
                  <c:v>MUJERES MENORES</c:v>
                </c:pt>
                <c:pt idx="4">
                  <c:v>MUJERES MAYORES</c:v>
                </c:pt>
                <c:pt idx="5">
                  <c:v>TOTAL MUJERES</c:v>
                </c:pt>
                <c:pt idx="6">
                  <c:v>TOTAL VÍCTIMAS</c:v>
                </c:pt>
              </c:strCache>
            </c:strRef>
          </c:cat>
          <c:val>
            <c:numRef>
              <c:f>Hoja1!$B$4:$H$4</c:f>
              <c:numCache>
                <c:formatCode>General</c:formatCode>
                <c:ptCount val="7"/>
                <c:pt idx="0">
                  <c:v>7</c:v>
                </c:pt>
                <c:pt idx="1">
                  <c:v>2</c:v>
                </c:pt>
                <c:pt idx="2">
                  <c:v>9</c:v>
                </c:pt>
                <c:pt idx="3">
                  <c:v>187</c:v>
                </c:pt>
                <c:pt idx="4">
                  <c:v>66</c:v>
                </c:pt>
                <c:pt idx="5">
                  <c:v>253</c:v>
                </c:pt>
                <c:pt idx="6">
                  <c:v>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8E-4F75-8C30-3A20372C4CB9}"/>
            </c:ext>
          </c:extLst>
        </c:ser>
        <c:ser>
          <c:idx val="1"/>
          <c:order val="1"/>
          <c:tx>
            <c:strRef>
              <c:f>Hoja1!$A$5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Hoja1!$B$3:$H$3</c:f>
              <c:strCache>
                <c:ptCount val="7"/>
                <c:pt idx="0">
                  <c:v>HOMBRES MENORES</c:v>
                </c:pt>
                <c:pt idx="1">
                  <c:v>HOMBRES MAYORES</c:v>
                </c:pt>
                <c:pt idx="2">
                  <c:v>TOTAL HOMBRES</c:v>
                </c:pt>
                <c:pt idx="3">
                  <c:v>MUJERES MENORES</c:v>
                </c:pt>
                <c:pt idx="4">
                  <c:v>MUJERES MAYORES</c:v>
                </c:pt>
                <c:pt idx="5">
                  <c:v>TOTAL MUJERES</c:v>
                </c:pt>
                <c:pt idx="6">
                  <c:v>TOTAL VÍCTIMAS</c:v>
                </c:pt>
              </c:strCache>
            </c:strRef>
          </c:cat>
          <c:val>
            <c:numRef>
              <c:f>Hoja1!$B$5:$H$5</c:f>
              <c:numCache>
                <c:formatCode>General</c:formatCode>
                <c:ptCount val="7"/>
                <c:pt idx="0">
                  <c:v>12</c:v>
                </c:pt>
                <c:pt idx="1">
                  <c:v>1</c:v>
                </c:pt>
                <c:pt idx="2">
                  <c:v>13</c:v>
                </c:pt>
                <c:pt idx="3">
                  <c:v>223</c:v>
                </c:pt>
                <c:pt idx="4">
                  <c:v>92</c:v>
                </c:pt>
                <c:pt idx="5">
                  <c:v>315</c:v>
                </c:pt>
                <c:pt idx="6">
                  <c:v>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8E-4F75-8C30-3A20372C4CB9}"/>
            </c:ext>
          </c:extLst>
        </c:ser>
        <c:ser>
          <c:idx val="2"/>
          <c:order val="2"/>
          <c:tx>
            <c:strRef>
              <c:f>Hoja1!$A$6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Hoja1!$B$3:$H$3</c:f>
              <c:strCache>
                <c:ptCount val="7"/>
                <c:pt idx="0">
                  <c:v>HOMBRES MENORES</c:v>
                </c:pt>
                <c:pt idx="1">
                  <c:v>HOMBRES MAYORES</c:v>
                </c:pt>
                <c:pt idx="2">
                  <c:v>TOTAL HOMBRES</c:v>
                </c:pt>
                <c:pt idx="3">
                  <c:v>MUJERES MENORES</c:v>
                </c:pt>
                <c:pt idx="4">
                  <c:v>MUJERES MAYORES</c:v>
                </c:pt>
                <c:pt idx="5">
                  <c:v>TOTAL MUJERES</c:v>
                </c:pt>
                <c:pt idx="6">
                  <c:v>TOTAL VÍCTIMAS</c:v>
                </c:pt>
              </c:strCache>
            </c:strRef>
          </c:cat>
          <c:val>
            <c:numRef>
              <c:f>Hoja1!$B$6:$H$6</c:f>
              <c:numCache>
                <c:formatCode>General</c:formatCode>
                <c:ptCount val="7"/>
                <c:pt idx="0">
                  <c:v>9</c:v>
                </c:pt>
                <c:pt idx="1">
                  <c:v>2</c:v>
                </c:pt>
                <c:pt idx="2">
                  <c:v>11</c:v>
                </c:pt>
                <c:pt idx="3">
                  <c:v>230</c:v>
                </c:pt>
                <c:pt idx="4">
                  <c:v>68</c:v>
                </c:pt>
                <c:pt idx="5">
                  <c:v>298</c:v>
                </c:pt>
                <c:pt idx="6">
                  <c:v>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8E-4F75-8C30-3A20372C4C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0793456"/>
        <c:axId val="180802192"/>
      </c:barChart>
      <c:catAx>
        <c:axId val="18079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80802192"/>
        <c:crosses val="autoZero"/>
        <c:auto val="1"/>
        <c:lblAlgn val="ctr"/>
        <c:lblOffset val="100"/>
        <c:noMultiLvlLbl val="0"/>
      </c:catAx>
      <c:valAx>
        <c:axId val="18080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8079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 TIPOS</a:t>
            </a:r>
            <a:r>
              <a:rPr lang="es-PE" baseline="0"/>
              <a:t> DE VIOLENCIA</a:t>
            </a:r>
            <a:endParaRPr lang="es-P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Hoja1!$J$9</c:f>
              <c:strCache>
                <c:ptCount val="1"/>
                <c:pt idx="0">
                  <c:v>FÍSICA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Hoja1!$K$8:$Q$8</c:f>
              <c:strCache>
                <c:ptCount val="7"/>
                <c:pt idx="0">
                  <c:v>2019</c:v>
                </c:pt>
                <c:pt idx="2">
                  <c:v>TIPO DE VIOLENCIA</c:v>
                </c:pt>
                <c:pt idx="3">
                  <c:v>2020</c:v>
                </c:pt>
                <c:pt idx="5">
                  <c:v>TIPO DE VIOLENCIA</c:v>
                </c:pt>
                <c:pt idx="6">
                  <c:v>2021</c:v>
                </c:pt>
              </c:strCache>
            </c:strRef>
          </c:cat>
          <c:val>
            <c:numRef>
              <c:f>Hoja1!$K$9:$Q$9</c:f>
              <c:numCache>
                <c:formatCode>General</c:formatCode>
                <c:ptCount val="7"/>
                <c:pt idx="0">
                  <c:v>4501</c:v>
                </c:pt>
                <c:pt idx="2">
                  <c:v>0</c:v>
                </c:pt>
                <c:pt idx="3">
                  <c:v>3860</c:v>
                </c:pt>
                <c:pt idx="5">
                  <c:v>0</c:v>
                </c:pt>
                <c:pt idx="6">
                  <c:v>2625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96-468B-9B5F-7CE1E5D99508}"/>
            </c:ext>
          </c:extLst>
        </c:ser>
        <c:ser>
          <c:idx val="1"/>
          <c:order val="1"/>
          <c:tx>
            <c:strRef>
              <c:f>Hoja1!$J$10</c:f>
              <c:strCache>
                <c:ptCount val="1"/>
                <c:pt idx="0">
                  <c:v>PSICOLÓGICA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Hoja1!$K$8:$Q$8</c:f>
              <c:strCache>
                <c:ptCount val="7"/>
                <c:pt idx="0">
                  <c:v>2019</c:v>
                </c:pt>
                <c:pt idx="2">
                  <c:v>TIPO DE VIOLENCIA</c:v>
                </c:pt>
                <c:pt idx="3">
                  <c:v>2020</c:v>
                </c:pt>
                <c:pt idx="5">
                  <c:v>TIPO DE VIOLENCIA</c:v>
                </c:pt>
                <c:pt idx="6">
                  <c:v>2021</c:v>
                </c:pt>
              </c:strCache>
            </c:strRef>
          </c:cat>
          <c:val>
            <c:numRef>
              <c:f>Hoja1!$K$10:$Q$10</c:f>
              <c:numCache>
                <c:formatCode>General</c:formatCode>
                <c:ptCount val="7"/>
                <c:pt idx="0">
                  <c:v>3181</c:v>
                </c:pt>
                <c:pt idx="2">
                  <c:v>0</c:v>
                </c:pt>
                <c:pt idx="3">
                  <c:v>3066</c:v>
                </c:pt>
                <c:pt idx="5">
                  <c:v>0</c:v>
                </c:pt>
                <c:pt idx="6">
                  <c:v>2871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96-468B-9B5F-7CE1E5D99508}"/>
            </c:ext>
          </c:extLst>
        </c:ser>
        <c:ser>
          <c:idx val="2"/>
          <c:order val="2"/>
          <c:tx>
            <c:strRef>
              <c:f>Hoja1!$J$11</c:f>
              <c:strCache>
                <c:ptCount val="1"/>
                <c:pt idx="0">
                  <c:v>SEXUAL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Hoja1!$K$8:$Q$8</c:f>
              <c:strCache>
                <c:ptCount val="7"/>
                <c:pt idx="0">
                  <c:v>2019</c:v>
                </c:pt>
                <c:pt idx="2">
                  <c:v>TIPO DE VIOLENCIA</c:v>
                </c:pt>
                <c:pt idx="3">
                  <c:v>2020</c:v>
                </c:pt>
                <c:pt idx="5">
                  <c:v>TIPO DE VIOLENCIA</c:v>
                </c:pt>
                <c:pt idx="6">
                  <c:v>2021</c:v>
                </c:pt>
              </c:strCache>
            </c:strRef>
          </c:cat>
          <c:val>
            <c:numRef>
              <c:f>Hoja1!$K$11:$Q$11</c:f>
              <c:numCache>
                <c:formatCode>General</c:formatCode>
                <c:ptCount val="7"/>
                <c:pt idx="0">
                  <c:v>466</c:v>
                </c:pt>
                <c:pt idx="2">
                  <c:v>0</c:v>
                </c:pt>
                <c:pt idx="3">
                  <c:v>542</c:v>
                </c:pt>
                <c:pt idx="5">
                  <c:v>0</c:v>
                </c:pt>
                <c:pt idx="6">
                  <c:v>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96-468B-9B5F-7CE1E5D99508}"/>
            </c:ext>
          </c:extLst>
        </c:ser>
        <c:ser>
          <c:idx val="3"/>
          <c:order val="3"/>
          <c:tx>
            <c:strRef>
              <c:f>Hoja1!$J$12</c:f>
              <c:strCache>
                <c:ptCount val="1"/>
                <c:pt idx="0">
                  <c:v>ECONOMICA/PATRIMONIAL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Hoja1!$K$8:$Q$8</c:f>
              <c:strCache>
                <c:ptCount val="7"/>
                <c:pt idx="0">
                  <c:v>2019</c:v>
                </c:pt>
                <c:pt idx="2">
                  <c:v>TIPO DE VIOLENCIA</c:v>
                </c:pt>
                <c:pt idx="3">
                  <c:v>2020</c:v>
                </c:pt>
                <c:pt idx="5">
                  <c:v>TIPO DE VIOLENCIA</c:v>
                </c:pt>
                <c:pt idx="6">
                  <c:v>2021</c:v>
                </c:pt>
              </c:strCache>
            </c:strRef>
          </c:cat>
          <c:val>
            <c:numRef>
              <c:f>Hoja1!$K$12:$Q$12</c:f>
              <c:numCache>
                <c:formatCode>General</c:formatCode>
                <c:ptCount val="7"/>
                <c:pt idx="0">
                  <c:v>80</c:v>
                </c:pt>
                <c:pt idx="2">
                  <c:v>0</c:v>
                </c:pt>
                <c:pt idx="3">
                  <c:v>75</c:v>
                </c:pt>
                <c:pt idx="5">
                  <c:v>0</c:v>
                </c:pt>
                <c:pt idx="6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96-468B-9B5F-7CE1E5D99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6816528"/>
        <c:axId val="266812784"/>
      </c:barChart>
      <c:catAx>
        <c:axId val="26681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66812784"/>
        <c:crosses val="autoZero"/>
        <c:auto val="1"/>
        <c:lblAlgn val="ctr"/>
        <c:lblOffset val="100"/>
        <c:noMultiLvlLbl val="0"/>
      </c:catAx>
      <c:valAx>
        <c:axId val="26681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6681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Hoja1!$E$15</c:f>
              <c:strCache>
                <c:ptCount val="1"/>
                <c:pt idx="0">
                  <c:v>MEDIDAS DE PROTECCIÓN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Hoja1!$D$16:$D$18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Hoja1!$E$16:$E$18</c:f>
              <c:numCache>
                <c:formatCode>General</c:formatCode>
                <c:ptCount val="3"/>
                <c:pt idx="0">
                  <c:v>4760</c:v>
                </c:pt>
                <c:pt idx="1">
                  <c:v>5158</c:v>
                </c:pt>
                <c:pt idx="2">
                  <c:v>4322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B3-4EFE-A3A9-FB143E833F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80796784"/>
        <c:axId val="180795536"/>
      </c:barChart>
      <c:catAx>
        <c:axId val="180796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80795536"/>
        <c:crosses val="autoZero"/>
        <c:auto val="1"/>
        <c:lblAlgn val="ctr"/>
        <c:lblOffset val="100"/>
        <c:noMultiLvlLbl val="0"/>
      </c:catAx>
      <c:valAx>
        <c:axId val="180795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079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MENORES INFRACTORES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Hoja1!$B$22:$D$23</c:f>
              <c:strCache>
                <c:ptCount val="3"/>
                <c:pt idx="0">
                  <c:v>HOMBRES</c:v>
                </c:pt>
                <c:pt idx="1">
                  <c:v>MUJERES</c:v>
                </c:pt>
                <c:pt idx="2">
                  <c:v>TOTAL M.I.</c:v>
                </c:pt>
              </c:strCache>
            </c:strRef>
          </c:cat>
          <c:val>
            <c:numRef>
              <c:f>Hoja1!$B$24:$D$24</c:f>
              <c:numCache>
                <c:formatCode>General</c:formatCode>
                <c:ptCount val="3"/>
                <c:pt idx="0">
                  <c:v>99</c:v>
                </c:pt>
                <c:pt idx="1">
                  <c:v>8</c:v>
                </c:pt>
                <c:pt idx="2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30-42DE-AB00-2EB3386D8EA7}"/>
            </c:ext>
          </c:extLst>
        </c:ser>
        <c:ser>
          <c:idx val="1"/>
          <c:order val="1"/>
          <c:tx>
            <c:strRef>
              <c:f>Hoja1!$A$25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Hoja1!$B$22:$D$23</c:f>
              <c:strCache>
                <c:ptCount val="3"/>
                <c:pt idx="0">
                  <c:v>HOMBRES</c:v>
                </c:pt>
                <c:pt idx="1">
                  <c:v>MUJERES</c:v>
                </c:pt>
                <c:pt idx="2">
                  <c:v>TOTAL M.I.</c:v>
                </c:pt>
              </c:strCache>
            </c:strRef>
          </c:cat>
          <c:val>
            <c:numRef>
              <c:f>Hoja1!$B$25:$D$25</c:f>
              <c:numCache>
                <c:formatCode>General</c:formatCode>
                <c:ptCount val="3"/>
                <c:pt idx="0">
                  <c:v>91</c:v>
                </c:pt>
                <c:pt idx="1">
                  <c:v>8</c:v>
                </c:pt>
                <c:pt idx="2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30-42DE-AB00-2EB3386D8EA7}"/>
            </c:ext>
          </c:extLst>
        </c:ser>
        <c:ser>
          <c:idx val="2"/>
          <c:order val="2"/>
          <c:tx>
            <c:strRef>
              <c:f>Hoja1!$A$26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Hoja1!$B$22:$D$23</c:f>
              <c:strCache>
                <c:ptCount val="3"/>
                <c:pt idx="0">
                  <c:v>HOMBRES</c:v>
                </c:pt>
                <c:pt idx="1">
                  <c:v>MUJERES</c:v>
                </c:pt>
                <c:pt idx="2">
                  <c:v>TOTAL M.I.</c:v>
                </c:pt>
              </c:strCache>
            </c:strRef>
          </c:cat>
          <c:val>
            <c:numRef>
              <c:f>Hoja1!$B$26:$D$26</c:f>
              <c:numCache>
                <c:formatCode>General</c:formatCode>
                <c:ptCount val="3"/>
                <c:pt idx="0">
                  <c:v>55</c:v>
                </c:pt>
                <c:pt idx="1">
                  <c:v>4</c:v>
                </c:pt>
                <c:pt idx="2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30-42DE-AB00-2EB3386D8E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6469472"/>
        <c:axId val="426158432"/>
      </c:barChart>
      <c:catAx>
        <c:axId val="35646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26158432"/>
        <c:crosses val="autoZero"/>
        <c:auto val="1"/>
        <c:lblAlgn val="ctr"/>
        <c:lblOffset val="100"/>
        <c:noMultiLvlLbl val="0"/>
      </c:catAx>
      <c:valAx>
        <c:axId val="42615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5646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dirty="0"/>
              <a:t>REGISTRO DE MENORES EN SITUACIONES DIFICILES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Hoja1!$B$28:$B$29</c:f>
              <c:strCache>
                <c:ptCount val="2"/>
                <c:pt idx="0">
                  <c:v>REGISTRO DE MENORES HALLADOS EN SITUACIONES DIFICILES</c:v>
                </c:pt>
                <c:pt idx="1">
                  <c:v>HOMBRES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Hoja1!$A$30:$A$32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Hoja1!$B$30:$B$32</c:f>
              <c:numCache>
                <c:formatCode>General</c:formatCode>
                <c:ptCount val="3"/>
                <c:pt idx="0">
                  <c:v>40</c:v>
                </c:pt>
                <c:pt idx="1">
                  <c:v>34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7D-44C2-96BA-0CB67E77A023}"/>
            </c:ext>
          </c:extLst>
        </c:ser>
        <c:ser>
          <c:idx val="1"/>
          <c:order val="1"/>
          <c:tx>
            <c:strRef>
              <c:f>Hoja1!$C$28:$C$29</c:f>
              <c:strCache>
                <c:ptCount val="2"/>
                <c:pt idx="0">
                  <c:v>REGISTRO DE MENORES HALLADOS EN SITUACIONES DIFICILES</c:v>
                </c:pt>
                <c:pt idx="1">
                  <c:v>MUJERES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Hoja1!$A$30:$A$32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Hoja1!$C$30:$C$32</c:f>
              <c:numCache>
                <c:formatCode>General</c:formatCode>
                <c:ptCount val="3"/>
                <c:pt idx="0">
                  <c:v>35</c:v>
                </c:pt>
                <c:pt idx="1">
                  <c:v>44</c:v>
                </c:pt>
                <c:pt idx="2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7D-44C2-96BA-0CB67E77A023}"/>
            </c:ext>
          </c:extLst>
        </c:ser>
        <c:ser>
          <c:idx val="2"/>
          <c:order val="2"/>
          <c:tx>
            <c:strRef>
              <c:f>Hoja1!$D$28:$D$29</c:f>
              <c:strCache>
                <c:ptCount val="2"/>
                <c:pt idx="0">
                  <c:v>REGISTRO DE MENORES HALLADOS EN SITUACIONES DIFICILES</c:v>
                </c:pt>
                <c:pt idx="1">
                  <c:v>TOTAL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Hoja1!$A$30:$A$32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Hoja1!$D$30:$D$32</c:f>
              <c:numCache>
                <c:formatCode>General</c:formatCode>
                <c:ptCount val="3"/>
                <c:pt idx="0">
                  <c:v>75</c:v>
                </c:pt>
                <c:pt idx="1">
                  <c:v>78</c:v>
                </c:pt>
                <c:pt idx="2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7D-44C2-96BA-0CB67E77A0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3244512"/>
        <c:axId val="423242016"/>
      </c:barChart>
      <c:catAx>
        <c:axId val="42324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23242016"/>
        <c:crosses val="autoZero"/>
        <c:auto val="1"/>
        <c:lblAlgn val="ctr"/>
        <c:lblOffset val="100"/>
        <c:noMultiLvlLbl val="0"/>
      </c:catAx>
      <c:valAx>
        <c:axId val="42324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2324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dirty="0"/>
              <a:t>CASOS ATENDIDOS POR LA UNIDAD DE PROTECCIÓN</a:t>
            </a:r>
            <a:r>
              <a:rPr lang="es-PE" baseline="0" dirty="0"/>
              <a:t> ESPECIAL</a:t>
            </a:r>
            <a:endParaRPr lang="es-P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Hoja1!$A$36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Hoja1!$B$35:$F$35</c:f>
              <c:strCache>
                <c:ptCount val="5"/>
                <c:pt idx="0">
                  <c:v>EXPEDIENTES</c:v>
                </c:pt>
                <c:pt idx="1">
                  <c:v>NNA</c:v>
                </c:pt>
                <c:pt idx="2">
                  <c:v>PROCEDIMIENTO 
POR RIESGO</c:v>
                </c:pt>
                <c:pt idx="3">
                  <c:v>PROCEDIMIENTO 
POR DESPROTECCIÓN</c:v>
                </c:pt>
                <c:pt idx="4">
                  <c:v>ALBERGADOS</c:v>
                </c:pt>
              </c:strCache>
            </c:strRef>
          </c:cat>
          <c:val>
            <c:numRef>
              <c:f>Hoja1!$B$36:$F$36</c:f>
              <c:numCache>
                <c:formatCode>General</c:formatCode>
                <c:ptCount val="5"/>
                <c:pt idx="0">
                  <c:v>958</c:v>
                </c:pt>
                <c:pt idx="1">
                  <c:v>1123</c:v>
                </c:pt>
                <c:pt idx="2">
                  <c:v>903</c:v>
                </c:pt>
                <c:pt idx="3">
                  <c:v>53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4D-4446-957F-6B411BE08E3A}"/>
            </c:ext>
          </c:extLst>
        </c:ser>
        <c:ser>
          <c:idx val="1"/>
          <c:order val="1"/>
          <c:tx>
            <c:strRef>
              <c:f>Hoja1!$A$37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Hoja1!$B$35:$F$35</c:f>
              <c:strCache>
                <c:ptCount val="5"/>
                <c:pt idx="0">
                  <c:v>EXPEDIENTES</c:v>
                </c:pt>
                <c:pt idx="1">
                  <c:v>NNA</c:v>
                </c:pt>
                <c:pt idx="2">
                  <c:v>PROCEDIMIENTO 
POR RIESGO</c:v>
                </c:pt>
                <c:pt idx="3">
                  <c:v>PROCEDIMIENTO 
POR DESPROTECCIÓN</c:v>
                </c:pt>
                <c:pt idx="4">
                  <c:v>ALBERGADOS</c:v>
                </c:pt>
              </c:strCache>
            </c:strRef>
          </c:cat>
          <c:val>
            <c:numRef>
              <c:f>Hoja1!$B$37:$F$37</c:f>
              <c:numCache>
                <c:formatCode>General</c:formatCode>
                <c:ptCount val="5"/>
                <c:pt idx="0">
                  <c:v>359</c:v>
                </c:pt>
                <c:pt idx="1">
                  <c:v>453</c:v>
                </c:pt>
                <c:pt idx="2">
                  <c:v>327</c:v>
                </c:pt>
                <c:pt idx="3">
                  <c:v>33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4D-4446-957F-6B411BE08E3A}"/>
            </c:ext>
          </c:extLst>
        </c:ser>
        <c:ser>
          <c:idx val="2"/>
          <c:order val="2"/>
          <c:tx>
            <c:strRef>
              <c:f>Hoja1!$A$38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Hoja1!$B$35:$F$35</c:f>
              <c:strCache>
                <c:ptCount val="5"/>
                <c:pt idx="0">
                  <c:v>EXPEDIENTES</c:v>
                </c:pt>
                <c:pt idx="1">
                  <c:v>NNA</c:v>
                </c:pt>
                <c:pt idx="2">
                  <c:v>PROCEDIMIENTO 
POR RIESGO</c:v>
                </c:pt>
                <c:pt idx="3">
                  <c:v>PROCEDIMIENTO 
POR DESPROTECCIÓN</c:v>
                </c:pt>
                <c:pt idx="4">
                  <c:v>ALBERGADOS</c:v>
                </c:pt>
              </c:strCache>
            </c:strRef>
          </c:cat>
          <c:val>
            <c:numRef>
              <c:f>Hoja1!$B$38:$F$38</c:f>
              <c:numCache>
                <c:formatCode>General</c:formatCode>
                <c:ptCount val="5"/>
                <c:pt idx="0">
                  <c:v>483</c:v>
                </c:pt>
                <c:pt idx="1">
                  <c:v>611</c:v>
                </c:pt>
                <c:pt idx="2">
                  <c:v>380</c:v>
                </c:pt>
                <c:pt idx="3">
                  <c:v>59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4D-4446-957F-6B411BE08E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7993344"/>
        <c:axId val="427992928"/>
      </c:barChart>
      <c:catAx>
        <c:axId val="42799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27992928"/>
        <c:crosses val="autoZero"/>
        <c:auto val="1"/>
        <c:lblAlgn val="ctr"/>
        <c:lblOffset val="100"/>
        <c:noMultiLvlLbl val="0"/>
      </c:catAx>
      <c:valAx>
        <c:axId val="42799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2799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EE495-43D9-4703-8077-8015E6ED999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s-ES"/>
        </a:p>
      </dgm:t>
    </dgm:pt>
    <dgm:pt modelId="{D08CC7AF-401B-49E9-ABFF-6F3C79D6A292}">
      <dgm:prSet phldrT="[Texto]" custT="1"/>
      <dgm:spPr>
        <a:solidFill>
          <a:schemeClr val="accent6">
            <a:lumMod val="5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es-ES" sz="2200" dirty="0">
              <a:latin typeface="Arial Nova Cond" panose="020B0506020202020204" pitchFamily="34" charset="0"/>
            </a:rPr>
            <a:t>Jurisdicción policial</a:t>
          </a:r>
        </a:p>
      </dgm:t>
    </dgm:pt>
    <dgm:pt modelId="{33D1C9E4-102D-461F-88D3-EC4BD292B895}" type="parTrans" cxnId="{7269929B-252A-4A11-B0C7-AE2BD9AC3D33}">
      <dgm:prSet/>
      <dgm:spPr/>
      <dgm:t>
        <a:bodyPr/>
        <a:lstStyle/>
        <a:p>
          <a:endParaRPr lang="es-ES" sz="2200" dirty="0">
            <a:latin typeface="Arial Nova Cond" panose="020B0506020202020204" pitchFamily="34" charset="0"/>
          </a:endParaRPr>
        </a:p>
      </dgm:t>
    </dgm:pt>
    <dgm:pt modelId="{E2FF53FC-2C2B-4CB1-8E6C-5EB713185BCB}" type="sibTrans" cxnId="{7269929B-252A-4A11-B0C7-AE2BD9AC3D33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s-ES" sz="2200" dirty="0">
            <a:latin typeface="Arial Nova Cond" panose="020B0506020202020204" pitchFamily="34" charset="0"/>
          </a:endParaRPr>
        </a:p>
      </dgm:t>
    </dgm:pt>
    <dgm:pt modelId="{507FEA95-4F5F-4531-A2D7-1E494D0A018C}">
      <dgm:prSet phldrT="[Texto]" custT="1"/>
      <dgm:spPr>
        <a:solidFill>
          <a:srgbClr val="0070C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es-ES" sz="2200" dirty="0">
              <a:latin typeface="Arial Nova Cond" panose="020B0506020202020204" pitchFamily="34" charset="0"/>
            </a:rPr>
            <a:t>Registro de denuncias por Violencia Contra la Mujer y los integrantes del Grupo Familiar</a:t>
          </a:r>
        </a:p>
      </dgm:t>
    </dgm:pt>
    <dgm:pt modelId="{373C2248-5E4C-49B2-833A-D30CC91EED59}" type="parTrans" cxnId="{F8571605-CFA4-4DAD-AF4C-EDCC21A990CA}">
      <dgm:prSet/>
      <dgm:spPr/>
      <dgm:t>
        <a:bodyPr/>
        <a:lstStyle/>
        <a:p>
          <a:endParaRPr lang="es-ES" sz="2200" dirty="0">
            <a:latin typeface="Arial Nova Cond" panose="020B0506020202020204" pitchFamily="34" charset="0"/>
          </a:endParaRPr>
        </a:p>
      </dgm:t>
    </dgm:pt>
    <dgm:pt modelId="{E8987BE5-1632-4707-A21D-2177C76CB5AF}" type="sibTrans" cxnId="{F8571605-CFA4-4DAD-AF4C-EDCC21A990CA}">
      <dgm:prSet/>
      <dgm:spPr/>
      <dgm:t>
        <a:bodyPr/>
        <a:lstStyle/>
        <a:p>
          <a:endParaRPr lang="es-ES" sz="2200" dirty="0">
            <a:latin typeface="Arial Nova Cond" panose="020B0506020202020204" pitchFamily="34" charset="0"/>
          </a:endParaRPr>
        </a:p>
      </dgm:t>
    </dgm:pt>
    <dgm:pt modelId="{73D6802A-D3D0-4DE6-8A5F-5BD0A9BFB755}">
      <dgm:prSet custT="1"/>
      <dgm:spPr>
        <a:solidFill>
          <a:srgbClr val="C0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es-ES" sz="2200" dirty="0">
              <a:latin typeface="Arial Nova Cond" panose="020B0506020202020204" pitchFamily="34" charset="0"/>
            </a:rPr>
            <a:t>Medidas de Protección atendidas</a:t>
          </a:r>
        </a:p>
      </dgm:t>
    </dgm:pt>
    <dgm:pt modelId="{01AB9D19-D82A-4D6B-8589-E675F7BB4EE9}" type="parTrans" cxnId="{FA7528D9-A3E6-4426-8736-CC5DAB4EAD09}">
      <dgm:prSet/>
      <dgm:spPr/>
      <dgm:t>
        <a:bodyPr/>
        <a:lstStyle/>
        <a:p>
          <a:endParaRPr lang="es-ES" sz="2200" dirty="0">
            <a:latin typeface="Arial Nova Cond" panose="020B0506020202020204" pitchFamily="34" charset="0"/>
          </a:endParaRPr>
        </a:p>
      </dgm:t>
    </dgm:pt>
    <dgm:pt modelId="{634CDC06-9E13-454F-8596-FF62425D8142}" type="sibTrans" cxnId="{FA7528D9-A3E6-4426-8736-CC5DAB4EAD09}">
      <dgm:prSet/>
      <dgm:spPr/>
      <dgm:t>
        <a:bodyPr/>
        <a:lstStyle/>
        <a:p>
          <a:endParaRPr lang="es-ES" sz="2200" dirty="0">
            <a:latin typeface="Arial Nova Cond" panose="020B0506020202020204" pitchFamily="34" charset="0"/>
          </a:endParaRPr>
        </a:p>
      </dgm:t>
    </dgm:pt>
    <dgm:pt modelId="{23E7A93C-43AA-458E-BBA7-59647E5FA3F8}">
      <dgm:prSet custT="1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es-ES" sz="2200" dirty="0">
              <a:latin typeface="Arial Nova Cond" panose="020B0506020202020204" pitchFamily="34" charset="0"/>
            </a:rPr>
            <a:t>Incidencia de menores infractores y menores en desprotección.</a:t>
          </a:r>
        </a:p>
      </dgm:t>
    </dgm:pt>
    <dgm:pt modelId="{BEC3849B-7156-472F-AB2C-3F0F2C3D039F}" type="parTrans" cxnId="{1BD5A029-026D-44DE-871E-7FCA22AA9058}">
      <dgm:prSet/>
      <dgm:spPr/>
      <dgm:t>
        <a:bodyPr/>
        <a:lstStyle/>
        <a:p>
          <a:endParaRPr lang="es-PE"/>
        </a:p>
      </dgm:t>
    </dgm:pt>
    <dgm:pt modelId="{B42679AA-EAE6-4B65-AC33-AC6BFE7BC4B3}" type="sibTrans" cxnId="{1BD5A029-026D-44DE-871E-7FCA22AA9058}">
      <dgm:prSet/>
      <dgm:spPr/>
      <dgm:t>
        <a:bodyPr/>
        <a:lstStyle/>
        <a:p>
          <a:endParaRPr lang="es-PE"/>
        </a:p>
      </dgm:t>
    </dgm:pt>
    <dgm:pt modelId="{98D87218-B592-4E92-9072-2B2E57B20091}" type="pres">
      <dgm:prSet presAssocID="{B90EE495-43D9-4703-8077-8015E6ED999D}" presName="Name0" presStyleCnt="0">
        <dgm:presLayoutVars>
          <dgm:chMax val="7"/>
          <dgm:chPref val="7"/>
          <dgm:dir/>
        </dgm:presLayoutVars>
      </dgm:prSet>
      <dgm:spPr/>
    </dgm:pt>
    <dgm:pt modelId="{B6AFFABE-EE4F-4CA2-8BFA-7FB8DAA123D2}" type="pres">
      <dgm:prSet presAssocID="{B90EE495-43D9-4703-8077-8015E6ED999D}" presName="Name1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82A6242-3CA7-461E-9D9B-A775A709A8CE}" type="pres">
      <dgm:prSet presAssocID="{B90EE495-43D9-4703-8077-8015E6ED999D}" presName="cycl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C814527-42A9-4548-BD6B-FA75D6407EBE}" type="pres">
      <dgm:prSet presAssocID="{B90EE495-43D9-4703-8077-8015E6ED999D}" presName="srcNode" presStyleLbl="node1" presStyleIdx="0" presStyleCnt="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7ADB8E4-18CD-49D8-9616-BEF7AD2FF7DD}" type="pres">
      <dgm:prSet presAssocID="{B90EE495-43D9-4703-8077-8015E6ED999D}" presName="conn" presStyleLbl="parChTrans1D2" presStyleIdx="0" presStyleCnt="1"/>
      <dgm:spPr/>
    </dgm:pt>
    <dgm:pt modelId="{D52BE4E4-5FEC-4A28-8282-02853D847065}" type="pres">
      <dgm:prSet presAssocID="{B90EE495-43D9-4703-8077-8015E6ED999D}" presName="extraNode" presStyleLbl="node1" presStyleIdx="0" presStyleCnt="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CC2AB93-8F21-4178-8225-90C2017A50C7}" type="pres">
      <dgm:prSet presAssocID="{B90EE495-43D9-4703-8077-8015E6ED999D}" presName="dstNode" presStyleLbl="node1" presStyleIdx="0" presStyleCnt="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33AD4280-28B7-40CF-8106-B7DC4668C206}" type="pres">
      <dgm:prSet presAssocID="{D08CC7AF-401B-49E9-ABFF-6F3C79D6A292}" presName="text_1" presStyleLbl="node1" presStyleIdx="0" presStyleCnt="4">
        <dgm:presLayoutVars>
          <dgm:bulletEnabled val="1"/>
        </dgm:presLayoutVars>
      </dgm:prSet>
      <dgm:spPr/>
    </dgm:pt>
    <dgm:pt modelId="{5949AE1D-6536-4F3A-AF87-14E55E77BD69}" type="pres">
      <dgm:prSet presAssocID="{D08CC7AF-401B-49E9-ABFF-6F3C79D6A292}" presName="accent_1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B5B7C51F-89B3-4B80-991C-43CA4DE33CB1}" type="pres">
      <dgm:prSet presAssocID="{D08CC7AF-401B-49E9-ABFF-6F3C79D6A292}" presName="accentRepeatNode" presStyleLbl="solidFgAcc1" presStyleIdx="0" presStyleCnt="4" custLinFactNeighborX="-1969" custLinFactNeighborY="-3019"/>
      <dgm:spPr>
        <a:solidFill>
          <a:schemeClr val="tx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0446E4F2-E03F-4BB4-B5B4-F806B51E7C74}" type="pres">
      <dgm:prSet presAssocID="{507FEA95-4F5F-4531-A2D7-1E494D0A018C}" presName="text_2" presStyleLbl="node1" presStyleIdx="1" presStyleCnt="4">
        <dgm:presLayoutVars>
          <dgm:bulletEnabled val="1"/>
        </dgm:presLayoutVars>
      </dgm:prSet>
      <dgm:spPr/>
    </dgm:pt>
    <dgm:pt modelId="{813132CB-7D53-425C-BE61-8C094023F9D9}" type="pres">
      <dgm:prSet presAssocID="{507FEA95-4F5F-4531-A2D7-1E494D0A018C}" presName="accent_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CE6A10B-8E18-4231-AA9A-4CD01CFFA0F5}" type="pres">
      <dgm:prSet presAssocID="{507FEA95-4F5F-4531-A2D7-1E494D0A018C}" presName="accentRepeatNode" presStyleLbl="solidFgAcc1" presStyleIdx="1" presStyleCnt="4"/>
      <dgm:spPr>
        <a:solidFill>
          <a:srgbClr val="FBFBFB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A771D86-6488-4566-AB3A-860689147B78}" type="pres">
      <dgm:prSet presAssocID="{73D6802A-D3D0-4DE6-8A5F-5BD0A9BFB755}" presName="text_3" presStyleLbl="node1" presStyleIdx="2" presStyleCnt="4">
        <dgm:presLayoutVars>
          <dgm:bulletEnabled val="1"/>
        </dgm:presLayoutVars>
      </dgm:prSet>
      <dgm:spPr/>
    </dgm:pt>
    <dgm:pt modelId="{3AE240C3-FEFD-440A-B2EF-7605A1442295}" type="pres">
      <dgm:prSet presAssocID="{73D6802A-D3D0-4DE6-8A5F-5BD0A9BFB755}" presName="accent_3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36379A3-DBA1-4D37-B6A2-C9D041BEFD86}" type="pres">
      <dgm:prSet presAssocID="{73D6802A-D3D0-4DE6-8A5F-5BD0A9BFB755}" presName="accentRepeatNode" presStyleLbl="solidFgAcc1" presStyleIdx="2" presStyleCnt="4"/>
      <dgm:spPr>
        <a:solidFill>
          <a:srgbClr val="FBFBFB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AAB208D-425C-443A-95CB-01E2AB225A53}" type="pres">
      <dgm:prSet presAssocID="{23E7A93C-43AA-458E-BBA7-59647E5FA3F8}" presName="text_4" presStyleLbl="node1" presStyleIdx="3" presStyleCnt="4">
        <dgm:presLayoutVars>
          <dgm:bulletEnabled val="1"/>
        </dgm:presLayoutVars>
      </dgm:prSet>
      <dgm:spPr/>
    </dgm:pt>
    <dgm:pt modelId="{BF311EE6-BC20-47FA-9F42-F681B2D3EF36}" type="pres">
      <dgm:prSet presAssocID="{23E7A93C-43AA-458E-BBA7-59647E5FA3F8}" presName="accent_4" presStyleCnt="0"/>
      <dgm:spPr/>
    </dgm:pt>
    <dgm:pt modelId="{85F7950D-A0C9-48FA-80A2-2B68B837EDA2}" type="pres">
      <dgm:prSet presAssocID="{23E7A93C-43AA-458E-BBA7-59647E5FA3F8}" presName="accentRepeatNode" presStyleLbl="solidFgAcc1" presStyleIdx="3" presStyleCnt="4"/>
      <dgm:spPr/>
    </dgm:pt>
  </dgm:ptLst>
  <dgm:cxnLst>
    <dgm:cxn modelId="{F8571605-CFA4-4DAD-AF4C-EDCC21A990CA}" srcId="{B90EE495-43D9-4703-8077-8015E6ED999D}" destId="{507FEA95-4F5F-4531-A2D7-1E494D0A018C}" srcOrd="1" destOrd="0" parTransId="{373C2248-5E4C-49B2-833A-D30CC91EED59}" sibTransId="{E8987BE5-1632-4707-A21D-2177C76CB5AF}"/>
    <dgm:cxn modelId="{1BD5A029-026D-44DE-871E-7FCA22AA9058}" srcId="{B90EE495-43D9-4703-8077-8015E6ED999D}" destId="{23E7A93C-43AA-458E-BBA7-59647E5FA3F8}" srcOrd="3" destOrd="0" parTransId="{BEC3849B-7156-472F-AB2C-3F0F2C3D039F}" sibTransId="{B42679AA-EAE6-4B65-AC33-AC6BFE7BC4B3}"/>
    <dgm:cxn modelId="{5DD5F070-A259-43EB-A1A4-128BAE6813F7}" type="presOf" srcId="{23E7A93C-43AA-458E-BBA7-59647E5FA3F8}" destId="{6AAB208D-425C-443A-95CB-01E2AB225A53}" srcOrd="0" destOrd="0" presId="urn:microsoft.com/office/officeart/2008/layout/VerticalCurvedList"/>
    <dgm:cxn modelId="{CD383972-F7E3-442F-9D62-06DD21ACDB83}" type="presOf" srcId="{E2FF53FC-2C2B-4CB1-8E6C-5EB713185BCB}" destId="{A7ADB8E4-18CD-49D8-9616-BEF7AD2FF7DD}" srcOrd="0" destOrd="0" presId="urn:microsoft.com/office/officeart/2008/layout/VerticalCurvedList"/>
    <dgm:cxn modelId="{2E605F57-5C6B-49AF-907D-BAB89DAA5873}" type="presOf" srcId="{73D6802A-D3D0-4DE6-8A5F-5BD0A9BFB755}" destId="{DA771D86-6488-4566-AB3A-860689147B78}" srcOrd="0" destOrd="0" presId="urn:microsoft.com/office/officeart/2008/layout/VerticalCurvedList"/>
    <dgm:cxn modelId="{7269929B-252A-4A11-B0C7-AE2BD9AC3D33}" srcId="{B90EE495-43D9-4703-8077-8015E6ED999D}" destId="{D08CC7AF-401B-49E9-ABFF-6F3C79D6A292}" srcOrd="0" destOrd="0" parTransId="{33D1C9E4-102D-461F-88D3-EC4BD292B895}" sibTransId="{E2FF53FC-2C2B-4CB1-8E6C-5EB713185BCB}"/>
    <dgm:cxn modelId="{01B44BC0-26CC-47B3-9EFD-D50380FD8E37}" type="presOf" srcId="{D08CC7AF-401B-49E9-ABFF-6F3C79D6A292}" destId="{33AD4280-28B7-40CF-8106-B7DC4668C206}" srcOrd="0" destOrd="0" presId="urn:microsoft.com/office/officeart/2008/layout/VerticalCurvedList"/>
    <dgm:cxn modelId="{FA7528D9-A3E6-4426-8736-CC5DAB4EAD09}" srcId="{B90EE495-43D9-4703-8077-8015E6ED999D}" destId="{73D6802A-D3D0-4DE6-8A5F-5BD0A9BFB755}" srcOrd="2" destOrd="0" parTransId="{01AB9D19-D82A-4D6B-8589-E675F7BB4EE9}" sibTransId="{634CDC06-9E13-454F-8596-FF62425D8142}"/>
    <dgm:cxn modelId="{7D5F17EC-9528-45B5-A376-5FD2CD047DBD}" type="presOf" srcId="{507FEA95-4F5F-4531-A2D7-1E494D0A018C}" destId="{0446E4F2-E03F-4BB4-B5B4-F806B51E7C74}" srcOrd="0" destOrd="0" presId="urn:microsoft.com/office/officeart/2008/layout/VerticalCurvedList"/>
    <dgm:cxn modelId="{CCB23BF2-8E10-4380-B648-24FD8CEFD58D}" type="presOf" srcId="{B90EE495-43D9-4703-8077-8015E6ED999D}" destId="{98D87218-B592-4E92-9072-2B2E57B20091}" srcOrd="0" destOrd="0" presId="urn:microsoft.com/office/officeart/2008/layout/VerticalCurvedList"/>
    <dgm:cxn modelId="{A5BD0EE7-3C9F-492E-B963-519FB152A7B0}" type="presParOf" srcId="{98D87218-B592-4E92-9072-2B2E57B20091}" destId="{B6AFFABE-EE4F-4CA2-8BFA-7FB8DAA123D2}" srcOrd="0" destOrd="0" presId="urn:microsoft.com/office/officeart/2008/layout/VerticalCurvedList"/>
    <dgm:cxn modelId="{8D787DAF-F1CA-48F3-A95B-404A3BE65CFF}" type="presParOf" srcId="{B6AFFABE-EE4F-4CA2-8BFA-7FB8DAA123D2}" destId="{F82A6242-3CA7-461E-9D9B-A775A709A8CE}" srcOrd="0" destOrd="0" presId="urn:microsoft.com/office/officeart/2008/layout/VerticalCurvedList"/>
    <dgm:cxn modelId="{30A32F8A-86A3-495D-995C-645FEA378BB7}" type="presParOf" srcId="{F82A6242-3CA7-461E-9D9B-A775A709A8CE}" destId="{6C814527-42A9-4548-BD6B-FA75D6407EBE}" srcOrd="0" destOrd="0" presId="urn:microsoft.com/office/officeart/2008/layout/VerticalCurvedList"/>
    <dgm:cxn modelId="{86C09C47-85B6-4BDA-B5A2-686F1A44E545}" type="presParOf" srcId="{F82A6242-3CA7-461E-9D9B-A775A709A8CE}" destId="{A7ADB8E4-18CD-49D8-9616-BEF7AD2FF7DD}" srcOrd="1" destOrd="0" presId="urn:microsoft.com/office/officeart/2008/layout/VerticalCurvedList"/>
    <dgm:cxn modelId="{BE507610-A4E2-482D-8845-242D34B7368A}" type="presParOf" srcId="{F82A6242-3CA7-461E-9D9B-A775A709A8CE}" destId="{D52BE4E4-5FEC-4A28-8282-02853D847065}" srcOrd="2" destOrd="0" presId="urn:microsoft.com/office/officeart/2008/layout/VerticalCurvedList"/>
    <dgm:cxn modelId="{3CD3BD3F-0152-44A2-A90C-1B9F00468880}" type="presParOf" srcId="{F82A6242-3CA7-461E-9D9B-A775A709A8CE}" destId="{FCC2AB93-8F21-4178-8225-90C2017A50C7}" srcOrd="3" destOrd="0" presId="urn:microsoft.com/office/officeart/2008/layout/VerticalCurvedList"/>
    <dgm:cxn modelId="{DB56BCBB-5BAC-4FC8-B404-32AD4B659ED5}" type="presParOf" srcId="{B6AFFABE-EE4F-4CA2-8BFA-7FB8DAA123D2}" destId="{33AD4280-28B7-40CF-8106-B7DC4668C206}" srcOrd="1" destOrd="0" presId="urn:microsoft.com/office/officeart/2008/layout/VerticalCurvedList"/>
    <dgm:cxn modelId="{C8460CF8-8966-4BBF-96EF-6D5D0B039E92}" type="presParOf" srcId="{B6AFFABE-EE4F-4CA2-8BFA-7FB8DAA123D2}" destId="{5949AE1D-6536-4F3A-AF87-14E55E77BD69}" srcOrd="2" destOrd="0" presId="urn:microsoft.com/office/officeart/2008/layout/VerticalCurvedList"/>
    <dgm:cxn modelId="{FB92822D-0532-4EF4-8984-0EEAE3AD4A31}" type="presParOf" srcId="{5949AE1D-6536-4F3A-AF87-14E55E77BD69}" destId="{B5B7C51F-89B3-4B80-991C-43CA4DE33CB1}" srcOrd="0" destOrd="0" presId="urn:microsoft.com/office/officeart/2008/layout/VerticalCurvedList"/>
    <dgm:cxn modelId="{CDBB6336-8017-49BE-A94B-AE872D172F7C}" type="presParOf" srcId="{B6AFFABE-EE4F-4CA2-8BFA-7FB8DAA123D2}" destId="{0446E4F2-E03F-4BB4-B5B4-F806B51E7C74}" srcOrd="3" destOrd="0" presId="urn:microsoft.com/office/officeart/2008/layout/VerticalCurvedList"/>
    <dgm:cxn modelId="{6753652F-C7D9-435F-8E10-9559F131863C}" type="presParOf" srcId="{B6AFFABE-EE4F-4CA2-8BFA-7FB8DAA123D2}" destId="{813132CB-7D53-425C-BE61-8C094023F9D9}" srcOrd="4" destOrd="0" presId="urn:microsoft.com/office/officeart/2008/layout/VerticalCurvedList"/>
    <dgm:cxn modelId="{AD8FE3A4-CBFE-44F1-BCED-31AFEE7275E7}" type="presParOf" srcId="{813132CB-7D53-425C-BE61-8C094023F9D9}" destId="{6CE6A10B-8E18-4231-AA9A-4CD01CFFA0F5}" srcOrd="0" destOrd="0" presId="urn:microsoft.com/office/officeart/2008/layout/VerticalCurvedList"/>
    <dgm:cxn modelId="{54D59C25-ECFE-4087-BD31-9D5D968C3D6C}" type="presParOf" srcId="{B6AFFABE-EE4F-4CA2-8BFA-7FB8DAA123D2}" destId="{DA771D86-6488-4566-AB3A-860689147B78}" srcOrd="5" destOrd="0" presId="urn:microsoft.com/office/officeart/2008/layout/VerticalCurvedList"/>
    <dgm:cxn modelId="{10D1695C-2CCD-46A3-9053-86C11E6582B7}" type="presParOf" srcId="{B6AFFABE-EE4F-4CA2-8BFA-7FB8DAA123D2}" destId="{3AE240C3-FEFD-440A-B2EF-7605A1442295}" srcOrd="6" destOrd="0" presId="urn:microsoft.com/office/officeart/2008/layout/VerticalCurvedList"/>
    <dgm:cxn modelId="{FF0A4DBC-B1A8-4881-A120-91DB1895394D}" type="presParOf" srcId="{3AE240C3-FEFD-440A-B2EF-7605A1442295}" destId="{536379A3-DBA1-4D37-B6A2-C9D041BEFD86}" srcOrd="0" destOrd="0" presId="urn:microsoft.com/office/officeart/2008/layout/VerticalCurvedList"/>
    <dgm:cxn modelId="{1EE188C4-C2E2-448F-90C6-F2E6A270261F}" type="presParOf" srcId="{B6AFFABE-EE4F-4CA2-8BFA-7FB8DAA123D2}" destId="{6AAB208D-425C-443A-95CB-01E2AB225A53}" srcOrd="7" destOrd="0" presId="urn:microsoft.com/office/officeart/2008/layout/VerticalCurvedList"/>
    <dgm:cxn modelId="{DAAF4184-7653-4344-8D3D-CA6E3A658ADF}" type="presParOf" srcId="{B6AFFABE-EE4F-4CA2-8BFA-7FB8DAA123D2}" destId="{BF311EE6-BC20-47FA-9F42-F681B2D3EF36}" srcOrd="8" destOrd="0" presId="urn:microsoft.com/office/officeart/2008/layout/VerticalCurvedList"/>
    <dgm:cxn modelId="{CB3E640D-304F-4D7D-A161-FFFDED4AE1EA}" type="presParOf" srcId="{BF311EE6-BC20-47FA-9F42-F681B2D3EF36}" destId="{85F7950D-A0C9-48FA-80A2-2B68B837EDA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DB8E4-18CD-49D8-9616-BEF7AD2FF7DD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D4280-28B7-40CF-8106-B7DC4668C206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6">
            <a:lumMod val="50000"/>
          </a:schemeClr>
        </a:solidFill>
        <a:ln w="190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5880" rIns="55880" bIns="5588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Arial Nova Cond" panose="020B0506020202020204" pitchFamily="34" charset="0"/>
            </a:rPr>
            <a:t>Jurisdicción policial</a:t>
          </a:r>
        </a:p>
      </dsp:txBody>
      <dsp:txXfrm>
        <a:off x="610504" y="416587"/>
        <a:ext cx="7440913" cy="833607"/>
      </dsp:txXfrm>
    </dsp:sp>
    <dsp:sp modelId="{B5B7C51F-89B3-4B80-991C-43CA4DE33CB1}">
      <dsp:nvSpPr>
        <dsp:cNvPr id="0" name=""/>
        <dsp:cNvSpPr/>
      </dsp:nvSpPr>
      <dsp:spPr>
        <a:xfrm>
          <a:off x="68982" y="280927"/>
          <a:ext cx="1042009" cy="1042009"/>
        </a:xfrm>
        <a:prstGeom prst="ellipse">
          <a:avLst/>
        </a:prstGeom>
        <a:solidFill>
          <a:schemeClr val="tx1"/>
        </a:solidFill>
        <a:ln w="190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6E4F2-E03F-4BB4-B5B4-F806B51E7C74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rgbClr val="0070C0"/>
        </a:solidFill>
        <a:ln w="190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5880" rIns="55880" bIns="5588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Arial Nova Cond" panose="020B0506020202020204" pitchFamily="34" charset="0"/>
            </a:rPr>
            <a:t>Registro de denuncias por Violencia Contra la Mujer y los integrantes del Grupo Familiar</a:t>
          </a:r>
        </a:p>
      </dsp:txBody>
      <dsp:txXfrm>
        <a:off x="1088431" y="1667215"/>
        <a:ext cx="6962986" cy="833607"/>
      </dsp:txXfrm>
    </dsp:sp>
    <dsp:sp modelId="{6CE6A10B-8E18-4231-AA9A-4CD01CFFA0F5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rgbClr val="FBFBFB"/>
        </a:solidFill>
        <a:ln w="190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71D86-6488-4566-AB3A-860689147B78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rgbClr val="C00000"/>
        </a:solidFill>
        <a:ln w="190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5880" rIns="55880" bIns="5588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Arial Nova Cond" panose="020B0506020202020204" pitchFamily="34" charset="0"/>
            </a:rPr>
            <a:t>Medidas de Protección atendidas</a:t>
          </a:r>
        </a:p>
      </dsp:txBody>
      <dsp:txXfrm>
        <a:off x="1088431" y="2917843"/>
        <a:ext cx="6962986" cy="833607"/>
      </dsp:txXfrm>
    </dsp:sp>
    <dsp:sp modelId="{536379A3-DBA1-4D37-B6A2-C9D041BEFD86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rgbClr val="FBFBFB"/>
        </a:solidFill>
        <a:ln w="190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B208D-425C-443A-95CB-01E2AB225A53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rgbClr val="FFC000"/>
        </a:solidFill>
        <a:ln w="190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5880" rIns="55880" bIns="5588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Arial Nova Cond" panose="020B0506020202020204" pitchFamily="34" charset="0"/>
            </a:rPr>
            <a:t>Incidencia de menores infractores y menores en desprotección.</a:t>
          </a:r>
        </a:p>
      </dsp:txBody>
      <dsp:txXfrm>
        <a:off x="610504" y="4168472"/>
        <a:ext cx="7440913" cy="833607"/>
      </dsp:txXfrm>
    </dsp:sp>
    <dsp:sp modelId="{85F7950D-A0C9-48FA-80A2-2B68B837EDA2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A556A-AF21-4CBE-AE04-2A6479520F27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E7FD0-11D5-4E8C-A7E1-F009E4A9103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>
            <a:extLst>
              <a:ext uri="{FF2B5EF4-FFF2-40B4-BE49-F238E27FC236}">
                <a16:creationId xmlns:a16="http://schemas.microsoft.com/office/drawing/2014/main" id="{7E9948C0-B6D4-4121-B2CF-84E59B31AA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>
            <a:extLst>
              <a:ext uri="{FF2B5EF4-FFF2-40B4-BE49-F238E27FC236}">
                <a16:creationId xmlns:a16="http://schemas.microsoft.com/office/drawing/2014/main" id="{12419177-31AC-4EC2-9C46-B0E07B2868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altLang="es-PE"/>
          </a:p>
        </p:txBody>
      </p:sp>
      <p:sp>
        <p:nvSpPr>
          <p:cNvPr id="15364" name="3 Marcador de número de diapositiva">
            <a:extLst>
              <a:ext uri="{FF2B5EF4-FFF2-40B4-BE49-F238E27FC236}">
                <a16:creationId xmlns:a16="http://schemas.microsoft.com/office/drawing/2014/main" id="{5CBB9D98-8851-4ABB-84A6-0EEC15ED07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389701-1F4C-472D-995C-023912FF2F63}" type="slidenum">
              <a:rPr kumimoji="0" lang="es-ES" altLang="es-P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altLang="es-P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813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Forma libre">
            <a:extLst>
              <a:ext uri="{FF2B5EF4-FFF2-40B4-BE49-F238E27FC236}">
                <a16:creationId xmlns:a16="http://schemas.microsoft.com/office/drawing/2014/main" id="{C4BFCFC8-DE76-4182-90E8-F3855E8AC237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10 Forma libre">
            <a:extLst>
              <a:ext uri="{FF2B5EF4-FFF2-40B4-BE49-F238E27FC236}">
                <a16:creationId xmlns:a16="http://schemas.microsoft.com/office/drawing/2014/main" id="{8D266E98-F53C-4B5A-A62B-9077A83D0B8C}"/>
              </a:ext>
            </a:extLst>
          </p:cNvPr>
          <p:cNvSpPr>
            <a:spLocks/>
          </p:cNvSpPr>
          <p:nvPr/>
        </p:nvSpPr>
        <p:spPr bwMode="auto">
          <a:xfrm>
            <a:off x="8140700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6" name="29 Marcador de fecha">
            <a:extLst>
              <a:ext uri="{FF2B5EF4-FFF2-40B4-BE49-F238E27FC236}">
                <a16:creationId xmlns:a16="http://schemas.microsoft.com/office/drawing/2014/main" id="{8F759569-C5D1-4A83-97C6-5127E278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7564-78DE-4A63-8763-3FC1A824F56B}" type="datetime10">
              <a:rPr lang="es-ES"/>
              <a:pPr>
                <a:defRPr/>
              </a:pPr>
              <a:t>21:29</a:t>
            </a:fld>
            <a:endParaRPr lang="es-ES"/>
          </a:p>
        </p:txBody>
      </p:sp>
      <p:sp>
        <p:nvSpPr>
          <p:cNvPr id="7" name="18 Marcador de pie de página">
            <a:extLst>
              <a:ext uri="{FF2B5EF4-FFF2-40B4-BE49-F238E27FC236}">
                <a16:creationId xmlns:a16="http://schemas.microsoft.com/office/drawing/2014/main" id="{ECF150D8-7F90-4708-89CA-C1E26B92D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26 Marcador de número de diapositiva">
            <a:extLst>
              <a:ext uri="{FF2B5EF4-FFF2-40B4-BE49-F238E27FC236}">
                <a16:creationId xmlns:a16="http://schemas.microsoft.com/office/drawing/2014/main" id="{788795ED-B5EC-4696-9FEE-F1FBAF987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36431585-6EAB-4508-BA52-AE3AA08FDC41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267841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>
            <a:extLst>
              <a:ext uri="{FF2B5EF4-FFF2-40B4-BE49-F238E27FC236}">
                <a16:creationId xmlns:a16="http://schemas.microsoft.com/office/drawing/2014/main" id="{595C9892-B5ED-4CFB-B09E-13C50F66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EB206-FFAD-42B3-974D-26CCF64AD2B2}" type="datetime10">
              <a:rPr lang="es-ES"/>
              <a:pPr>
                <a:defRPr/>
              </a:pPr>
              <a:t>21:29</a:t>
            </a:fld>
            <a:endParaRPr lang="es-ES"/>
          </a:p>
        </p:txBody>
      </p:sp>
      <p:sp>
        <p:nvSpPr>
          <p:cNvPr id="5" name="21 Marcador de pie de página">
            <a:extLst>
              <a:ext uri="{FF2B5EF4-FFF2-40B4-BE49-F238E27FC236}">
                <a16:creationId xmlns:a16="http://schemas.microsoft.com/office/drawing/2014/main" id="{144DB528-E7F6-43A0-A938-9BB0981CB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>
            <a:extLst>
              <a:ext uri="{FF2B5EF4-FFF2-40B4-BE49-F238E27FC236}">
                <a16:creationId xmlns:a16="http://schemas.microsoft.com/office/drawing/2014/main" id="{60EFF8BA-81FB-482C-A59E-610744BCD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69E2AAD5-3C52-4C32-A506-5826689FC147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2927593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>
            <a:extLst>
              <a:ext uri="{FF2B5EF4-FFF2-40B4-BE49-F238E27FC236}">
                <a16:creationId xmlns:a16="http://schemas.microsoft.com/office/drawing/2014/main" id="{FA32B558-E5CC-429F-840C-4DD9C0C24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24C2-9342-4D5A-91B7-76BCDD884BE2}" type="datetime10">
              <a:rPr lang="es-ES"/>
              <a:pPr>
                <a:defRPr/>
              </a:pPr>
              <a:t>21:29</a:t>
            </a:fld>
            <a:endParaRPr lang="es-ES"/>
          </a:p>
        </p:txBody>
      </p:sp>
      <p:sp>
        <p:nvSpPr>
          <p:cNvPr id="5" name="21 Marcador de pie de página">
            <a:extLst>
              <a:ext uri="{FF2B5EF4-FFF2-40B4-BE49-F238E27FC236}">
                <a16:creationId xmlns:a16="http://schemas.microsoft.com/office/drawing/2014/main" id="{A324EC83-C9DB-443A-AF9C-71059E7B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>
            <a:extLst>
              <a:ext uri="{FF2B5EF4-FFF2-40B4-BE49-F238E27FC236}">
                <a16:creationId xmlns:a16="http://schemas.microsoft.com/office/drawing/2014/main" id="{D9390196-0ED7-4C69-A058-52577E944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085FEE1B-7AFA-4697-9DA3-F7CDD06DBBEF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89711305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29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3977" y="1849063"/>
            <a:ext cx="3328035" cy="608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95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3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7/18/2023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0" y="-76200"/>
            <a:ext cx="12192000" cy="6942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0" y="2393781"/>
            <a:ext cx="7620000" cy="2138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17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>
            <a:extLst>
              <a:ext uri="{FF2B5EF4-FFF2-40B4-BE49-F238E27FC236}">
                <a16:creationId xmlns:a16="http://schemas.microsoft.com/office/drawing/2014/main" id="{00727BDB-EB8A-4DAF-AD88-80235185E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2B865-9404-4FE6-A20E-756DEDF10F7F}" type="datetime10">
              <a:rPr lang="es-ES"/>
              <a:pPr>
                <a:defRPr/>
              </a:pPr>
              <a:t>21:29</a:t>
            </a:fld>
            <a:endParaRPr lang="es-ES"/>
          </a:p>
        </p:txBody>
      </p:sp>
      <p:sp>
        <p:nvSpPr>
          <p:cNvPr id="5" name="21 Marcador de pie de página">
            <a:extLst>
              <a:ext uri="{FF2B5EF4-FFF2-40B4-BE49-F238E27FC236}">
                <a16:creationId xmlns:a16="http://schemas.microsoft.com/office/drawing/2014/main" id="{C26438E7-E61F-4CDB-B862-06B8D7599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>
            <a:extLst>
              <a:ext uri="{FF2B5EF4-FFF2-40B4-BE49-F238E27FC236}">
                <a16:creationId xmlns:a16="http://schemas.microsoft.com/office/drawing/2014/main" id="{E92BBE98-65F7-4E52-AF0B-02C1D157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599D304E-2A7B-4AC4-AF70-E665AFDDC572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7994152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Forma libre">
            <a:extLst>
              <a:ext uri="{FF2B5EF4-FFF2-40B4-BE49-F238E27FC236}">
                <a16:creationId xmlns:a16="http://schemas.microsoft.com/office/drawing/2014/main" id="{76B052DD-4312-48B5-BBAB-E669F98C455A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10 Forma libre">
            <a:extLst>
              <a:ext uri="{FF2B5EF4-FFF2-40B4-BE49-F238E27FC236}">
                <a16:creationId xmlns:a16="http://schemas.microsoft.com/office/drawing/2014/main" id="{0DF8D78C-EC4F-4E31-AC36-86DBA742946B}"/>
              </a:ext>
            </a:extLst>
          </p:cNvPr>
          <p:cNvSpPr>
            <a:spLocks/>
          </p:cNvSpPr>
          <p:nvPr/>
        </p:nvSpPr>
        <p:spPr bwMode="auto">
          <a:xfrm>
            <a:off x="8140700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3 Marcador de fecha">
            <a:extLst>
              <a:ext uri="{FF2B5EF4-FFF2-40B4-BE49-F238E27FC236}">
                <a16:creationId xmlns:a16="http://schemas.microsoft.com/office/drawing/2014/main" id="{7F863CB6-1461-441F-B179-145CB3930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77C4B-375C-4158-9771-23DB9073AA54}" type="datetime10">
              <a:rPr lang="es-ES"/>
              <a:pPr>
                <a:defRPr/>
              </a:pPr>
              <a:t>21:29</a:t>
            </a:fld>
            <a:endParaRPr lang="es-ES"/>
          </a:p>
        </p:txBody>
      </p:sp>
      <p:sp>
        <p:nvSpPr>
          <p:cNvPr id="7" name="4 Marcador de pie de página">
            <a:extLst>
              <a:ext uri="{FF2B5EF4-FFF2-40B4-BE49-F238E27FC236}">
                <a16:creationId xmlns:a16="http://schemas.microsoft.com/office/drawing/2014/main" id="{179D59BB-DF0E-4F6F-BA70-D6A908A8F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>
            <a:extLst>
              <a:ext uri="{FF2B5EF4-FFF2-40B4-BE49-F238E27FC236}">
                <a16:creationId xmlns:a16="http://schemas.microsoft.com/office/drawing/2014/main" id="{4C21C54E-844A-431A-85FB-CB6A5E922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BFD4FDAD-F8BA-4DAE-BE0A-8551F59D7179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184560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9 Marcador de fecha">
            <a:extLst>
              <a:ext uri="{FF2B5EF4-FFF2-40B4-BE49-F238E27FC236}">
                <a16:creationId xmlns:a16="http://schemas.microsoft.com/office/drawing/2014/main" id="{EFD63A0E-C967-4C22-9880-A2992A94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F6D98-1285-447C-8A27-4DBF032CDE52}" type="datetime10">
              <a:rPr lang="es-ES"/>
              <a:pPr>
                <a:defRPr/>
              </a:pPr>
              <a:t>21:29</a:t>
            </a:fld>
            <a:endParaRPr lang="es-ES"/>
          </a:p>
        </p:txBody>
      </p:sp>
      <p:sp>
        <p:nvSpPr>
          <p:cNvPr id="6" name="21 Marcador de pie de página">
            <a:extLst>
              <a:ext uri="{FF2B5EF4-FFF2-40B4-BE49-F238E27FC236}">
                <a16:creationId xmlns:a16="http://schemas.microsoft.com/office/drawing/2014/main" id="{9696D3AD-DD90-4767-B8E3-86AC77593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>
            <a:extLst>
              <a:ext uri="{FF2B5EF4-FFF2-40B4-BE49-F238E27FC236}">
                <a16:creationId xmlns:a16="http://schemas.microsoft.com/office/drawing/2014/main" id="{AF65C58A-8739-4424-BE98-59EC0238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C1D9C406-E4D3-4A89-8BB6-25DDB3783BE1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73834350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31234650-A0D6-4087-BD89-B8D340A7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BED74-3539-4B48-B543-98A43CCA7FB2}" type="datetime10">
              <a:rPr lang="es-ES"/>
              <a:pPr>
                <a:defRPr/>
              </a:pPr>
              <a:t>21:29</a:t>
            </a:fld>
            <a:endParaRPr lang="es-ES"/>
          </a:p>
        </p:txBody>
      </p:sp>
      <p:sp>
        <p:nvSpPr>
          <p:cNvPr id="8" name="7 Marcador de pie de página">
            <a:extLst>
              <a:ext uri="{FF2B5EF4-FFF2-40B4-BE49-F238E27FC236}">
                <a16:creationId xmlns:a16="http://schemas.microsoft.com/office/drawing/2014/main" id="{19B219E2-4750-4A32-A39B-F59F0375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>
            <a:extLst>
              <a:ext uri="{FF2B5EF4-FFF2-40B4-BE49-F238E27FC236}">
                <a16:creationId xmlns:a16="http://schemas.microsoft.com/office/drawing/2014/main" id="{A71DBBF9-DA4E-44A3-AE17-EE5B5529E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A6A62384-7C36-4437-882D-ADB19EFB937E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96214788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>
            <a:extLst>
              <a:ext uri="{FF2B5EF4-FFF2-40B4-BE49-F238E27FC236}">
                <a16:creationId xmlns:a16="http://schemas.microsoft.com/office/drawing/2014/main" id="{ACE6E5C5-CF20-48B4-8EAC-CC85EE329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D6E26-AC41-46A4-A902-6CF40C7D3C75}" type="datetime10">
              <a:rPr lang="es-ES"/>
              <a:pPr>
                <a:defRPr/>
              </a:pPr>
              <a:t>21:29</a:t>
            </a:fld>
            <a:endParaRPr lang="es-ES"/>
          </a:p>
        </p:txBody>
      </p:sp>
      <p:sp>
        <p:nvSpPr>
          <p:cNvPr id="4" name="21 Marcador de pie de página">
            <a:extLst>
              <a:ext uri="{FF2B5EF4-FFF2-40B4-BE49-F238E27FC236}">
                <a16:creationId xmlns:a16="http://schemas.microsoft.com/office/drawing/2014/main" id="{6BF7E39B-D100-4ACF-B746-6350CFBC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7 Marcador de número de diapositiva">
            <a:extLst>
              <a:ext uri="{FF2B5EF4-FFF2-40B4-BE49-F238E27FC236}">
                <a16:creationId xmlns:a16="http://schemas.microsoft.com/office/drawing/2014/main" id="{D8D57011-F8D6-43EF-9B56-CFF359340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F557F906-DB6F-41E5-99C3-2D53CDE24BBC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09516876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>
            <a:extLst>
              <a:ext uri="{FF2B5EF4-FFF2-40B4-BE49-F238E27FC236}">
                <a16:creationId xmlns:a16="http://schemas.microsoft.com/office/drawing/2014/main" id="{B6878439-320D-4B3E-9D7F-68DA58C2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ED74A-3291-496D-93C7-19BD92F5D6F9}" type="datetime10">
              <a:rPr lang="es-ES"/>
              <a:pPr>
                <a:defRPr/>
              </a:pPr>
              <a:t>21:29</a:t>
            </a:fld>
            <a:endParaRPr lang="es-ES"/>
          </a:p>
        </p:txBody>
      </p:sp>
      <p:sp>
        <p:nvSpPr>
          <p:cNvPr id="3" name="21 Marcador de pie de página">
            <a:extLst>
              <a:ext uri="{FF2B5EF4-FFF2-40B4-BE49-F238E27FC236}">
                <a16:creationId xmlns:a16="http://schemas.microsoft.com/office/drawing/2014/main" id="{0421E00D-8E29-4351-8ED5-E82362770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>
            <a:extLst>
              <a:ext uri="{FF2B5EF4-FFF2-40B4-BE49-F238E27FC236}">
                <a16:creationId xmlns:a16="http://schemas.microsoft.com/office/drawing/2014/main" id="{E5468C9B-F4C0-450D-B951-4391811E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470B0F5A-C39E-472C-BE18-BC639EDE8145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75513056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D1B35D27-2865-4363-8622-C365453E7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B098-679E-44A6-83A0-81FB5292637E}" type="datetime10">
              <a:rPr lang="es-ES"/>
              <a:pPr>
                <a:defRPr/>
              </a:pPr>
              <a:t>21:29</a:t>
            </a:fld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D4A5E126-1288-413C-80B6-39B0A488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E6A6BA75-8D22-46ED-B3E7-E0012194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963" y="6421438"/>
            <a:ext cx="1016000" cy="365125"/>
          </a:xfrm>
        </p:spPr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E41E5A9F-4E48-4AEC-84D6-609F491E0635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35545560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835E992F-54FD-481B-A715-874667DBE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3DE59-0BAA-4F39-A89F-E107B6FFBEE0}" type="datetime10">
              <a:rPr lang="es-ES"/>
              <a:pPr>
                <a:defRPr/>
              </a:pPr>
              <a:t>21:29</a:t>
            </a:fld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3EBECD06-A8BA-48F1-A3DA-45C6B157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88BF19E6-8E59-4374-8AEA-2779556C2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B3B9CB15-31D5-4D99-9C1B-A733AB1667AA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05963059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>
            <a:extLst>
              <a:ext uri="{FF2B5EF4-FFF2-40B4-BE49-F238E27FC236}">
                <a16:creationId xmlns:a16="http://schemas.microsoft.com/office/drawing/2014/main" id="{5B76FEA3-3EEB-4062-82A8-C837075FAA9A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15 Forma libre">
            <a:extLst>
              <a:ext uri="{FF2B5EF4-FFF2-40B4-BE49-F238E27FC236}">
                <a16:creationId xmlns:a16="http://schemas.microsoft.com/office/drawing/2014/main" id="{47D328AD-8624-4903-9659-45B897812E1A}"/>
              </a:ext>
            </a:extLst>
          </p:cNvPr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28" name="8 Marcador de título">
            <a:extLst>
              <a:ext uri="{FF2B5EF4-FFF2-40B4-BE49-F238E27FC236}">
                <a16:creationId xmlns:a16="http://schemas.microsoft.com/office/drawing/2014/main" id="{D23E828F-F69C-4728-A0CC-D4A6855781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título del patrón</a:t>
            </a:r>
            <a:endParaRPr lang="en-US" altLang="es-PE"/>
          </a:p>
        </p:txBody>
      </p:sp>
      <p:sp>
        <p:nvSpPr>
          <p:cNvPr id="1029" name="29 Marcador de texto">
            <a:extLst>
              <a:ext uri="{FF2B5EF4-FFF2-40B4-BE49-F238E27FC236}">
                <a16:creationId xmlns:a16="http://schemas.microsoft.com/office/drawing/2014/main" id="{85163D2B-DA41-4DA5-8400-FDBFBE33ED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995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texto del patrón</a:t>
            </a:r>
          </a:p>
          <a:p>
            <a:pPr lvl="1"/>
            <a:r>
              <a:rPr lang="es-ES" altLang="es-PE"/>
              <a:t>Segundo nivel</a:t>
            </a:r>
          </a:p>
          <a:p>
            <a:pPr lvl="2"/>
            <a:r>
              <a:rPr lang="es-ES" altLang="es-PE"/>
              <a:t>Tercer nivel</a:t>
            </a:r>
          </a:p>
          <a:p>
            <a:pPr lvl="3"/>
            <a:r>
              <a:rPr lang="es-ES" altLang="es-PE"/>
              <a:t>Cuarto nivel</a:t>
            </a:r>
          </a:p>
          <a:p>
            <a:pPr lvl="4"/>
            <a:r>
              <a:rPr lang="es-ES" altLang="es-PE"/>
              <a:t>Quinto nivel</a:t>
            </a:r>
            <a:endParaRPr lang="en-US" altLang="es-PE"/>
          </a:p>
        </p:txBody>
      </p:sp>
      <p:sp>
        <p:nvSpPr>
          <p:cNvPr id="10" name="9 Marcador de fecha">
            <a:extLst>
              <a:ext uri="{FF2B5EF4-FFF2-40B4-BE49-F238E27FC236}">
                <a16:creationId xmlns:a16="http://schemas.microsoft.com/office/drawing/2014/main" id="{FA170644-6307-4539-85F7-D1330BAC2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21438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EECE1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F10ED3-480E-45EF-8972-45CFE7859C61}" type="datetimeFigureOut">
              <a:rPr lang="es-PE"/>
              <a:pPr>
                <a:defRPr/>
              </a:pPr>
              <a:t>18/07/2023</a:t>
            </a:fld>
            <a:endParaRPr lang="es-PE"/>
          </a:p>
        </p:txBody>
      </p:sp>
      <p:sp>
        <p:nvSpPr>
          <p:cNvPr id="22" name="21 Marcador de pie de página">
            <a:extLst>
              <a:ext uri="{FF2B5EF4-FFF2-40B4-BE49-F238E27FC236}">
                <a16:creationId xmlns:a16="http://schemas.microsoft.com/office/drawing/2014/main" id="{0DE72AB7-A329-480A-95C7-9AE0903B4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421438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EECE1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8" name="17 Marcador de número de diapositiva">
            <a:extLst>
              <a:ext uri="{FF2B5EF4-FFF2-40B4-BE49-F238E27FC236}">
                <a16:creationId xmlns:a16="http://schemas.microsoft.com/office/drawing/2014/main" id="{A520102D-CA24-4EEA-B7BD-AAA470097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1200" y="6421438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AFADA5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22D100F-1F20-4054-B8AF-2961A773F455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47805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slow">
    <p:push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38EAC8E-2483-4B93-8CA4-21CFBC7236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 w="5715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CuadroTexto 5">
            <a:extLst>
              <a:ext uri="{FF2B5EF4-FFF2-40B4-BE49-F238E27FC236}">
                <a16:creationId xmlns:a16="http://schemas.microsoft.com/office/drawing/2014/main" id="{81BD1632-CA16-4470-A82B-4377D424A53C}"/>
              </a:ext>
            </a:extLst>
          </p:cNvPr>
          <p:cNvSpPr txBox="1"/>
          <p:nvPr/>
        </p:nvSpPr>
        <p:spPr>
          <a:xfrm>
            <a:off x="579565" y="260198"/>
            <a:ext cx="11317857" cy="1015659"/>
          </a:xfrm>
          <a:prstGeom prst="rect">
            <a:avLst/>
          </a:prstGeom>
          <a:noFill/>
        </p:spPr>
        <p:txBody>
          <a:bodyPr wrap="square" lIns="91288" tIns="45718" rIns="91288" bIns="45718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POLICÍA NACIONAL DEL PERÚ                                          SUB COMANDANCIA GENERAL PNP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400" b="1" i="0" u="none" strike="noStrike" kern="1200" cap="none" spc="0" normalizeH="0" baseline="0" noProof="0" dirty="0">
              <a:ln w="38100">
                <a:solidFill>
                  <a:prstClr val="white"/>
                </a:solidFill>
              </a:ln>
              <a:effectLst>
                <a:glow rad="101600">
                  <a:prstClr val="black">
                    <a:alpha val="60000"/>
                  </a:prst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FRENTE POLICIAL CAJAMARCA</a:t>
            </a:r>
          </a:p>
        </p:txBody>
      </p:sp>
      <p:sp>
        <p:nvSpPr>
          <p:cNvPr id="3" name="CuadroTexto 5">
            <a:extLst>
              <a:ext uri="{FF2B5EF4-FFF2-40B4-BE49-F238E27FC236}">
                <a16:creationId xmlns:a16="http://schemas.microsoft.com/office/drawing/2014/main" id="{031E2A1B-240C-466F-ADD0-AA7E4DD57BD8}"/>
              </a:ext>
            </a:extLst>
          </p:cNvPr>
          <p:cNvSpPr txBox="1"/>
          <p:nvPr/>
        </p:nvSpPr>
        <p:spPr>
          <a:xfrm>
            <a:off x="2748732" y="1783687"/>
            <a:ext cx="6694536" cy="3046984"/>
          </a:xfrm>
          <a:prstGeom prst="rect">
            <a:avLst/>
          </a:prstGeom>
          <a:noFill/>
        </p:spPr>
        <p:txBody>
          <a:bodyPr wrap="square" lIns="91288" tIns="45718" rIns="91288" bIns="45718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sz="4800" b="1" dirty="0">
                <a:ln w="38100">
                  <a:solidFill>
                    <a:srgbClr val="FFFFFF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VIOLENCIA CONTRA LAS MUJERES Y LOS INTEGRANTES DEL GRUPO FAMILIAR</a:t>
            </a:r>
            <a:endParaRPr kumimoji="0" lang="es-PE" sz="4800" b="1" i="0" u="none" strike="noStrike" kern="1200" cap="none" spc="0" normalizeH="0" baseline="0" noProof="0" dirty="0">
              <a:ln w="38100">
                <a:solidFill>
                  <a:srgbClr val="FFFFFF"/>
                </a:solidFill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Heavy" panose="020B0903020102020204" pitchFamily="34" charset="0"/>
              <a:ea typeface="+mn-ea"/>
              <a:cs typeface="+mn-cs"/>
            </a:endParaRP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585B0DC0-59FC-4E8B-93B4-3751BBDE6628}"/>
              </a:ext>
            </a:extLst>
          </p:cNvPr>
          <p:cNvSpPr txBox="1">
            <a:spLocks/>
          </p:cNvSpPr>
          <p:nvPr/>
        </p:nvSpPr>
        <p:spPr>
          <a:xfrm>
            <a:off x="4553527" y="5528666"/>
            <a:ext cx="7240438" cy="1088109"/>
          </a:xfrm>
          <a:prstGeom prst="rect">
            <a:avLst/>
          </a:prstGeom>
        </p:spPr>
        <p:txBody>
          <a:bodyPr lIns="61104" tIns="30634" rIns="61104" bIns="30634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569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PE" sz="2400" dirty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srgbClr val="EEECE1">
                      <a:lumMod val="10000"/>
                      <a:alpha val="6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Mayor</a:t>
            </a:r>
            <a:r>
              <a:rPr kumimoji="0" lang="es-PE" sz="2400" b="0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srgbClr val="EEECE1">
                      <a:lumMod val="10000"/>
                      <a:alpha val="6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Demi Cond" panose="020B07060304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PNP</a:t>
            </a:r>
          </a:p>
          <a:p>
            <a:pPr marL="0" marR="0" lvl="0" indent="0" algn="l" defTabSz="60569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srgbClr val="EEECE1">
                      <a:lumMod val="10000"/>
                      <a:alpha val="6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Demi Cond" panose="020B07060304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María del Milagro LATORRE CAMPOS</a:t>
            </a:r>
          </a:p>
          <a:p>
            <a:pPr marL="0" marR="0" lvl="0" indent="0" algn="l" defTabSz="60569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srgbClr val="EEECE1">
                      <a:lumMod val="10000"/>
                      <a:alpha val="6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Demi Cond" panose="020B07060304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COMISARIO DE LA COMISARIA PNP DE FAMILIA - CAJAMARCA</a:t>
            </a:r>
          </a:p>
        </p:txBody>
      </p:sp>
      <p:cxnSp>
        <p:nvCxnSpPr>
          <p:cNvPr id="27" name="Conector: angular 26">
            <a:extLst>
              <a:ext uri="{FF2B5EF4-FFF2-40B4-BE49-F238E27FC236}">
                <a16:creationId xmlns:a16="http://schemas.microsoft.com/office/drawing/2014/main" id="{7B96E073-C8A7-462D-98F2-E6595E3E1414}"/>
              </a:ext>
            </a:extLst>
          </p:cNvPr>
          <p:cNvCxnSpPr>
            <a:cxnSpLocks/>
          </p:cNvCxnSpPr>
          <p:nvPr/>
        </p:nvCxnSpPr>
        <p:spPr>
          <a:xfrm>
            <a:off x="673795" y="785279"/>
            <a:ext cx="7616190" cy="422419"/>
          </a:xfrm>
          <a:prstGeom prst="bentConnector3">
            <a:avLst>
              <a:gd name="adj1" fmla="val 45356"/>
            </a:avLst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r 34">
            <a:extLst>
              <a:ext uri="{FF2B5EF4-FFF2-40B4-BE49-F238E27FC236}">
                <a16:creationId xmlns:a16="http://schemas.microsoft.com/office/drawing/2014/main" id="{952E9B98-D825-47A1-9082-76987ACAD1DC}"/>
              </a:ext>
            </a:extLst>
          </p:cNvPr>
          <p:cNvCxnSpPr>
            <a:cxnSpLocks/>
          </p:cNvCxnSpPr>
          <p:nvPr/>
        </p:nvCxnSpPr>
        <p:spPr>
          <a:xfrm flipV="1">
            <a:off x="8289985" y="768028"/>
            <a:ext cx="3398807" cy="439670"/>
          </a:xfrm>
          <a:prstGeom prst="bentConnector3">
            <a:avLst>
              <a:gd name="adj1" fmla="val 1777"/>
            </a:avLst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9ABAB2B4-F4C3-4C0D-B14A-69F70F1E94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95" y="2355951"/>
            <a:ext cx="1845742" cy="231093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F3AE850-FF9A-4875-9B8B-16D14692E8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010" y="2355951"/>
            <a:ext cx="1827087" cy="226515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125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F05844A-CA6C-4BEF-9561-6B9A69446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40715"/>
              </p:ext>
            </p:extLst>
          </p:nvPr>
        </p:nvGraphicFramePr>
        <p:xfrm>
          <a:off x="2660071" y="1673074"/>
          <a:ext cx="6871855" cy="1200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8735">
                  <a:extLst>
                    <a:ext uri="{9D8B030D-6E8A-4147-A177-3AD203B41FA5}">
                      <a16:colId xmlns:a16="http://schemas.microsoft.com/office/drawing/2014/main" val="4093512304"/>
                    </a:ext>
                  </a:extLst>
                </a:gridCol>
                <a:gridCol w="1945892">
                  <a:extLst>
                    <a:ext uri="{9D8B030D-6E8A-4147-A177-3AD203B41FA5}">
                      <a16:colId xmlns:a16="http://schemas.microsoft.com/office/drawing/2014/main" val="3597140815"/>
                    </a:ext>
                  </a:extLst>
                </a:gridCol>
                <a:gridCol w="1945892">
                  <a:extLst>
                    <a:ext uri="{9D8B030D-6E8A-4147-A177-3AD203B41FA5}">
                      <a16:colId xmlns:a16="http://schemas.microsoft.com/office/drawing/2014/main" val="3021570261"/>
                    </a:ext>
                  </a:extLst>
                </a:gridCol>
                <a:gridCol w="2381336">
                  <a:extLst>
                    <a:ext uri="{9D8B030D-6E8A-4147-A177-3AD203B41FA5}">
                      <a16:colId xmlns:a16="http://schemas.microsoft.com/office/drawing/2014/main" val="2200176817"/>
                    </a:ext>
                  </a:extLst>
                </a:gridCol>
              </a:tblGrid>
              <a:tr h="24006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REGISTRO DE MENORES HALLADOS EN SITUACIONES DIFICILES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26900"/>
                  </a:ext>
                </a:extLst>
              </a:tr>
              <a:tr h="2400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Año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HOMBRES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MUJERES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TOTAL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0497219"/>
                  </a:ext>
                </a:extLst>
              </a:tr>
              <a:tr h="2400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2019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75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60733413"/>
                  </a:ext>
                </a:extLst>
              </a:tr>
              <a:tr h="2400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2020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78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99515704"/>
                  </a:ext>
                </a:extLst>
              </a:tr>
              <a:tr h="2400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2021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66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111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08443471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02FE9567-6501-42E9-80EC-6864A8717F3D}"/>
              </a:ext>
            </a:extLst>
          </p:cNvPr>
          <p:cNvSpPr/>
          <p:nvPr/>
        </p:nvSpPr>
        <p:spPr>
          <a:xfrm>
            <a:off x="2896888" y="335094"/>
            <a:ext cx="6398223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MX" altLang="es-PE" sz="2400" b="1" dirty="0">
                <a:solidFill>
                  <a:srgbClr val="FF0000"/>
                </a:solidFill>
                <a:effectLst/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INCIDENCIA DE REGISTRO DE MENORES EN  DESPROTECCION  </a:t>
            </a:r>
          </a:p>
          <a:p>
            <a:pPr algn="ctr"/>
            <a:r>
              <a:rPr lang="es-MX" altLang="es-PE" sz="2400" b="1" dirty="0">
                <a:solidFill>
                  <a:srgbClr val="FF0000"/>
                </a:solidFill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AÑO</a:t>
            </a:r>
            <a:r>
              <a:rPr lang="es-MX" altLang="es-PE" sz="2400" b="1" dirty="0">
                <a:solidFill>
                  <a:srgbClr val="FF0000"/>
                </a:solidFill>
                <a:effectLst/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2019; 2020, 2021</a:t>
            </a:r>
            <a:endParaRPr lang="es-MX" altLang="es-PE" sz="3200" b="1" dirty="0">
              <a:solidFill>
                <a:srgbClr val="FF0000"/>
              </a:solidFill>
              <a:effectLst/>
              <a:latin typeface="Franklin Gothic Heavy" panose="020B09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B178B98-F195-47EA-B705-596DB3A20A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61564"/>
              </p:ext>
            </p:extLst>
          </p:nvPr>
        </p:nvGraphicFramePr>
        <p:xfrm>
          <a:off x="1237673" y="3011055"/>
          <a:ext cx="9688945" cy="3611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0A0524B-8A6E-468A-8CAD-50F0CFC95B30}"/>
              </a:ext>
            </a:extLst>
          </p:cNvPr>
          <p:cNvSpPr txBox="1"/>
          <p:nvPr/>
        </p:nvSpPr>
        <p:spPr>
          <a:xfrm>
            <a:off x="101601" y="6522906"/>
            <a:ext cx="2983346" cy="2616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rgbClr val="FF0000"/>
                </a:solidFill>
              </a:rPr>
              <a:t>FUENTE: FRENTE POLICIAL CAJAMARCA</a:t>
            </a:r>
          </a:p>
        </p:txBody>
      </p:sp>
    </p:spTree>
    <p:extLst>
      <p:ext uri="{BB962C8B-B14F-4D97-AF65-F5344CB8AC3E}">
        <p14:creationId xmlns:p14="http://schemas.microsoft.com/office/powerpoint/2010/main" val="100165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FBA58C2-BAB1-421F-AB76-751488191622}"/>
              </a:ext>
            </a:extLst>
          </p:cNvPr>
          <p:cNvSpPr/>
          <p:nvPr/>
        </p:nvSpPr>
        <p:spPr>
          <a:xfrm>
            <a:off x="2896888" y="335094"/>
            <a:ext cx="6398223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MX" altLang="es-PE" sz="2400" b="1" dirty="0">
                <a:solidFill>
                  <a:srgbClr val="FF0000"/>
                </a:solidFill>
                <a:effectLst/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INCIDENCIA DE CASOS ATENDIDOS POR LA UNIDAD DE PROTECCIÓN ESPECIAL</a:t>
            </a:r>
          </a:p>
          <a:p>
            <a:pPr algn="ctr"/>
            <a:r>
              <a:rPr lang="es-MX" altLang="es-PE" sz="2400" b="1" dirty="0">
                <a:solidFill>
                  <a:srgbClr val="FF0000"/>
                </a:solidFill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AÑO</a:t>
            </a:r>
            <a:r>
              <a:rPr lang="es-MX" altLang="es-PE" sz="2400" b="1" dirty="0">
                <a:solidFill>
                  <a:srgbClr val="FF0000"/>
                </a:solidFill>
                <a:effectLst/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2019; 2020, 2021</a:t>
            </a:r>
            <a:endParaRPr lang="es-MX" altLang="es-PE" sz="3200" b="1" dirty="0">
              <a:solidFill>
                <a:srgbClr val="FF0000"/>
              </a:solidFill>
              <a:effectLst/>
              <a:latin typeface="Franklin Gothic Heavy" panose="020B09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3ABDD8D-6848-47E8-94F0-BCFE9F702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144644"/>
              </p:ext>
            </p:extLst>
          </p:nvPr>
        </p:nvGraphicFramePr>
        <p:xfrm>
          <a:off x="1477818" y="1535423"/>
          <a:ext cx="9504217" cy="1265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146">
                  <a:extLst>
                    <a:ext uri="{9D8B030D-6E8A-4147-A177-3AD203B41FA5}">
                      <a16:colId xmlns:a16="http://schemas.microsoft.com/office/drawing/2014/main" val="3890286823"/>
                    </a:ext>
                  </a:extLst>
                </a:gridCol>
                <a:gridCol w="1462973">
                  <a:extLst>
                    <a:ext uri="{9D8B030D-6E8A-4147-A177-3AD203B41FA5}">
                      <a16:colId xmlns:a16="http://schemas.microsoft.com/office/drawing/2014/main" val="3459386745"/>
                    </a:ext>
                  </a:extLst>
                </a:gridCol>
                <a:gridCol w="1462973">
                  <a:extLst>
                    <a:ext uri="{9D8B030D-6E8A-4147-A177-3AD203B41FA5}">
                      <a16:colId xmlns:a16="http://schemas.microsoft.com/office/drawing/2014/main" val="2874831540"/>
                    </a:ext>
                  </a:extLst>
                </a:gridCol>
                <a:gridCol w="2233679">
                  <a:extLst>
                    <a:ext uri="{9D8B030D-6E8A-4147-A177-3AD203B41FA5}">
                      <a16:colId xmlns:a16="http://schemas.microsoft.com/office/drawing/2014/main" val="1052653980"/>
                    </a:ext>
                  </a:extLst>
                </a:gridCol>
                <a:gridCol w="2165476">
                  <a:extLst>
                    <a:ext uri="{9D8B030D-6E8A-4147-A177-3AD203B41FA5}">
                      <a16:colId xmlns:a16="http://schemas.microsoft.com/office/drawing/2014/main" val="2103297658"/>
                    </a:ext>
                  </a:extLst>
                </a:gridCol>
                <a:gridCol w="1728970">
                  <a:extLst>
                    <a:ext uri="{9D8B030D-6E8A-4147-A177-3AD203B41FA5}">
                      <a16:colId xmlns:a16="http://schemas.microsoft.com/office/drawing/2014/main" val="60053878"/>
                    </a:ext>
                  </a:extLst>
                </a:gridCol>
              </a:tblGrid>
              <a:tr h="20835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ESTADISTICA DE CASOS ATENDIDOS POR LA UNIDAD DE PROTECCIÓN ESPECIAL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451768"/>
                  </a:ext>
                </a:extLst>
              </a:tr>
              <a:tr h="4319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Año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EXPEDIENTES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NNA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PROCEDIMIENTO </a:t>
                      </a:r>
                      <a:br>
                        <a:rPr lang="es-PE" sz="1100" u="none" strike="noStrike">
                          <a:effectLst/>
                        </a:rPr>
                      </a:br>
                      <a:r>
                        <a:rPr lang="es-PE" sz="1100" u="none" strike="noStrike">
                          <a:effectLst/>
                        </a:rPr>
                        <a:t>POR RIESGO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PROCEDIMIENTO </a:t>
                      </a:r>
                      <a:br>
                        <a:rPr lang="es-PE" sz="1100" u="none" strike="noStrike">
                          <a:effectLst/>
                        </a:rPr>
                      </a:br>
                      <a:r>
                        <a:rPr lang="es-PE" sz="1100" u="none" strike="noStrike">
                          <a:effectLst/>
                        </a:rPr>
                        <a:t>POR DESPROTECCIÓN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ALBERGADOS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66410877"/>
                  </a:ext>
                </a:extLst>
              </a:tr>
              <a:tr h="2083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2019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958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1123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903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9450471"/>
                  </a:ext>
                </a:extLst>
              </a:tr>
              <a:tr h="2083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2020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359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453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327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98417971"/>
                  </a:ext>
                </a:extLst>
              </a:tr>
              <a:tr h="2083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2021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483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380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08893640"/>
                  </a:ext>
                </a:extLst>
              </a:tr>
            </a:tbl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A940041-7D46-4E25-96F6-B05D775483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087335"/>
              </p:ext>
            </p:extLst>
          </p:nvPr>
        </p:nvGraphicFramePr>
        <p:xfrm>
          <a:off x="1551708" y="2983345"/>
          <a:ext cx="9319492" cy="375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8FE062A-1C6D-405C-9B10-2D8D1B083E68}"/>
              </a:ext>
            </a:extLst>
          </p:cNvPr>
          <p:cNvSpPr txBox="1"/>
          <p:nvPr/>
        </p:nvSpPr>
        <p:spPr>
          <a:xfrm>
            <a:off x="129309" y="6499405"/>
            <a:ext cx="3343563" cy="2616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rgbClr val="FF0000"/>
                </a:solidFill>
              </a:rPr>
              <a:t>FUENTE: UNIDAD DE PROTECCIÓN ESPECIAL.</a:t>
            </a:r>
          </a:p>
        </p:txBody>
      </p:sp>
    </p:spTree>
    <p:extLst>
      <p:ext uri="{BB962C8B-B14F-4D97-AF65-F5344CB8AC3E}">
        <p14:creationId xmlns:p14="http://schemas.microsoft.com/office/powerpoint/2010/main" val="194312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8B1A204-BFD0-4C92-B1F9-C5FE60A061C8}"/>
              </a:ext>
            </a:extLst>
          </p:cNvPr>
          <p:cNvSpPr/>
          <p:nvPr/>
        </p:nvSpPr>
        <p:spPr>
          <a:xfrm>
            <a:off x="2896888" y="335094"/>
            <a:ext cx="7292141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MX" altLang="es-PE" sz="2400" b="1" dirty="0">
                <a:solidFill>
                  <a:srgbClr val="FF0000"/>
                </a:solidFill>
                <a:effectLst/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PREVENTIVAS EJECUTADAS POR LA   PNP EN EL FRENTE POLICIAL CAJAMARCA 2021</a:t>
            </a:r>
            <a:endParaRPr lang="es-MX" altLang="es-PE" sz="3200" b="1" dirty="0">
              <a:solidFill>
                <a:srgbClr val="FF0000"/>
              </a:solidFill>
              <a:effectLst/>
              <a:latin typeface="Franklin Gothic Heavy" panose="020B09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07BD6C9-78F4-4A2B-BFD2-BCA71D91E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047499"/>
              </p:ext>
            </p:extLst>
          </p:nvPr>
        </p:nvGraphicFramePr>
        <p:xfrm>
          <a:off x="1394689" y="1215707"/>
          <a:ext cx="9402619" cy="2001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2033">
                  <a:extLst>
                    <a:ext uri="{9D8B030D-6E8A-4147-A177-3AD203B41FA5}">
                      <a16:colId xmlns:a16="http://schemas.microsoft.com/office/drawing/2014/main" val="3146067949"/>
                    </a:ext>
                  </a:extLst>
                </a:gridCol>
                <a:gridCol w="8730586">
                  <a:extLst>
                    <a:ext uri="{9D8B030D-6E8A-4147-A177-3AD203B41FA5}">
                      <a16:colId xmlns:a16="http://schemas.microsoft.com/office/drawing/2014/main" val="1006048412"/>
                    </a:ext>
                  </a:extLst>
                </a:gridCol>
              </a:tblGrid>
              <a:tr h="20014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N°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PROGRAMAS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48288069"/>
                  </a:ext>
                </a:extLst>
              </a:tr>
              <a:tr h="20014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</a:rPr>
                        <a:t>PROYECTO MASCARILLA M - 19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77268443"/>
                  </a:ext>
                </a:extLst>
              </a:tr>
              <a:tr h="20014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CONCURSO MI FAMILIA MI ORGULLO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93790567"/>
                  </a:ext>
                </a:extLst>
              </a:tr>
              <a:tr h="20014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CAMINATA POR UNA NIÑEZ SIN VIOLENCIA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16714010"/>
                  </a:ext>
                </a:extLst>
              </a:tr>
              <a:tr h="20014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CHARLAS A LA ORGANIZACIÓN DE VASO DE LECHE MOLLEPAMPA BAJA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33718757"/>
                  </a:ext>
                </a:extLst>
              </a:tr>
              <a:tr h="20014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PROGRAMA PREVENTIVO "AMIGOS DEL POLICÍA 2021"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13168752"/>
                  </a:ext>
                </a:extLst>
              </a:tr>
              <a:tr h="20014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</a:rPr>
                        <a:t>CAPACITACIÓN A LAS RONDAS CAMPESINAS EN EL DISTRITO DE JESÚS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71619676"/>
                  </a:ext>
                </a:extLst>
              </a:tr>
              <a:tr h="20014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CAPACITACIÓN A LA POLICÍA ESCOLAR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33403404"/>
                  </a:ext>
                </a:extLst>
              </a:tr>
              <a:tr h="20014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</a:rPr>
                        <a:t>CAPACITACIÓN A LAS RONDAS CAMPESINAS DE CHOTA, CUTERVO</a:t>
                      </a:r>
                      <a:r>
                        <a:rPr lang="es-PE" sz="1100" u="none" strike="noStrike" baseline="0" dirty="0">
                          <a:effectLst/>
                        </a:rPr>
                        <a:t> </a:t>
                      </a:r>
                      <a:r>
                        <a:rPr lang="es-PE" sz="1100" u="none" strike="noStrike" dirty="0">
                          <a:effectLst/>
                        </a:rPr>
                        <a:t> Y SUS DISTRITOS.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90451839"/>
                  </a:ext>
                </a:extLst>
              </a:tr>
              <a:tr h="200149"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80082744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D308C0D6-3559-4DFB-9A0F-D7AFA8170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18" y="3350982"/>
            <a:ext cx="7269018" cy="3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7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78E0434-8DB2-47BC-B3A1-6FAF43762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54" y="2373365"/>
            <a:ext cx="6014048" cy="2111269"/>
          </a:xfrm>
          <a:prstGeom prst="rect">
            <a:avLst/>
          </a:prstGeom>
        </p:spPr>
      </p:pic>
      <p:sp>
        <p:nvSpPr>
          <p:cNvPr id="13" name="1 Título">
            <a:extLst>
              <a:ext uri="{FF2B5EF4-FFF2-40B4-BE49-F238E27FC236}">
                <a16:creationId xmlns:a16="http://schemas.microsoft.com/office/drawing/2014/main" id="{B6058EDB-81D6-4F62-AE5A-0CD0BCFA01DB}"/>
              </a:ext>
            </a:extLst>
          </p:cNvPr>
          <p:cNvSpPr txBox="1">
            <a:spLocks/>
          </p:cNvSpPr>
          <p:nvPr/>
        </p:nvSpPr>
        <p:spPr bwMode="auto">
          <a:xfrm>
            <a:off x="629095" y="3336241"/>
            <a:ext cx="5935607" cy="121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s-PE"/>
            </a:defPPr>
            <a:lvl1pPr algn="ctr">
              <a:defRPr sz="12000" b="1">
                <a:ln w="38100">
                  <a:solidFill>
                    <a:schemeClr val="tx1">
                      <a:lumMod val="65000"/>
                    </a:schemeClr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ea typeface="+mj-ea"/>
                <a:cs typeface="+mj-cs"/>
              </a:defRPr>
            </a:lvl1pPr>
            <a:lvl2pPr>
              <a:defRPr sz="4600">
                <a:latin typeface="Franklin Gothic Book" pitchFamily="34" charset="0"/>
              </a:defRPr>
            </a:lvl2pPr>
            <a:lvl3pPr>
              <a:defRPr sz="4600">
                <a:latin typeface="Franklin Gothic Book" pitchFamily="34" charset="0"/>
              </a:defRPr>
            </a:lvl3pPr>
            <a:lvl4pPr>
              <a:defRPr sz="4600">
                <a:latin typeface="Franklin Gothic Book" pitchFamily="34" charset="0"/>
              </a:defRPr>
            </a:lvl4pPr>
            <a:lvl5pPr>
              <a:defRPr sz="4600">
                <a:latin typeface="Franklin Gothic Book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600">
                <a:latin typeface="Franklin Gothic Book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600">
                <a:latin typeface="Franklin Gothic Book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600">
                <a:latin typeface="Franklin Gothic Book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600">
                <a:latin typeface="Franklin Gothic Book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7200" b="1" i="0" u="none" strike="noStrike" kern="1200" cap="none" spc="0" normalizeH="0" baseline="0" noProof="0" dirty="0">
                <a:ln w="38100">
                  <a:solidFill>
                    <a:prstClr val="white">
                      <a:lumMod val="65000"/>
                    </a:prstClr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G R A C  I  A S</a:t>
            </a:r>
            <a:endParaRPr kumimoji="0" lang="es-PE" sz="7200" b="1" i="0" u="none" strike="noStrike" kern="1200" cap="none" spc="0" normalizeH="0" baseline="0" noProof="0" dirty="0">
              <a:ln w="38100">
                <a:solidFill>
                  <a:prstClr val="white">
                    <a:lumMod val="65000"/>
                  </a:prstClr>
                </a:solidFill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B6047C-6EA4-4617-A5CB-D01825C371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420" b="274"/>
          <a:stretch/>
        </p:blipFill>
        <p:spPr>
          <a:xfrm>
            <a:off x="7651631" y="-81542"/>
            <a:ext cx="4540369" cy="693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93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447149" y="280532"/>
            <a:ext cx="2962671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s-MX" altLang="es-PE" sz="4800" b="1" dirty="0">
                <a:solidFill>
                  <a:srgbClr val="F20000"/>
                </a:solidFill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TEMARIO.</a:t>
            </a:r>
          </a:p>
          <a:p>
            <a:pPr algn="ctr"/>
            <a:endParaRPr lang="es-MX" altLang="es-PE" sz="4800" b="1" dirty="0">
              <a:solidFill>
                <a:srgbClr val="F20000"/>
              </a:solidFill>
              <a:effectLst/>
              <a:latin typeface="Franklin Gothic Heavy" panose="020B09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01F48C3-76B9-4BBB-92C0-119B7EFE58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5054145"/>
              </p:ext>
            </p:extLst>
          </p:nvPr>
        </p:nvGraphicFramePr>
        <p:xfrm>
          <a:off x="3696887" y="107272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e 5">
            <a:extLst>
              <a:ext uri="{FF2B5EF4-FFF2-40B4-BE49-F238E27FC236}">
                <a16:creationId xmlns:a16="http://schemas.microsoft.com/office/drawing/2014/main" id="{1317E007-3055-4002-959B-598A3CDDA2E8}"/>
              </a:ext>
            </a:extLst>
          </p:cNvPr>
          <p:cNvSpPr/>
          <p:nvPr/>
        </p:nvSpPr>
        <p:spPr>
          <a:xfrm>
            <a:off x="4053957" y="1663307"/>
            <a:ext cx="432965" cy="4226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49730442-B295-445E-9E27-EFA7C384F63A}"/>
              </a:ext>
            </a:extLst>
          </p:cNvPr>
          <p:cNvSpPr/>
          <p:nvPr/>
        </p:nvSpPr>
        <p:spPr>
          <a:xfrm>
            <a:off x="4563363" y="2906838"/>
            <a:ext cx="465826" cy="4226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165ADD38-4206-424F-A555-517431F9C101}"/>
              </a:ext>
            </a:extLst>
          </p:cNvPr>
          <p:cNvSpPr/>
          <p:nvPr/>
        </p:nvSpPr>
        <p:spPr>
          <a:xfrm>
            <a:off x="4563363" y="4137533"/>
            <a:ext cx="465826" cy="4226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BE4C4A-42B7-4DD6-8C33-B59C9BDED8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61" y="1706438"/>
            <a:ext cx="3666226" cy="3923261"/>
          </a:xfrm>
          <a:prstGeom prst="ellipse">
            <a:avLst/>
          </a:prstGeom>
          <a:ln w="6350" cap="rnd">
            <a:solidFill>
              <a:schemeClr val="bg2">
                <a:lumMod val="9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0907DC48-B0ED-44C1-9836-AFF3C0438DAE}"/>
              </a:ext>
            </a:extLst>
          </p:cNvPr>
          <p:cNvSpPr/>
          <p:nvPr/>
        </p:nvSpPr>
        <p:spPr>
          <a:xfrm>
            <a:off x="4053958" y="5444478"/>
            <a:ext cx="465826" cy="4226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03655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75321" y="245019"/>
            <a:ext cx="964135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s-MX" altLang="es-PE" sz="3200" b="1" dirty="0">
                <a:solidFill>
                  <a:srgbClr val="F20000"/>
                </a:solidFill>
                <a:effectLst/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JURISDICCIÓN DEL FRENTE POLICIAL CAJAMARCA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6F14A2A-570F-491E-AF56-EACD218BE6F5}"/>
              </a:ext>
            </a:extLst>
          </p:cNvPr>
          <p:cNvSpPr txBox="1">
            <a:spLocks/>
          </p:cNvSpPr>
          <p:nvPr/>
        </p:nvSpPr>
        <p:spPr>
          <a:xfrm>
            <a:off x="720364" y="1016191"/>
            <a:ext cx="5714942" cy="333152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 Frente Policial Cajamarca abarca íntegramente toda la demarcación política del Departamento de Cajamarca, más el Distrito de Cañaris perteneciente a la provincia de Ferreñafe - Lambayeque.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PROVINCIAS		: 13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DISTRITOS CAJ.	: 127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100" b="1" dirty="0">
                <a:latin typeface="Arial" panose="020B0604020202020204" pitchFamily="34" charset="0"/>
                <a:cs typeface="Arial" panose="020B0604020202020204" pitchFamily="34" charset="0"/>
              </a:rPr>
              <a:t>DISTRITOS LAMB.	: 01</a:t>
            </a:r>
            <a:endParaRPr kumimoji="0" lang="es-ES" sz="2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POBLACIÓN		: 1´529, 755 Hab.</a:t>
            </a:r>
            <a:endParaRPr kumimoji="0" lang="es-PE" sz="2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89F3FD3-9EC0-4B7F-926E-FCE0AC26F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938" y="1016191"/>
            <a:ext cx="4850588" cy="562696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764744F4-8B31-4B60-83A4-09510EE495AD}"/>
              </a:ext>
            </a:extLst>
          </p:cNvPr>
          <p:cNvSpPr txBox="1">
            <a:spLocks/>
          </p:cNvSpPr>
          <p:nvPr/>
        </p:nvSpPr>
        <p:spPr>
          <a:xfrm>
            <a:off x="720365" y="5016561"/>
            <a:ext cx="5714942" cy="1203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2401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DIVISIONES POLICIALES		: 05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2401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COMISARÍAS BÁSICAS		: 119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2401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COMISARÍA ESPECIALIZADA	: 01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47282" y="1536174"/>
            <a:ext cx="11535210" cy="378565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MX" altLang="es-PE" sz="6000" b="1" dirty="0">
                <a:solidFill>
                  <a:srgbClr val="F2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REGISTRO DE DENUNCIAS</a:t>
            </a:r>
          </a:p>
          <a:p>
            <a:pPr algn="ctr"/>
            <a:r>
              <a:rPr lang="es-MX" altLang="es-PE" sz="6000" b="1" dirty="0">
                <a:solidFill>
                  <a:srgbClr val="F2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VIOLENCIA CONTRA LA</a:t>
            </a:r>
          </a:p>
          <a:p>
            <a:pPr algn="ctr"/>
            <a:r>
              <a:rPr lang="es-MX" altLang="es-PE" sz="6000" b="1" dirty="0">
                <a:solidFill>
                  <a:srgbClr val="F2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MUJER Y LOS INTEGRANTES DEL</a:t>
            </a:r>
          </a:p>
          <a:p>
            <a:pPr algn="ctr"/>
            <a:r>
              <a:rPr lang="es-MX" altLang="es-PE" sz="6000" b="1" dirty="0">
                <a:solidFill>
                  <a:srgbClr val="F2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GRUPO FAMILIAR</a:t>
            </a:r>
          </a:p>
        </p:txBody>
      </p:sp>
    </p:spTree>
    <p:extLst>
      <p:ext uri="{BB962C8B-B14F-4D97-AF65-F5344CB8AC3E}">
        <p14:creationId xmlns:p14="http://schemas.microsoft.com/office/powerpoint/2010/main" val="574316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F8D3878-792A-4CE4-8A43-4D473886192D}"/>
              </a:ext>
            </a:extLst>
          </p:cNvPr>
          <p:cNvSpPr/>
          <p:nvPr/>
        </p:nvSpPr>
        <p:spPr>
          <a:xfrm>
            <a:off x="2092573" y="462073"/>
            <a:ext cx="821092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MX" altLang="es-PE" sz="2400" b="1" dirty="0">
                <a:solidFill>
                  <a:srgbClr val="FF0000"/>
                </a:solidFill>
                <a:effectLst/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INCIDENCIA DE VIOLENCIA FAMILIAR </a:t>
            </a:r>
          </a:p>
          <a:p>
            <a:pPr algn="ctr"/>
            <a:r>
              <a:rPr lang="es-MX" altLang="es-PE" sz="2400" b="1" dirty="0">
                <a:solidFill>
                  <a:srgbClr val="FF0000"/>
                </a:solidFill>
                <a:effectLst/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AÑOS 2019 – 2020 - 2021</a:t>
            </a:r>
            <a:endParaRPr lang="es-MX" altLang="es-PE" sz="3200" b="1" dirty="0">
              <a:solidFill>
                <a:srgbClr val="FF0000"/>
              </a:solidFill>
              <a:effectLst/>
              <a:latin typeface="Franklin Gothic Heavy" panose="020B09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9CCBC8F-374D-45B9-B430-50C1E34BA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677421"/>
              </p:ext>
            </p:extLst>
          </p:nvPr>
        </p:nvGraphicFramePr>
        <p:xfrm>
          <a:off x="1006763" y="1459057"/>
          <a:ext cx="10298546" cy="1210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888">
                  <a:extLst>
                    <a:ext uri="{9D8B030D-6E8A-4147-A177-3AD203B41FA5}">
                      <a16:colId xmlns:a16="http://schemas.microsoft.com/office/drawing/2014/main" val="2046946284"/>
                    </a:ext>
                  </a:extLst>
                </a:gridCol>
                <a:gridCol w="1296384">
                  <a:extLst>
                    <a:ext uri="{9D8B030D-6E8A-4147-A177-3AD203B41FA5}">
                      <a16:colId xmlns:a16="http://schemas.microsoft.com/office/drawing/2014/main" val="685778086"/>
                    </a:ext>
                  </a:extLst>
                </a:gridCol>
                <a:gridCol w="1296384">
                  <a:extLst>
                    <a:ext uri="{9D8B030D-6E8A-4147-A177-3AD203B41FA5}">
                      <a16:colId xmlns:a16="http://schemas.microsoft.com/office/drawing/2014/main" val="1933933977"/>
                    </a:ext>
                  </a:extLst>
                </a:gridCol>
                <a:gridCol w="1178530">
                  <a:extLst>
                    <a:ext uri="{9D8B030D-6E8A-4147-A177-3AD203B41FA5}">
                      <a16:colId xmlns:a16="http://schemas.microsoft.com/office/drawing/2014/main" val="3265333803"/>
                    </a:ext>
                  </a:extLst>
                </a:gridCol>
                <a:gridCol w="1532090">
                  <a:extLst>
                    <a:ext uri="{9D8B030D-6E8A-4147-A177-3AD203B41FA5}">
                      <a16:colId xmlns:a16="http://schemas.microsoft.com/office/drawing/2014/main" val="568883585"/>
                    </a:ext>
                  </a:extLst>
                </a:gridCol>
                <a:gridCol w="1532090">
                  <a:extLst>
                    <a:ext uri="{9D8B030D-6E8A-4147-A177-3AD203B41FA5}">
                      <a16:colId xmlns:a16="http://schemas.microsoft.com/office/drawing/2014/main" val="3588033880"/>
                    </a:ext>
                  </a:extLst>
                </a:gridCol>
                <a:gridCol w="1532090">
                  <a:extLst>
                    <a:ext uri="{9D8B030D-6E8A-4147-A177-3AD203B41FA5}">
                      <a16:colId xmlns:a16="http://schemas.microsoft.com/office/drawing/2014/main" val="3659305908"/>
                    </a:ext>
                  </a:extLst>
                </a:gridCol>
                <a:gridCol w="1532090">
                  <a:extLst>
                    <a:ext uri="{9D8B030D-6E8A-4147-A177-3AD203B41FA5}">
                      <a16:colId xmlns:a16="http://schemas.microsoft.com/office/drawing/2014/main" val="947033335"/>
                    </a:ext>
                  </a:extLst>
                </a:gridCol>
              </a:tblGrid>
              <a:tr h="206703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>
                          <a:effectLst/>
                        </a:rPr>
                        <a:t>VIOLENCIA FAMILIAR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646397"/>
                  </a:ext>
                </a:extLst>
              </a:tr>
              <a:tr h="3834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Año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HOMBRES MENORES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HOMBRES MAYORES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TOTAL HOMBRES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MUJERES MENORES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MUJERES MAYORES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TOTAL MUJERES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TOTAL VÍCTIMAS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1994204542"/>
                  </a:ext>
                </a:extLst>
              </a:tr>
              <a:tr h="2067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2019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117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1054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1171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276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6781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7057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8228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3623670014"/>
                  </a:ext>
                </a:extLst>
              </a:tr>
              <a:tr h="2067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2020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127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952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1079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376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6088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6464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7543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195802765"/>
                  </a:ext>
                </a:extLst>
              </a:tr>
              <a:tr h="2067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2021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71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704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775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259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5024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5283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effectLst/>
                        </a:rPr>
                        <a:t>6058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771032936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84E05A6-1A61-487C-ACC5-8ECE76225F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865451"/>
              </p:ext>
            </p:extLst>
          </p:nvPr>
        </p:nvGraphicFramePr>
        <p:xfrm>
          <a:off x="1191491" y="2835294"/>
          <a:ext cx="9827491" cy="3888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8FA56F1C-AB42-42D3-B082-C3299320384A}"/>
              </a:ext>
            </a:extLst>
          </p:cNvPr>
          <p:cNvSpPr txBox="1"/>
          <p:nvPr/>
        </p:nvSpPr>
        <p:spPr>
          <a:xfrm>
            <a:off x="129310" y="6453225"/>
            <a:ext cx="2983346" cy="2616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rgbClr val="FF0000"/>
                </a:solidFill>
              </a:rPr>
              <a:t>FUENTE: FRENTE POLICIAL CAJAMARCA</a:t>
            </a:r>
          </a:p>
        </p:txBody>
      </p:sp>
    </p:spTree>
    <p:extLst>
      <p:ext uri="{BB962C8B-B14F-4D97-AF65-F5344CB8AC3E}">
        <p14:creationId xmlns:p14="http://schemas.microsoft.com/office/powerpoint/2010/main" val="143698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75450" y="332763"/>
            <a:ext cx="52411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MX" altLang="es-PE" sz="2400" b="1" dirty="0">
                <a:solidFill>
                  <a:srgbClr val="FF0000"/>
                </a:solidFill>
                <a:effectLst/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INCIDENCIA DE VIOLACIÓN SEXUAL</a:t>
            </a:r>
          </a:p>
          <a:p>
            <a:pPr algn="ctr"/>
            <a:r>
              <a:rPr lang="es-MX" altLang="es-PE" sz="2400" b="1" dirty="0">
                <a:solidFill>
                  <a:srgbClr val="FF0000"/>
                </a:solidFill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AÑO</a:t>
            </a:r>
            <a:r>
              <a:rPr lang="es-MX" altLang="es-PE" sz="2400" b="1" dirty="0">
                <a:solidFill>
                  <a:srgbClr val="FF0000"/>
                </a:solidFill>
                <a:effectLst/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2019; 2020, 2021</a:t>
            </a:r>
            <a:endParaRPr lang="es-MX" altLang="es-PE" sz="3200" b="1" dirty="0">
              <a:solidFill>
                <a:srgbClr val="FF0000"/>
              </a:solidFill>
              <a:effectLst/>
              <a:latin typeface="Franklin Gothic Heavy" panose="020B09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0F90C39-3FF9-4125-97DF-F0B295E2E8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077046"/>
              </p:ext>
            </p:extLst>
          </p:nvPr>
        </p:nvGraphicFramePr>
        <p:xfrm>
          <a:off x="1902690" y="2715491"/>
          <a:ext cx="8349673" cy="3809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C6D83A2-DDEE-4901-B239-C0C259AD9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000226"/>
              </p:ext>
            </p:extLst>
          </p:nvPr>
        </p:nvGraphicFramePr>
        <p:xfrm>
          <a:off x="914400" y="1283565"/>
          <a:ext cx="10557164" cy="1274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904">
                  <a:extLst>
                    <a:ext uri="{9D8B030D-6E8A-4147-A177-3AD203B41FA5}">
                      <a16:colId xmlns:a16="http://schemas.microsoft.com/office/drawing/2014/main" val="3561829743"/>
                    </a:ext>
                  </a:extLst>
                </a:gridCol>
                <a:gridCol w="1328939">
                  <a:extLst>
                    <a:ext uri="{9D8B030D-6E8A-4147-A177-3AD203B41FA5}">
                      <a16:colId xmlns:a16="http://schemas.microsoft.com/office/drawing/2014/main" val="3199460307"/>
                    </a:ext>
                  </a:extLst>
                </a:gridCol>
                <a:gridCol w="1328939">
                  <a:extLst>
                    <a:ext uri="{9D8B030D-6E8A-4147-A177-3AD203B41FA5}">
                      <a16:colId xmlns:a16="http://schemas.microsoft.com/office/drawing/2014/main" val="3275615247"/>
                    </a:ext>
                  </a:extLst>
                </a:gridCol>
                <a:gridCol w="1208126">
                  <a:extLst>
                    <a:ext uri="{9D8B030D-6E8A-4147-A177-3AD203B41FA5}">
                      <a16:colId xmlns:a16="http://schemas.microsoft.com/office/drawing/2014/main" val="3411948698"/>
                    </a:ext>
                  </a:extLst>
                </a:gridCol>
                <a:gridCol w="1570564">
                  <a:extLst>
                    <a:ext uri="{9D8B030D-6E8A-4147-A177-3AD203B41FA5}">
                      <a16:colId xmlns:a16="http://schemas.microsoft.com/office/drawing/2014/main" val="2394394050"/>
                    </a:ext>
                  </a:extLst>
                </a:gridCol>
                <a:gridCol w="1570564">
                  <a:extLst>
                    <a:ext uri="{9D8B030D-6E8A-4147-A177-3AD203B41FA5}">
                      <a16:colId xmlns:a16="http://schemas.microsoft.com/office/drawing/2014/main" val="2625429089"/>
                    </a:ext>
                  </a:extLst>
                </a:gridCol>
                <a:gridCol w="1570564">
                  <a:extLst>
                    <a:ext uri="{9D8B030D-6E8A-4147-A177-3AD203B41FA5}">
                      <a16:colId xmlns:a16="http://schemas.microsoft.com/office/drawing/2014/main" val="2688952417"/>
                    </a:ext>
                  </a:extLst>
                </a:gridCol>
                <a:gridCol w="1570564">
                  <a:extLst>
                    <a:ext uri="{9D8B030D-6E8A-4147-A177-3AD203B41FA5}">
                      <a16:colId xmlns:a16="http://schemas.microsoft.com/office/drawing/2014/main" val="3367018191"/>
                    </a:ext>
                  </a:extLst>
                </a:gridCol>
              </a:tblGrid>
              <a:tr h="217746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>
                          <a:effectLst/>
                        </a:rPr>
                        <a:t>VIOLACIÓN SEXUAL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181440"/>
                  </a:ext>
                </a:extLst>
              </a:tr>
              <a:tr h="4039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Año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HOMBRES MENORES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HOMBRES MAYORES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TOTAL HOMBRES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MUJERES MENORES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MUJERES MAYORES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TOTAL MUJERES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TOTAL VÍCTIMAS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3727565902"/>
                  </a:ext>
                </a:extLst>
              </a:tr>
              <a:tr h="2177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2019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7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9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187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66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253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262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96492424"/>
                  </a:ext>
                </a:extLst>
              </a:tr>
              <a:tr h="2177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2020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223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92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315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328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3707214181"/>
                  </a:ext>
                </a:extLst>
              </a:tr>
              <a:tr h="2177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2021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9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230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68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298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effectLst/>
                        </a:rPr>
                        <a:t>309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262532819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5DBE4B4-566C-4786-9179-11FC1ED0A3A8}"/>
              </a:ext>
            </a:extLst>
          </p:cNvPr>
          <p:cNvSpPr txBox="1"/>
          <p:nvPr/>
        </p:nvSpPr>
        <p:spPr>
          <a:xfrm>
            <a:off x="129310" y="6453225"/>
            <a:ext cx="2983346" cy="2616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rgbClr val="FF0000"/>
                </a:solidFill>
              </a:rPr>
              <a:t>FUENTE: FRENTE POLICIAL CAJAMARCA</a:t>
            </a:r>
          </a:p>
        </p:txBody>
      </p:sp>
    </p:spTree>
    <p:extLst>
      <p:ext uri="{BB962C8B-B14F-4D97-AF65-F5344CB8AC3E}">
        <p14:creationId xmlns:p14="http://schemas.microsoft.com/office/powerpoint/2010/main" val="2565279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22B2F75-B5E2-4E37-81E0-4E9FA87FE9E0}"/>
              </a:ext>
            </a:extLst>
          </p:cNvPr>
          <p:cNvSpPr/>
          <p:nvPr/>
        </p:nvSpPr>
        <p:spPr>
          <a:xfrm>
            <a:off x="2896888" y="278155"/>
            <a:ext cx="639822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MX" altLang="es-PE" sz="2400" b="1" dirty="0">
                <a:solidFill>
                  <a:srgbClr val="FF0000"/>
                </a:solidFill>
                <a:effectLst/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INCIDENCIA POR TIPOS DE VIOLENCIA</a:t>
            </a:r>
          </a:p>
          <a:p>
            <a:pPr algn="ctr"/>
            <a:r>
              <a:rPr lang="es-MX" altLang="es-PE" sz="2400" b="1" dirty="0">
                <a:solidFill>
                  <a:srgbClr val="FF0000"/>
                </a:solidFill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AÑO</a:t>
            </a:r>
            <a:r>
              <a:rPr lang="es-MX" altLang="es-PE" sz="2400" b="1" dirty="0">
                <a:solidFill>
                  <a:srgbClr val="FF0000"/>
                </a:solidFill>
                <a:effectLst/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2019; 2020, 2021</a:t>
            </a:r>
            <a:endParaRPr lang="es-MX" altLang="es-PE" sz="3200" b="1" dirty="0">
              <a:solidFill>
                <a:srgbClr val="FF0000"/>
              </a:solidFill>
              <a:effectLst/>
              <a:latin typeface="Franklin Gothic Heavy" panose="020B09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DED7819-F2B7-4BDD-BF8B-4380DD4C8B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920344"/>
              </p:ext>
            </p:extLst>
          </p:nvPr>
        </p:nvGraphicFramePr>
        <p:xfrm>
          <a:off x="1403927" y="2636726"/>
          <a:ext cx="9772073" cy="3856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2DCE5DC-03A6-46D6-B446-1D876E5E4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489160"/>
              </p:ext>
            </p:extLst>
          </p:nvPr>
        </p:nvGraphicFramePr>
        <p:xfrm>
          <a:off x="1320800" y="1109152"/>
          <a:ext cx="9458037" cy="1403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8873">
                  <a:extLst>
                    <a:ext uri="{9D8B030D-6E8A-4147-A177-3AD203B41FA5}">
                      <a16:colId xmlns:a16="http://schemas.microsoft.com/office/drawing/2014/main" val="2746824161"/>
                    </a:ext>
                  </a:extLst>
                </a:gridCol>
                <a:gridCol w="895927">
                  <a:extLst>
                    <a:ext uri="{9D8B030D-6E8A-4147-A177-3AD203B41FA5}">
                      <a16:colId xmlns:a16="http://schemas.microsoft.com/office/drawing/2014/main" val="1767035543"/>
                    </a:ext>
                  </a:extLst>
                </a:gridCol>
                <a:gridCol w="314036">
                  <a:extLst>
                    <a:ext uri="{9D8B030D-6E8A-4147-A177-3AD203B41FA5}">
                      <a16:colId xmlns:a16="http://schemas.microsoft.com/office/drawing/2014/main" val="2930942318"/>
                    </a:ext>
                  </a:extLst>
                </a:gridCol>
                <a:gridCol w="2087419">
                  <a:extLst>
                    <a:ext uri="{9D8B030D-6E8A-4147-A177-3AD203B41FA5}">
                      <a16:colId xmlns:a16="http://schemas.microsoft.com/office/drawing/2014/main" val="1992623740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2249771314"/>
                    </a:ext>
                  </a:extLst>
                </a:gridCol>
                <a:gridCol w="369454">
                  <a:extLst>
                    <a:ext uri="{9D8B030D-6E8A-4147-A177-3AD203B41FA5}">
                      <a16:colId xmlns:a16="http://schemas.microsoft.com/office/drawing/2014/main" val="3042234406"/>
                    </a:ext>
                  </a:extLst>
                </a:gridCol>
                <a:gridCol w="1943615">
                  <a:extLst>
                    <a:ext uri="{9D8B030D-6E8A-4147-A177-3AD203B41FA5}">
                      <a16:colId xmlns:a16="http://schemas.microsoft.com/office/drawing/2014/main" val="3111065428"/>
                    </a:ext>
                  </a:extLst>
                </a:gridCol>
                <a:gridCol w="956604">
                  <a:extLst>
                    <a:ext uri="{9D8B030D-6E8A-4147-A177-3AD203B41FA5}">
                      <a16:colId xmlns:a16="http://schemas.microsoft.com/office/drawing/2014/main" val="2540865271"/>
                    </a:ext>
                  </a:extLst>
                </a:gridCol>
              </a:tblGrid>
              <a:tr h="2388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TIPO DE VIOLENCIA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2019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TIPO DE VIOLENCIA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2020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TIPO DE VIOLENCIA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2021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93922183"/>
                  </a:ext>
                </a:extLst>
              </a:tr>
              <a:tr h="238832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FÍSICA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4501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FÍSICA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3860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FÍSICA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2625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91147831"/>
                  </a:ext>
                </a:extLst>
              </a:tr>
              <a:tr h="238832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PSICOLÓGICA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3181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PSICOLÓGICA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3066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PSICOLÓGICA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2871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03471641"/>
                  </a:ext>
                </a:extLst>
              </a:tr>
              <a:tr h="238832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</a:rPr>
                        <a:t>SEXUAL 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466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SEXUAL 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542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SEXUAL 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503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4014562"/>
                  </a:ext>
                </a:extLst>
              </a:tr>
              <a:tr h="44781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ECONOMICA/PATRIMONIAL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80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ECONOMICA/PATRIMONIAL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75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ECONOMICA/PATRIMONIAL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59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76757640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F300092A-F7FB-4BD0-8E2A-9EE8874BEF7E}"/>
              </a:ext>
            </a:extLst>
          </p:cNvPr>
          <p:cNvSpPr txBox="1"/>
          <p:nvPr/>
        </p:nvSpPr>
        <p:spPr>
          <a:xfrm>
            <a:off x="129310" y="6453225"/>
            <a:ext cx="2983346" cy="2616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rgbClr val="FF0000"/>
                </a:solidFill>
              </a:rPr>
              <a:t>FUENTE: FRENTE POLICIAL CAJAMARCA</a:t>
            </a:r>
          </a:p>
        </p:txBody>
      </p:sp>
    </p:spTree>
    <p:extLst>
      <p:ext uri="{BB962C8B-B14F-4D97-AF65-F5344CB8AC3E}">
        <p14:creationId xmlns:p14="http://schemas.microsoft.com/office/powerpoint/2010/main" val="219472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ADF23F9-8FCC-477F-A616-14700753B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059356"/>
              </p:ext>
            </p:extLst>
          </p:nvPr>
        </p:nvGraphicFramePr>
        <p:xfrm>
          <a:off x="3057879" y="1526505"/>
          <a:ext cx="2724727" cy="1195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1112">
                  <a:extLst>
                    <a:ext uri="{9D8B030D-6E8A-4147-A177-3AD203B41FA5}">
                      <a16:colId xmlns:a16="http://schemas.microsoft.com/office/drawing/2014/main" val="337599917"/>
                    </a:ext>
                  </a:extLst>
                </a:gridCol>
                <a:gridCol w="2083615">
                  <a:extLst>
                    <a:ext uri="{9D8B030D-6E8A-4147-A177-3AD203B41FA5}">
                      <a16:colId xmlns:a16="http://schemas.microsoft.com/office/drawing/2014/main" val="178863691"/>
                    </a:ext>
                  </a:extLst>
                </a:gridCol>
              </a:tblGrid>
              <a:tr h="23914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MEDIDAS DE PROTECCIÓN 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88923"/>
                  </a:ext>
                </a:extLst>
              </a:tr>
              <a:tr h="2391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Año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 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78142227"/>
                  </a:ext>
                </a:extLst>
              </a:tr>
              <a:tr h="2391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2019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4760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51145503"/>
                  </a:ext>
                </a:extLst>
              </a:tr>
              <a:tr h="2391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2020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5158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8048267"/>
                  </a:ext>
                </a:extLst>
              </a:tr>
              <a:tr h="2391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2021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4322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76296217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A15237D3-1763-4FCC-8277-C8532B7FF060}"/>
              </a:ext>
            </a:extLst>
          </p:cNvPr>
          <p:cNvSpPr/>
          <p:nvPr/>
        </p:nvSpPr>
        <p:spPr>
          <a:xfrm>
            <a:off x="2896887" y="462883"/>
            <a:ext cx="639822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MX" altLang="es-PE" sz="2400" b="1" dirty="0">
                <a:solidFill>
                  <a:srgbClr val="FF0000"/>
                </a:solidFill>
                <a:effectLst/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MEDIDAS DE PROTECCIÓN</a:t>
            </a:r>
          </a:p>
          <a:p>
            <a:pPr algn="ctr"/>
            <a:r>
              <a:rPr lang="es-MX" altLang="es-PE" sz="2400" b="1" dirty="0">
                <a:solidFill>
                  <a:srgbClr val="FF0000"/>
                </a:solidFill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AÑO</a:t>
            </a:r>
            <a:r>
              <a:rPr lang="es-MX" altLang="es-PE" sz="2400" b="1" dirty="0">
                <a:solidFill>
                  <a:srgbClr val="FF0000"/>
                </a:solidFill>
                <a:effectLst/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2019; 2020, 2021</a:t>
            </a:r>
            <a:endParaRPr lang="es-MX" altLang="es-PE" sz="3200" b="1" dirty="0">
              <a:solidFill>
                <a:srgbClr val="FF0000"/>
              </a:solidFill>
              <a:effectLst/>
              <a:latin typeface="Franklin Gothic Heavy" panose="020B09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F95A244A-D750-4FF2-9678-ABA2D8A48A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667327"/>
            <a:ext cx="2914073" cy="291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B446295-B711-4F76-B91F-029FADF2D4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46" y="1293880"/>
            <a:ext cx="3569941" cy="4896793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049133F-8B9B-4496-9ACB-4AEB3C9662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2528772"/>
              </p:ext>
            </p:extLst>
          </p:nvPr>
        </p:nvGraphicFramePr>
        <p:xfrm>
          <a:off x="651719" y="2954845"/>
          <a:ext cx="7221549" cy="344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33411303-9E1C-4779-A5D1-19FD8A1DEF58}"/>
              </a:ext>
            </a:extLst>
          </p:cNvPr>
          <p:cNvSpPr txBox="1"/>
          <p:nvPr/>
        </p:nvSpPr>
        <p:spPr>
          <a:xfrm>
            <a:off x="129310" y="6453225"/>
            <a:ext cx="2983346" cy="2616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rgbClr val="FF0000"/>
                </a:solidFill>
              </a:rPr>
              <a:t>FUENTE: FRENTE POLICIAL CAJAMARCA</a:t>
            </a:r>
          </a:p>
        </p:txBody>
      </p:sp>
    </p:spTree>
    <p:extLst>
      <p:ext uri="{BB962C8B-B14F-4D97-AF65-F5344CB8AC3E}">
        <p14:creationId xmlns:p14="http://schemas.microsoft.com/office/powerpoint/2010/main" val="131587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37B9AA2-9621-41CF-82E2-0F1F2B9FD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743451"/>
              </p:ext>
            </p:extLst>
          </p:nvPr>
        </p:nvGraphicFramePr>
        <p:xfrm>
          <a:off x="1865746" y="3182049"/>
          <a:ext cx="8414328" cy="3495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A0720A4-A88C-4B44-B380-847A8388B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829706"/>
              </p:ext>
            </p:extLst>
          </p:nvPr>
        </p:nvGraphicFramePr>
        <p:xfrm>
          <a:off x="3121891" y="1715654"/>
          <a:ext cx="6173219" cy="1286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864">
                  <a:extLst>
                    <a:ext uri="{9D8B030D-6E8A-4147-A177-3AD203B41FA5}">
                      <a16:colId xmlns:a16="http://schemas.microsoft.com/office/drawing/2014/main" val="2662264764"/>
                    </a:ext>
                  </a:extLst>
                </a:gridCol>
                <a:gridCol w="1748060">
                  <a:extLst>
                    <a:ext uri="{9D8B030D-6E8A-4147-A177-3AD203B41FA5}">
                      <a16:colId xmlns:a16="http://schemas.microsoft.com/office/drawing/2014/main" val="3925064543"/>
                    </a:ext>
                  </a:extLst>
                </a:gridCol>
                <a:gridCol w="1748060">
                  <a:extLst>
                    <a:ext uri="{9D8B030D-6E8A-4147-A177-3AD203B41FA5}">
                      <a16:colId xmlns:a16="http://schemas.microsoft.com/office/drawing/2014/main" val="637666504"/>
                    </a:ext>
                  </a:extLst>
                </a:gridCol>
                <a:gridCol w="2139235">
                  <a:extLst>
                    <a:ext uri="{9D8B030D-6E8A-4147-A177-3AD203B41FA5}">
                      <a16:colId xmlns:a16="http://schemas.microsoft.com/office/drawing/2014/main" val="3157818490"/>
                    </a:ext>
                  </a:extLst>
                </a:gridCol>
              </a:tblGrid>
              <a:tr h="25723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REGISTRO DE MENORES INFRACTORES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714756"/>
                  </a:ext>
                </a:extLst>
              </a:tr>
              <a:tr h="2572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Año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HOMBRES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MUJERES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TOTAL M.I.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56822410"/>
                  </a:ext>
                </a:extLst>
              </a:tr>
              <a:tr h="2572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2019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107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64973348"/>
                  </a:ext>
                </a:extLst>
              </a:tr>
              <a:tr h="2572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2020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99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84254241"/>
                  </a:ext>
                </a:extLst>
              </a:tr>
              <a:tr h="2572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2021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59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38174383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DCA83D7B-8B1F-4EEE-BD9E-7449ABC1D796}"/>
              </a:ext>
            </a:extLst>
          </p:cNvPr>
          <p:cNvSpPr/>
          <p:nvPr/>
        </p:nvSpPr>
        <p:spPr>
          <a:xfrm>
            <a:off x="2896888" y="335094"/>
            <a:ext cx="6398223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MX" altLang="es-PE" sz="2400" b="1" dirty="0">
                <a:solidFill>
                  <a:srgbClr val="FF0000"/>
                </a:solidFill>
                <a:effectLst/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INCIDENCIA DE REGISTRO DE MENORES INFRACTORES</a:t>
            </a:r>
          </a:p>
          <a:p>
            <a:pPr algn="ctr"/>
            <a:r>
              <a:rPr lang="es-MX" altLang="es-PE" sz="2400" b="1" dirty="0">
                <a:solidFill>
                  <a:srgbClr val="FF0000"/>
                </a:solidFill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AÑO</a:t>
            </a:r>
            <a:r>
              <a:rPr lang="es-MX" altLang="es-PE" sz="2400" b="1" dirty="0">
                <a:solidFill>
                  <a:srgbClr val="FF0000"/>
                </a:solidFill>
                <a:effectLst/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2019; 2020, 2021</a:t>
            </a:r>
            <a:endParaRPr lang="es-MX" altLang="es-PE" sz="3200" b="1" dirty="0">
              <a:solidFill>
                <a:srgbClr val="FF0000"/>
              </a:solidFill>
              <a:effectLst/>
              <a:latin typeface="Franklin Gothic Heavy" panose="020B09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671886-5EFC-478B-A7B0-934089F06CAE}"/>
              </a:ext>
            </a:extLst>
          </p:cNvPr>
          <p:cNvSpPr txBox="1"/>
          <p:nvPr/>
        </p:nvSpPr>
        <p:spPr>
          <a:xfrm>
            <a:off x="129310" y="6453225"/>
            <a:ext cx="2983346" cy="2616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rgbClr val="FF0000"/>
                </a:solidFill>
              </a:rPr>
              <a:t>FUENTE: FRENTE POLICIAL CAJAMARCA</a:t>
            </a:r>
          </a:p>
        </p:txBody>
      </p:sp>
    </p:spTree>
    <p:extLst>
      <p:ext uri="{BB962C8B-B14F-4D97-AF65-F5344CB8AC3E}">
        <p14:creationId xmlns:p14="http://schemas.microsoft.com/office/powerpoint/2010/main" val="375269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pn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1589</TotalTime>
  <Words>623</Words>
  <Application>Microsoft Office PowerPoint</Application>
  <PresentationFormat>Panorámica</PresentationFormat>
  <Paragraphs>243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6" baseType="lpstr">
      <vt:lpstr>Arial</vt:lpstr>
      <vt:lpstr>Arial Narrow</vt:lpstr>
      <vt:lpstr>Arial Nova Cond</vt:lpstr>
      <vt:lpstr>Arial Rounded MT Bold</vt:lpstr>
      <vt:lpstr>Book Antiqua</vt:lpstr>
      <vt:lpstr>Calibri</vt:lpstr>
      <vt:lpstr>Franklin Gothic Book</vt:lpstr>
      <vt:lpstr>Franklin Gothic Demi Cond</vt:lpstr>
      <vt:lpstr>Franklin Gothic Heavy</vt:lpstr>
      <vt:lpstr>Impact</vt:lpstr>
      <vt:lpstr>Trebuchet MS</vt:lpstr>
      <vt:lpstr>Wingdings 2</vt:lpstr>
      <vt:lpstr>1_pnp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RI21</dc:creator>
  <cp:lastModifiedBy>MARIA ELEZABETH</cp:lastModifiedBy>
  <cp:revision>914</cp:revision>
  <cp:lastPrinted>2020-12-28T14:50:00Z</cp:lastPrinted>
  <dcterms:created xsi:type="dcterms:W3CDTF">2020-01-18T19:06:00Z</dcterms:created>
  <dcterms:modified xsi:type="dcterms:W3CDTF">2023-07-19T02:31:11Z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