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342" r:id="rId3"/>
    <p:sldId id="531" r:id="rId4"/>
    <p:sldId id="532" r:id="rId5"/>
    <p:sldId id="533" r:id="rId6"/>
    <p:sldId id="464" r:id="rId7"/>
    <p:sldId id="534" r:id="rId8"/>
    <p:sldId id="529" r:id="rId9"/>
    <p:sldId id="527" r:id="rId10"/>
    <p:sldId id="530" r:id="rId11"/>
    <p:sldId id="526" r:id="rId12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21" initials="R" lastIdx="1" clrIdx="0"/>
  <p:cmAuthor id="2" name="Estadistica" initials="E" lastIdx="1" clrIdx="1">
    <p:extLst>
      <p:ext uri="{19B8F6BF-5375-455C-9EA6-DF929625EA0E}">
        <p15:presenceInfo xmlns:p15="http://schemas.microsoft.com/office/powerpoint/2012/main" userId="Estadist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EF"/>
    <a:srgbClr val="FF3300"/>
    <a:srgbClr val="FBFBFB"/>
    <a:srgbClr val="009A72"/>
    <a:srgbClr val="F2F2F2"/>
    <a:srgbClr val="DAA600"/>
    <a:srgbClr val="098BB3"/>
    <a:srgbClr val="CC0000"/>
    <a:srgbClr val="E6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6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556A-AF21-4CBE-AE04-2A6479520F27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FD0-11D5-4E8C-A7E1-F009E4A9103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7E9948C0-B6D4-4121-B2CF-84E59B31AA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12419177-31AC-4EC2-9C46-B0E07B286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5CBB9D98-8851-4ABB-84A6-0EEC15ED0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9701-1F4C-472D-995C-023912FF2F63}" type="slidenum">
              <a:rPr kumimoji="0" lang="es-ES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P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1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Rectángulo"/>
          <p:cNvSpPr/>
          <p:nvPr/>
        </p:nvSpPr>
        <p:spPr>
          <a:xfrm>
            <a:off x="5100723" y="311228"/>
            <a:ext cx="7198279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DIRECCIÓN DE INTELIGENCIA DE LA  POLICÍA NACIONAL DEL PERÚ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cxnSp>
        <p:nvCxnSpPr>
          <p:cNvPr id="10" name="5 Conector recto"/>
          <p:cNvCxnSpPr/>
          <p:nvPr/>
        </p:nvCxnSpPr>
        <p:spPr>
          <a:xfrm>
            <a:off x="5625738" y="1386675"/>
            <a:ext cx="62875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625740" y="5174799"/>
            <a:ext cx="6470373" cy="42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es-PE" sz="1800" dirty="0">
                <a:solidFill>
                  <a:srgbClr val="FFFF00"/>
                </a:solidFill>
                <a:latin typeface="Arial Black" panose="020B0A04020102020204" pitchFamily="34" charset="0"/>
              </a:rPr>
              <a:t>Expositor</a:t>
            </a:r>
          </a:p>
        </p:txBody>
      </p:sp>
      <p:cxnSp>
        <p:nvCxnSpPr>
          <p:cNvPr id="12" name="12 Conector recto"/>
          <p:cNvCxnSpPr/>
          <p:nvPr/>
        </p:nvCxnSpPr>
        <p:spPr>
          <a:xfrm>
            <a:off x="6705507" y="5577217"/>
            <a:ext cx="532093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977" y="1849063"/>
            <a:ext cx="3328035" cy="608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95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7/18/2023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0" y="-76200"/>
            <a:ext cx="12192000" cy="694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0" y="2393781"/>
            <a:ext cx="7620000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>
            <a:extLst>
              <a:ext uri="{FF2B5EF4-FFF2-40B4-BE49-F238E27FC236}">
                <a16:creationId xmlns:a16="http://schemas.microsoft.com/office/drawing/2014/main" id="{C4BFCFC8-DE76-4182-90E8-F3855E8AC237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10 Forma libre">
            <a:extLst>
              <a:ext uri="{FF2B5EF4-FFF2-40B4-BE49-F238E27FC236}">
                <a16:creationId xmlns:a16="http://schemas.microsoft.com/office/drawing/2014/main" id="{8D266E98-F53C-4B5A-A62B-9077A83D0B8C}"/>
              </a:ext>
            </a:extLst>
          </p:cNvPr>
          <p:cNvSpPr>
            <a:spLocks/>
          </p:cNvSpPr>
          <p:nvPr/>
        </p:nvSpPr>
        <p:spPr bwMode="auto">
          <a:xfrm>
            <a:off x="8140700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>
            <a:extLst>
              <a:ext uri="{FF2B5EF4-FFF2-40B4-BE49-F238E27FC236}">
                <a16:creationId xmlns:a16="http://schemas.microsoft.com/office/drawing/2014/main" id="{8F759569-C5D1-4A83-97C6-5127E278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7564-78DE-4A63-8763-3FC1A824F56B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7" name="18 Marcador de pie de página">
            <a:extLst>
              <a:ext uri="{FF2B5EF4-FFF2-40B4-BE49-F238E27FC236}">
                <a16:creationId xmlns:a16="http://schemas.microsoft.com/office/drawing/2014/main" id="{ECF150D8-7F90-4708-89CA-C1E26B92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6 Marcador de número de diapositiva">
            <a:extLst>
              <a:ext uri="{FF2B5EF4-FFF2-40B4-BE49-F238E27FC236}">
                <a16:creationId xmlns:a16="http://schemas.microsoft.com/office/drawing/2014/main" id="{788795ED-B5EC-4696-9FEE-F1FBAF98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6431585-6EAB-4508-BA52-AE3AA08FDC4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678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00727BDB-EB8A-4DAF-AD88-80235185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B865-9404-4FE6-A20E-756DEDF10F7F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C26438E7-E61F-4CDB-B862-06B8D759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E92BBE98-65F7-4E52-AF0B-02C1D157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599D304E-2A7B-4AC4-AF70-E665AFDDC57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799415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>
            <a:extLst>
              <a:ext uri="{FF2B5EF4-FFF2-40B4-BE49-F238E27FC236}">
                <a16:creationId xmlns:a16="http://schemas.microsoft.com/office/drawing/2014/main" id="{76B052DD-4312-48B5-BBAB-E669F98C455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10 Forma libre">
            <a:extLst>
              <a:ext uri="{FF2B5EF4-FFF2-40B4-BE49-F238E27FC236}">
                <a16:creationId xmlns:a16="http://schemas.microsoft.com/office/drawing/2014/main" id="{0DF8D78C-EC4F-4E31-AC36-86DBA742946B}"/>
              </a:ext>
            </a:extLst>
          </p:cNvPr>
          <p:cNvSpPr>
            <a:spLocks/>
          </p:cNvSpPr>
          <p:nvPr/>
        </p:nvSpPr>
        <p:spPr bwMode="auto">
          <a:xfrm>
            <a:off x="8140700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7F863CB6-1461-441F-B179-145CB393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7C4B-375C-4158-9771-23DB9073AA54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179D59BB-DF0E-4F6F-BA70-D6A908A8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4C21C54E-844A-431A-85FB-CB6A5E92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FD4FDAD-F8BA-4DAE-BE0A-8551F59D717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8456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:a16="http://schemas.microsoft.com/office/drawing/2014/main" id="{EFD63A0E-C967-4C22-9880-A2992A9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6D98-1285-447C-8A27-4DBF032CDE52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6" name="21 Marcador de pie de página">
            <a:extLst>
              <a:ext uri="{FF2B5EF4-FFF2-40B4-BE49-F238E27FC236}">
                <a16:creationId xmlns:a16="http://schemas.microsoft.com/office/drawing/2014/main" id="{9696D3AD-DD90-4767-B8E3-86AC7759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:a16="http://schemas.microsoft.com/office/drawing/2014/main" id="{AF65C58A-8739-4424-BE98-59EC0238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1D9C406-E4D3-4A89-8BB6-25DDB3783BE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7383435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1234650-A0D6-4087-BD89-B8D340A7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ED74-3539-4B48-B543-98A43CCA7FB2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19B219E2-4750-4A32-A39B-F59F0375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A71DBBF9-DA4E-44A3-AE17-EE5B5529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A6A62384-7C36-4437-882D-ADB19EFB937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621478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>
            <a:extLst>
              <a:ext uri="{FF2B5EF4-FFF2-40B4-BE49-F238E27FC236}">
                <a16:creationId xmlns:a16="http://schemas.microsoft.com/office/drawing/2014/main" id="{ACE6E5C5-CF20-48B4-8EAC-CC85EE32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6E26-AC41-46A4-A902-6CF40C7D3C75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4" name="21 Marcador de pie de página">
            <a:extLst>
              <a:ext uri="{FF2B5EF4-FFF2-40B4-BE49-F238E27FC236}">
                <a16:creationId xmlns:a16="http://schemas.microsoft.com/office/drawing/2014/main" id="{6BF7E39B-D100-4ACF-B746-6350CFBC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:a16="http://schemas.microsoft.com/office/drawing/2014/main" id="{D8D57011-F8D6-43EF-9B56-CFF35934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557F906-DB6F-41E5-99C3-2D53CDE24BB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9516876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B6878439-320D-4B3E-9D7F-68DA58C2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D74A-3291-496D-93C7-19BD92F5D6F9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0421E00D-8E29-4351-8ED5-E8236277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E5468C9B-F4C0-450D-B951-4391811E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70B0F5A-C39E-472C-BE18-BC639EDE814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7551305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32000"/>
                    </a14:imgEffect>
                    <a14:imgEffect>
                      <a14:saturation sat="0"/>
                    </a14:imgEffect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0" y="-23852"/>
            <a:ext cx="12238226" cy="6881281"/>
            <a:chOff x="0" y="-20347"/>
            <a:chExt cx="12238226" cy="6881281"/>
          </a:xfrm>
        </p:grpSpPr>
        <p:sp>
          <p:nvSpPr>
            <p:cNvPr id="9" name="2 CuadroTexto"/>
            <p:cNvSpPr txBox="1"/>
            <p:nvPr/>
          </p:nvSpPr>
          <p:spPr>
            <a:xfrm>
              <a:off x="0" y="145531"/>
              <a:ext cx="12198883" cy="523220"/>
            </a:xfrm>
            <a:prstGeom prst="rect">
              <a:avLst/>
            </a:prstGeom>
            <a:solidFill>
              <a:srgbClr val="00503F"/>
            </a:solidFill>
          </p:spPr>
          <p:txBody>
            <a:bodyPr wrap="square" rtlCol="0">
              <a:spAutoFit/>
            </a:bodyPr>
            <a:lstStyle/>
            <a:p>
              <a:pPr lvl="0" algn="ctr" defTabSz="457200">
                <a:tabLst>
                  <a:tab pos="2511425" algn="l"/>
                </a:tabLst>
                <a:defRPr/>
              </a:pPr>
              <a:endPara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ángulo 6"/>
            <p:cNvSpPr/>
            <p:nvPr/>
          </p:nvSpPr>
          <p:spPr>
            <a:xfrm rot="16200000" flipV="1">
              <a:off x="11485505" y="832443"/>
              <a:ext cx="722839" cy="237768"/>
            </a:xfrm>
            <a:prstGeom prst="rect">
              <a:avLst/>
            </a:prstGeom>
            <a:solidFill>
              <a:srgbClr val="0050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Rectángulo 4"/>
            <p:cNvSpPr/>
            <p:nvPr/>
          </p:nvSpPr>
          <p:spPr>
            <a:xfrm>
              <a:off x="11570654" y="17155"/>
              <a:ext cx="547255" cy="745468"/>
            </a:xfrm>
            <a:prstGeom prst="rect">
              <a:avLst/>
            </a:prstGeom>
            <a:solidFill>
              <a:srgbClr val="004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Rectángulo 5"/>
            <p:cNvSpPr/>
            <p:nvPr/>
          </p:nvSpPr>
          <p:spPr>
            <a:xfrm rot="16200000">
              <a:off x="9558416" y="4438306"/>
              <a:ext cx="4608000" cy="237255"/>
            </a:xfrm>
            <a:prstGeom prst="rect">
              <a:avLst/>
            </a:prstGeom>
            <a:solidFill>
              <a:srgbClr val="0050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3" name="Grupo 7"/>
            <p:cNvGrpSpPr/>
            <p:nvPr/>
          </p:nvGrpSpPr>
          <p:grpSpPr>
            <a:xfrm>
              <a:off x="11445886" y="1291805"/>
              <a:ext cx="792340" cy="975641"/>
              <a:chOff x="10109804" y="1156205"/>
              <a:chExt cx="1237305" cy="1461335"/>
            </a:xfrm>
          </p:grpSpPr>
          <p:pic>
            <p:nvPicPr>
              <p:cNvPr id="15" name="Imagen 8"/>
              <p:cNvPicPr>
                <a:picLocks noChangeAspect="1"/>
              </p:cNvPicPr>
              <p:nvPr/>
            </p:nvPicPr>
            <p:blipFill rotWithShape="1">
              <a:blip r:embed="rId4"/>
              <a:srcRect l="9352" t="926" r="10817" b="6675"/>
              <a:stretch>
                <a:fillRect/>
              </a:stretch>
            </p:blipFill>
            <p:spPr>
              <a:xfrm>
                <a:off x="10109804" y="1156205"/>
                <a:ext cx="1237305" cy="1461335"/>
              </a:xfrm>
              <a:prstGeom prst="rect">
                <a:avLst/>
              </a:prstGeom>
            </p:spPr>
          </p:pic>
          <p:pic>
            <p:nvPicPr>
              <p:cNvPr id="16" name="Imagen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1244" y="1960129"/>
                <a:ext cx="1114427" cy="571074"/>
              </a:xfrm>
              <a:prstGeom prst="rect">
                <a:avLst/>
              </a:prstGeom>
            </p:spPr>
          </p:pic>
        </p:grpSp>
        <p:pic>
          <p:nvPicPr>
            <p:cNvPr id="14" name="Picture 4" descr="Resultado de imagen para escudo pn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38" y="-20347"/>
              <a:ext cx="791308" cy="9700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ángulo 17"/>
          <p:cNvSpPr/>
          <p:nvPr/>
        </p:nvSpPr>
        <p:spPr>
          <a:xfrm>
            <a:off x="150438" y="3104216"/>
            <a:ext cx="4916442" cy="1160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endParaRPr lang="es-PE" sz="1600" dirty="0">
              <a:solidFill>
                <a:schemeClr val="tx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D1B35D27-2865-4363-8622-C365453E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B098-679E-44A6-83A0-81FB5292637E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4A5E126-1288-413C-80B6-39B0A488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6A6BA75-8D22-46ED-B3E7-E0012194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963" y="6421438"/>
            <a:ext cx="1016000" cy="365125"/>
          </a:xfrm>
        </p:spPr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E41E5A9F-4E48-4AEC-84D6-609F491E063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5545560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835E992F-54FD-481B-A715-874667DB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DE59-0BAA-4F39-A89F-E107B6FFBEE0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EBECD06-A8BA-48F1-A3DA-45C6B157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8BF19E6-8E59-4374-8AEA-2779556C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3B9CB15-31D5-4D99-9C1B-A733AB1667A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5963059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595C9892-B5ED-4CFB-B09E-13C50F6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B206-FFAD-42B3-974D-26CCF64AD2B2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144DB528-E7F6-43A0-A938-9BB0981C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60EFF8BA-81FB-482C-A59E-610744B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69E2AAD5-3C52-4C32-A506-5826689FC14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927593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FA32B558-E5CC-429F-840C-4DD9C0C2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24C2-9342-4D5A-91B7-76BCDD884BE2}" type="datetime10">
              <a:rPr lang="es-ES"/>
              <a:pPr>
                <a:defRPr/>
              </a:pPr>
              <a:t>21:24</a:t>
            </a:fld>
            <a:endParaRPr lang="es-ES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A324EC83-C9DB-443A-AF9C-71059E7B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D9390196-0ED7-4C69-A058-52577E94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085FEE1B-7AFA-4697-9DA3-F7CDD06DBBE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971130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03694" y="874084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4640604" y="396124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NOTIFICACIÓN</a:t>
            </a:r>
            <a:endParaRPr lang="es-PE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45699" y="4629892"/>
            <a:ext cx="818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La información mostrada en esta presentación, es considerada SECRETA, por lo cual en cumplimiento a la normatividad vigente, está prohibida su reproducción total o parcial, la difusión de su contenido constituye DELITO de INFIDENCIA.</a:t>
            </a:r>
            <a:endParaRPr lang="es-P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53" y="1490161"/>
            <a:ext cx="1737825" cy="21307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2" name="CuadroTexto 11"/>
          <p:cNvSpPr txBox="1"/>
          <p:nvPr/>
        </p:nvSpPr>
        <p:spPr>
          <a:xfrm>
            <a:off x="3902870" y="706990"/>
            <a:ext cx="3753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¡ IMPORTANTE !</a:t>
            </a:r>
            <a:endParaRPr lang="es-PE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" y="197186"/>
            <a:ext cx="996820" cy="7522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87" y="197185"/>
            <a:ext cx="996820" cy="7522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" y="6288656"/>
            <a:ext cx="4087523" cy="5693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8919" y="6288656"/>
            <a:ext cx="4117370" cy="5836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621193" y="0"/>
            <a:ext cx="576782" cy="55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339" y="0"/>
            <a:ext cx="521363" cy="55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4" descr="Resultado de imagen para escudo pn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" y="14070"/>
            <a:ext cx="50581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CuadroTexto"/>
          <p:cNvSpPr txBox="1"/>
          <p:nvPr/>
        </p:nvSpPr>
        <p:spPr>
          <a:xfrm>
            <a:off x="-6888" y="2568331"/>
            <a:ext cx="12205770" cy="2064053"/>
          </a:xfrm>
          <a:prstGeom prst="rect">
            <a:avLst/>
          </a:prstGeom>
          <a:solidFill>
            <a:srgbClr val="00503F"/>
          </a:solidFill>
        </p:spPr>
        <p:txBody>
          <a:bodyPr wrap="square" rtlCol="0">
            <a:spAutoFit/>
          </a:bodyPr>
          <a:lstStyle/>
          <a:p>
            <a:pPr lvl="0" algn="ctr" defTabSz="457200">
              <a:tabLst>
                <a:tab pos="2511425" algn="l"/>
              </a:tabLst>
              <a:defRPr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Resultado de imagen para escudo p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4" y="3104216"/>
            <a:ext cx="791308" cy="97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7"/>
          <p:cNvGrpSpPr/>
          <p:nvPr/>
        </p:nvGrpSpPr>
        <p:grpSpPr>
          <a:xfrm>
            <a:off x="11079618" y="2971080"/>
            <a:ext cx="993749" cy="1236282"/>
            <a:chOff x="10109806" y="1133612"/>
            <a:chExt cx="1237305" cy="1461335"/>
          </a:xfrm>
        </p:grpSpPr>
        <p:pic>
          <p:nvPicPr>
            <p:cNvPr id="15" name="Imagen 8"/>
            <p:cNvPicPr>
              <a:picLocks noChangeAspect="1"/>
            </p:cNvPicPr>
            <p:nvPr/>
          </p:nvPicPr>
          <p:blipFill rotWithShape="1">
            <a:blip r:embed="rId3"/>
            <a:srcRect l="9352" t="926" r="10817" b="6675"/>
            <a:stretch>
              <a:fillRect/>
            </a:stretch>
          </p:blipFill>
          <p:spPr>
            <a:xfrm>
              <a:off x="10109806" y="1133612"/>
              <a:ext cx="1237305" cy="1461335"/>
            </a:xfrm>
            <a:prstGeom prst="rect">
              <a:avLst/>
            </a:prstGeom>
          </p:spPr>
        </p:pic>
        <p:pic>
          <p:nvPicPr>
            <p:cNvPr id="16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1244" y="1960129"/>
              <a:ext cx="1114427" cy="571074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" y="197186"/>
            <a:ext cx="996820" cy="7522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187" y="5755522"/>
            <a:ext cx="1000503" cy="9914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87" y="197185"/>
            <a:ext cx="996820" cy="7522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27385" y="5755522"/>
            <a:ext cx="1024822" cy="991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5C6B-4199-432E-BFA0-2A4B49303889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>
            <a:extLst>
              <a:ext uri="{FF2B5EF4-FFF2-40B4-BE49-F238E27FC236}">
                <a16:creationId xmlns:a16="http://schemas.microsoft.com/office/drawing/2014/main" id="{5B76FEA3-3EEB-4062-82A8-C837075FAA9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15 Forma libre">
            <a:extLst>
              <a:ext uri="{FF2B5EF4-FFF2-40B4-BE49-F238E27FC236}">
                <a16:creationId xmlns:a16="http://schemas.microsoft.com/office/drawing/2014/main" id="{47D328AD-8624-4903-9659-45B897812E1A}"/>
              </a:ext>
            </a:extLst>
          </p:cNvPr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28" name="8 Marcador de título">
            <a:extLst>
              <a:ext uri="{FF2B5EF4-FFF2-40B4-BE49-F238E27FC236}">
                <a16:creationId xmlns:a16="http://schemas.microsoft.com/office/drawing/2014/main" id="{D23E828F-F69C-4728-A0CC-D4A6855781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1029" name="29 Marcador de texto">
            <a:extLst>
              <a:ext uri="{FF2B5EF4-FFF2-40B4-BE49-F238E27FC236}">
                <a16:creationId xmlns:a16="http://schemas.microsoft.com/office/drawing/2014/main" id="{85163D2B-DA41-4DA5-8400-FDBFBE33E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FA170644-6307-4539-85F7-D1330BAC2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1438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10ED3-480E-45EF-8972-45CFE7859C61}" type="datetimeFigureOut">
              <a:rPr lang="es-PE"/>
              <a:pPr>
                <a:defRPr/>
              </a:pPr>
              <a:t>18/07/2023</a:t>
            </a:fld>
            <a:endParaRPr lang="es-PE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0DE72AB7-A329-480A-95C7-9AE0903B4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1438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A520102D-CA24-4EEA-B7BD-AAA470097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6421438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FADA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2D100F-1F20-4054-B8AF-2961A773F45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47805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38EAC8E-2483-4B93-8CA4-21CFBC7236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81BD1632-CA16-4470-A82B-4377D424A53C}"/>
              </a:ext>
            </a:extLst>
          </p:cNvPr>
          <p:cNvSpPr txBox="1"/>
          <p:nvPr/>
        </p:nvSpPr>
        <p:spPr>
          <a:xfrm>
            <a:off x="579565" y="260198"/>
            <a:ext cx="11317857" cy="1015659"/>
          </a:xfrm>
          <a:prstGeom prst="rect">
            <a:avLst/>
          </a:prstGeom>
          <a:noFill/>
        </p:spPr>
        <p:txBody>
          <a:bodyPr wrap="square" lIns="91288" tIns="45718" rIns="91288" bIns="45718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POLICÍA NACIONAL DEL PERÚ                                          SUB COMANDANCIA GENERAL PNP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effectLst>
                <a:glow rad="101600">
                  <a:prstClr val="black">
                    <a:alpha val="60000"/>
                  </a:prst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FRENTE POLICIAL CAJAMARCA</a:t>
            </a: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031E2A1B-240C-466F-ADD0-AA7E4DD57BD8}"/>
              </a:ext>
            </a:extLst>
          </p:cNvPr>
          <p:cNvSpPr txBox="1"/>
          <p:nvPr/>
        </p:nvSpPr>
        <p:spPr>
          <a:xfrm>
            <a:off x="3046703" y="1385441"/>
            <a:ext cx="6694536" cy="830993"/>
          </a:xfrm>
          <a:prstGeom prst="rect">
            <a:avLst/>
          </a:prstGeom>
          <a:noFill/>
        </p:spPr>
        <p:txBody>
          <a:bodyPr wrap="square" lIns="91288" tIns="45718" rIns="91288" bIns="45718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MASCARILLA M-19</a:t>
            </a: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7B96E073-C8A7-462D-98F2-E6595E3E1414}"/>
              </a:ext>
            </a:extLst>
          </p:cNvPr>
          <p:cNvCxnSpPr>
            <a:cxnSpLocks/>
          </p:cNvCxnSpPr>
          <p:nvPr/>
        </p:nvCxnSpPr>
        <p:spPr>
          <a:xfrm>
            <a:off x="673795" y="785279"/>
            <a:ext cx="7616190" cy="422419"/>
          </a:xfrm>
          <a:prstGeom prst="bentConnector3">
            <a:avLst>
              <a:gd name="adj1" fmla="val 45356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952E9B98-D825-47A1-9082-76987ACAD1DC}"/>
              </a:ext>
            </a:extLst>
          </p:cNvPr>
          <p:cNvCxnSpPr>
            <a:cxnSpLocks/>
          </p:cNvCxnSpPr>
          <p:nvPr/>
        </p:nvCxnSpPr>
        <p:spPr>
          <a:xfrm flipV="1">
            <a:off x="8289985" y="768028"/>
            <a:ext cx="3398807" cy="439670"/>
          </a:xfrm>
          <a:prstGeom prst="bentConnector3">
            <a:avLst>
              <a:gd name="adj1" fmla="val 1777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9ABAB2B4-F4C3-4C0D-B14A-69F70F1E9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7" y="1293108"/>
            <a:ext cx="1845742" cy="2310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3AE850-FF9A-4875-9B8B-16D14692E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94" y="1536055"/>
            <a:ext cx="1827087" cy="2265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B09D8F-0F50-49DD-8F2F-206483362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28" y="2448577"/>
            <a:ext cx="7081929" cy="37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8E0434-8DB2-47BC-B3A1-6FAF43762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4" y="2373365"/>
            <a:ext cx="6014048" cy="2111269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B6058EDB-81D6-4F62-AE5A-0CD0BCFA01DB}"/>
              </a:ext>
            </a:extLst>
          </p:cNvPr>
          <p:cNvSpPr txBox="1">
            <a:spLocks/>
          </p:cNvSpPr>
          <p:nvPr/>
        </p:nvSpPr>
        <p:spPr bwMode="auto">
          <a:xfrm>
            <a:off x="629095" y="3336241"/>
            <a:ext cx="5935607" cy="121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PE"/>
            </a:defPPr>
            <a:lvl1pPr algn="ctr">
              <a:defRPr sz="12000" b="1">
                <a:ln w="38100">
                  <a:solidFill>
                    <a:schemeClr val="tx1">
                      <a:lumMod val="65000"/>
                    </a:schemeClr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  <a:ea typeface="+mj-ea"/>
                <a:cs typeface="+mj-cs"/>
              </a:defRPr>
            </a:lvl1pPr>
            <a:lvl2pPr>
              <a:defRPr sz="4600">
                <a:latin typeface="Franklin Gothic Book" pitchFamily="34" charset="0"/>
              </a:defRPr>
            </a:lvl2pPr>
            <a:lvl3pPr>
              <a:defRPr sz="4600">
                <a:latin typeface="Franklin Gothic Book" pitchFamily="34" charset="0"/>
              </a:defRPr>
            </a:lvl3pPr>
            <a:lvl4pPr>
              <a:defRPr sz="4600">
                <a:latin typeface="Franklin Gothic Book" pitchFamily="34" charset="0"/>
              </a:defRPr>
            </a:lvl4pPr>
            <a:lvl5pPr>
              <a:defRPr sz="4600">
                <a:latin typeface="Franklin Gothic Boo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600">
                <a:latin typeface="Franklin Gothic Book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none" spc="0" normalizeH="0" baseline="0" noProof="0" dirty="0">
                <a:ln w="38100">
                  <a:solidFill>
                    <a:prstClr val="white">
                      <a:lumMod val="65000"/>
                    </a:prstClr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G R A C  I  A S</a:t>
            </a:r>
            <a:endParaRPr kumimoji="0" lang="es-PE" sz="7200" b="1" i="0" u="none" strike="noStrike" kern="1200" cap="none" spc="0" normalizeH="0" baseline="0" noProof="0" dirty="0">
              <a:ln w="38100">
                <a:solidFill>
                  <a:prstClr val="white">
                    <a:lumMod val="65000"/>
                  </a:prstClr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CFC1C5-5E50-44C2-88E5-7851DAE63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6" y="89287"/>
            <a:ext cx="1827087" cy="22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CC504-16D2-4A6A-8A64-157906C1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dirty="0">
                <a:latin typeface="Impact" panose="020B0806030902050204" pitchFamily="34" charset="0"/>
                <a:cs typeface="Times New Roman" panose="02020603050405020304" pitchFamily="18" charset="0"/>
              </a:rPr>
              <a:t>PROBLEMÁTICA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5565CEF-2D6A-429F-A03B-EF0D65AC0604}"/>
              </a:ext>
            </a:extLst>
          </p:cNvPr>
          <p:cNvSpPr/>
          <p:nvPr/>
        </p:nvSpPr>
        <p:spPr>
          <a:xfrm>
            <a:off x="487110" y="1951646"/>
            <a:ext cx="3136307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cs typeface="Times New Roman" panose="02020603050405020304" pitchFamily="18" charset="0"/>
              </a:rPr>
              <a:t>CONFINAMIENTO A CAUSA DEL AISLAMIENTO SOCIAL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497E44C-7DEC-45EA-9F31-845D56894AAD}"/>
              </a:ext>
            </a:extLst>
          </p:cNvPr>
          <p:cNvSpPr/>
          <p:nvPr/>
        </p:nvSpPr>
        <p:spPr>
          <a:xfrm>
            <a:off x="412331" y="3429000"/>
            <a:ext cx="3136307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LA VÍCTIMA VIVE CON EL AGRESOR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E1AEBAF-5076-40B8-98FE-E1A9A4C08EA0}"/>
              </a:ext>
            </a:extLst>
          </p:cNvPr>
          <p:cNvSpPr/>
          <p:nvPr/>
        </p:nvSpPr>
        <p:spPr>
          <a:xfrm>
            <a:off x="4716563" y="4186370"/>
            <a:ext cx="3136307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NO SE CUENTA CON HERRAMIENTAS NECESARIAS PARA PODER REALIZAR DENUNCIAS DE MANERA INMEDIATA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6A662B3-3533-4868-B01E-2A04EA172C72}"/>
              </a:ext>
            </a:extLst>
          </p:cNvPr>
          <p:cNvSpPr/>
          <p:nvPr/>
        </p:nvSpPr>
        <p:spPr>
          <a:xfrm>
            <a:off x="324740" y="4872170"/>
            <a:ext cx="3136307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ZONAS RURALES CON ACCESO RESTRINGIDO AL CENTRO DE LA CIUDAD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D4E5D4-A9B9-4F5B-BA99-6A8E05C8526D}"/>
              </a:ext>
            </a:extLst>
          </p:cNvPr>
          <p:cNvSpPr/>
          <p:nvPr/>
        </p:nvSpPr>
        <p:spPr>
          <a:xfrm>
            <a:off x="4716562" y="1810158"/>
            <a:ext cx="3136307" cy="19836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PERSONAS CON DISCAPACIDAD AUDITIVA NO CUENTAN CON MEDIOS APROPIADOS PARA SOLICITAR AYUDA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D23BEB4-E98F-423A-9B59-0703FE8764A7}"/>
              </a:ext>
            </a:extLst>
          </p:cNvPr>
          <p:cNvSpPr/>
          <p:nvPr/>
        </p:nvSpPr>
        <p:spPr>
          <a:xfrm>
            <a:off x="8406211" y="2404574"/>
            <a:ext cx="3136307" cy="2134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INDIFERENCIA POR PARTE DE LA CIUDADANIA E INSTITUCIONES PÚBLICAS O PRIVADAS EN CASOS DE VIOLENCIA </a:t>
            </a:r>
          </a:p>
        </p:txBody>
      </p:sp>
    </p:spTree>
    <p:extLst>
      <p:ext uri="{BB962C8B-B14F-4D97-AF65-F5344CB8AC3E}">
        <p14:creationId xmlns:p14="http://schemas.microsoft.com/office/powerpoint/2010/main" val="2323311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5769B-39CB-48D9-BFF6-E60C2840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dirty="0">
                <a:latin typeface="Impact" panose="020B0806030902050204" pitchFamily="34" charset="0"/>
              </a:rPr>
              <a:t>OBJETIVOS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9A5BDF-C7A4-4955-BA8F-21F0D68C5B00}"/>
              </a:ext>
            </a:extLst>
          </p:cNvPr>
          <p:cNvSpPr/>
          <p:nvPr/>
        </p:nvSpPr>
        <p:spPr>
          <a:xfrm>
            <a:off x="743483" y="1653181"/>
            <a:ext cx="7862131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Brindar un medio oportuno, accesible y reservado a las personas víctimas de violencia hacia la mujer e integrantes del grupo familiar para poder solicitar ayuda inmediata. </a:t>
            </a:r>
            <a:endParaRPr lang="es-PE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26D8C35-C81F-48D2-9C3D-1402E6BC1867}"/>
              </a:ext>
            </a:extLst>
          </p:cNvPr>
          <p:cNvSpPr/>
          <p:nvPr/>
        </p:nvSpPr>
        <p:spPr>
          <a:xfrm>
            <a:off x="675117" y="3035043"/>
            <a:ext cx="9178184" cy="1504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Involucrar a las instituciones públicas, privadas y negocios locales (Centros de salud, postas, farmacias, centros comerciales, </a:t>
            </a:r>
            <a:r>
              <a:rPr lang="es-P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 </a:t>
            </a:r>
            <a:r>
              <a:rPr lang="es-P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tiendas, entre otros.) para que estas sean medios de conexión inmediata entre la Policía Nacional y las víctimas de violencia.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38AFCE2-1D49-4ADF-A3D3-C07B2AAF708F}"/>
              </a:ext>
            </a:extLst>
          </p:cNvPr>
          <p:cNvSpPr/>
          <p:nvPr/>
        </p:nvSpPr>
        <p:spPr>
          <a:xfrm>
            <a:off x="675117" y="4828374"/>
            <a:ext cx="8913264" cy="1145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Incluir a los grupos vulnerables, entre ellos a las personas que utilizan el lenguaje de señas para que, mediante esta herramienta también puedan solicitar la ayuda correspondiente.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6DDEEC-6E22-4033-B555-5499B8FA3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0733" y="298940"/>
            <a:ext cx="2345893" cy="244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9043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14FA5-361C-4B91-8F62-DC81650E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239"/>
            <a:ext cx="9960864" cy="1143000"/>
          </a:xfrm>
        </p:spPr>
        <p:txBody>
          <a:bodyPr/>
          <a:lstStyle/>
          <a:p>
            <a:r>
              <a:rPr lang="es-PE" dirty="0">
                <a:latin typeface="Impact" panose="020B0806030902050204" pitchFamily="34" charset="0"/>
              </a:rPr>
              <a:t>BENEFICIOS PARA EL CIUDADANO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6D7952-CBAA-43D7-B773-5A7F10C16EBC}"/>
              </a:ext>
            </a:extLst>
          </p:cNvPr>
          <p:cNvSpPr/>
          <p:nvPr/>
        </p:nvSpPr>
        <p:spPr>
          <a:xfrm>
            <a:off x="609600" y="1078052"/>
            <a:ext cx="8998722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cada ciudadano de ésta cuidad Cajamarquina, tenga atención inmediata, reservada y segura para la atención de casos de violencia contra la mujer e integrantes del grupo familiar.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AB523E-2554-4E7C-BC80-904AC2661575}"/>
              </a:ext>
            </a:extLst>
          </p:cNvPr>
          <p:cNvSpPr/>
          <p:nvPr/>
        </p:nvSpPr>
        <p:spPr>
          <a:xfrm>
            <a:off x="609600" y="2388122"/>
            <a:ext cx="8998722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Que, con la colaboración del centro de salud mental y centro de emergencia mujer, se realiza el acompañamiento emocional de las víctimas.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CC4A606-EAD1-4FBB-90D5-B3F69EBC9E07}"/>
              </a:ext>
            </a:extLst>
          </p:cNvPr>
          <p:cNvSpPr txBox="1">
            <a:spLocks/>
          </p:cNvSpPr>
          <p:nvPr/>
        </p:nvSpPr>
        <p:spPr bwMode="auto">
          <a:xfrm>
            <a:off x="609600" y="3523359"/>
            <a:ext cx="99608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PE" dirty="0">
                <a:latin typeface="Impact" panose="020B0806030902050204" pitchFamily="34" charset="0"/>
              </a:rPr>
              <a:t>BENEFICIOS PARA LA CPNP LA FAMILIA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C418243-CE91-428B-8667-0D21908E3989}"/>
              </a:ext>
            </a:extLst>
          </p:cNvPr>
          <p:cNvSpPr/>
          <p:nvPr/>
        </p:nvSpPr>
        <p:spPr>
          <a:xfrm>
            <a:off x="531264" y="4636949"/>
            <a:ext cx="9434556" cy="17874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inmediata y oportuna a las víctimas de violencia; asimismo, ha logrado reunir desde el inicio del proceso los datos de implicados en casos de violencia, a fin de dar seguimiento a estos casos. Además, se ha logrado tener presencia policial en zonas alejadas y que los presuntos agresores se vean intimidados por el alcance de este proyecto, sabiendo que cualquier persona puede denunciarlos.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867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45E129-15D1-4E6D-B87D-D2A0FD816C94}"/>
              </a:ext>
            </a:extLst>
          </p:cNvPr>
          <p:cNvSpPr/>
          <p:nvPr/>
        </p:nvSpPr>
        <p:spPr>
          <a:xfrm>
            <a:off x="3315342" y="100633"/>
            <a:ext cx="5389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¿CÓMO FUNCIONA?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EABF01-5664-4F01-B2C7-04F6C718BF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 bwMode="auto">
          <a:xfrm>
            <a:off x="1828801" y="1023963"/>
            <a:ext cx="8053430" cy="5578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D9BFFA-1BA0-4E27-9BBF-4F6F266D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" t="3151" r="48538"/>
          <a:stretch/>
        </p:blipFill>
        <p:spPr>
          <a:xfrm>
            <a:off x="5947793" y="2264285"/>
            <a:ext cx="3473043" cy="2666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8F4EAE-E457-4665-B5AE-F6F794D44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3" y="675312"/>
            <a:ext cx="4513103" cy="584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2882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8AC528-51FF-44AB-BE60-76AA8CE3D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/>
          <a:stretch/>
        </p:blipFill>
        <p:spPr>
          <a:xfrm>
            <a:off x="646825" y="1050721"/>
            <a:ext cx="4229681" cy="4756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EE7353-C7CE-445D-987C-B4E5BC8AF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5764110" y="1050721"/>
            <a:ext cx="4118694" cy="4880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48715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D1A928-46C5-4E69-BE1B-4C581EDD9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/>
        </p:blipFill>
        <p:spPr>
          <a:xfrm>
            <a:off x="1903493" y="453348"/>
            <a:ext cx="4554280" cy="595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5238B4-FFC2-4902-A42B-14A17A151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8958" l="8170" r="89216">
                        <a14:foregroundMark x1="34967" y1="40972" x2="33660" y2="46181"/>
                        <a14:foregroundMark x1="49346" y1="36111" x2="45425" y2="53472"/>
                        <a14:foregroundMark x1="45425" y1="53472" x2="45098" y2="53819"/>
                        <a14:foregroundMark x1="51634" y1="87153" x2="47386" y2="90625"/>
                        <a14:foregroundMark x1="56536" y1="95139" x2="41830" y2="96875"/>
                        <a14:foregroundMark x1="8170" y1="48611" x2="11438" y2="63194"/>
                        <a14:foregroundMark x1="30392" y1="96528" x2="44444" y2="98958"/>
                        <a14:foregroundMark x1="59477" y1="96528" x2="73529" y2="96528"/>
                        <a14:foregroundMark x1="32026" y1="15278" x2="32982" y2="15320"/>
                        <a14:backgroundMark x1="35621" y1="15278" x2="35621" y2="15278"/>
                        <a14:backgroundMark x1="33007" y1="15278" x2="39542" y2="14931"/>
                        <a14:backgroundMark x1="29739" y1="15278" x2="32026" y2="15278"/>
                        <a14:backgroundMark x1="37582" y1="15972" x2="40523" y2="14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278" y="1672604"/>
            <a:ext cx="3779305" cy="3261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61078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6513A6-2D0E-410F-89D9-F6394550D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/>
        </p:blipFill>
        <p:spPr>
          <a:xfrm>
            <a:off x="645673" y="267189"/>
            <a:ext cx="4647781" cy="632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433127-EC9F-43D3-B74B-88971600033D}"/>
              </a:ext>
            </a:extLst>
          </p:cNvPr>
          <p:cNvSpPr/>
          <p:nvPr/>
        </p:nvSpPr>
        <p:spPr>
          <a:xfrm>
            <a:off x="5497425" y="121585"/>
            <a:ext cx="6305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La violencia también</a:t>
            </a:r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</a:rPr>
              <a:t> es un virus que mata!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665526-BBF7-40FF-9E42-150F811608EE}"/>
              </a:ext>
            </a:extLst>
          </p:cNvPr>
          <p:cNvSpPr/>
          <p:nvPr/>
        </p:nvSpPr>
        <p:spPr>
          <a:xfrm>
            <a:off x="5581457" y="1964368"/>
            <a:ext cx="6305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DETENGAMOS ESTA PANDEMIA!</a:t>
            </a:r>
          </a:p>
        </p:txBody>
      </p:sp>
      <p:pic>
        <p:nvPicPr>
          <p:cNvPr id="1026" name="Picture 2" descr="La explotación laboral contra la mujer, también es violencia. – Blog  Conectando Mundos">
            <a:extLst>
              <a:ext uri="{FF2B5EF4-FFF2-40B4-BE49-F238E27FC236}">
                <a16:creationId xmlns:a16="http://schemas.microsoft.com/office/drawing/2014/main" id="{68B677F6-9EF6-4279-85ED-89C2DD32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4167" l="4818" r="95573">
                        <a14:foregroundMark x1="8724" y1="33333" x2="8854" y2="39306"/>
                        <a14:foregroundMark x1="4818" y1="35833" x2="4818" y2="35833"/>
                        <a14:foregroundMark x1="28646" y1="54722" x2="35807" y2="74583"/>
                        <a14:foregroundMark x1="35026" y1="52778" x2="47917" y2="69306"/>
                        <a14:foregroundMark x1="46745" y1="49167" x2="48438" y2="72917"/>
                        <a14:foregroundMark x1="55078" y1="51250" x2="61979" y2="67222"/>
                        <a14:foregroundMark x1="25911" y1="69444" x2="29297" y2="75139"/>
                        <a14:foregroundMark x1="38802" y1="56806" x2="38802" y2="72083"/>
                        <a14:foregroundMark x1="38802" y1="72083" x2="38802" y2="72083"/>
                        <a14:foregroundMark x1="39063" y1="87500" x2="45052" y2="90417"/>
                        <a14:foregroundMark x1="45052" y1="90417" x2="53516" y2="90972"/>
                        <a14:foregroundMark x1="53516" y1="90972" x2="53906" y2="90694"/>
                        <a14:foregroundMark x1="49089" y1="94167" x2="49089" y2="94167"/>
                        <a14:foregroundMark x1="56120" y1="81806" x2="53125" y2="83750"/>
                        <a14:foregroundMark x1="54036" y1="55139" x2="53906" y2="65972"/>
                        <a14:foregroundMark x1="53906" y1="65972" x2="53906" y2="65972"/>
                        <a14:foregroundMark x1="27734" y1="54861" x2="25651" y2="63333"/>
                        <a14:foregroundMark x1="92318" y1="46528" x2="92318" y2="46528"/>
                        <a14:foregroundMark x1="95703" y1="49444" x2="95703" y2="49444"/>
                        <a14:foregroundMark x1="58203" y1="7639" x2="58203" y2="7639"/>
                        <a14:foregroundMark x1="42057" y1="3056" x2="4205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73" y="3807151"/>
            <a:ext cx="3254239" cy="30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1522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2222- DIVPRINT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n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Tema2222- DIVPRINT</Template>
  <TotalTime>1746</TotalTime>
  <Words>347</Words>
  <Application>Microsoft Office PowerPoint</Application>
  <PresentationFormat>Panorámica</PresentationFormat>
  <Paragraphs>25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Arial Narrow</vt:lpstr>
      <vt:lpstr>Book Antiqua</vt:lpstr>
      <vt:lpstr>Calibri</vt:lpstr>
      <vt:lpstr>Century Gothic</vt:lpstr>
      <vt:lpstr>Franklin Gothic Book</vt:lpstr>
      <vt:lpstr>Franklin Gothic Heavy</vt:lpstr>
      <vt:lpstr>Impact</vt:lpstr>
      <vt:lpstr>Trebuchet MS</vt:lpstr>
      <vt:lpstr>Wingdings 2</vt:lpstr>
      <vt:lpstr>Tema2222- DIVPRINT</vt:lpstr>
      <vt:lpstr>1_pnp</vt:lpstr>
      <vt:lpstr>Presentación de PowerPoint</vt:lpstr>
      <vt:lpstr>PROBLEMÁTICA</vt:lpstr>
      <vt:lpstr>OBJETIVOS</vt:lpstr>
      <vt:lpstr>BENEFICIOS PARA EL CIUDADANO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RI21</dc:creator>
  <cp:lastModifiedBy>MARIA ELEZABETH</cp:lastModifiedBy>
  <cp:revision>909</cp:revision>
  <cp:lastPrinted>2020-12-28T14:50:00Z</cp:lastPrinted>
  <dcterms:created xsi:type="dcterms:W3CDTF">2020-01-18T19:06:00Z</dcterms:created>
  <dcterms:modified xsi:type="dcterms:W3CDTF">2023-07-19T02:25:51Z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